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87" y="457187"/>
            <a:ext cx="9144000" cy="3429635"/>
          </a:xfrm>
          <a:custGeom>
            <a:avLst/>
            <a:gdLst/>
            <a:ahLst/>
            <a:cxnLst/>
            <a:rect l="l" t="t" r="r" b="b"/>
            <a:pathLst>
              <a:path w="9144000" h="3429635">
                <a:moveTo>
                  <a:pt x="0" y="0"/>
                </a:moveTo>
                <a:lnTo>
                  <a:pt x="0" y="3429011"/>
                </a:lnTo>
                <a:lnTo>
                  <a:pt x="9144000" y="3429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5891" y="780275"/>
            <a:ext cx="8546604" cy="310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5891" y="780275"/>
            <a:ext cx="8547100" cy="3106420"/>
          </a:xfrm>
          <a:custGeom>
            <a:avLst/>
            <a:gdLst/>
            <a:ahLst/>
            <a:cxnLst/>
            <a:rect l="l" t="t" r="r" b="b"/>
            <a:pathLst>
              <a:path w="8547100" h="3106420">
                <a:moveTo>
                  <a:pt x="8546604" y="3105923"/>
                </a:moveTo>
                <a:lnTo>
                  <a:pt x="8546604" y="135636"/>
                </a:lnTo>
                <a:lnTo>
                  <a:pt x="8543556" y="108204"/>
                </a:lnTo>
                <a:lnTo>
                  <a:pt x="8529840" y="70104"/>
                </a:lnTo>
                <a:lnTo>
                  <a:pt x="8496312" y="30480"/>
                </a:lnTo>
                <a:lnTo>
                  <a:pt x="8462784" y="10668"/>
                </a:lnTo>
                <a:lnTo>
                  <a:pt x="8424684" y="0"/>
                </a:lnTo>
                <a:lnTo>
                  <a:pt x="121920" y="0"/>
                </a:lnTo>
                <a:lnTo>
                  <a:pt x="108204" y="3048"/>
                </a:lnTo>
                <a:lnTo>
                  <a:pt x="96012" y="6096"/>
                </a:lnTo>
                <a:lnTo>
                  <a:pt x="82296" y="10668"/>
                </a:lnTo>
                <a:lnTo>
                  <a:pt x="71628" y="16764"/>
                </a:lnTo>
                <a:lnTo>
                  <a:pt x="59436" y="22860"/>
                </a:lnTo>
                <a:lnTo>
                  <a:pt x="48768" y="30480"/>
                </a:lnTo>
                <a:lnTo>
                  <a:pt x="30480" y="48768"/>
                </a:lnTo>
                <a:lnTo>
                  <a:pt x="22860" y="59436"/>
                </a:lnTo>
                <a:lnTo>
                  <a:pt x="16764" y="71628"/>
                </a:lnTo>
                <a:lnTo>
                  <a:pt x="10668" y="82296"/>
                </a:lnTo>
                <a:lnTo>
                  <a:pt x="6096" y="96012"/>
                </a:lnTo>
                <a:lnTo>
                  <a:pt x="3048" y="108204"/>
                </a:lnTo>
                <a:lnTo>
                  <a:pt x="0" y="135636"/>
                </a:lnTo>
                <a:lnTo>
                  <a:pt x="0" y="3105923"/>
                </a:lnTo>
                <a:lnTo>
                  <a:pt x="13716" y="3105923"/>
                </a:lnTo>
                <a:lnTo>
                  <a:pt x="13716" y="121920"/>
                </a:lnTo>
                <a:lnTo>
                  <a:pt x="15240" y="109728"/>
                </a:lnTo>
                <a:lnTo>
                  <a:pt x="18288" y="99060"/>
                </a:lnTo>
                <a:lnTo>
                  <a:pt x="22860" y="86868"/>
                </a:lnTo>
                <a:lnTo>
                  <a:pt x="27432" y="76200"/>
                </a:lnTo>
                <a:lnTo>
                  <a:pt x="35052" y="67056"/>
                </a:lnTo>
                <a:lnTo>
                  <a:pt x="41148" y="56388"/>
                </a:lnTo>
                <a:lnTo>
                  <a:pt x="77724" y="27432"/>
                </a:lnTo>
                <a:lnTo>
                  <a:pt x="135636" y="12192"/>
                </a:lnTo>
                <a:lnTo>
                  <a:pt x="8410968" y="12192"/>
                </a:lnTo>
                <a:lnTo>
                  <a:pt x="8435352" y="15240"/>
                </a:lnTo>
                <a:lnTo>
                  <a:pt x="8479548" y="33528"/>
                </a:lnTo>
                <a:lnTo>
                  <a:pt x="8513076" y="67056"/>
                </a:lnTo>
                <a:lnTo>
                  <a:pt x="8531364" y="111252"/>
                </a:lnTo>
                <a:lnTo>
                  <a:pt x="8532888" y="123444"/>
                </a:lnTo>
                <a:lnTo>
                  <a:pt x="8532888" y="3105923"/>
                </a:lnTo>
                <a:lnTo>
                  <a:pt x="8546604" y="3105923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00" y="383528"/>
            <a:ext cx="76022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r>
              <a:rPr spc="-190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r>
              <a:rPr spc="-190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r>
              <a:rPr spc="-190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87" y="457187"/>
            <a:ext cx="9144000" cy="3429635"/>
          </a:xfrm>
          <a:custGeom>
            <a:avLst/>
            <a:gdLst/>
            <a:ahLst/>
            <a:cxnLst/>
            <a:rect l="l" t="t" r="r" b="b"/>
            <a:pathLst>
              <a:path w="9144000" h="3429635">
                <a:moveTo>
                  <a:pt x="0" y="0"/>
                </a:moveTo>
                <a:lnTo>
                  <a:pt x="0" y="3429011"/>
                </a:lnTo>
                <a:lnTo>
                  <a:pt x="9144000" y="3429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5891" y="780275"/>
            <a:ext cx="8546604" cy="310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5891" y="780275"/>
            <a:ext cx="8547100" cy="3106420"/>
          </a:xfrm>
          <a:custGeom>
            <a:avLst/>
            <a:gdLst/>
            <a:ahLst/>
            <a:cxnLst/>
            <a:rect l="l" t="t" r="r" b="b"/>
            <a:pathLst>
              <a:path w="8547100" h="3106420">
                <a:moveTo>
                  <a:pt x="8546604" y="3105923"/>
                </a:moveTo>
                <a:lnTo>
                  <a:pt x="8546604" y="135636"/>
                </a:lnTo>
                <a:lnTo>
                  <a:pt x="8543556" y="108204"/>
                </a:lnTo>
                <a:lnTo>
                  <a:pt x="8529840" y="70104"/>
                </a:lnTo>
                <a:lnTo>
                  <a:pt x="8496312" y="30480"/>
                </a:lnTo>
                <a:lnTo>
                  <a:pt x="8462784" y="10668"/>
                </a:lnTo>
                <a:lnTo>
                  <a:pt x="8424684" y="0"/>
                </a:lnTo>
                <a:lnTo>
                  <a:pt x="121920" y="0"/>
                </a:lnTo>
                <a:lnTo>
                  <a:pt x="108204" y="3048"/>
                </a:lnTo>
                <a:lnTo>
                  <a:pt x="96012" y="6096"/>
                </a:lnTo>
                <a:lnTo>
                  <a:pt x="82296" y="10668"/>
                </a:lnTo>
                <a:lnTo>
                  <a:pt x="71628" y="16764"/>
                </a:lnTo>
                <a:lnTo>
                  <a:pt x="59436" y="22860"/>
                </a:lnTo>
                <a:lnTo>
                  <a:pt x="48768" y="30480"/>
                </a:lnTo>
                <a:lnTo>
                  <a:pt x="30480" y="48768"/>
                </a:lnTo>
                <a:lnTo>
                  <a:pt x="22860" y="59436"/>
                </a:lnTo>
                <a:lnTo>
                  <a:pt x="16764" y="71628"/>
                </a:lnTo>
                <a:lnTo>
                  <a:pt x="10668" y="82296"/>
                </a:lnTo>
                <a:lnTo>
                  <a:pt x="6096" y="96012"/>
                </a:lnTo>
                <a:lnTo>
                  <a:pt x="3048" y="108204"/>
                </a:lnTo>
                <a:lnTo>
                  <a:pt x="0" y="135636"/>
                </a:lnTo>
                <a:lnTo>
                  <a:pt x="0" y="3105923"/>
                </a:lnTo>
                <a:lnTo>
                  <a:pt x="13716" y="3105923"/>
                </a:lnTo>
                <a:lnTo>
                  <a:pt x="13716" y="121920"/>
                </a:lnTo>
                <a:lnTo>
                  <a:pt x="15240" y="109728"/>
                </a:lnTo>
                <a:lnTo>
                  <a:pt x="18288" y="99060"/>
                </a:lnTo>
                <a:lnTo>
                  <a:pt x="22860" y="86868"/>
                </a:lnTo>
                <a:lnTo>
                  <a:pt x="27432" y="76200"/>
                </a:lnTo>
                <a:lnTo>
                  <a:pt x="35052" y="67056"/>
                </a:lnTo>
                <a:lnTo>
                  <a:pt x="41148" y="56388"/>
                </a:lnTo>
                <a:lnTo>
                  <a:pt x="77724" y="27432"/>
                </a:lnTo>
                <a:lnTo>
                  <a:pt x="135636" y="12192"/>
                </a:lnTo>
                <a:lnTo>
                  <a:pt x="8410968" y="12192"/>
                </a:lnTo>
                <a:lnTo>
                  <a:pt x="8435352" y="15240"/>
                </a:lnTo>
                <a:lnTo>
                  <a:pt x="8479548" y="33528"/>
                </a:lnTo>
                <a:lnTo>
                  <a:pt x="8513076" y="67056"/>
                </a:lnTo>
                <a:lnTo>
                  <a:pt x="8531364" y="111252"/>
                </a:lnTo>
                <a:lnTo>
                  <a:pt x="8532888" y="123444"/>
                </a:lnTo>
                <a:lnTo>
                  <a:pt x="8532888" y="3105923"/>
                </a:lnTo>
                <a:lnTo>
                  <a:pt x="8546604" y="3105923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r>
              <a:rPr spc="-190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87" y="457187"/>
            <a:ext cx="9144000" cy="3429635"/>
          </a:xfrm>
          <a:custGeom>
            <a:avLst/>
            <a:gdLst/>
            <a:ahLst/>
            <a:cxnLst/>
            <a:rect l="l" t="t" r="r" b="b"/>
            <a:pathLst>
              <a:path w="9144000" h="3429635">
                <a:moveTo>
                  <a:pt x="0" y="0"/>
                </a:moveTo>
                <a:lnTo>
                  <a:pt x="0" y="3429011"/>
                </a:lnTo>
                <a:lnTo>
                  <a:pt x="9144000" y="3429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5891" y="780275"/>
            <a:ext cx="8546604" cy="310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5891" y="780275"/>
            <a:ext cx="8547100" cy="3106420"/>
          </a:xfrm>
          <a:custGeom>
            <a:avLst/>
            <a:gdLst/>
            <a:ahLst/>
            <a:cxnLst/>
            <a:rect l="l" t="t" r="r" b="b"/>
            <a:pathLst>
              <a:path w="8547100" h="3106420">
                <a:moveTo>
                  <a:pt x="8546604" y="3105923"/>
                </a:moveTo>
                <a:lnTo>
                  <a:pt x="8546604" y="135636"/>
                </a:lnTo>
                <a:lnTo>
                  <a:pt x="8543556" y="108204"/>
                </a:lnTo>
                <a:lnTo>
                  <a:pt x="8529840" y="70104"/>
                </a:lnTo>
                <a:lnTo>
                  <a:pt x="8496312" y="30480"/>
                </a:lnTo>
                <a:lnTo>
                  <a:pt x="8462784" y="10668"/>
                </a:lnTo>
                <a:lnTo>
                  <a:pt x="8424684" y="0"/>
                </a:lnTo>
                <a:lnTo>
                  <a:pt x="121920" y="0"/>
                </a:lnTo>
                <a:lnTo>
                  <a:pt x="108204" y="3048"/>
                </a:lnTo>
                <a:lnTo>
                  <a:pt x="96012" y="6096"/>
                </a:lnTo>
                <a:lnTo>
                  <a:pt x="82296" y="10668"/>
                </a:lnTo>
                <a:lnTo>
                  <a:pt x="71628" y="16764"/>
                </a:lnTo>
                <a:lnTo>
                  <a:pt x="59436" y="22860"/>
                </a:lnTo>
                <a:lnTo>
                  <a:pt x="48768" y="30480"/>
                </a:lnTo>
                <a:lnTo>
                  <a:pt x="30480" y="48768"/>
                </a:lnTo>
                <a:lnTo>
                  <a:pt x="22860" y="59436"/>
                </a:lnTo>
                <a:lnTo>
                  <a:pt x="16764" y="71628"/>
                </a:lnTo>
                <a:lnTo>
                  <a:pt x="10668" y="82296"/>
                </a:lnTo>
                <a:lnTo>
                  <a:pt x="6096" y="96012"/>
                </a:lnTo>
                <a:lnTo>
                  <a:pt x="3048" y="108204"/>
                </a:lnTo>
                <a:lnTo>
                  <a:pt x="0" y="135636"/>
                </a:lnTo>
                <a:lnTo>
                  <a:pt x="0" y="3105923"/>
                </a:lnTo>
                <a:lnTo>
                  <a:pt x="13716" y="3105923"/>
                </a:lnTo>
                <a:lnTo>
                  <a:pt x="13716" y="121920"/>
                </a:lnTo>
                <a:lnTo>
                  <a:pt x="15240" y="109728"/>
                </a:lnTo>
                <a:lnTo>
                  <a:pt x="18288" y="99060"/>
                </a:lnTo>
                <a:lnTo>
                  <a:pt x="22860" y="86868"/>
                </a:lnTo>
                <a:lnTo>
                  <a:pt x="27432" y="76200"/>
                </a:lnTo>
                <a:lnTo>
                  <a:pt x="35052" y="67056"/>
                </a:lnTo>
                <a:lnTo>
                  <a:pt x="41148" y="56388"/>
                </a:lnTo>
                <a:lnTo>
                  <a:pt x="77724" y="27432"/>
                </a:lnTo>
                <a:lnTo>
                  <a:pt x="135636" y="12192"/>
                </a:lnTo>
                <a:lnTo>
                  <a:pt x="8410968" y="12192"/>
                </a:lnTo>
                <a:lnTo>
                  <a:pt x="8435352" y="15240"/>
                </a:lnTo>
                <a:lnTo>
                  <a:pt x="8479548" y="33528"/>
                </a:lnTo>
                <a:lnTo>
                  <a:pt x="8513076" y="67056"/>
                </a:lnTo>
                <a:lnTo>
                  <a:pt x="8531364" y="111252"/>
                </a:lnTo>
                <a:lnTo>
                  <a:pt x="8532888" y="123444"/>
                </a:lnTo>
                <a:lnTo>
                  <a:pt x="8532888" y="3105923"/>
                </a:lnTo>
                <a:lnTo>
                  <a:pt x="8546604" y="3105923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19" y="6982968"/>
            <a:ext cx="8282866" cy="1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55891" y="3886199"/>
            <a:ext cx="8546604" cy="3104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5891" y="3886199"/>
            <a:ext cx="8547100" cy="3104515"/>
          </a:xfrm>
          <a:custGeom>
            <a:avLst/>
            <a:gdLst/>
            <a:ahLst/>
            <a:cxnLst/>
            <a:rect l="l" t="t" r="r" b="b"/>
            <a:pathLst>
              <a:path w="8547100" h="3104515">
                <a:moveTo>
                  <a:pt x="8546604" y="2968752"/>
                </a:moveTo>
                <a:lnTo>
                  <a:pt x="8546604" y="0"/>
                </a:lnTo>
                <a:lnTo>
                  <a:pt x="8532888" y="0"/>
                </a:lnTo>
                <a:lnTo>
                  <a:pt x="8532888" y="2982468"/>
                </a:lnTo>
                <a:lnTo>
                  <a:pt x="8531364" y="2994660"/>
                </a:lnTo>
                <a:lnTo>
                  <a:pt x="8528316" y="3005328"/>
                </a:lnTo>
                <a:lnTo>
                  <a:pt x="8523744" y="3017520"/>
                </a:lnTo>
                <a:lnTo>
                  <a:pt x="8519172" y="3028188"/>
                </a:lnTo>
                <a:lnTo>
                  <a:pt x="8511552" y="3037332"/>
                </a:lnTo>
                <a:lnTo>
                  <a:pt x="8505456" y="3046476"/>
                </a:lnTo>
                <a:lnTo>
                  <a:pt x="8468880" y="3076956"/>
                </a:lnTo>
                <a:lnTo>
                  <a:pt x="8410968" y="3092196"/>
                </a:lnTo>
                <a:lnTo>
                  <a:pt x="135636" y="3092196"/>
                </a:lnTo>
                <a:lnTo>
                  <a:pt x="77724" y="3076956"/>
                </a:lnTo>
                <a:lnTo>
                  <a:pt x="33528" y="3037332"/>
                </a:lnTo>
                <a:lnTo>
                  <a:pt x="15240" y="2993136"/>
                </a:lnTo>
                <a:lnTo>
                  <a:pt x="13716" y="0"/>
                </a:lnTo>
                <a:lnTo>
                  <a:pt x="0" y="0"/>
                </a:lnTo>
                <a:lnTo>
                  <a:pt x="0" y="2968752"/>
                </a:lnTo>
                <a:lnTo>
                  <a:pt x="6096" y="3009900"/>
                </a:lnTo>
                <a:lnTo>
                  <a:pt x="32004" y="3055620"/>
                </a:lnTo>
                <a:lnTo>
                  <a:pt x="60960" y="3081528"/>
                </a:lnTo>
                <a:lnTo>
                  <a:pt x="96012" y="3098292"/>
                </a:lnTo>
                <a:lnTo>
                  <a:pt x="121920" y="3104388"/>
                </a:lnTo>
                <a:lnTo>
                  <a:pt x="8410968" y="3104388"/>
                </a:lnTo>
                <a:lnTo>
                  <a:pt x="8438400" y="3101340"/>
                </a:lnTo>
                <a:lnTo>
                  <a:pt x="8450592" y="3098292"/>
                </a:lnTo>
                <a:lnTo>
                  <a:pt x="8464308" y="3093720"/>
                </a:lnTo>
                <a:lnTo>
                  <a:pt x="8474976" y="3087624"/>
                </a:lnTo>
                <a:lnTo>
                  <a:pt x="8487168" y="3081528"/>
                </a:lnTo>
                <a:lnTo>
                  <a:pt x="8496312" y="3073908"/>
                </a:lnTo>
                <a:lnTo>
                  <a:pt x="8506980" y="3064764"/>
                </a:lnTo>
                <a:lnTo>
                  <a:pt x="8514600" y="3054096"/>
                </a:lnTo>
                <a:lnTo>
                  <a:pt x="8523744" y="3044952"/>
                </a:lnTo>
                <a:lnTo>
                  <a:pt x="8529840" y="3032760"/>
                </a:lnTo>
                <a:lnTo>
                  <a:pt x="8535936" y="3022092"/>
                </a:lnTo>
                <a:lnTo>
                  <a:pt x="8540508" y="3008376"/>
                </a:lnTo>
                <a:lnTo>
                  <a:pt x="8543556" y="2996184"/>
                </a:lnTo>
                <a:lnTo>
                  <a:pt x="8546604" y="2968752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76287" y="3886199"/>
            <a:ext cx="8307336" cy="2491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r>
              <a:rPr spc="-190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87" y="457187"/>
            <a:ext cx="9144000" cy="3429635"/>
          </a:xfrm>
          <a:custGeom>
            <a:avLst/>
            <a:gdLst/>
            <a:ahLst/>
            <a:cxnLst/>
            <a:rect l="l" t="t" r="r" b="b"/>
            <a:pathLst>
              <a:path w="9144000" h="3429635">
                <a:moveTo>
                  <a:pt x="0" y="0"/>
                </a:moveTo>
                <a:lnTo>
                  <a:pt x="0" y="3429011"/>
                </a:lnTo>
                <a:lnTo>
                  <a:pt x="9144000" y="342901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5891" y="780275"/>
            <a:ext cx="8546604" cy="3105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5891" y="780275"/>
            <a:ext cx="8547100" cy="3106420"/>
          </a:xfrm>
          <a:custGeom>
            <a:avLst/>
            <a:gdLst/>
            <a:ahLst/>
            <a:cxnLst/>
            <a:rect l="l" t="t" r="r" b="b"/>
            <a:pathLst>
              <a:path w="8547100" h="3106420">
                <a:moveTo>
                  <a:pt x="8546604" y="3105923"/>
                </a:moveTo>
                <a:lnTo>
                  <a:pt x="8546604" y="135636"/>
                </a:lnTo>
                <a:lnTo>
                  <a:pt x="8543556" y="108204"/>
                </a:lnTo>
                <a:lnTo>
                  <a:pt x="8529840" y="70104"/>
                </a:lnTo>
                <a:lnTo>
                  <a:pt x="8496312" y="30480"/>
                </a:lnTo>
                <a:lnTo>
                  <a:pt x="8462784" y="10668"/>
                </a:lnTo>
                <a:lnTo>
                  <a:pt x="8424684" y="0"/>
                </a:lnTo>
                <a:lnTo>
                  <a:pt x="121920" y="0"/>
                </a:lnTo>
                <a:lnTo>
                  <a:pt x="108204" y="3048"/>
                </a:lnTo>
                <a:lnTo>
                  <a:pt x="96012" y="6096"/>
                </a:lnTo>
                <a:lnTo>
                  <a:pt x="82296" y="10668"/>
                </a:lnTo>
                <a:lnTo>
                  <a:pt x="71628" y="16764"/>
                </a:lnTo>
                <a:lnTo>
                  <a:pt x="59436" y="22860"/>
                </a:lnTo>
                <a:lnTo>
                  <a:pt x="48768" y="30480"/>
                </a:lnTo>
                <a:lnTo>
                  <a:pt x="30480" y="48768"/>
                </a:lnTo>
                <a:lnTo>
                  <a:pt x="22860" y="59436"/>
                </a:lnTo>
                <a:lnTo>
                  <a:pt x="16764" y="71628"/>
                </a:lnTo>
                <a:lnTo>
                  <a:pt x="10668" y="82296"/>
                </a:lnTo>
                <a:lnTo>
                  <a:pt x="6096" y="96012"/>
                </a:lnTo>
                <a:lnTo>
                  <a:pt x="3048" y="108204"/>
                </a:lnTo>
                <a:lnTo>
                  <a:pt x="0" y="135636"/>
                </a:lnTo>
                <a:lnTo>
                  <a:pt x="0" y="3105923"/>
                </a:lnTo>
                <a:lnTo>
                  <a:pt x="13716" y="3105923"/>
                </a:lnTo>
                <a:lnTo>
                  <a:pt x="13716" y="121920"/>
                </a:lnTo>
                <a:lnTo>
                  <a:pt x="15240" y="109728"/>
                </a:lnTo>
                <a:lnTo>
                  <a:pt x="18288" y="99060"/>
                </a:lnTo>
                <a:lnTo>
                  <a:pt x="22860" y="86868"/>
                </a:lnTo>
                <a:lnTo>
                  <a:pt x="27432" y="76200"/>
                </a:lnTo>
                <a:lnTo>
                  <a:pt x="35052" y="67056"/>
                </a:lnTo>
                <a:lnTo>
                  <a:pt x="41148" y="56388"/>
                </a:lnTo>
                <a:lnTo>
                  <a:pt x="77724" y="27432"/>
                </a:lnTo>
                <a:lnTo>
                  <a:pt x="135636" y="12192"/>
                </a:lnTo>
                <a:lnTo>
                  <a:pt x="8410968" y="12192"/>
                </a:lnTo>
                <a:lnTo>
                  <a:pt x="8435352" y="15240"/>
                </a:lnTo>
                <a:lnTo>
                  <a:pt x="8479548" y="33528"/>
                </a:lnTo>
                <a:lnTo>
                  <a:pt x="8513076" y="67056"/>
                </a:lnTo>
                <a:lnTo>
                  <a:pt x="8531364" y="111252"/>
                </a:lnTo>
                <a:lnTo>
                  <a:pt x="8532888" y="123444"/>
                </a:lnTo>
                <a:lnTo>
                  <a:pt x="8532888" y="3105923"/>
                </a:lnTo>
                <a:lnTo>
                  <a:pt x="8546604" y="3105923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552" y="334760"/>
            <a:ext cx="814529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369" y="3121550"/>
            <a:ext cx="8896985" cy="3667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29" y="7059780"/>
            <a:ext cx="157988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48567" y="7035003"/>
            <a:ext cx="30607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r>
              <a:rPr spc="-190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5.png"/><Relationship Id="rId19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4.png"/><Relationship Id="rId1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912" y="577075"/>
            <a:ext cx="81730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5" dirty="0"/>
              <a:t>UNIT </a:t>
            </a:r>
            <a:r>
              <a:rPr sz="5400" spc="-320" dirty="0"/>
              <a:t>1:</a:t>
            </a:r>
            <a:r>
              <a:rPr sz="5400" spc="-30" dirty="0"/>
              <a:t> </a:t>
            </a:r>
            <a:r>
              <a:rPr sz="5400" spc="-85" dirty="0"/>
              <a:t>INTRODUCTION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27369" y="1506716"/>
            <a:ext cx="8907145" cy="2037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 algn="just">
              <a:lnSpc>
                <a:spcPct val="100000"/>
              </a:lnSpc>
              <a:spcBef>
                <a:spcPts val="105"/>
              </a:spcBef>
            </a:pPr>
            <a:r>
              <a:rPr sz="4400" spc="135" dirty="0">
                <a:latin typeface="Times New Roman"/>
                <a:cs typeface="Times New Roman"/>
              </a:rPr>
              <a:t>Meaning </a:t>
            </a:r>
            <a:r>
              <a:rPr sz="4400" spc="245" dirty="0">
                <a:latin typeface="Times New Roman"/>
                <a:cs typeface="Times New Roman"/>
              </a:rPr>
              <a:t>&amp; </a:t>
            </a:r>
            <a:r>
              <a:rPr sz="4400" spc="85" dirty="0">
                <a:latin typeface="Times New Roman"/>
                <a:cs typeface="Times New Roman"/>
              </a:rPr>
              <a:t>Definition; </a:t>
            </a:r>
            <a:r>
              <a:rPr sz="4400" spc="195" dirty="0">
                <a:latin typeface="Times New Roman"/>
                <a:cs typeface="Times New Roman"/>
              </a:rPr>
              <a:t>Importance;  </a:t>
            </a:r>
            <a:r>
              <a:rPr sz="4400" spc="50" dirty="0">
                <a:latin typeface="Times New Roman"/>
                <a:cs typeface="Times New Roman"/>
              </a:rPr>
              <a:t>Scope </a:t>
            </a:r>
            <a:r>
              <a:rPr sz="4400" dirty="0">
                <a:latin typeface="Times New Roman"/>
                <a:cs typeface="Times New Roman"/>
              </a:rPr>
              <a:t>of </a:t>
            </a:r>
            <a:r>
              <a:rPr sz="4400" spc="160" dirty="0">
                <a:latin typeface="Times New Roman"/>
                <a:cs typeface="Times New Roman"/>
              </a:rPr>
              <a:t>OB; </a:t>
            </a:r>
            <a:r>
              <a:rPr sz="4400" spc="180" dirty="0">
                <a:latin typeface="Times New Roman"/>
                <a:cs typeface="Times New Roman"/>
              </a:rPr>
              <a:t>Contribution </a:t>
            </a:r>
            <a:r>
              <a:rPr sz="4400" spc="-5" dirty="0">
                <a:latin typeface="Times New Roman"/>
                <a:cs typeface="Times New Roman"/>
              </a:rPr>
              <a:t>of </a:t>
            </a:r>
            <a:r>
              <a:rPr sz="4400" spc="190" dirty="0">
                <a:latin typeface="Times New Roman"/>
                <a:cs typeface="Times New Roman"/>
              </a:rPr>
              <a:t>other  </a:t>
            </a:r>
            <a:r>
              <a:rPr sz="4400" spc="65" dirty="0">
                <a:latin typeface="Times New Roman"/>
                <a:cs typeface="Times New Roman"/>
              </a:rPr>
              <a:t>disciplines </a:t>
            </a:r>
            <a:r>
              <a:rPr sz="4400" spc="170" dirty="0">
                <a:latin typeface="Times New Roman"/>
                <a:cs typeface="Times New Roman"/>
              </a:rPr>
              <a:t>towards </a:t>
            </a:r>
            <a:r>
              <a:rPr sz="4400" spc="160" dirty="0">
                <a:latin typeface="Times New Roman"/>
                <a:cs typeface="Times New Roman"/>
              </a:rPr>
              <a:t>OB;</a:t>
            </a:r>
            <a:r>
              <a:rPr sz="4400" spc="-340" dirty="0">
                <a:latin typeface="Times New Roman"/>
                <a:cs typeface="Times New Roman"/>
              </a:rPr>
              <a:t> </a:t>
            </a:r>
            <a:r>
              <a:rPr sz="4400" spc="240" dirty="0">
                <a:latin typeface="Times New Roman"/>
                <a:cs typeface="Times New Roman"/>
              </a:rPr>
              <a:t>Important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7" name="object 7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2545" y="3518398"/>
            <a:ext cx="248094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90" dirty="0">
                <a:latin typeface="Times New Roman"/>
                <a:cs typeface="Times New Roman"/>
              </a:rPr>
              <a:t>concepts  </a:t>
            </a:r>
            <a:r>
              <a:rPr sz="4400" dirty="0">
                <a:latin typeface="Times New Roman"/>
                <a:cs typeface="Times New Roman"/>
              </a:rPr>
              <a:t>c</a:t>
            </a:r>
            <a:r>
              <a:rPr sz="4400" spc="240" dirty="0">
                <a:latin typeface="Times New Roman"/>
                <a:cs typeface="Times New Roman"/>
              </a:rPr>
              <a:t>h</a:t>
            </a:r>
            <a:r>
              <a:rPr sz="4400" spc="250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ll</a:t>
            </a:r>
            <a:r>
              <a:rPr sz="4400" spc="-10" dirty="0">
                <a:latin typeface="Times New Roman"/>
                <a:cs typeface="Times New Roman"/>
              </a:rPr>
              <a:t>e</a:t>
            </a:r>
            <a:r>
              <a:rPr sz="4400" spc="240" dirty="0">
                <a:latin typeface="Times New Roman"/>
                <a:cs typeface="Times New Roman"/>
              </a:rPr>
              <a:t>n</a:t>
            </a:r>
            <a:r>
              <a:rPr sz="4400" spc="5" dirty="0">
                <a:latin typeface="Times New Roman"/>
                <a:cs typeface="Times New Roman"/>
              </a:rPr>
              <a:t>g</a:t>
            </a:r>
            <a:r>
              <a:rPr sz="4400" dirty="0">
                <a:latin typeface="Times New Roman"/>
                <a:cs typeface="Times New Roman"/>
              </a:rPr>
              <a:t>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12571" y="7035003"/>
            <a:ext cx="1790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839"/>
              </a:lnSpc>
            </a:pPr>
            <a:fld id="{81D60167-4931-47E6-BA6A-407CBD079E47}" type="slidenum">
              <a:rPr sz="1600" spc="-5" dirty="0">
                <a:latin typeface="Times New Roman"/>
                <a:cs typeface="Times New Roman"/>
              </a:rPr>
              <a:t>1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452" y="7059780"/>
            <a:ext cx="15798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3678" y="3518398"/>
            <a:ext cx="567118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080" indent="-114935">
              <a:lnSpc>
                <a:spcPct val="100000"/>
              </a:lnSpc>
              <a:spcBef>
                <a:spcPts val="105"/>
              </a:spcBef>
              <a:tabLst>
                <a:tab pos="1214755" algn="l"/>
                <a:tab pos="1391285" algn="l"/>
                <a:tab pos="2830195" algn="l"/>
                <a:tab pos="3296285" algn="l"/>
                <a:tab pos="5191125" algn="l"/>
              </a:tabLst>
            </a:pPr>
            <a:r>
              <a:rPr sz="4400" dirty="0">
                <a:latin typeface="Times New Roman"/>
                <a:cs typeface="Times New Roman"/>
              </a:rPr>
              <a:t>i</a:t>
            </a:r>
            <a:r>
              <a:rPr sz="4400" spc="245" dirty="0">
                <a:latin typeface="Times New Roman"/>
                <a:cs typeface="Times New Roman"/>
              </a:rPr>
              <a:t>n		</a:t>
            </a:r>
            <a:r>
              <a:rPr sz="4400" spc="240" dirty="0">
                <a:latin typeface="Times New Roman"/>
                <a:cs typeface="Times New Roman"/>
              </a:rPr>
              <a:t>O</a:t>
            </a:r>
            <a:r>
              <a:rPr sz="4400" dirty="0">
                <a:latin typeface="Times New Roman"/>
                <a:cs typeface="Times New Roman"/>
              </a:rPr>
              <a:t>B</a:t>
            </a:r>
            <a:r>
              <a:rPr sz="4400" spc="240" dirty="0">
                <a:latin typeface="Times New Roman"/>
                <a:cs typeface="Times New Roman"/>
              </a:rPr>
              <a:t>;</a:t>
            </a:r>
            <a:r>
              <a:rPr sz="4400" dirty="0">
                <a:latin typeface="Times New Roman"/>
                <a:cs typeface="Times New Roman"/>
              </a:rPr>
              <a:t>		</a:t>
            </a:r>
            <a:r>
              <a:rPr sz="4400" spc="245" dirty="0">
                <a:latin typeface="Times New Roman"/>
                <a:cs typeface="Times New Roman"/>
              </a:rPr>
              <a:t>E</a:t>
            </a:r>
            <a:r>
              <a:rPr sz="4400" spc="23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e</a:t>
            </a:r>
            <a:r>
              <a:rPr sz="4400" spc="475" dirty="0">
                <a:latin typeface="Times New Roman"/>
                <a:cs typeface="Times New Roman"/>
              </a:rPr>
              <a:t>r</a:t>
            </a:r>
            <a:r>
              <a:rPr sz="4400" spc="5" dirty="0">
                <a:latin typeface="Times New Roman"/>
                <a:cs typeface="Times New Roman"/>
              </a:rPr>
              <a:t>g</a:t>
            </a:r>
            <a:r>
              <a:rPr sz="4400" dirty="0">
                <a:latin typeface="Times New Roman"/>
                <a:cs typeface="Times New Roman"/>
              </a:rPr>
              <a:t>i</a:t>
            </a:r>
            <a:r>
              <a:rPr sz="4400" spc="240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g  i</a:t>
            </a:r>
            <a:r>
              <a:rPr sz="4400" spc="245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240" dirty="0">
                <a:latin typeface="Times New Roman"/>
                <a:cs typeface="Times New Roman"/>
              </a:rPr>
              <a:t>O</a:t>
            </a:r>
            <a:r>
              <a:rPr sz="4400" dirty="0">
                <a:latin typeface="Times New Roman"/>
                <a:cs typeface="Times New Roman"/>
              </a:rPr>
              <a:t>B</a:t>
            </a:r>
            <a:r>
              <a:rPr sz="4400" spc="240" dirty="0">
                <a:latin typeface="Times New Roman"/>
                <a:cs typeface="Times New Roman"/>
              </a:rPr>
              <a:t>;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235" dirty="0">
                <a:latin typeface="Times New Roman"/>
                <a:cs typeface="Times New Roman"/>
              </a:rPr>
              <a:t>M</a:t>
            </a:r>
            <a:r>
              <a:rPr sz="4400" spc="5" dirty="0">
                <a:latin typeface="Times New Roman"/>
                <a:cs typeface="Times New Roman"/>
              </a:rPr>
              <a:t>o</a:t>
            </a:r>
            <a:r>
              <a:rPr sz="4400" spc="240" dirty="0">
                <a:latin typeface="Times New Roman"/>
                <a:cs typeface="Times New Roman"/>
              </a:rPr>
              <a:t>d</a:t>
            </a:r>
            <a:r>
              <a:rPr sz="4400" dirty="0">
                <a:latin typeface="Times New Roman"/>
                <a:cs typeface="Times New Roman"/>
              </a:rPr>
              <a:t>els	</a:t>
            </a:r>
            <a:r>
              <a:rPr sz="4400" spc="5" dirty="0">
                <a:latin typeface="Times New Roman"/>
                <a:cs typeface="Times New Roman"/>
              </a:rPr>
              <a:t>o</a:t>
            </a:r>
            <a:r>
              <a:rPr sz="4400" dirty="0"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2545" y="4859519"/>
            <a:ext cx="3628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>
                <a:latin typeface="Times New Roman"/>
                <a:cs typeface="Times New Roman"/>
              </a:rPr>
              <a:t>Organizational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545" y="5530079"/>
            <a:ext cx="5882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9275" algn="l"/>
              </a:tabLst>
            </a:pPr>
            <a:r>
              <a:rPr sz="4400" spc="120" dirty="0">
                <a:latin typeface="Times New Roman"/>
                <a:cs typeface="Times New Roman"/>
              </a:rPr>
              <a:t>Custodial,	</a:t>
            </a:r>
            <a:r>
              <a:rPr sz="4400" spc="130" dirty="0">
                <a:latin typeface="Times New Roman"/>
                <a:cs typeface="Times New Roman"/>
              </a:rPr>
              <a:t>Supportive,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7380" y="4859519"/>
            <a:ext cx="269748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0865" marR="5080" indent="-5588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Be</a:t>
            </a:r>
            <a:r>
              <a:rPr sz="4400" spc="240" dirty="0">
                <a:latin typeface="Times New Roman"/>
                <a:cs typeface="Times New Roman"/>
              </a:rPr>
              <a:t>h</a:t>
            </a:r>
            <a:r>
              <a:rPr sz="4400" spc="235" dirty="0">
                <a:latin typeface="Times New Roman"/>
                <a:cs typeface="Times New Roman"/>
              </a:rPr>
              <a:t>a</a:t>
            </a:r>
            <a:r>
              <a:rPr sz="4400" spc="-10" dirty="0">
                <a:latin typeface="Times New Roman"/>
                <a:cs typeface="Times New Roman"/>
              </a:rPr>
              <a:t>v</a:t>
            </a:r>
            <a:r>
              <a:rPr sz="4400" dirty="0">
                <a:latin typeface="Times New Roman"/>
                <a:cs typeface="Times New Roman"/>
              </a:rPr>
              <a:t>i</a:t>
            </a:r>
            <a:r>
              <a:rPr sz="4400" spc="5" dirty="0">
                <a:latin typeface="Times New Roman"/>
                <a:cs typeface="Times New Roman"/>
              </a:rPr>
              <a:t>o</a:t>
            </a:r>
            <a:r>
              <a:rPr sz="4400" spc="240" dirty="0">
                <a:latin typeface="Times New Roman"/>
                <a:cs typeface="Times New Roman"/>
              </a:rPr>
              <a:t>u</a:t>
            </a:r>
            <a:r>
              <a:rPr sz="4400" spc="484" dirty="0">
                <a:latin typeface="Times New Roman"/>
                <a:cs typeface="Times New Roman"/>
              </a:rPr>
              <a:t>r</a:t>
            </a:r>
            <a:r>
              <a:rPr sz="4400" spc="225" dirty="0">
                <a:latin typeface="Times New Roman"/>
                <a:cs typeface="Times New Roman"/>
              </a:rPr>
              <a:t>;  </a:t>
            </a:r>
            <a:r>
              <a:rPr sz="4400" spc="240" dirty="0">
                <a:latin typeface="Times New Roman"/>
                <a:cs typeface="Times New Roman"/>
              </a:rPr>
              <a:t>C</a:t>
            </a:r>
            <a:r>
              <a:rPr sz="4400" spc="5" dirty="0">
                <a:latin typeface="Times New Roman"/>
                <a:cs typeface="Times New Roman"/>
              </a:rPr>
              <a:t>o</a:t>
            </a:r>
            <a:r>
              <a:rPr sz="4400" dirty="0">
                <a:latin typeface="Times New Roman"/>
                <a:cs typeface="Times New Roman"/>
              </a:rPr>
              <a:t>ll</a:t>
            </a:r>
            <a:r>
              <a:rPr sz="4400" spc="-10" dirty="0">
                <a:latin typeface="Times New Roman"/>
                <a:cs typeface="Times New Roman"/>
              </a:rPr>
              <a:t>eg</a:t>
            </a:r>
            <a:r>
              <a:rPr sz="4400" dirty="0">
                <a:latin typeface="Times New Roman"/>
                <a:cs typeface="Times New Roman"/>
              </a:rPr>
              <a:t>i</a:t>
            </a:r>
            <a:r>
              <a:rPr sz="4400" spc="250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545" y="6203688"/>
            <a:ext cx="6575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45" dirty="0">
                <a:latin typeface="Times New Roman"/>
                <a:cs typeface="Times New Roman"/>
              </a:rPr>
              <a:t>and </a:t>
            </a:r>
            <a:r>
              <a:rPr sz="4400" spc="80" dirty="0">
                <a:latin typeface="Times New Roman"/>
                <a:cs typeface="Times New Roman"/>
              </a:rPr>
              <a:t>System </a:t>
            </a:r>
            <a:r>
              <a:rPr sz="4400" spc="120" dirty="0">
                <a:latin typeface="Times New Roman"/>
                <a:cs typeface="Times New Roman"/>
              </a:rPr>
              <a:t>(Concept</a:t>
            </a:r>
            <a:r>
              <a:rPr sz="4400" spc="-445" dirty="0">
                <a:latin typeface="Times New Roman"/>
                <a:cs typeface="Times New Roman"/>
              </a:rPr>
              <a:t> </a:t>
            </a:r>
            <a:r>
              <a:rPr sz="4400" spc="40" dirty="0">
                <a:latin typeface="Times New Roman"/>
                <a:cs typeface="Times New Roman"/>
              </a:rPr>
              <a:t>only).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367" y="789827"/>
            <a:ext cx="888746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z="2800" b="0" dirty="0">
                <a:solidFill>
                  <a:srgbClr val="001F5F"/>
                </a:solidFill>
                <a:latin typeface="Times New Roman"/>
                <a:cs typeface="Times New Roman"/>
              </a:rPr>
              <a:t>5.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It adopts a </a:t>
            </a:r>
            <a:r>
              <a:rPr sz="2800" b="0" i="1" spc="60" dirty="0">
                <a:latin typeface="Times New Roman"/>
                <a:cs typeface="Times New Roman"/>
              </a:rPr>
              <a:t>humanistic </a:t>
            </a:r>
            <a:r>
              <a:rPr sz="2800" b="0" i="1" spc="15" dirty="0">
                <a:latin typeface="Times New Roman"/>
                <a:cs typeface="Times New Roman"/>
              </a:rPr>
              <a:t>approach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 </a:t>
            </a:r>
            <a:r>
              <a:rPr sz="2800" b="0" i="1" dirty="0">
                <a:solidFill>
                  <a:srgbClr val="001F5F"/>
                </a:solidFill>
                <a:latin typeface="Times New Roman"/>
                <a:cs typeface="Times New Roman"/>
              </a:rPr>
              <a:t>fulfilling the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needs </a:t>
            </a:r>
            <a:r>
              <a:rPr sz="2800" b="0" i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b="0" i="1" spc="-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0" i="1" dirty="0">
                <a:solidFill>
                  <a:srgbClr val="001F5F"/>
                </a:solidFill>
                <a:latin typeface="Times New Roman"/>
                <a:cs typeface="Times New Roman"/>
              </a:rPr>
              <a:t>the  individuals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i.e. </a:t>
            </a:r>
            <a:r>
              <a:rPr sz="2800" b="0" i="1" dirty="0">
                <a:solidFill>
                  <a:srgbClr val="001F5F"/>
                </a:solidFill>
                <a:latin typeface="Times New Roman"/>
                <a:cs typeface="Times New Roman"/>
              </a:rPr>
              <a:t>support and</a:t>
            </a:r>
            <a:r>
              <a:rPr sz="2800" b="0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involvement).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95658" y="6723372"/>
            <a:ext cx="18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11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367" y="1719469"/>
            <a:ext cx="8842375" cy="514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">
              <a:lnSpc>
                <a:spcPct val="108900"/>
              </a:lnSpc>
              <a:spcBef>
                <a:spcPts val="100"/>
              </a:spcBef>
              <a:buAutoNum type="arabicPeriod" startAt="6"/>
              <a:tabLst>
                <a:tab pos="36639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Its ultimate aim is to attain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organizational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objective 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(by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having positive human behaviour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objectives </a:t>
            </a:r>
            <a:r>
              <a:rPr sz="2800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are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achieved).</a:t>
            </a:r>
            <a:endParaRPr sz="28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8900"/>
              </a:lnSpc>
              <a:buAutoNum type="arabicPeriod" startAt="6"/>
              <a:tabLst>
                <a:tab pos="36639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 total systems approach 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(systems 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approach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tries to find 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solutions for the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variables affecting 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organizational</a:t>
            </a:r>
            <a:r>
              <a:rPr sz="2800" i="1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functions).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5" dirty="0">
                <a:latin typeface="Times New Roman"/>
                <a:cs typeface="Times New Roman"/>
              </a:rPr>
              <a:t>Characteristics </a:t>
            </a:r>
            <a:r>
              <a:rPr sz="2800" i="1" spc="75" dirty="0">
                <a:latin typeface="Times New Roman"/>
                <a:cs typeface="Times New Roman"/>
              </a:rPr>
              <a:t>of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Times New Roman"/>
                <a:cs typeface="Times New Roman"/>
              </a:rPr>
              <a:t>OB: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❑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Goal –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Oriented.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❑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Levels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Analysis.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❑"/>
              <a:tabLst>
                <a:tab pos="621665" algn="l"/>
                <a:tab pos="62230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Human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tool.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80357"/>
              <a:buFont typeface="DejaVu Sans"/>
              <a:buChar char="❑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Satisfaction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need.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7400" y="4191000"/>
            <a:ext cx="3200399" cy="274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29" y="7040364"/>
            <a:ext cx="1579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3967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541" y="523737"/>
            <a:ext cx="280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Importance </a:t>
            </a:r>
            <a:r>
              <a:rPr sz="2800" b="0" i="1" spc="7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8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OB: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7368" y="988557"/>
            <a:ext cx="8896985" cy="583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8890" indent="-26543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  <a:tab pos="660400" algn="l"/>
                <a:tab pos="1278890" algn="l"/>
                <a:tab pos="2074545" algn="l"/>
                <a:tab pos="3144520" algn="l"/>
                <a:tab pos="3644265" algn="l"/>
                <a:tab pos="5249545" algn="l"/>
                <a:tab pos="5570220" algn="l"/>
                <a:tab pos="6560820" algn="l"/>
                <a:tab pos="8083550" algn="l"/>
                <a:tab pos="854519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	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o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nl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tt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14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pl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8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  organization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but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makes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better person with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positive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attitude</a:t>
            </a: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contributes towards better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quality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8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life</a:t>
            </a:r>
            <a:r>
              <a:rPr sz="2800" spc="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provides a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road 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map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our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lives in</a:t>
            </a:r>
            <a:r>
              <a:rPr sz="2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endParaRPr sz="2800">
              <a:latin typeface="Times New Roman"/>
              <a:cs typeface="Times New Roman"/>
            </a:endParaRPr>
          </a:p>
          <a:p>
            <a:pPr marL="277495" marR="571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  <a:tab pos="1074420" algn="l"/>
                <a:tab pos="1972310" algn="l"/>
                <a:tab pos="2515235" algn="l"/>
                <a:tab pos="3255645" algn="l"/>
                <a:tab pos="4113529" algn="l"/>
                <a:tab pos="5680075" algn="l"/>
                <a:tab pos="7187565" algn="l"/>
                <a:tab pos="7708900" algn="l"/>
                <a:tab pos="8566785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ld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15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i="1" spc="150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ic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800" i="1" spc="15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  understand and predict organizational</a:t>
            </a:r>
            <a:r>
              <a:rPr sz="2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life.</a:t>
            </a:r>
            <a:endParaRPr sz="2800">
              <a:latin typeface="Times New Roman"/>
              <a:cs typeface="Times New Roman"/>
            </a:endParaRPr>
          </a:p>
          <a:p>
            <a:pPr marL="277495" marR="571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  <a:tab pos="941705" algn="l"/>
                <a:tab pos="1865630" algn="l"/>
                <a:tab pos="2354580" algn="l"/>
                <a:tab pos="3848100" algn="l"/>
                <a:tab pos="6153785" algn="l"/>
                <a:tab pos="7233284" algn="l"/>
                <a:tab pos="7682865" algn="l"/>
                <a:tab pos="8606155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rg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800" i="1" spc="14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z</a:t>
            </a:r>
            <a:r>
              <a:rPr sz="28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ti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800" i="1" spc="15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eve</a:t>
            </a:r>
            <a:r>
              <a:rPr sz="2800" i="1" spc="15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 influence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environment in which we</a:t>
            </a:r>
            <a:r>
              <a:rPr sz="2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live.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OB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helps an individual understand himself and others better  to improve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interpersonal</a:t>
            </a:r>
            <a:r>
              <a:rPr sz="2800" i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relations</a:t>
            </a: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825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  <a:tab pos="1743710" algn="l"/>
                <a:tab pos="2223770" algn="l"/>
                <a:tab pos="2583815" algn="l"/>
                <a:tab pos="3991610" algn="l"/>
                <a:tab pos="6145530" algn="l"/>
                <a:tab pos="6585584" algn="l"/>
                <a:tab pos="824865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ith  getting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things done through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delegation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field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OB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useful</a:t>
            </a:r>
            <a:r>
              <a:rPr sz="2800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maintaining</a:t>
            </a:r>
            <a:r>
              <a:rPr sz="2800" spc="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cordial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industrial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529" y="6863581"/>
            <a:ext cx="1808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Unit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4200" i="1" spc="-810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00" spc="-540" dirty="0">
                <a:latin typeface="Times New Roman"/>
                <a:cs typeface="Times New Roman"/>
              </a:rPr>
              <a:t>1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340" dirty="0">
                <a:latin typeface="Times New Roman"/>
                <a:cs typeface="Times New Roman"/>
              </a:rPr>
              <a:t>–</a:t>
            </a:r>
            <a:r>
              <a:rPr sz="4200" i="1" spc="-509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el</a:t>
            </a:r>
            <a:r>
              <a:rPr sz="1400" spc="-340" dirty="0">
                <a:latin typeface="Times New Roman"/>
                <a:cs typeface="Times New Roman"/>
              </a:rPr>
              <a:t>In</a:t>
            </a:r>
            <a:r>
              <a:rPr sz="4200" i="1" spc="-509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400" spc="-340" dirty="0">
                <a:latin typeface="Times New Roman"/>
                <a:cs typeface="Times New Roman"/>
              </a:rPr>
              <a:t>tr</a:t>
            </a:r>
            <a:r>
              <a:rPr sz="4200" i="1" spc="-509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400" spc="-340" dirty="0">
                <a:latin typeface="Times New Roman"/>
                <a:cs typeface="Times New Roman"/>
              </a:rPr>
              <a:t>od</a:t>
            </a:r>
            <a:r>
              <a:rPr sz="4200" i="1" spc="-509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400" spc="-340" dirty="0">
                <a:latin typeface="Times New Roman"/>
                <a:cs typeface="Times New Roman"/>
              </a:rPr>
              <a:t>u</a:t>
            </a:r>
            <a:r>
              <a:rPr sz="4200" i="1" spc="-509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400" spc="-340" dirty="0">
                <a:latin typeface="Times New Roman"/>
                <a:cs typeface="Times New Roman"/>
              </a:rPr>
              <a:t>ct</a:t>
            </a:r>
            <a:r>
              <a:rPr sz="4200" i="1" spc="-509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400" spc="-340" dirty="0">
                <a:latin typeface="Times New Roman"/>
                <a:cs typeface="Times New Roman"/>
              </a:rPr>
              <a:t>ion</a:t>
            </a:r>
            <a:r>
              <a:rPr sz="4200" i="1" spc="-509" baseline="9920" dirty="0">
                <a:solidFill>
                  <a:srgbClr val="C00000"/>
                </a:solidFill>
                <a:latin typeface="Times New Roman"/>
                <a:cs typeface="Times New Roman"/>
              </a:rPr>
              <a:t>s.</a:t>
            </a:r>
            <a:endParaRPr sz="4200" baseline="992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3967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5891" y="780275"/>
            <a:ext cx="8547100" cy="3106420"/>
            <a:chOff x="755891" y="780275"/>
            <a:chExt cx="8547100" cy="3106420"/>
          </a:xfrm>
        </p:grpSpPr>
        <p:sp>
          <p:nvSpPr>
            <p:cNvPr id="6" name="object 6"/>
            <p:cNvSpPr/>
            <p:nvPr/>
          </p:nvSpPr>
          <p:spPr>
            <a:xfrm>
              <a:off x="755891" y="780275"/>
              <a:ext cx="8547100" cy="3106420"/>
            </a:xfrm>
            <a:custGeom>
              <a:avLst/>
              <a:gdLst/>
              <a:ahLst/>
              <a:cxnLst/>
              <a:rect l="l" t="t" r="r" b="b"/>
              <a:pathLst>
                <a:path w="8547100" h="3106420">
                  <a:moveTo>
                    <a:pt x="8546604" y="3105923"/>
                  </a:moveTo>
                  <a:lnTo>
                    <a:pt x="8546604" y="135636"/>
                  </a:lnTo>
                  <a:lnTo>
                    <a:pt x="8543556" y="108204"/>
                  </a:lnTo>
                  <a:lnTo>
                    <a:pt x="8529840" y="70104"/>
                  </a:lnTo>
                  <a:lnTo>
                    <a:pt x="8496312" y="30480"/>
                  </a:lnTo>
                  <a:lnTo>
                    <a:pt x="8462784" y="10668"/>
                  </a:lnTo>
                  <a:lnTo>
                    <a:pt x="8424684" y="0"/>
                  </a:lnTo>
                  <a:lnTo>
                    <a:pt x="121920" y="0"/>
                  </a:lnTo>
                  <a:lnTo>
                    <a:pt x="108204" y="3048"/>
                  </a:lnTo>
                  <a:lnTo>
                    <a:pt x="96012" y="6096"/>
                  </a:lnTo>
                  <a:lnTo>
                    <a:pt x="82296" y="10668"/>
                  </a:lnTo>
                  <a:lnTo>
                    <a:pt x="71628" y="16764"/>
                  </a:lnTo>
                  <a:lnTo>
                    <a:pt x="59436" y="22860"/>
                  </a:lnTo>
                  <a:lnTo>
                    <a:pt x="48768" y="30480"/>
                  </a:lnTo>
                  <a:lnTo>
                    <a:pt x="30480" y="48768"/>
                  </a:lnTo>
                  <a:lnTo>
                    <a:pt x="22860" y="59436"/>
                  </a:lnTo>
                  <a:lnTo>
                    <a:pt x="16764" y="71628"/>
                  </a:lnTo>
                  <a:lnTo>
                    <a:pt x="10668" y="82296"/>
                  </a:lnTo>
                  <a:lnTo>
                    <a:pt x="6096" y="96012"/>
                  </a:lnTo>
                  <a:lnTo>
                    <a:pt x="3048" y="108204"/>
                  </a:lnTo>
                  <a:lnTo>
                    <a:pt x="0" y="135636"/>
                  </a:lnTo>
                  <a:lnTo>
                    <a:pt x="0" y="3105923"/>
                  </a:lnTo>
                  <a:lnTo>
                    <a:pt x="13716" y="3105923"/>
                  </a:lnTo>
                  <a:lnTo>
                    <a:pt x="13716" y="121920"/>
                  </a:lnTo>
                  <a:lnTo>
                    <a:pt x="15240" y="109728"/>
                  </a:lnTo>
                  <a:lnTo>
                    <a:pt x="18288" y="99060"/>
                  </a:lnTo>
                  <a:lnTo>
                    <a:pt x="22860" y="86868"/>
                  </a:lnTo>
                  <a:lnTo>
                    <a:pt x="27432" y="76200"/>
                  </a:lnTo>
                  <a:lnTo>
                    <a:pt x="35052" y="67056"/>
                  </a:lnTo>
                  <a:lnTo>
                    <a:pt x="41148" y="56388"/>
                  </a:lnTo>
                  <a:lnTo>
                    <a:pt x="77724" y="27432"/>
                  </a:lnTo>
                  <a:lnTo>
                    <a:pt x="135636" y="12192"/>
                  </a:lnTo>
                  <a:lnTo>
                    <a:pt x="8410968" y="12192"/>
                  </a:lnTo>
                  <a:lnTo>
                    <a:pt x="8435352" y="15240"/>
                  </a:lnTo>
                  <a:lnTo>
                    <a:pt x="8479548" y="33528"/>
                  </a:lnTo>
                  <a:lnTo>
                    <a:pt x="8513076" y="67056"/>
                  </a:lnTo>
                  <a:lnTo>
                    <a:pt x="8531364" y="111252"/>
                  </a:lnTo>
                  <a:lnTo>
                    <a:pt x="8532888" y="123444"/>
                  </a:lnTo>
                  <a:lnTo>
                    <a:pt x="8532888" y="3105923"/>
                  </a:lnTo>
                  <a:lnTo>
                    <a:pt x="8546604" y="310592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87" y="891527"/>
              <a:ext cx="8307336" cy="299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7369" y="485028"/>
            <a:ext cx="8896985" cy="27000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7495" indent="-26543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subject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OB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also useful in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field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marketing.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most popular reason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studying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OB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that the reader  is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interested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 pursuing a 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career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in </a:t>
            </a:r>
            <a:r>
              <a:rPr sz="28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management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wants  to learn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predict behaviour and apply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 meaningful 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way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organization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more</a:t>
            </a:r>
            <a:r>
              <a:rPr sz="2800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effective</a:t>
            </a:r>
            <a:r>
              <a:rPr sz="2800" spc="2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00"/>
              </a:spcBef>
            </a:pPr>
            <a:r>
              <a:rPr sz="2800" i="1" spc="25" dirty="0">
                <a:latin typeface="Times New Roman"/>
                <a:cs typeface="Times New Roman"/>
              </a:rPr>
              <a:t>Basic </a:t>
            </a:r>
            <a:r>
              <a:rPr sz="2800" i="1" spc="-5" dirty="0">
                <a:latin typeface="Times New Roman"/>
                <a:cs typeface="Times New Roman"/>
              </a:rPr>
              <a:t>Process </a:t>
            </a:r>
            <a:r>
              <a:rPr sz="2800" i="1" spc="75" dirty="0">
                <a:latin typeface="Times New Roman"/>
                <a:cs typeface="Times New Roman"/>
              </a:rPr>
              <a:t>of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Times New Roman"/>
                <a:cs typeface="Times New Roman"/>
              </a:rPr>
              <a:t>OB: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2940" y="3499104"/>
            <a:ext cx="2814320" cy="387350"/>
            <a:chOff x="612940" y="3499104"/>
            <a:chExt cx="2814320" cy="387350"/>
          </a:xfrm>
        </p:grpSpPr>
        <p:sp>
          <p:nvSpPr>
            <p:cNvPr id="10" name="object 10"/>
            <p:cNvSpPr/>
            <p:nvPr/>
          </p:nvSpPr>
          <p:spPr>
            <a:xfrm>
              <a:off x="845871" y="3505200"/>
              <a:ext cx="2220218" cy="63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940" y="3499104"/>
              <a:ext cx="2807234" cy="3870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940" y="3499104"/>
              <a:ext cx="2814320" cy="387350"/>
            </a:xfrm>
            <a:custGeom>
              <a:avLst/>
              <a:gdLst/>
              <a:ahLst/>
              <a:cxnLst/>
              <a:rect l="l" t="t" r="r" b="b"/>
              <a:pathLst>
                <a:path w="2814320" h="387350">
                  <a:moveTo>
                    <a:pt x="2814230" y="387095"/>
                  </a:moveTo>
                  <a:lnTo>
                    <a:pt x="2802343" y="335280"/>
                  </a:lnTo>
                  <a:lnTo>
                    <a:pt x="2776435" y="269748"/>
                  </a:lnTo>
                  <a:lnTo>
                    <a:pt x="2741383" y="210312"/>
                  </a:lnTo>
                  <a:lnTo>
                    <a:pt x="2713951" y="173736"/>
                  </a:lnTo>
                  <a:lnTo>
                    <a:pt x="2683471" y="140208"/>
                  </a:lnTo>
                  <a:lnTo>
                    <a:pt x="2649943" y="109728"/>
                  </a:lnTo>
                  <a:lnTo>
                    <a:pt x="2631655" y="94488"/>
                  </a:lnTo>
                  <a:lnTo>
                    <a:pt x="2613367" y="82296"/>
                  </a:lnTo>
                  <a:lnTo>
                    <a:pt x="2593555" y="68580"/>
                  </a:lnTo>
                  <a:lnTo>
                    <a:pt x="2553931" y="47244"/>
                  </a:lnTo>
                  <a:lnTo>
                    <a:pt x="2509735" y="28956"/>
                  </a:lnTo>
                  <a:lnTo>
                    <a:pt x="2465539" y="15240"/>
                  </a:lnTo>
                  <a:lnTo>
                    <a:pt x="2419807" y="6096"/>
                  </a:lnTo>
                  <a:lnTo>
                    <a:pt x="2346655" y="0"/>
                  </a:lnTo>
                  <a:lnTo>
                    <a:pt x="467563" y="0"/>
                  </a:lnTo>
                  <a:lnTo>
                    <a:pt x="418795" y="3048"/>
                  </a:lnTo>
                  <a:lnTo>
                    <a:pt x="348691" y="15240"/>
                  </a:lnTo>
                  <a:lnTo>
                    <a:pt x="302971" y="28956"/>
                  </a:lnTo>
                  <a:lnTo>
                    <a:pt x="260299" y="47244"/>
                  </a:lnTo>
                  <a:lnTo>
                    <a:pt x="200863" y="82296"/>
                  </a:lnTo>
                  <a:lnTo>
                    <a:pt x="164287" y="109728"/>
                  </a:lnTo>
                  <a:lnTo>
                    <a:pt x="130759" y="140208"/>
                  </a:lnTo>
                  <a:lnTo>
                    <a:pt x="100279" y="173736"/>
                  </a:lnTo>
                  <a:lnTo>
                    <a:pt x="85039" y="192024"/>
                  </a:lnTo>
                  <a:lnTo>
                    <a:pt x="72847" y="210312"/>
                  </a:lnTo>
                  <a:lnTo>
                    <a:pt x="59131" y="230124"/>
                  </a:lnTo>
                  <a:lnTo>
                    <a:pt x="37795" y="269748"/>
                  </a:lnTo>
                  <a:lnTo>
                    <a:pt x="19507" y="313944"/>
                  </a:lnTo>
                  <a:lnTo>
                    <a:pt x="5791" y="358140"/>
                  </a:lnTo>
                  <a:lnTo>
                    <a:pt x="0" y="387095"/>
                  </a:lnTo>
                  <a:lnTo>
                    <a:pt x="12496" y="387095"/>
                  </a:lnTo>
                  <a:lnTo>
                    <a:pt x="13411" y="382524"/>
                  </a:lnTo>
                  <a:lnTo>
                    <a:pt x="17983" y="361188"/>
                  </a:lnTo>
                  <a:lnTo>
                    <a:pt x="31699" y="316992"/>
                  </a:lnTo>
                  <a:lnTo>
                    <a:pt x="59131" y="256032"/>
                  </a:lnTo>
                  <a:lnTo>
                    <a:pt x="95707" y="199644"/>
                  </a:lnTo>
                  <a:lnTo>
                    <a:pt x="124663" y="164592"/>
                  </a:lnTo>
                  <a:lnTo>
                    <a:pt x="155143" y="134112"/>
                  </a:lnTo>
                  <a:lnTo>
                    <a:pt x="190195" y="105156"/>
                  </a:lnTo>
                  <a:lnTo>
                    <a:pt x="226771" y="80772"/>
                  </a:lnTo>
                  <a:lnTo>
                    <a:pt x="286207" y="50292"/>
                  </a:lnTo>
                  <a:lnTo>
                    <a:pt x="328879" y="33528"/>
                  </a:lnTo>
                  <a:lnTo>
                    <a:pt x="397459" y="18288"/>
                  </a:lnTo>
                  <a:lnTo>
                    <a:pt x="443179" y="13716"/>
                  </a:lnTo>
                  <a:lnTo>
                    <a:pt x="2371039" y="13716"/>
                  </a:lnTo>
                  <a:lnTo>
                    <a:pt x="2418283" y="18288"/>
                  </a:lnTo>
                  <a:lnTo>
                    <a:pt x="2462491" y="27432"/>
                  </a:lnTo>
                  <a:lnTo>
                    <a:pt x="2506687" y="41148"/>
                  </a:lnTo>
                  <a:lnTo>
                    <a:pt x="2567647" y="68580"/>
                  </a:lnTo>
                  <a:lnTo>
                    <a:pt x="2624035" y="105156"/>
                  </a:lnTo>
                  <a:lnTo>
                    <a:pt x="2659087" y="134112"/>
                  </a:lnTo>
                  <a:lnTo>
                    <a:pt x="2689567" y="164592"/>
                  </a:lnTo>
                  <a:lnTo>
                    <a:pt x="2718523" y="199644"/>
                  </a:lnTo>
                  <a:lnTo>
                    <a:pt x="2742907" y="236220"/>
                  </a:lnTo>
                  <a:lnTo>
                    <a:pt x="2773387" y="295656"/>
                  </a:lnTo>
                  <a:lnTo>
                    <a:pt x="2790151" y="338328"/>
                  </a:lnTo>
                  <a:lnTo>
                    <a:pt x="2801428" y="387095"/>
                  </a:lnTo>
                  <a:lnTo>
                    <a:pt x="2814230" y="387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5405" y="3643366"/>
            <a:ext cx="2205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i="1" spc="110" dirty="0">
                <a:latin typeface="Times New Roman"/>
                <a:cs typeface="Times New Roman"/>
              </a:rPr>
              <a:t>N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110" dirty="0">
                <a:latin typeface="Times New Roman"/>
                <a:cs typeface="Times New Roman"/>
              </a:rPr>
              <a:t>ERS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110" dirty="0">
                <a:latin typeface="Times New Roman"/>
                <a:cs typeface="Times New Roman"/>
              </a:rPr>
              <a:t>AN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105" dirty="0">
                <a:latin typeface="Times New Roman"/>
                <a:cs typeface="Times New Roman"/>
              </a:rPr>
              <a:t>I</a:t>
            </a:r>
            <a:r>
              <a:rPr sz="2000" i="1" spc="110" dirty="0">
                <a:latin typeface="Times New Roman"/>
                <a:cs typeface="Times New Roman"/>
              </a:rPr>
              <a:t>N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3491" y="3499104"/>
            <a:ext cx="8919845" cy="3491865"/>
            <a:chOff x="603491" y="3499104"/>
            <a:chExt cx="8919845" cy="3491865"/>
          </a:xfrm>
        </p:grpSpPr>
        <p:sp>
          <p:nvSpPr>
            <p:cNvPr id="16" name="object 16"/>
            <p:cNvSpPr/>
            <p:nvPr/>
          </p:nvSpPr>
          <p:spPr>
            <a:xfrm>
              <a:off x="6941883" y="3505200"/>
              <a:ext cx="2220213" cy="63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8953" y="3499104"/>
              <a:ext cx="2807221" cy="3870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8953" y="3499104"/>
              <a:ext cx="2814320" cy="387350"/>
            </a:xfrm>
            <a:custGeom>
              <a:avLst/>
              <a:gdLst/>
              <a:ahLst/>
              <a:cxnLst/>
              <a:rect l="l" t="t" r="r" b="b"/>
              <a:pathLst>
                <a:path w="2814320" h="387350">
                  <a:moveTo>
                    <a:pt x="2814218" y="387095"/>
                  </a:moveTo>
                  <a:lnTo>
                    <a:pt x="2802331" y="335280"/>
                  </a:lnTo>
                  <a:lnTo>
                    <a:pt x="2776423" y="269748"/>
                  </a:lnTo>
                  <a:lnTo>
                    <a:pt x="2741371" y="210312"/>
                  </a:lnTo>
                  <a:lnTo>
                    <a:pt x="2713939" y="173736"/>
                  </a:lnTo>
                  <a:lnTo>
                    <a:pt x="2683459" y="140208"/>
                  </a:lnTo>
                  <a:lnTo>
                    <a:pt x="2649931" y="109728"/>
                  </a:lnTo>
                  <a:lnTo>
                    <a:pt x="2631643" y="94488"/>
                  </a:lnTo>
                  <a:lnTo>
                    <a:pt x="2613355" y="82296"/>
                  </a:lnTo>
                  <a:lnTo>
                    <a:pt x="2593543" y="68580"/>
                  </a:lnTo>
                  <a:lnTo>
                    <a:pt x="2553919" y="47244"/>
                  </a:lnTo>
                  <a:lnTo>
                    <a:pt x="2509723" y="28956"/>
                  </a:lnTo>
                  <a:lnTo>
                    <a:pt x="2465527" y="15240"/>
                  </a:lnTo>
                  <a:lnTo>
                    <a:pt x="2419807" y="6096"/>
                  </a:lnTo>
                  <a:lnTo>
                    <a:pt x="2346655" y="0"/>
                  </a:lnTo>
                  <a:lnTo>
                    <a:pt x="467563" y="0"/>
                  </a:lnTo>
                  <a:lnTo>
                    <a:pt x="418795" y="3048"/>
                  </a:lnTo>
                  <a:lnTo>
                    <a:pt x="348691" y="15240"/>
                  </a:lnTo>
                  <a:lnTo>
                    <a:pt x="302971" y="28956"/>
                  </a:lnTo>
                  <a:lnTo>
                    <a:pt x="260299" y="47244"/>
                  </a:lnTo>
                  <a:lnTo>
                    <a:pt x="200863" y="82296"/>
                  </a:lnTo>
                  <a:lnTo>
                    <a:pt x="164287" y="109728"/>
                  </a:lnTo>
                  <a:lnTo>
                    <a:pt x="130759" y="140208"/>
                  </a:lnTo>
                  <a:lnTo>
                    <a:pt x="100279" y="173736"/>
                  </a:lnTo>
                  <a:lnTo>
                    <a:pt x="85039" y="192024"/>
                  </a:lnTo>
                  <a:lnTo>
                    <a:pt x="72847" y="210312"/>
                  </a:lnTo>
                  <a:lnTo>
                    <a:pt x="59131" y="230124"/>
                  </a:lnTo>
                  <a:lnTo>
                    <a:pt x="37795" y="269748"/>
                  </a:lnTo>
                  <a:lnTo>
                    <a:pt x="19507" y="313944"/>
                  </a:lnTo>
                  <a:lnTo>
                    <a:pt x="5791" y="358140"/>
                  </a:lnTo>
                  <a:lnTo>
                    <a:pt x="0" y="387095"/>
                  </a:lnTo>
                  <a:lnTo>
                    <a:pt x="12496" y="387095"/>
                  </a:lnTo>
                  <a:lnTo>
                    <a:pt x="13411" y="382524"/>
                  </a:lnTo>
                  <a:lnTo>
                    <a:pt x="17983" y="361188"/>
                  </a:lnTo>
                  <a:lnTo>
                    <a:pt x="31699" y="316992"/>
                  </a:lnTo>
                  <a:lnTo>
                    <a:pt x="59131" y="256032"/>
                  </a:lnTo>
                  <a:lnTo>
                    <a:pt x="95707" y="199644"/>
                  </a:lnTo>
                  <a:lnTo>
                    <a:pt x="124663" y="164592"/>
                  </a:lnTo>
                  <a:lnTo>
                    <a:pt x="155143" y="134112"/>
                  </a:lnTo>
                  <a:lnTo>
                    <a:pt x="190195" y="105156"/>
                  </a:lnTo>
                  <a:lnTo>
                    <a:pt x="226771" y="80772"/>
                  </a:lnTo>
                  <a:lnTo>
                    <a:pt x="286207" y="50292"/>
                  </a:lnTo>
                  <a:lnTo>
                    <a:pt x="328879" y="33528"/>
                  </a:lnTo>
                  <a:lnTo>
                    <a:pt x="397459" y="18288"/>
                  </a:lnTo>
                  <a:lnTo>
                    <a:pt x="443179" y="13716"/>
                  </a:lnTo>
                  <a:lnTo>
                    <a:pt x="2371039" y="13716"/>
                  </a:lnTo>
                  <a:lnTo>
                    <a:pt x="2418283" y="18288"/>
                  </a:lnTo>
                  <a:lnTo>
                    <a:pt x="2462479" y="27432"/>
                  </a:lnTo>
                  <a:lnTo>
                    <a:pt x="2506675" y="41148"/>
                  </a:lnTo>
                  <a:lnTo>
                    <a:pt x="2567635" y="68580"/>
                  </a:lnTo>
                  <a:lnTo>
                    <a:pt x="2624023" y="105156"/>
                  </a:lnTo>
                  <a:lnTo>
                    <a:pt x="2659075" y="134112"/>
                  </a:lnTo>
                  <a:lnTo>
                    <a:pt x="2689555" y="164592"/>
                  </a:lnTo>
                  <a:lnTo>
                    <a:pt x="2718511" y="199644"/>
                  </a:lnTo>
                  <a:lnTo>
                    <a:pt x="2742895" y="236220"/>
                  </a:lnTo>
                  <a:lnTo>
                    <a:pt x="2773375" y="295656"/>
                  </a:lnTo>
                  <a:lnTo>
                    <a:pt x="2790139" y="338328"/>
                  </a:lnTo>
                  <a:lnTo>
                    <a:pt x="2801416" y="387095"/>
                  </a:lnTo>
                  <a:lnTo>
                    <a:pt x="2814218" y="387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93883" y="3505200"/>
              <a:ext cx="2220213" cy="63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60953" y="3499104"/>
              <a:ext cx="2807221" cy="3870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60953" y="3499104"/>
              <a:ext cx="2814320" cy="387350"/>
            </a:xfrm>
            <a:custGeom>
              <a:avLst/>
              <a:gdLst/>
              <a:ahLst/>
              <a:cxnLst/>
              <a:rect l="l" t="t" r="r" b="b"/>
              <a:pathLst>
                <a:path w="2814320" h="387350">
                  <a:moveTo>
                    <a:pt x="2814218" y="387095"/>
                  </a:moveTo>
                  <a:lnTo>
                    <a:pt x="2802331" y="335280"/>
                  </a:lnTo>
                  <a:lnTo>
                    <a:pt x="2776423" y="269748"/>
                  </a:lnTo>
                  <a:lnTo>
                    <a:pt x="2741371" y="210312"/>
                  </a:lnTo>
                  <a:lnTo>
                    <a:pt x="2713939" y="173736"/>
                  </a:lnTo>
                  <a:lnTo>
                    <a:pt x="2683459" y="140208"/>
                  </a:lnTo>
                  <a:lnTo>
                    <a:pt x="2649931" y="109728"/>
                  </a:lnTo>
                  <a:lnTo>
                    <a:pt x="2631643" y="94488"/>
                  </a:lnTo>
                  <a:lnTo>
                    <a:pt x="2613355" y="82296"/>
                  </a:lnTo>
                  <a:lnTo>
                    <a:pt x="2593543" y="68580"/>
                  </a:lnTo>
                  <a:lnTo>
                    <a:pt x="2553919" y="47244"/>
                  </a:lnTo>
                  <a:lnTo>
                    <a:pt x="2509723" y="28956"/>
                  </a:lnTo>
                  <a:lnTo>
                    <a:pt x="2465527" y="15240"/>
                  </a:lnTo>
                  <a:lnTo>
                    <a:pt x="2419807" y="6096"/>
                  </a:lnTo>
                  <a:lnTo>
                    <a:pt x="2346655" y="0"/>
                  </a:lnTo>
                  <a:lnTo>
                    <a:pt x="467563" y="0"/>
                  </a:lnTo>
                  <a:lnTo>
                    <a:pt x="418795" y="3048"/>
                  </a:lnTo>
                  <a:lnTo>
                    <a:pt x="348691" y="15240"/>
                  </a:lnTo>
                  <a:lnTo>
                    <a:pt x="302971" y="28956"/>
                  </a:lnTo>
                  <a:lnTo>
                    <a:pt x="260299" y="47244"/>
                  </a:lnTo>
                  <a:lnTo>
                    <a:pt x="200863" y="82296"/>
                  </a:lnTo>
                  <a:lnTo>
                    <a:pt x="164287" y="109728"/>
                  </a:lnTo>
                  <a:lnTo>
                    <a:pt x="130759" y="140208"/>
                  </a:lnTo>
                  <a:lnTo>
                    <a:pt x="100279" y="173736"/>
                  </a:lnTo>
                  <a:lnTo>
                    <a:pt x="85039" y="192024"/>
                  </a:lnTo>
                  <a:lnTo>
                    <a:pt x="72847" y="210312"/>
                  </a:lnTo>
                  <a:lnTo>
                    <a:pt x="59131" y="230124"/>
                  </a:lnTo>
                  <a:lnTo>
                    <a:pt x="37795" y="269748"/>
                  </a:lnTo>
                  <a:lnTo>
                    <a:pt x="19507" y="313944"/>
                  </a:lnTo>
                  <a:lnTo>
                    <a:pt x="5791" y="358140"/>
                  </a:lnTo>
                  <a:lnTo>
                    <a:pt x="0" y="387095"/>
                  </a:lnTo>
                  <a:lnTo>
                    <a:pt x="12496" y="387095"/>
                  </a:lnTo>
                  <a:lnTo>
                    <a:pt x="13411" y="382524"/>
                  </a:lnTo>
                  <a:lnTo>
                    <a:pt x="17983" y="361188"/>
                  </a:lnTo>
                  <a:lnTo>
                    <a:pt x="31699" y="316992"/>
                  </a:lnTo>
                  <a:lnTo>
                    <a:pt x="59131" y="256032"/>
                  </a:lnTo>
                  <a:lnTo>
                    <a:pt x="95707" y="199644"/>
                  </a:lnTo>
                  <a:lnTo>
                    <a:pt x="124663" y="164592"/>
                  </a:lnTo>
                  <a:lnTo>
                    <a:pt x="155143" y="134112"/>
                  </a:lnTo>
                  <a:lnTo>
                    <a:pt x="190195" y="105156"/>
                  </a:lnTo>
                  <a:lnTo>
                    <a:pt x="226771" y="80772"/>
                  </a:lnTo>
                  <a:lnTo>
                    <a:pt x="286207" y="50292"/>
                  </a:lnTo>
                  <a:lnTo>
                    <a:pt x="328879" y="33528"/>
                  </a:lnTo>
                  <a:lnTo>
                    <a:pt x="397459" y="18288"/>
                  </a:lnTo>
                  <a:lnTo>
                    <a:pt x="443179" y="13716"/>
                  </a:lnTo>
                  <a:lnTo>
                    <a:pt x="2371039" y="13716"/>
                  </a:lnTo>
                  <a:lnTo>
                    <a:pt x="2393899" y="15240"/>
                  </a:lnTo>
                  <a:lnTo>
                    <a:pt x="2441143" y="22860"/>
                  </a:lnTo>
                  <a:lnTo>
                    <a:pt x="2485339" y="33528"/>
                  </a:lnTo>
                  <a:lnTo>
                    <a:pt x="2528011" y="50292"/>
                  </a:lnTo>
                  <a:lnTo>
                    <a:pt x="2567635" y="68580"/>
                  </a:lnTo>
                  <a:lnTo>
                    <a:pt x="2624023" y="105156"/>
                  </a:lnTo>
                  <a:lnTo>
                    <a:pt x="2659075" y="134112"/>
                  </a:lnTo>
                  <a:lnTo>
                    <a:pt x="2689555" y="164592"/>
                  </a:lnTo>
                  <a:lnTo>
                    <a:pt x="2718511" y="199644"/>
                  </a:lnTo>
                  <a:lnTo>
                    <a:pt x="2742895" y="236220"/>
                  </a:lnTo>
                  <a:lnTo>
                    <a:pt x="2773375" y="295656"/>
                  </a:lnTo>
                  <a:lnTo>
                    <a:pt x="2790139" y="338328"/>
                  </a:lnTo>
                  <a:lnTo>
                    <a:pt x="2801416" y="387095"/>
                  </a:lnTo>
                  <a:lnTo>
                    <a:pt x="2814218" y="387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1519" y="6982968"/>
              <a:ext cx="8282866" cy="15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6287" y="3886200"/>
              <a:ext cx="8307336" cy="24917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3491" y="3886200"/>
              <a:ext cx="2833128" cy="24460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3491" y="3886199"/>
              <a:ext cx="2833370" cy="2446020"/>
            </a:xfrm>
            <a:custGeom>
              <a:avLst/>
              <a:gdLst/>
              <a:ahLst/>
              <a:cxnLst/>
              <a:rect l="l" t="t" r="r" b="b"/>
              <a:pathLst>
                <a:path w="2833370" h="2446020">
                  <a:moveTo>
                    <a:pt x="21945" y="0"/>
                  </a:moveTo>
                  <a:lnTo>
                    <a:pt x="9448" y="0"/>
                  </a:lnTo>
                  <a:lnTo>
                    <a:pt x="6096" y="16764"/>
                  </a:lnTo>
                  <a:lnTo>
                    <a:pt x="3048" y="41148"/>
                  </a:lnTo>
                  <a:lnTo>
                    <a:pt x="0" y="89916"/>
                  </a:lnTo>
                  <a:lnTo>
                    <a:pt x="0" y="1969008"/>
                  </a:lnTo>
                  <a:lnTo>
                    <a:pt x="3048" y="2017776"/>
                  </a:lnTo>
                  <a:lnTo>
                    <a:pt x="6096" y="2042160"/>
                  </a:lnTo>
                  <a:lnTo>
                    <a:pt x="13716" y="2080260"/>
                  </a:lnTo>
                  <a:lnTo>
                    <a:pt x="13716" y="65532"/>
                  </a:lnTo>
                  <a:lnTo>
                    <a:pt x="15240" y="42672"/>
                  </a:lnTo>
                  <a:lnTo>
                    <a:pt x="18288" y="18288"/>
                  </a:lnTo>
                  <a:lnTo>
                    <a:pt x="21945" y="0"/>
                  </a:lnTo>
                  <a:close/>
                </a:path>
                <a:path w="2833370" h="2446020">
                  <a:moveTo>
                    <a:pt x="2819412" y="2080260"/>
                  </a:moveTo>
                  <a:lnTo>
                    <a:pt x="2819412" y="1993392"/>
                  </a:lnTo>
                  <a:lnTo>
                    <a:pt x="2817888" y="2016252"/>
                  </a:lnTo>
                  <a:lnTo>
                    <a:pt x="2814840" y="2040636"/>
                  </a:lnTo>
                  <a:lnTo>
                    <a:pt x="2805696" y="2084832"/>
                  </a:lnTo>
                  <a:lnTo>
                    <a:pt x="2791980" y="2129028"/>
                  </a:lnTo>
                  <a:lnTo>
                    <a:pt x="2764548" y="2189988"/>
                  </a:lnTo>
                  <a:lnTo>
                    <a:pt x="2727972" y="2246376"/>
                  </a:lnTo>
                  <a:lnTo>
                    <a:pt x="2699016" y="2281428"/>
                  </a:lnTo>
                  <a:lnTo>
                    <a:pt x="2668536" y="2311908"/>
                  </a:lnTo>
                  <a:lnTo>
                    <a:pt x="2633484" y="2340864"/>
                  </a:lnTo>
                  <a:lnTo>
                    <a:pt x="2596908" y="2365248"/>
                  </a:lnTo>
                  <a:lnTo>
                    <a:pt x="2557284" y="2386584"/>
                  </a:lnTo>
                  <a:lnTo>
                    <a:pt x="2535948" y="2395728"/>
                  </a:lnTo>
                  <a:lnTo>
                    <a:pt x="2516136" y="2404872"/>
                  </a:lnTo>
                  <a:lnTo>
                    <a:pt x="2471940" y="2418588"/>
                  </a:lnTo>
                  <a:lnTo>
                    <a:pt x="2426208" y="2427732"/>
                  </a:lnTo>
                  <a:lnTo>
                    <a:pt x="2380488" y="2432304"/>
                  </a:lnTo>
                  <a:lnTo>
                    <a:pt x="452628" y="2432304"/>
                  </a:lnTo>
                  <a:lnTo>
                    <a:pt x="405384" y="2427732"/>
                  </a:lnTo>
                  <a:lnTo>
                    <a:pt x="361188" y="2418588"/>
                  </a:lnTo>
                  <a:lnTo>
                    <a:pt x="316992" y="2404872"/>
                  </a:lnTo>
                  <a:lnTo>
                    <a:pt x="256032" y="2377440"/>
                  </a:lnTo>
                  <a:lnTo>
                    <a:pt x="199644" y="2340864"/>
                  </a:lnTo>
                  <a:lnTo>
                    <a:pt x="164592" y="2311908"/>
                  </a:lnTo>
                  <a:lnTo>
                    <a:pt x="134112" y="2281428"/>
                  </a:lnTo>
                  <a:lnTo>
                    <a:pt x="105156" y="2246376"/>
                  </a:lnTo>
                  <a:lnTo>
                    <a:pt x="80772" y="2209800"/>
                  </a:lnTo>
                  <a:lnTo>
                    <a:pt x="59436" y="2170176"/>
                  </a:lnTo>
                  <a:lnTo>
                    <a:pt x="50292" y="2148840"/>
                  </a:lnTo>
                  <a:lnTo>
                    <a:pt x="41148" y="2129028"/>
                  </a:lnTo>
                  <a:lnTo>
                    <a:pt x="27432" y="2084832"/>
                  </a:lnTo>
                  <a:lnTo>
                    <a:pt x="18288" y="2039112"/>
                  </a:lnTo>
                  <a:lnTo>
                    <a:pt x="13716" y="1993392"/>
                  </a:lnTo>
                  <a:lnTo>
                    <a:pt x="13716" y="2080260"/>
                  </a:lnTo>
                  <a:lnTo>
                    <a:pt x="28956" y="2133600"/>
                  </a:lnTo>
                  <a:lnTo>
                    <a:pt x="47244" y="2176272"/>
                  </a:lnTo>
                  <a:lnTo>
                    <a:pt x="82296" y="2235708"/>
                  </a:lnTo>
                  <a:lnTo>
                    <a:pt x="109728" y="2272284"/>
                  </a:lnTo>
                  <a:lnTo>
                    <a:pt x="140208" y="2305812"/>
                  </a:lnTo>
                  <a:lnTo>
                    <a:pt x="173736" y="2336292"/>
                  </a:lnTo>
                  <a:lnTo>
                    <a:pt x="192024" y="2351532"/>
                  </a:lnTo>
                  <a:lnTo>
                    <a:pt x="249936" y="2388108"/>
                  </a:lnTo>
                  <a:lnTo>
                    <a:pt x="291084" y="2407920"/>
                  </a:lnTo>
                  <a:lnTo>
                    <a:pt x="335280" y="2424684"/>
                  </a:lnTo>
                  <a:lnTo>
                    <a:pt x="403860" y="2439924"/>
                  </a:lnTo>
                  <a:lnTo>
                    <a:pt x="477012" y="2446020"/>
                  </a:lnTo>
                  <a:lnTo>
                    <a:pt x="2356104" y="2446020"/>
                  </a:lnTo>
                  <a:lnTo>
                    <a:pt x="2404872" y="2442972"/>
                  </a:lnTo>
                  <a:lnTo>
                    <a:pt x="2474988" y="2430780"/>
                  </a:lnTo>
                  <a:lnTo>
                    <a:pt x="2520708" y="2417064"/>
                  </a:lnTo>
                  <a:lnTo>
                    <a:pt x="2563380" y="2398776"/>
                  </a:lnTo>
                  <a:lnTo>
                    <a:pt x="2622816" y="2363724"/>
                  </a:lnTo>
                  <a:lnTo>
                    <a:pt x="2659392" y="2336292"/>
                  </a:lnTo>
                  <a:lnTo>
                    <a:pt x="2692920" y="2305812"/>
                  </a:lnTo>
                  <a:lnTo>
                    <a:pt x="2723400" y="2272284"/>
                  </a:lnTo>
                  <a:lnTo>
                    <a:pt x="2738640" y="2253996"/>
                  </a:lnTo>
                  <a:lnTo>
                    <a:pt x="2775216" y="2196084"/>
                  </a:lnTo>
                  <a:lnTo>
                    <a:pt x="2795028" y="2154936"/>
                  </a:lnTo>
                  <a:lnTo>
                    <a:pt x="2811792" y="2110740"/>
                  </a:lnTo>
                  <a:lnTo>
                    <a:pt x="2817888" y="2087880"/>
                  </a:lnTo>
                  <a:lnTo>
                    <a:pt x="2819412" y="2080260"/>
                  </a:lnTo>
                  <a:close/>
                </a:path>
                <a:path w="2833370" h="2446020">
                  <a:moveTo>
                    <a:pt x="2833128" y="1969008"/>
                  </a:moveTo>
                  <a:lnTo>
                    <a:pt x="2833128" y="89916"/>
                  </a:lnTo>
                  <a:lnTo>
                    <a:pt x="2830080" y="41148"/>
                  </a:lnTo>
                  <a:lnTo>
                    <a:pt x="2827032" y="16764"/>
                  </a:lnTo>
                  <a:lnTo>
                    <a:pt x="2823679" y="0"/>
                  </a:lnTo>
                  <a:lnTo>
                    <a:pt x="2810877" y="0"/>
                  </a:lnTo>
                  <a:lnTo>
                    <a:pt x="2814840" y="19812"/>
                  </a:lnTo>
                  <a:lnTo>
                    <a:pt x="2817888" y="42672"/>
                  </a:lnTo>
                  <a:lnTo>
                    <a:pt x="2819412" y="65532"/>
                  </a:lnTo>
                  <a:lnTo>
                    <a:pt x="2819412" y="2080260"/>
                  </a:lnTo>
                  <a:lnTo>
                    <a:pt x="2827032" y="2042160"/>
                  </a:lnTo>
                  <a:lnTo>
                    <a:pt x="2830080" y="2017776"/>
                  </a:lnTo>
                  <a:lnTo>
                    <a:pt x="2833128" y="1969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5489" y="4312402"/>
            <a:ext cx="1906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strong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 they?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5489" y="5409683"/>
            <a:ext cx="1601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  </a:t>
            </a:r>
            <a:r>
              <a:rPr sz="2400" spc="-5" dirty="0">
                <a:latin typeface="Times New Roman"/>
                <a:cs typeface="Times New Roman"/>
              </a:rPr>
              <a:t>interrelate?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99504" y="3886199"/>
            <a:ext cx="2833370" cy="2446020"/>
            <a:chOff x="6699504" y="3886199"/>
            <a:chExt cx="2833370" cy="2446020"/>
          </a:xfrm>
        </p:grpSpPr>
        <p:sp>
          <p:nvSpPr>
            <p:cNvPr id="31" name="object 31"/>
            <p:cNvSpPr/>
            <p:nvPr/>
          </p:nvSpPr>
          <p:spPr>
            <a:xfrm>
              <a:off x="6699504" y="3886199"/>
              <a:ext cx="2833116" cy="24460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99504" y="3886199"/>
              <a:ext cx="2833370" cy="2446020"/>
            </a:xfrm>
            <a:custGeom>
              <a:avLst/>
              <a:gdLst/>
              <a:ahLst/>
              <a:cxnLst/>
              <a:rect l="l" t="t" r="r" b="b"/>
              <a:pathLst>
                <a:path w="2833370" h="2446020">
                  <a:moveTo>
                    <a:pt x="21945" y="0"/>
                  </a:moveTo>
                  <a:lnTo>
                    <a:pt x="9448" y="0"/>
                  </a:lnTo>
                  <a:lnTo>
                    <a:pt x="6096" y="16764"/>
                  </a:lnTo>
                  <a:lnTo>
                    <a:pt x="3048" y="41148"/>
                  </a:lnTo>
                  <a:lnTo>
                    <a:pt x="0" y="89916"/>
                  </a:lnTo>
                  <a:lnTo>
                    <a:pt x="0" y="1969008"/>
                  </a:lnTo>
                  <a:lnTo>
                    <a:pt x="3048" y="2017776"/>
                  </a:lnTo>
                  <a:lnTo>
                    <a:pt x="6096" y="2042160"/>
                  </a:lnTo>
                  <a:lnTo>
                    <a:pt x="13716" y="2080260"/>
                  </a:lnTo>
                  <a:lnTo>
                    <a:pt x="13716" y="65532"/>
                  </a:lnTo>
                  <a:lnTo>
                    <a:pt x="15240" y="42672"/>
                  </a:lnTo>
                  <a:lnTo>
                    <a:pt x="18288" y="18288"/>
                  </a:lnTo>
                  <a:lnTo>
                    <a:pt x="21945" y="0"/>
                  </a:lnTo>
                  <a:close/>
                </a:path>
                <a:path w="2833370" h="2446020">
                  <a:moveTo>
                    <a:pt x="2819400" y="2080260"/>
                  </a:moveTo>
                  <a:lnTo>
                    <a:pt x="2819400" y="1993392"/>
                  </a:lnTo>
                  <a:lnTo>
                    <a:pt x="2817876" y="2016252"/>
                  </a:lnTo>
                  <a:lnTo>
                    <a:pt x="2814828" y="2040636"/>
                  </a:lnTo>
                  <a:lnTo>
                    <a:pt x="2805684" y="2084832"/>
                  </a:lnTo>
                  <a:lnTo>
                    <a:pt x="2791968" y="2129028"/>
                  </a:lnTo>
                  <a:lnTo>
                    <a:pt x="2764536" y="2189988"/>
                  </a:lnTo>
                  <a:lnTo>
                    <a:pt x="2727960" y="2246376"/>
                  </a:lnTo>
                  <a:lnTo>
                    <a:pt x="2699004" y="2281428"/>
                  </a:lnTo>
                  <a:lnTo>
                    <a:pt x="2668524" y="2311908"/>
                  </a:lnTo>
                  <a:lnTo>
                    <a:pt x="2633472" y="2340864"/>
                  </a:lnTo>
                  <a:lnTo>
                    <a:pt x="2596896" y="2365248"/>
                  </a:lnTo>
                  <a:lnTo>
                    <a:pt x="2557272" y="2386584"/>
                  </a:lnTo>
                  <a:lnTo>
                    <a:pt x="2535936" y="2395728"/>
                  </a:lnTo>
                  <a:lnTo>
                    <a:pt x="2516124" y="2404872"/>
                  </a:lnTo>
                  <a:lnTo>
                    <a:pt x="2471928" y="2418588"/>
                  </a:lnTo>
                  <a:lnTo>
                    <a:pt x="2426208" y="2427732"/>
                  </a:lnTo>
                  <a:lnTo>
                    <a:pt x="2380488" y="2432304"/>
                  </a:lnTo>
                  <a:lnTo>
                    <a:pt x="452628" y="2432304"/>
                  </a:lnTo>
                  <a:lnTo>
                    <a:pt x="405384" y="2427732"/>
                  </a:lnTo>
                  <a:lnTo>
                    <a:pt x="361188" y="2418588"/>
                  </a:lnTo>
                  <a:lnTo>
                    <a:pt x="316992" y="2404872"/>
                  </a:lnTo>
                  <a:lnTo>
                    <a:pt x="256032" y="2377440"/>
                  </a:lnTo>
                  <a:lnTo>
                    <a:pt x="199644" y="2340864"/>
                  </a:lnTo>
                  <a:lnTo>
                    <a:pt x="164592" y="2311908"/>
                  </a:lnTo>
                  <a:lnTo>
                    <a:pt x="134112" y="2281428"/>
                  </a:lnTo>
                  <a:lnTo>
                    <a:pt x="105156" y="2246376"/>
                  </a:lnTo>
                  <a:lnTo>
                    <a:pt x="80772" y="2209800"/>
                  </a:lnTo>
                  <a:lnTo>
                    <a:pt x="59436" y="2170176"/>
                  </a:lnTo>
                  <a:lnTo>
                    <a:pt x="50292" y="2148840"/>
                  </a:lnTo>
                  <a:lnTo>
                    <a:pt x="41148" y="2129028"/>
                  </a:lnTo>
                  <a:lnTo>
                    <a:pt x="27432" y="2084832"/>
                  </a:lnTo>
                  <a:lnTo>
                    <a:pt x="18288" y="2039112"/>
                  </a:lnTo>
                  <a:lnTo>
                    <a:pt x="13716" y="1993392"/>
                  </a:lnTo>
                  <a:lnTo>
                    <a:pt x="13716" y="2080260"/>
                  </a:lnTo>
                  <a:lnTo>
                    <a:pt x="28956" y="2133600"/>
                  </a:lnTo>
                  <a:lnTo>
                    <a:pt x="47244" y="2176272"/>
                  </a:lnTo>
                  <a:lnTo>
                    <a:pt x="82296" y="2235708"/>
                  </a:lnTo>
                  <a:lnTo>
                    <a:pt x="109728" y="2272284"/>
                  </a:lnTo>
                  <a:lnTo>
                    <a:pt x="140208" y="2305812"/>
                  </a:lnTo>
                  <a:lnTo>
                    <a:pt x="173736" y="2336292"/>
                  </a:lnTo>
                  <a:lnTo>
                    <a:pt x="192024" y="2351532"/>
                  </a:lnTo>
                  <a:lnTo>
                    <a:pt x="249936" y="2388108"/>
                  </a:lnTo>
                  <a:lnTo>
                    <a:pt x="291084" y="2407920"/>
                  </a:lnTo>
                  <a:lnTo>
                    <a:pt x="335280" y="2424684"/>
                  </a:lnTo>
                  <a:lnTo>
                    <a:pt x="403860" y="2439924"/>
                  </a:lnTo>
                  <a:lnTo>
                    <a:pt x="477012" y="2446020"/>
                  </a:lnTo>
                  <a:lnTo>
                    <a:pt x="2356104" y="2446020"/>
                  </a:lnTo>
                  <a:lnTo>
                    <a:pt x="2404872" y="2442972"/>
                  </a:lnTo>
                  <a:lnTo>
                    <a:pt x="2474976" y="2430780"/>
                  </a:lnTo>
                  <a:lnTo>
                    <a:pt x="2520696" y="2417064"/>
                  </a:lnTo>
                  <a:lnTo>
                    <a:pt x="2563368" y="2398776"/>
                  </a:lnTo>
                  <a:lnTo>
                    <a:pt x="2622804" y="2363724"/>
                  </a:lnTo>
                  <a:lnTo>
                    <a:pt x="2659380" y="2336292"/>
                  </a:lnTo>
                  <a:lnTo>
                    <a:pt x="2692908" y="2305812"/>
                  </a:lnTo>
                  <a:lnTo>
                    <a:pt x="2723388" y="2272284"/>
                  </a:lnTo>
                  <a:lnTo>
                    <a:pt x="2738628" y="2253996"/>
                  </a:lnTo>
                  <a:lnTo>
                    <a:pt x="2775204" y="2196084"/>
                  </a:lnTo>
                  <a:lnTo>
                    <a:pt x="2795016" y="2154936"/>
                  </a:lnTo>
                  <a:lnTo>
                    <a:pt x="2811780" y="2110740"/>
                  </a:lnTo>
                  <a:lnTo>
                    <a:pt x="2817876" y="2087880"/>
                  </a:lnTo>
                  <a:lnTo>
                    <a:pt x="2819400" y="2080260"/>
                  </a:lnTo>
                  <a:close/>
                </a:path>
                <a:path w="2833370" h="2446020">
                  <a:moveTo>
                    <a:pt x="2833116" y="1969008"/>
                  </a:moveTo>
                  <a:lnTo>
                    <a:pt x="2833116" y="89916"/>
                  </a:lnTo>
                  <a:lnTo>
                    <a:pt x="2830068" y="41148"/>
                  </a:lnTo>
                  <a:lnTo>
                    <a:pt x="2827020" y="16764"/>
                  </a:lnTo>
                  <a:lnTo>
                    <a:pt x="2823667" y="0"/>
                  </a:lnTo>
                  <a:lnTo>
                    <a:pt x="2810865" y="0"/>
                  </a:lnTo>
                  <a:lnTo>
                    <a:pt x="2814828" y="19812"/>
                  </a:lnTo>
                  <a:lnTo>
                    <a:pt x="2817876" y="42672"/>
                  </a:lnTo>
                  <a:lnTo>
                    <a:pt x="2819400" y="65532"/>
                  </a:lnTo>
                  <a:lnTo>
                    <a:pt x="2819400" y="2080260"/>
                  </a:lnTo>
                  <a:lnTo>
                    <a:pt x="2827020" y="2042160"/>
                  </a:lnTo>
                  <a:lnTo>
                    <a:pt x="2830068" y="2017776"/>
                  </a:lnTo>
                  <a:lnTo>
                    <a:pt x="2833116" y="1969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21493" y="3643366"/>
            <a:ext cx="2310130" cy="252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>
              <a:lnSpc>
                <a:spcPts val="2390"/>
              </a:lnSpc>
              <a:spcBef>
                <a:spcPts val="105"/>
              </a:spcBef>
            </a:pPr>
            <a:r>
              <a:rPr sz="2000" i="1" spc="70" dirty="0">
                <a:latin typeface="Times New Roman"/>
                <a:cs typeface="Times New Roman"/>
              </a:rPr>
              <a:t>CONTROLLING</a:t>
            </a:r>
            <a:endParaRPr sz="2000">
              <a:latin typeface="Times New Roman"/>
              <a:cs typeface="Times New Roman"/>
            </a:endParaRPr>
          </a:p>
          <a:p>
            <a:pPr marL="12700" marR="6350" indent="-635">
              <a:lnSpc>
                <a:spcPts val="2880"/>
              </a:lnSpc>
              <a:spcBef>
                <a:spcPts val="85"/>
              </a:spcBef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solutions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 possible?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</a:pP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variables  can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influenced? 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can they </a:t>
            </a:r>
            <a:r>
              <a:rPr sz="2400" spc="-5" dirty="0">
                <a:latin typeface="Times New Roman"/>
                <a:cs typeface="Times New Roman"/>
              </a:rPr>
              <a:t>be  </a:t>
            </a:r>
            <a:r>
              <a:rPr sz="2400" dirty="0">
                <a:latin typeface="Times New Roman"/>
                <a:cs typeface="Times New Roman"/>
              </a:rPr>
              <a:t>influenced?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51504" y="3886199"/>
            <a:ext cx="2833370" cy="2446020"/>
            <a:chOff x="3651504" y="3886199"/>
            <a:chExt cx="2833370" cy="2446020"/>
          </a:xfrm>
        </p:grpSpPr>
        <p:sp>
          <p:nvSpPr>
            <p:cNvPr id="35" name="object 35"/>
            <p:cNvSpPr/>
            <p:nvPr/>
          </p:nvSpPr>
          <p:spPr>
            <a:xfrm>
              <a:off x="3651504" y="3886199"/>
              <a:ext cx="2833116" cy="24460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51504" y="3886199"/>
              <a:ext cx="2833370" cy="2446020"/>
            </a:xfrm>
            <a:custGeom>
              <a:avLst/>
              <a:gdLst/>
              <a:ahLst/>
              <a:cxnLst/>
              <a:rect l="l" t="t" r="r" b="b"/>
              <a:pathLst>
                <a:path w="2833370" h="2446020">
                  <a:moveTo>
                    <a:pt x="21945" y="0"/>
                  </a:moveTo>
                  <a:lnTo>
                    <a:pt x="9448" y="0"/>
                  </a:lnTo>
                  <a:lnTo>
                    <a:pt x="6096" y="16764"/>
                  </a:lnTo>
                  <a:lnTo>
                    <a:pt x="3048" y="41148"/>
                  </a:lnTo>
                  <a:lnTo>
                    <a:pt x="0" y="89916"/>
                  </a:lnTo>
                  <a:lnTo>
                    <a:pt x="0" y="1969008"/>
                  </a:lnTo>
                  <a:lnTo>
                    <a:pt x="3048" y="2017776"/>
                  </a:lnTo>
                  <a:lnTo>
                    <a:pt x="6096" y="2042160"/>
                  </a:lnTo>
                  <a:lnTo>
                    <a:pt x="13716" y="2080260"/>
                  </a:lnTo>
                  <a:lnTo>
                    <a:pt x="13716" y="65532"/>
                  </a:lnTo>
                  <a:lnTo>
                    <a:pt x="15240" y="42672"/>
                  </a:lnTo>
                  <a:lnTo>
                    <a:pt x="18288" y="18288"/>
                  </a:lnTo>
                  <a:lnTo>
                    <a:pt x="21945" y="0"/>
                  </a:lnTo>
                  <a:close/>
                </a:path>
                <a:path w="2833370" h="2446020">
                  <a:moveTo>
                    <a:pt x="2819400" y="2080260"/>
                  </a:moveTo>
                  <a:lnTo>
                    <a:pt x="2819400" y="1993392"/>
                  </a:lnTo>
                  <a:lnTo>
                    <a:pt x="2817876" y="2016252"/>
                  </a:lnTo>
                  <a:lnTo>
                    <a:pt x="2814828" y="2040636"/>
                  </a:lnTo>
                  <a:lnTo>
                    <a:pt x="2805684" y="2084832"/>
                  </a:lnTo>
                  <a:lnTo>
                    <a:pt x="2791968" y="2129028"/>
                  </a:lnTo>
                  <a:lnTo>
                    <a:pt x="2764536" y="2189988"/>
                  </a:lnTo>
                  <a:lnTo>
                    <a:pt x="2727960" y="2246376"/>
                  </a:lnTo>
                  <a:lnTo>
                    <a:pt x="2699004" y="2281428"/>
                  </a:lnTo>
                  <a:lnTo>
                    <a:pt x="2668524" y="2311908"/>
                  </a:lnTo>
                  <a:lnTo>
                    <a:pt x="2633472" y="2340864"/>
                  </a:lnTo>
                  <a:lnTo>
                    <a:pt x="2596896" y="2365248"/>
                  </a:lnTo>
                  <a:lnTo>
                    <a:pt x="2557272" y="2386584"/>
                  </a:lnTo>
                  <a:lnTo>
                    <a:pt x="2535936" y="2395728"/>
                  </a:lnTo>
                  <a:lnTo>
                    <a:pt x="2516124" y="2404872"/>
                  </a:lnTo>
                  <a:lnTo>
                    <a:pt x="2471928" y="2418588"/>
                  </a:lnTo>
                  <a:lnTo>
                    <a:pt x="2426208" y="2427732"/>
                  </a:lnTo>
                  <a:lnTo>
                    <a:pt x="2380488" y="2432304"/>
                  </a:lnTo>
                  <a:lnTo>
                    <a:pt x="452628" y="2432304"/>
                  </a:lnTo>
                  <a:lnTo>
                    <a:pt x="429768" y="2430780"/>
                  </a:lnTo>
                  <a:lnTo>
                    <a:pt x="382524" y="2423160"/>
                  </a:lnTo>
                  <a:lnTo>
                    <a:pt x="338328" y="2412492"/>
                  </a:lnTo>
                  <a:lnTo>
                    <a:pt x="295656" y="2395728"/>
                  </a:lnTo>
                  <a:lnTo>
                    <a:pt x="256032" y="2377440"/>
                  </a:lnTo>
                  <a:lnTo>
                    <a:pt x="199644" y="2340864"/>
                  </a:lnTo>
                  <a:lnTo>
                    <a:pt x="164592" y="2311908"/>
                  </a:lnTo>
                  <a:lnTo>
                    <a:pt x="134112" y="2281428"/>
                  </a:lnTo>
                  <a:lnTo>
                    <a:pt x="105156" y="2246376"/>
                  </a:lnTo>
                  <a:lnTo>
                    <a:pt x="80772" y="2209800"/>
                  </a:lnTo>
                  <a:lnTo>
                    <a:pt x="59436" y="2170176"/>
                  </a:lnTo>
                  <a:lnTo>
                    <a:pt x="50292" y="2148840"/>
                  </a:lnTo>
                  <a:lnTo>
                    <a:pt x="41148" y="2129028"/>
                  </a:lnTo>
                  <a:lnTo>
                    <a:pt x="27432" y="2084832"/>
                  </a:lnTo>
                  <a:lnTo>
                    <a:pt x="18288" y="2039112"/>
                  </a:lnTo>
                  <a:lnTo>
                    <a:pt x="13716" y="1993392"/>
                  </a:lnTo>
                  <a:lnTo>
                    <a:pt x="13716" y="2080260"/>
                  </a:lnTo>
                  <a:lnTo>
                    <a:pt x="28956" y="2133600"/>
                  </a:lnTo>
                  <a:lnTo>
                    <a:pt x="47244" y="2176272"/>
                  </a:lnTo>
                  <a:lnTo>
                    <a:pt x="82296" y="2235708"/>
                  </a:lnTo>
                  <a:lnTo>
                    <a:pt x="109728" y="2272284"/>
                  </a:lnTo>
                  <a:lnTo>
                    <a:pt x="140208" y="2305812"/>
                  </a:lnTo>
                  <a:lnTo>
                    <a:pt x="173736" y="2336292"/>
                  </a:lnTo>
                  <a:lnTo>
                    <a:pt x="192024" y="2351532"/>
                  </a:lnTo>
                  <a:lnTo>
                    <a:pt x="249936" y="2388108"/>
                  </a:lnTo>
                  <a:lnTo>
                    <a:pt x="291084" y="2407920"/>
                  </a:lnTo>
                  <a:lnTo>
                    <a:pt x="335280" y="2424684"/>
                  </a:lnTo>
                  <a:lnTo>
                    <a:pt x="403860" y="2439924"/>
                  </a:lnTo>
                  <a:lnTo>
                    <a:pt x="477012" y="2446020"/>
                  </a:lnTo>
                  <a:lnTo>
                    <a:pt x="2356104" y="2446020"/>
                  </a:lnTo>
                  <a:lnTo>
                    <a:pt x="2404872" y="2442972"/>
                  </a:lnTo>
                  <a:lnTo>
                    <a:pt x="2474976" y="2430780"/>
                  </a:lnTo>
                  <a:lnTo>
                    <a:pt x="2520696" y="2417064"/>
                  </a:lnTo>
                  <a:lnTo>
                    <a:pt x="2563368" y="2398776"/>
                  </a:lnTo>
                  <a:lnTo>
                    <a:pt x="2622804" y="2363724"/>
                  </a:lnTo>
                  <a:lnTo>
                    <a:pt x="2659380" y="2336292"/>
                  </a:lnTo>
                  <a:lnTo>
                    <a:pt x="2692908" y="2305812"/>
                  </a:lnTo>
                  <a:lnTo>
                    <a:pt x="2723388" y="2272284"/>
                  </a:lnTo>
                  <a:lnTo>
                    <a:pt x="2738628" y="2253996"/>
                  </a:lnTo>
                  <a:lnTo>
                    <a:pt x="2775204" y="2196084"/>
                  </a:lnTo>
                  <a:lnTo>
                    <a:pt x="2795016" y="2154936"/>
                  </a:lnTo>
                  <a:lnTo>
                    <a:pt x="2811780" y="2110740"/>
                  </a:lnTo>
                  <a:lnTo>
                    <a:pt x="2817876" y="2087880"/>
                  </a:lnTo>
                  <a:lnTo>
                    <a:pt x="2819400" y="2080260"/>
                  </a:lnTo>
                  <a:close/>
                </a:path>
                <a:path w="2833370" h="2446020">
                  <a:moveTo>
                    <a:pt x="2833116" y="1969008"/>
                  </a:moveTo>
                  <a:lnTo>
                    <a:pt x="2833116" y="89916"/>
                  </a:lnTo>
                  <a:lnTo>
                    <a:pt x="2830068" y="41148"/>
                  </a:lnTo>
                  <a:lnTo>
                    <a:pt x="2827020" y="16764"/>
                  </a:lnTo>
                  <a:lnTo>
                    <a:pt x="2823667" y="0"/>
                  </a:lnTo>
                  <a:lnTo>
                    <a:pt x="2810865" y="0"/>
                  </a:lnTo>
                  <a:lnTo>
                    <a:pt x="2814828" y="19812"/>
                  </a:lnTo>
                  <a:lnTo>
                    <a:pt x="2817876" y="42672"/>
                  </a:lnTo>
                  <a:lnTo>
                    <a:pt x="2819400" y="65532"/>
                  </a:lnTo>
                  <a:lnTo>
                    <a:pt x="2819400" y="2080260"/>
                  </a:lnTo>
                  <a:lnTo>
                    <a:pt x="2827020" y="2042160"/>
                  </a:lnTo>
                  <a:lnTo>
                    <a:pt x="2830068" y="2017776"/>
                  </a:lnTo>
                  <a:lnTo>
                    <a:pt x="2833116" y="1969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73490" y="3643366"/>
            <a:ext cx="2164080" cy="252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034">
              <a:lnSpc>
                <a:spcPts val="2390"/>
              </a:lnSpc>
              <a:spcBef>
                <a:spcPts val="105"/>
              </a:spcBef>
            </a:pPr>
            <a:r>
              <a:rPr sz="2000" i="1" spc="65" dirty="0">
                <a:latin typeface="Times New Roman"/>
                <a:cs typeface="Times New Roman"/>
              </a:rPr>
              <a:t>PREDICTION</a:t>
            </a:r>
            <a:endParaRPr sz="2000">
              <a:latin typeface="Times New Roman"/>
              <a:cs typeface="Times New Roman"/>
            </a:endParaRPr>
          </a:p>
          <a:p>
            <a:pPr marL="12700" marR="114935" indent="-635">
              <a:lnSpc>
                <a:spcPts val="2880"/>
              </a:lnSpc>
              <a:spcBef>
                <a:spcPts val="85"/>
              </a:spcBef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behaviour are  present?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cause</a:t>
            </a:r>
            <a:endParaRPr sz="2400">
              <a:latin typeface="Times New Roman"/>
              <a:cs typeface="Times New Roman"/>
            </a:endParaRPr>
          </a:p>
          <a:p>
            <a:pPr marL="12700" marR="56705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5" dirty="0">
                <a:latin typeface="Times New Roman"/>
                <a:cs typeface="Times New Roman"/>
              </a:rPr>
              <a:t>effect 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onsh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9000" y="4867160"/>
            <a:ext cx="3278504" cy="173355"/>
          </a:xfrm>
          <a:custGeom>
            <a:avLst/>
            <a:gdLst/>
            <a:ahLst/>
            <a:cxnLst/>
            <a:rect l="l" t="t" r="r" b="b"/>
            <a:pathLst>
              <a:path w="3278504" h="173354">
                <a:moveTo>
                  <a:pt x="306324" y="85852"/>
                </a:moveTo>
                <a:lnTo>
                  <a:pt x="163068" y="2032"/>
                </a:lnTo>
                <a:lnTo>
                  <a:pt x="156019" y="0"/>
                </a:lnTo>
                <a:lnTo>
                  <a:pt x="148971" y="698"/>
                </a:lnTo>
                <a:lnTo>
                  <a:pt x="142494" y="3949"/>
                </a:lnTo>
                <a:lnTo>
                  <a:pt x="137160" y="9652"/>
                </a:lnTo>
                <a:lnTo>
                  <a:pt x="135128" y="16700"/>
                </a:lnTo>
                <a:lnTo>
                  <a:pt x="135826" y="23749"/>
                </a:lnTo>
                <a:lnTo>
                  <a:pt x="139077" y="30226"/>
                </a:lnTo>
                <a:lnTo>
                  <a:pt x="144780" y="35560"/>
                </a:lnTo>
                <a:lnTo>
                  <a:pt x="197929" y="67157"/>
                </a:lnTo>
                <a:lnTo>
                  <a:pt x="1524" y="66040"/>
                </a:lnTo>
                <a:lnTo>
                  <a:pt x="0" y="104140"/>
                </a:lnTo>
                <a:lnTo>
                  <a:pt x="197116" y="105257"/>
                </a:lnTo>
                <a:lnTo>
                  <a:pt x="257556" y="105600"/>
                </a:lnTo>
                <a:lnTo>
                  <a:pt x="268224" y="105664"/>
                </a:lnTo>
                <a:lnTo>
                  <a:pt x="197116" y="105257"/>
                </a:lnTo>
                <a:lnTo>
                  <a:pt x="143256" y="136144"/>
                </a:lnTo>
                <a:lnTo>
                  <a:pt x="137579" y="140830"/>
                </a:lnTo>
                <a:lnTo>
                  <a:pt x="134493" y="147383"/>
                </a:lnTo>
                <a:lnTo>
                  <a:pt x="134251" y="154787"/>
                </a:lnTo>
                <a:lnTo>
                  <a:pt x="137160" y="162052"/>
                </a:lnTo>
                <a:lnTo>
                  <a:pt x="141846" y="167741"/>
                </a:lnTo>
                <a:lnTo>
                  <a:pt x="148399" y="171005"/>
                </a:lnTo>
                <a:lnTo>
                  <a:pt x="155803" y="171691"/>
                </a:lnTo>
                <a:lnTo>
                  <a:pt x="163068" y="169672"/>
                </a:lnTo>
                <a:lnTo>
                  <a:pt x="268224" y="108140"/>
                </a:lnTo>
                <a:lnTo>
                  <a:pt x="306324" y="85852"/>
                </a:lnTo>
                <a:close/>
              </a:path>
              <a:path w="3278504" h="173354">
                <a:moveTo>
                  <a:pt x="3278124" y="88900"/>
                </a:moveTo>
                <a:lnTo>
                  <a:pt x="3134868" y="3556"/>
                </a:lnTo>
                <a:lnTo>
                  <a:pt x="3127819" y="1524"/>
                </a:lnTo>
                <a:lnTo>
                  <a:pt x="3120771" y="2222"/>
                </a:lnTo>
                <a:lnTo>
                  <a:pt x="3114294" y="5473"/>
                </a:lnTo>
                <a:lnTo>
                  <a:pt x="3108960" y="11176"/>
                </a:lnTo>
                <a:lnTo>
                  <a:pt x="3106928" y="18224"/>
                </a:lnTo>
                <a:lnTo>
                  <a:pt x="3107626" y="25273"/>
                </a:lnTo>
                <a:lnTo>
                  <a:pt x="3110877" y="31750"/>
                </a:lnTo>
                <a:lnTo>
                  <a:pt x="3116580" y="37084"/>
                </a:lnTo>
                <a:lnTo>
                  <a:pt x="3169729" y="68681"/>
                </a:lnTo>
                <a:lnTo>
                  <a:pt x="2973324" y="67564"/>
                </a:lnTo>
                <a:lnTo>
                  <a:pt x="2971800" y="105664"/>
                </a:lnTo>
                <a:lnTo>
                  <a:pt x="3168916" y="106781"/>
                </a:lnTo>
                <a:lnTo>
                  <a:pt x="3229356" y="107124"/>
                </a:lnTo>
                <a:lnTo>
                  <a:pt x="3240024" y="107188"/>
                </a:lnTo>
                <a:lnTo>
                  <a:pt x="3168916" y="106781"/>
                </a:lnTo>
                <a:lnTo>
                  <a:pt x="3115056" y="137668"/>
                </a:lnTo>
                <a:lnTo>
                  <a:pt x="3109379" y="142354"/>
                </a:lnTo>
                <a:lnTo>
                  <a:pt x="3106293" y="148907"/>
                </a:lnTo>
                <a:lnTo>
                  <a:pt x="3106051" y="156311"/>
                </a:lnTo>
                <a:lnTo>
                  <a:pt x="3108960" y="163576"/>
                </a:lnTo>
                <a:lnTo>
                  <a:pt x="3113646" y="169265"/>
                </a:lnTo>
                <a:lnTo>
                  <a:pt x="3120199" y="172529"/>
                </a:lnTo>
                <a:lnTo>
                  <a:pt x="3127603" y="173215"/>
                </a:lnTo>
                <a:lnTo>
                  <a:pt x="3134868" y="171196"/>
                </a:lnTo>
                <a:lnTo>
                  <a:pt x="3240024" y="110782"/>
                </a:lnTo>
                <a:lnTo>
                  <a:pt x="3278124" y="8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12</a:t>
            </a:fld>
            <a:r>
              <a:rPr spc="-190" dirty="0"/>
              <a:t> 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6985" cy="54127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i="1" spc="25" dirty="0">
                <a:latin typeface="Times New Roman"/>
                <a:cs typeface="Times New Roman"/>
              </a:rPr>
              <a:t>Scope </a:t>
            </a:r>
            <a:r>
              <a:rPr sz="2800" i="1" spc="75" dirty="0">
                <a:latin typeface="Times New Roman"/>
                <a:cs typeface="Times New Roman"/>
              </a:rPr>
              <a:t>of </a:t>
            </a:r>
            <a:r>
              <a:rPr sz="2800" i="1" spc="20" dirty="0">
                <a:latin typeface="Times New Roman"/>
                <a:cs typeface="Times New Roman"/>
              </a:rPr>
              <a:t>Organizational </a:t>
            </a:r>
            <a:r>
              <a:rPr sz="2800" i="1" spc="40" dirty="0">
                <a:latin typeface="Times New Roman"/>
                <a:cs typeface="Times New Roman"/>
              </a:rPr>
              <a:t>Behaviour: </a:t>
            </a:r>
            <a:r>
              <a:rPr sz="2800" i="1" spc="-5" dirty="0">
                <a:latin typeface="Times New Roman"/>
                <a:cs typeface="Times New Roman"/>
              </a:rPr>
              <a:t>(Key</a:t>
            </a:r>
            <a:r>
              <a:rPr sz="2800" i="1" spc="-220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Times New Roman"/>
                <a:cs typeface="Times New Roman"/>
              </a:rPr>
              <a:t>Elements)</a:t>
            </a:r>
            <a:endParaRPr sz="2800">
              <a:latin typeface="Times New Roman"/>
              <a:cs typeface="Times New Roman"/>
            </a:endParaRPr>
          </a:p>
          <a:p>
            <a:pPr marL="366395" indent="-354330" algn="just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67030" algn="l"/>
              </a:tabLst>
            </a:pP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People:</a:t>
            </a:r>
            <a:endParaRPr sz="2800">
              <a:latin typeface="Times New Roman"/>
              <a:cs typeface="Times New Roman"/>
            </a:endParaRPr>
          </a:p>
          <a:p>
            <a:pPr marL="52768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78295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people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differ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 their </a:t>
            </a:r>
            <a:r>
              <a:rPr sz="2800" i="1" spc="25" dirty="0">
                <a:latin typeface="Times New Roman"/>
                <a:cs typeface="Times New Roman"/>
              </a:rPr>
              <a:t>knowledge, </a:t>
            </a:r>
            <a:r>
              <a:rPr sz="2800" i="1" spc="10" dirty="0">
                <a:latin typeface="Times New Roman"/>
                <a:cs typeface="Times New Roman"/>
              </a:rPr>
              <a:t>attitude, </a:t>
            </a:r>
            <a:r>
              <a:rPr sz="2800" i="1" spc="15" dirty="0">
                <a:latin typeface="Times New Roman"/>
                <a:cs typeface="Times New Roman"/>
              </a:rPr>
              <a:t>intelligence</a:t>
            </a: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,  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capacity,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skill,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memory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so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on.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Managers should  identify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individual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differences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before assigning</a:t>
            </a:r>
            <a:r>
              <a:rPr sz="28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work.</a:t>
            </a:r>
            <a:endParaRPr sz="2800">
              <a:latin typeface="Times New Roman"/>
              <a:cs typeface="Times New Roman"/>
            </a:endParaRPr>
          </a:p>
          <a:p>
            <a:pPr marL="366395" indent="-354330" algn="just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67030" algn="l"/>
              </a:tabLst>
            </a:pP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Structure:</a:t>
            </a:r>
            <a:endParaRPr sz="2800">
              <a:latin typeface="Times New Roman"/>
              <a:cs typeface="Times New Roman"/>
            </a:endParaRPr>
          </a:p>
          <a:p>
            <a:pPr marL="527685" marR="825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8115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without structure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difficult to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secure </a:t>
            </a:r>
            <a:r>
              <a:rPr sz="2800" i="1" spc="25" dirty="0">
                <a:latin typeface="Times New Roman"/>
                <a:cs typeface="Times New Roman"/>
              </a:rPr>
              <a:t>effective </a:t>
            </a:r>
            <a:r>
              <a:rPr sz="2800" i="1" spc="-5" dirty="0">
                <a:latin typeface="Times New Roman"/>
                <a:cs typeface="Times New Roman"/>
              </a:rPr>
              <a:t>co-  </a:t>
            </a:r>
            <a:r>
              <a:rPr sz="2800" i="1" spc="30" dirty="0">
                <a:latin typeface="Times New Roman"/>
                <a:cs typeface="Times New Roman"/>
              </a:rPr>
              <a:t>ordination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departmental</a:t>
            </a:r>
            <a:r>
              <a:rPr sz="2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activities.</a:t>
            </a:r>
            <a:endParaRPr sz="2800">
              <a:latin typeface="Times New Roman"/>
              <a:cs typeface="Times New Roman"/>
            </a:endParaRPr>
          </a:p>
          <a:p>
            <a:pPr marL="365760" indent="-353695" algn="just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66395" algn="l"/>
              </a:tabLst>
            </a:pP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Technology:</a:t>
            </a:r>
            <a:endParaRPr sz="2800">
              <a:latin typeface="Times New Roman"/>
              <a:cs typeface="Times New Roman"/>
            </a:endParaRPr>
          </a:p>
          <a:p>
            <a:pPr marL="52768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7493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better technology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enables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employees to work  with </a:t>
            </a:r>
            <a:r>
              <a:rPr sz="2800" i="1" spc="-5" dirty="0">
                <a:latin typeface="Times New Roman"/>
                <a:cs typeface="Times New Roman"/>
              </a:rPr>
              <a:t>greater </a:t>
            </a:r>
            <a:r>
              <a:rPr sz="2800" i="1" spc="30" dirty="0">
                <a:latin typeface="Times New Roman"/>
                <a:cs typeface="Times New Roman"/>
              </a:rPr>
              <a:t>efficiency</a:t>
            </a:r>
            <a:r>
              <a:rPr sz="2800" spc="30" dirty="0">
                <a:solidFill>
                  <a:srgbClr val="001F5F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This improves their satisfaction  and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feelings.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0258" y="6722693"/>
            <a:ext cx="23939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13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3967" y="7035003"/>
            <a:ext cx="2552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5891" y="780275"/>
            <a:ext cx="8547100" cy="3106420"/>
            <a:chOff x="755891" y="780275"/>
            <a:chExt cx="8547100" cy="3106420"/>
          </a:xfrm>
        </p:grpSpPr>
        <p:sp>
          <p:nvSpPr>
            <p:cNvPr id="6" name="object 6"/>
            <p:cNvSpPr/>
            <p:nvPr/>
          </p:nvSpPr>
          <p:spPr>
            <a:xfrm>
              <a:off x="755891" y="780275"/>
              <a:ext cx="8547100" cy="3106420"/>
            </a:xfrm>
            <a:custGeom>
              <a:avLst/>
              <a:gdLst/>
              <a:ahLst/>
              <a:cxnLst/>
              <a:rect l="l" t="t" r="r" b="b"/>
              <a:pathLst>
                <a:path w="8547100" h="3106420">
                  <a:moveTo>
                    <a:pt x="8546604" y="3105923"/>
                  </a:moveTo>
                  <a:lnTo>
                    <a:pt x="8546604" y="135636"/>
                  </a:lnTo>
                  <a:lnTo>
                    <a:pt x="8543556" y="108204"/>
                  </a:lnTo>
                  <a:lnTo>
                    <a:pt x="8529840" y="70104"/>
                  </a:lnTo>
                  <a:lnTo>
                    <a:pt x="8496312" y="30480"/>
                  </a:lnTo>
                  <a:lnTo>
                    <a:pt x="8462784" y="10668"/>
                  </a:lnTo>
                  <a:lnTo>
                    <a:pt x="8424684" y="0"/>
                  </a:lnTo>
                  <a:lnTo>
                    <a:pt x="121920" y="0"/>
                  </a:lnTo>
                  <a:lnTo>
                    <a:pt x="108204" y="3048"/>
                  </a:lnTo>
                  <a:lnTo>
                    <a:pt x="96012" y="6096"/>
                  </a:lnTo>
                  <a:lnTo>
                    <a:pt x="82296" y="10668"/>
                  </a:lnTo>
                  <a:lnTo>
                    <a:pt x="71628" y="16764"/>
                  </a:lnTo>
                  <a:lnTo>
                    <a:pt x="59436" y="22860"/>
                  </a:lnTo>
                  <a:lnTo>
                    <a:pt x="48768" y="30480"/>
                  </a:lnTo>
                  <a:lnTo>
                    <a:pt x="30480" y="48768"/>
                  </a:lnTo>
                  <a:lnTo>
                    <a:pt x="22860" y="59436"/>
                  </a:lnTo>
                  <a:lnTo>
                    <a:pt x="16764" y="71628"/>
                  </a:lnTo>
                  <a:lnTo>
                    <a:pt x="10668" y="82296"/>
                  </a:lnTo>
                  <a:lnTo>
                    <a:pt x="6096" y="96012"/>
                  </a:lnTo>
                  <a:lnTo>
                    <a:pt x="3048" y="108204"/>
                  </a:lnTo>
                  <a:lnTo>
                    <a:pt x="0" y="135636"/>
                  </a:lnTo>
                  <a:lnTo>
                    <a:pt x="0" y="3105923"/>
                  </a:lnTo>
                  <a:lnTo>
                    <a:pt x="13716" y="3105923"/>
                  </a:lnTo>
                  <a:lnTo>
                    <a:pt x="13716" y="121920"/>
                  </a:lnTo>
                  <a:lnTo>
                    <a:pt x="15240" y="109728"/>
                  </a:lnTo>
                  <a:lnTo>
                    <a:pt x="18288" y="99060"/>
                  </a:lnTo>
                  <a:lnTo>
                    <a:pt x="22860" y="86868"/>
                  </a:lnTo>
                  <a:lnTo>
                    <a:pt x="27432" y="76200"/>
                  </a:lnTo>
                  <a:lnTo>
                    <a:pt x="35052" y="67056"/>
                  </a:lnTo>
                  <a:lnTo>
                    <a:pt x="41148" y="56388"/>
                  </a:lnTo>
                  <a:lnTo>
                    <a:pt x="77724" y="27432"/>
                  </a:lnTo>
                  <a:lnTo>
                    <a:pt x="135636" y="12192"/>
                  </a:lnTo>
                  <a:lnTo>
                    <a:pt x="8410968" y="12192"/>
                  </a:lnTo>
                  <a:lnTo>
                    <a:pt x="8435352" y="15240"/>
                  </a:lnTo>
                  <a:lnTo>
                    <a:pt x="8479548" y="33528"/>
                  </a:lnTo>
                  <a:lnTo>
                    <a:pt x="8513076" y="67056"/>
                  </a:lnTo>
                  <a:lnTo>
                    <a:pt x="8531364" y="111252"/>
                  </a:lnTo>
                  <a:lnTo>
                    <a:pt x="8532888" y="123444"/>
                  </a:lnTo>
                  <a:lnTo>
                    <a:pt x="8532888" y="3105923"/>
                  </a:lnTo>
                  <a:lnTo>
                    <a:pt x="8546604" y="310592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87" y="891527"/>
              <a:ext cx="8307336" cy="299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8893" y="485028"/>
            <a:ext cx="8896985" cy="23114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6395" indent="-354330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367030" algn="l"/>
              </a:tabLst>
            </a:pPr>
            <a:r>
              <a:rPr sz="2800" i="1" spc="60" dirty="0">
                <a:solidFill>
                  <a:srgbClr val="C00000"/>
                </a:solidFill>
                <a:latin typeface="Times New Roman"/>
                <a:cs typeface="Times New Roman"/>
              </a:rPr>
              <a:t>Environment:</a:t>
            </a:r>
            <a:endParaRPr sz="2800">
              <a:latin typeface="Times New Roman"/>
              <a:cs typeface="Times New Roman"/>
            </a:endParaRPr>
          </a:p>
          <a:p>
            <a:pPr marL="277495" marR="5080" lvl="1">
              <a:lnSpc>
                <a:spcPct val="100000"/>
              </a:lnSpc>
              <a:spcBef>
                <a:spcPts val="300"/>
              </a:spcBef>
              <a:buChar char="-"/>
              <a:tabLst>
                <a:tab pos="546100" algn="l"/>
                <a:tab pos="546735" algn="l"/>
                <a:tab pos="1327785" algn="l"/>
                <a:tab pos="2642870" algn="l"/>
                <a:tab pos="3345179" algn="l"/>
                <a:tab pos="4697095" algn="l"/>
                <a:tab pos="6702425" algn="l"/>
                <a:tab pos="7423784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i</a:t>
            </a:r>
            <a:r>
              <a:rPr sz="2800" i="1" spc="155" dirty="0">
                <a:latin typeface="Times New Roman"/>
                <a:cs typeface="Times New Roman"/>
              </a:rPr>
              <a:t>n</a:t>
            </a:r>
            <a:r>
              <a:rPr sz="2800" i="1" spc="-15" dirty="0">
                <a:latin typeface="Times New Roman"/>
                <a:cs typeface="Times New Roman"/>
              </a:rPr>
              <a:t>t</a:t>
            </a:r>
            <a:r>
              <a:rPr sz="2800" i="1" spc="-10" dirty="0">
                <a:latin typeface="Times New Roman"/>
                <a:cs typeface="Times New Roman"/>
              </a:rPr>
              <a:t>e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00" i="1" spc="155" dirty="0">
                <a:latin typeface="Times New Roman"/>
                <a:cs typeface="Times New Roman"/>
              </a:rPr>
              <a:t>n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5" dirty="0">
                <a:latin typeface="Times New Roman"/>
                <a:cs typeface="Times New Roman"/>
              </a:rPr>
              <a:t>l</a:t>
            </a:r>
            <a:r>
              <a:rPr sz="2800" i="1" dirty="0">
                <a:latin typeface="Times New Roman"/>
                <a:cs typeface="Times New Roman"/>
              </a:rPr>
              <a:t>	a</a:t>
            </a:r>
            <a:r>
              <a:rPr sz="2800" i="1" spc="155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d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10" dirty="0">
                <a:latin typeface="Times New Roman"/>
                <a:cs typeface="Times New Roman"/>
              </a:rPr>
              <a:t>e</a:t>
            </a:r>
            <a:r>
              <a:rPr sz="2800" i="1" spc="155" dirty="0">
                <a:latin typeface="Times New Roman"/>
                <a:cs typeface="Times New Roman"/>
              </a:rPr>
              <a:t>x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i="1" spc="-10" dirty="0">
                <a:latin typeface="Times New Roman"/>
                <a:cs typeface="Times New Roman"/>
              </a:rPr>
              <a:t>e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00" i="1" spc="155" dirty="0">
                <a:latin typeface="Times New Roman"/>
                <a:cs typeface="Times New Roman"/>
              </a:rPr>
              <a:t>n</a:t>
            </a:r>
            <a:r>
              <a:rPr sz="2800" i="1" spc="-15" dirty="0">
                <a:latin typeface="Times New Roman"/>
                <a:cs typeface="Times New Roman"/>
              </a:rPr>
              <a:t>a</a:t>
            </a:r>
            <a:r>
              <a:rPr sz="2800" i="1" spc="-5" dirty="0">
                <a:latin typeface="Times New Roman"/>
                <a:cs typeface="Times New Roman"/>
              </a:rPr>
              <a:t>l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10" dirty="0">
                <a:latin typeface="Times New Roman"/>
                <a:cs typeface="Times New Roman"/>
              </a:rPr>
              <a:t>e</a:t>
            </a:r>
            <a:r>
              <a:rPr sz="2800" i="1" spc="155" dirty="0">
                <a:latin typeface="Times New Roman"/>
                <a:cs typeface="Times New Roman"/>
              </a:rPr>
              <a:t>n</a:t>
            </a:r>
            <a:r>
              <a:rPr sz="2800" i="1" spc="-10" dirty="0">
                <a:latin typeface="Times New Roman"/>
                <a:cs typeface="Times New Roman"/>
              </a:rPr>
              <a:t>v</a:t>
            </a:r>
            <a:r>
              <a:rPr sz="2800" i="1" spc="-5" dirty="0">
                <a:latin typeface="Times New Roman"/>
                <a:cs typeface="Times New Roman"/>
              </a:rPr>
              <a:t>ir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800" i="1" spc="155" dirty="0">
                <a:latin typeface="Times New Roman"/>
                <a:cs typeface="Times New Roman"/>
              </a:rPr>
              <a:t>n</a:t>
            </a:r>
            <a:r>
              <a:rPr sz="2800" i="1" spc="145" dirty="0">
                <a:latin typeface="Times New Roman"/>
                <a:cs typeface="Times New Roman"/>
              </a:rPr>
              <a:t>m</a:t>
            </a:r>
            <a:r>
              <a:rPr sz="2800" i="1" spc="-10" dirty="0">
                <a:latin typeface="Times New Roman"/>
                <a:cs typeface="Times New Roman"/>
              </a:rPr>
              <a:t>e</a:t>
            </a:r>
            <a:r>
              <a:rPr sz="2800" i="1" spc="155" dirty="0">
                <a:latin typeface="Times New Roman"/>
                <a:cs typeface="Times New Roman"/>
              </a:rPr>
              <a:t>n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lso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fl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  working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relationships.</a:t>
            </a:r>
            <a:endParaRPr sz="28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367030" algn="l"/>
              </a:tabLst>
            </a:pP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Individuals:</a:t>
            </a:r>
            <a:endParaRPr sz="2800">
              <a:latin typeface="Times New Roman"/>
              <a:cs typeface="Times New Roman"/>
            </a:endParaRPr>
          </a:p>
          <a:p>
            <a:pPr marL="515620" lvl="1" indent="-238125">
              <a:lnSpc>
                <a:spcPct val="100000"/>
              </a:lnSpc>
              <a:spcBef>
                <a:spcPts val="300"/>
              </a:spcBef>
              <a:buChar char="-"/>
              <a:tabLst>
                <a:tab pos="51562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 the </a:t>
            </a:r>
            <a:r>
              <a:rPr sz="2800" i="1" spc="10" dirty="0">
                <a:latin typeface="Times New Roman"/>
                <a:cs typeface="Times New Roman"/>
              </a:rPr>
              <a:t>association </a:t>
            </a:r>
            <a:r>
              <a:rPr sz="2800" i="1" spc="75" dirty="0">
                <a:latin typeface="Times New Roman"/>
                <a:cs typeface="Times New Roman"/>
              </a:rPr>
              <a:t>of </a:t>
            </a:r>
            <a:r>
              <a:rPr sz="2800" i="1" spc="25" dirty="0">
                <a:latin typeface="Times New Roman"/>
                <a:cs typeface="Times New Roman"/>
              </a:rPr>
              <a:t>individuals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differs</a:t>
            </a:r>
            <a:r>
              <a:rPr sz="2800" spc="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419" y="27716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642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perception,	attitudes,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55891" y="3735323"/>
            <a:ext cx="8547100" cy="3255645"/>
            <a:chOff x="755891" y="3735323"/>
            <a:chExt cx="8547100" cy="3255645"/>
          </a:xfrm>
        </p:grpSpPr>
        <p:sp>
          <p:nvSpPr>
            <p:cNvPr id="12" name="object 12"/>
            <p:cNvSpPr/>
            <p:nvPr/>
          </p:nvSpPr>
          <p:spPr>
            <a:xfrm>
              <a:off x="5413247" y="3735323"/>
              <a:ext cx="3657600" cy="150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8891" y="2771637"/>
            <a:ext cx="5543550" cy="320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5080">
              <a:lnSpc>
                <a:spcPct val="100000"/>
              </a:lnSpc>
              <a:spcBef>
                <a:spcPts val="95"/>
              </a:spcBef>
              <a:tabLst>
                <a:tab pos="1732914" algn="l"/>
                <a:tab pos="3115310" algn="l"/>
                <a:tab pos="388556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sp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rs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18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,  values, learning and</a:t>
            </a:r>
            <a:r>
              <a:rPr sz="2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motivation.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6.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Group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800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Individuals:</a:t>
            </a:r>
            <a:endParaRPr sz="2800">
              <a:latin typeface="Times New Roman"/>
              <a:cs typeface="Times New Roman"/>
            </a:endParaRPr>
          </a:p>
          <a:p>
            <a:pPr marL="12700" marR="1096010" indent="264795">
              <a:lnSpc>
                <a:spcPct val="108900"/>
              </a:lnSpc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-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groups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include aspects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such  as </a:t>
            </a:r>
            <a:r>
              <a:rPr sz="2800" i="1" spc="30" dirty="0">
                <a:latin typeface="Times New Roman"/>
                <a:cs typeface="Times New Roman"/>
              </a:rPr>
              <a:t>group dynamics, group  conflicts,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communication,  leadership, power and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politics.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13247" y="3886200"/>
            <a:ext cx="3657600" cy="2821305"/>
            <a:chOff x="5413247" y="3886200"/>
            <a:chExt cx="3657600" cy="2821305"/>
          </a:xfrm>
        </p:grpSpPr>
        <p:sp>
          <p:nvSpPr>
            <p:cNvPr id="18" name="object 18"/>
            <p:cNvSpPr/>
            <p:nvPr/>
          </p:nvSpPr>
          <p:spPr>
            <a:xfrm>
              <a:off x="5413247" y="3886200"/>
              <a:ext cx="3657600" cy="28163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09259" y="6704838"/>
              <a:ext cx="3465829" cy="0"/>
            </a:xfrm>
            <a:custGeom>
              <a:avLst/>
              <a:gdLst/>
              <a:ahLst/>
              <a:cxnLst/>
              <a:rect l="l" t="t" r="r" b="b"/>
              <a:pathLst>
                <a:path w="3465829">
                  <a:moveTo>
                    <a:pt x="0" y="0"/>
                  </a:moveTo>
                  <a:lnTo>
                    <a:pt x="3465576" y="0"/>
                  </a:lnTo>
                </a:path>
              </a:pathLst>
            </a:custGeom>
            <a:ln w="457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970258" y="6722693"/>
            <a:ext cx="23939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14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3967" y="7035003"/>
            <a:ext cx="2552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088" y="523736"/>
            <a:ext cx="8712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5440" marR="5080" indent="-1603375">
              <a:lnSpc>
                <a:spcPct val="100000"/>
              </a:lnSpc>
              <a:spcBef>
                <a:spcPts val="100"/>
              </a:spcBef>
            </a:pPr>
            <a:r>
              <a:rPr sz="3000" spc="-130" dirty="0"/>
              <a:t>IMPORTANT </a:t>
            </a:r>
            <a:r>
              <a:rPr sz="3000" spc="-135" dirty="0"/>
              <a:t>CONCEPTS </a:t>
            </a:r>
            <a:r>
              <a:rPr sz="3000" spc="-70" dirty="0"/>
              <a:t>OF </a:t>
            </a:r>
            <a:r>
              <a:rPr sz="3000" spc="-45" dirty="0"/>
              <a:t>ORGANIZATIONAL  </a:t>
            </a:r>
            <a:r>
              <a:rPr sz="3000" spc="-55" dirty="0"/>
              <a:t>BEHAVIOUR</a:t>
            </a:r>
            <a:r>
              <a:rPr sz="3000" spc="-50" dirty="0"/>
              <a:t> </a:t>
            </a:r>
            <a:r>
              <a:rPr sz="3000" spc="-130" dirty="0"/>
              <a:t>(FOUNDATIONS)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0715" y="3886199"/>
              <a:ext cx="8298480" cy="114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9269" y="1422896"/>
            <a:ext cx="8973820" cy="557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3020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80365" algn="l"/>
              </a:tabLst>
            </a:pPr>
            <a:r>
              <a:rPr sz="2600" i="1" spc="40" dirty="0">
                <a:latin typeface="Times New Roman"/>
                <a:cs typeface="Times New Roman"/>
              </a:rPr>
              <a:t>Individual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differences:</a:t>
            </a:r>
            <a:endParaRPr sz="2600">
              <a:latin typeface="Times New Roman"/>
              <a:cs typeface="Times New Roman"/>
            </a:endParaRPr>
          </a:p>
          <a:p>
            <a:pPr marL="565785" marR="43180" lvl="1" algn="just">
              <a:lnSpc>
                <a:spcPct val="100000"/>
              </a:lnSpc>
              <a:buChar char="-"/>
              <a:tabLst>
                <a:tab pos="897255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people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differ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their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knowledge, attitude, intelligence,  </a:t>
            </a:r>
            <a:r>
              <a:rPr sz="2600" spc="-25" dirty="0">
                <a:solidFill>
                  <a:srgbClr val="001F5F"/>
                </a:solidFill>
                <a:latin typeface="Times New Roman"/>
                <a:cs typeface="Times New Roman"/>
              </a:rPr>
              <a:t>capacity,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skill, </a:t>
            </a:r>
            <a:r>
              <a:rPr sz="2600" spc="-30" dirty="0">
                <a:solidFill>
                  <a:srgbClr val="001F5F"/>
                </a:solidFill>
                <a:latin typeface="Times New Roman"/>
                <a:cs typeface="Times New Roman"/>
              </a:rPr>
              <a:t>memory,</a:t>
            </a:r>
            <a:r>
              <a:rPr sz="26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379730" indent="-329565" algn="just">
              <a:lnSpc>
                <a:spcPct val="100000"/>
              </a:lnSpc>
              <a:buAutoNum type="arabicPeriod"/>
              <a:tabLst>
                <a:tab pos="380365" algn="l"/>
              </a:tabLst>
            </a:pPr>
            <a:r>
              <a:rPr sz="2600" i="1" spc="10" dirty="0">
                <a:latin typeface="Times New Roman"/>
                <a:cs typeface="Times New Roman"/>
              </a:rPr>
              <a:t>Perception.</a:t>
            </a:r>
            <a:endParaRPr sz="2600">
              <a:latin typeface="Times New Roman"/>
              <a:cs typeface="Times New Roman"/>
            </a:endParaRPr>
          </a:p>
          <a:p>
            <a:pPr marL="462280" indent="-411480" algn="just">
              <a:lnSpc>
                <a:spcPct val="100000"/>
              </a:lnSpc>
              <a:buAutoNum type="arabicPeriod"/>
              <a:tabLst>
                <a:tab pos="46228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Concept </a:t>
            </a:r>
            <a:r>
              <a:rPr sz="2600" i="1" spc="75" dirty="0">
                <a:latin typeface="Times New Roman"/>
                <a:cs typeface="Times New Roman"/>
              </a:rPr>
              <a:t>of </a:t>
            </a:r>
            <a:r>
              <a:rPr sz="2600" i="1" spc="60" dirty="0">
                <a:latin typeface="Times New Roman"/>
                <a:cs typeface="Times New Roman"/>
              </a:rPr>
              <a:t>Whole</a:t>
            </a:r>
            <a:r>
              <a:rPr sz="2600" i="1" spc="-204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person:</a:t>
            </a:r>
            <a:endParaRPr sz="2600">
              <a:latin typeface="Times New Roman"/>
              <a:cs typeface="Times New Roman"/>
            </a:endParaRPr>
          </a:p>
          <a:p>
            <a:pPr marL="565785" marR="43180" lvl="1" algn="just">
              <a:lnSpc>
                <a:spcPct val="100000"/>
              </a:lnSpc>
              <a:buChar char="-"/>
              <a:tabLst>
                <a:tab pos="77343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is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not 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skill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intelligence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individual alone is  important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for 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growth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organization, mainly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personal  life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individual helps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get 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best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out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6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him.</a:t>
            </a:r>
            <a:endParaRPr sz="2600">
              <a:latin typeface="Times New Roman"/>
              <a:cs typeface="Times New Roman"/>
            </a:endParaRPr>
          </a:p>
          <a:p>
            <a:pPr marL="379730" indent="-329565">
              <a:lnSpc>
                <a:spcPct val="100000"/>
              </a:lnSpc>
              <a:buAutoNum type="arabicPeriod"/>
              <a:tabLst>
                <a:tab pos="380365" algn="l"/>
              </a:tabLst>
            </a:pPr>
            <a:r>
              <a:rPr sz="2600" i="1" spc="25" dirty="0">
                <a:latin typeface="Times New Roman"/>
                <a:cs typeface="Times New Roman"/>
              </a:rPr>
              <a:t>Motivation.</a:t>
            </a:r>
            <a:endParaRPr sz="2600">
              <a:latin typeface="Times New Roman"/>
              <a:cs typeface="Times New Roman"/>
            </a:endParaRPr>
          </a:p>
          <a:p>
            <a:pPr marL="379730" indent="-329565">
              <a:lnSpc>
                <a:spcPct val="100000"/>
              </a:lnSpc>
              <a:buAutoNum type="arabicPeriod"/>
              <a:tabLst>
                <a:tab pos="380365" algn="l"/>
              </a:tabLst>
            </a:pPr>
            <a:r>
              <a:rPr sz="2600" i="1" spc="50" dirty="0">
                <a:latin typeface="Times New Roman"/>
                <a:cs typeface="Times New Roman"/>
              </a:rPr>
              <a:t>Involvement </a:t>
            </a:r>
            <a:r>
              <a:rPr sz="2600" i="1" dirty="0">
                <a:latin typeface="Times New Roman"/>
                <a:cs typeface="Times New Roman"/>
              </a:rPr>
              <a:t>/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45" dirty="0">
                <a:latin typeface="Times New Roman"/>
                <a:cs typeface="Times New Roman"/>
              </a:rPr>
              <a:t>Empowerment.</a:t>
            </a:r>
            <a:endParaRPr sz="2600">
              <a:latin typeface="Times New Roman"/>
              <a:cs typeface="Times New Roman"/>
            </a:endParaRPr>
          </a:p>
          <a:p>
            <a:pPr marL="379730" indent="-329565">
              <a:lnSpc>
                <a:spcPct val="100000"/>
              </a:lnSpc>
              <a:buAutoNum type="arabicPeriod"/>
              <a:tabLst>
                <a:tab pos="380365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Dignity </a:t>
            </a:r>
            <a:r>
              <a:rPr sz="2600" i="1" spc="75" dirty="0">
                <a:latin typeface="Times New Roman"/>
                <a:cs typeface="Times New Roman"/>
              </a:rPr>
              <a:t>of </a:t>
            </a:r>
            <a:r>
              <a:rPr sz="2600" i="1" spc="50" dirty="0">
                <a:latin typeface="Times New Roman"/>
                <a:cs typeface="Times New Roman"/>
              </a:rPr>
              <a:t>Labour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–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treated with</a:t>
            </a:r>
            <a:r>
              <a:rPr sz="2600" spc="-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respect.</a:t>
            </a:r>
            <a:endParaRPr sz="2600">
              <a:latin typeface="Times New Roman"/>
              <a:cs typeface="Times New Roman"/>
            </a:endParaRPr>
          </a:p>
          <a:p>
            <a:pPr marL="379730" indent="-329565">
              <a:lnSpc>
                <a:spcPct val="100000"/>
              </a:lnSpc>
              <a:buAutoNum type="arabicPeriod"/>
              <a:tabLst>
                <a:tab pos="380365" algn="l"/>
              </a:tabLst>
            </a:pPr>
            <a:r>
              <a:rPr sz="2600" i="1" spc="25" dirty="0">
                <a:latin typeface="Times New Roman"/>
                <a:cs typeface="Times New Roman"/>
              </a:rPr>
              <a:t>Social </a:t>
            </a:r>
            <a:r>
              <a:rPr sz="2600" i="1" spc="45" dirty="0">
                <a:latin typeface="Times New Roman"/>
                <a:cs typeface="Times New Roman"/>
              </a:rPr>
              <a:t>System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– should work for a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common</a:t>
            </a:r>
            <a:r>
              <a:rPr sz="26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goal.</a:t>
            </a:r>
            <a:endParaRPr sz="2600">
              <a:latin typeface="Times New Roman"/>
              <a:cs typeface="Times New Roman"/>
            </a:endParaRPr>
          </a:p>
          <a:p>
            <a:pPr marL="379730" indent="-329565">
              <a:lnSpc>
                <a:spcPct val="100000"/>
              </a:lnSpc>
              <a:buAutoNum type="arabicPeriod"/>
              <a:tabLst>
                <a:tab pos="380365" algn="l"/>
              </a:tabLst>
            </a:pPr>
            <a:r>
              <a:rPr sz="2600" i="1" spc="45" dirty="0">
                <a:latin typeface="Times New Roman"/>
                <a:cs typeface="Times New Roman"/>
              </a:rPr>
              <a:t>Mutuality </a:t>
            </a:r>
            <a:r>
              <a:rPr sz="2600" i="1" spc="75" dirty="0">
                <a:latin typeface="Times New Roman"/>
                <a:cs typeface="Times New Roman"/>
              </a:rPr>
              <a:t>of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Interest:</a:t>
            </a:r>
            <a:endParaRPr sz="2600">
              <a:latin typeface="Times New Roman"/>
              <a:cs typeface="Times New Roman"/>
            </a:endParaRPr>
          </a:p>
          <a:p>
            <a:pPr marL="803275" lvl="1" indent="-238125">
              <a:lnSpc>
                <a:spcPct val="100000"/>
              </a:lnSpc>
              <a:buChar char="-"/>
              <a:tabLst>
                <a:tab pos="803275" algn="l"/>
                <a:tab pos="803910" algn="l"/>
                <a:tab pos="1114425" algn="l"/>
                <a:tab pos="1461770" algn="l"/>
                <a:tab pos="1993900" algn="l"/>
                <a:tab pos="3766185" algn="l"/>
                <a:tab pos="4389755" algn="l"/>
                <a:tab pos="5617210" algn="l"/>
                <a:tab pos="7026909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	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s	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	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spc="-5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izati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n	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	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ati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fie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d	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 </a:t>
            </a:r>
            <a:r>
              <a:rPr sz="2600" spc="-3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600" spc="-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s	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f </a:t>
            </a:r>
            <a:r>
              <a:rPr sz="2600" spc="-3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 </a:t>
            </a:r>
            <a:r>
              <a:rPr sz="2600" spc="-3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spc="-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-14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500" spc="-750" baseline="25000" dirty="0">
                <a:solidFill>
                  <a:srgbClr val="A7A399"/>
                </a:solidFill>
                <a:latin typeface="Verdana"/>
                <a:cs typeface="Verdana"/>
              </a:rPr>
              <a:t>1</a:t>
            </a:r>
            <a:r>
              <a:rPr sz="2600" spc="-81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500" spc="-7" baseline="25000" dirty="0">
                <a:solidFill>
                  <a:srgbClr val="A7A399"/>
                </a:solidFill>
                <a:latin typeface="Verdana"/>
                <a:cs typeface="Verdana"/>
              </a:rPr>
              <a:t>6</a:t>
            </a:r>
            <a:r>
              <a:rPr sz="1500" spc="-262" baseline="25000" dirty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2481" y="6970260"/>
            <a:ext cx="4479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then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there is mutuality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6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interest.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3966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9587" y="609600"/>
            <a:ext cx="8839200" cy="3276600"/>
            <a:chOff x="609587" y="609600"/>
            <a:chExt cx="8839200" cy="3276600"/>
          </a:xfrm>
        </p:grpSpPr>
        <p:sp>
          <p:nvSpPr>
            <p:cNvPr id="6" name="object 6"/>
            <p:cNvSpPr/>
            <p:nvPr/>
          </p:nvSpPr>
          <p:spPr>
            <a:xfrm>
              <a:off x="755891" y="780275"/>
              <a:ext cx="8547100" cy="3106420"/>
            </a:xfrm>
            <a:custGeom>
              <a:avLst/>
              <a:gdLst/>
              <a:ahLst/>
              <a:cxnLst/>
              <a:rect l="l" t="t" r="r" b="b"/>
              <a:pathLst>
                <a:path w="8547100" h="3106420">
                  <a:moveTo>
                    <a:pt x="8546604" y="3105923"/>
                  </a:moveTo>
                  <a:lnTo>
                    <a:pt x="8546604" y="135636"/>
                  </a:lnTo>
                  <a:lnTo>
                    <a:pt x="8543556" y="108204"/>
                  </a:lnTo>
                  <a:lnTo>
                    <a:pt x="8529840" y="70104"/>
                  </a:lnTo>
                  <a:lnTo>
                    <a:pt x="8496312" y="30480"/>
                  </a:lnTo>
                  <a:lnTo>
                    <a:pt x="8462784" y="10668"/>
                  </a:lnTo>
                  <a:lnTo>
                    <a:pt x="8424684" y="0"/>
                  </a:lnTo>
                  <a:lnTo>
                    <a:pt x="121920" y="0"/>
                  </a:lnTo>
                  <a:lnTo>
                    <a:pt x="108204" y="3048"/>
                  </a:lnTo>
                  <a:lnTo>
                    <a:pt x="96012" y="6096"/>
                  </a:lnTo>
                  <a:lnTo>
                    <a:pt x="82296" y="10668"/>
                  </a:lnTo>
                  <a:lnTo>
                    <a:pt x="71628" y="16764"/>
                  </a:lnTo>
                  <a:lnTo>
                    <a:pt x="59436" y="22860"/>
                  </a:lnTo>
                  <a:lnTo>
                    <a:pt x="48768" y="30480"/>
                  </a:lnTo>
                  <a:lnTo>
                    <a:pt x="30480" y="48768"/>
                  </a:lnTo>
                  <a:lnTo>
                    <a:pt x="22860" y="59436"/>
                  </a:lnTo>
                  <a:lnTo>
                    <a:pt x="16764" y="71628"/>
                  </a:lnTo>
                  <a:lnTo>
                    <a:pt x="10668" y="82296"/>
                  </a:lnTo>
                  <a:lnTo>
                    <a:pt x="6096" y="96012"/>
                  </a:lnTo>
                  <a:lnTo>
                    <a:pt x="3048" y="108204"/>
                  </a:lnTo>
                  <a:lnTo>
                    <a:pt x="0" y="135636"/>
                  </a:lnTo>
                  <a:lnTo>
                    <a:pt x="0" y="3105923"/>
                  </a:lnTo>
                  <a:lnTo>
                    <a:pt x="13716" y="3105923"/>
                  </a:lnTo>
                  <a:lnTo>
                    <a:pt x="13716" y="121920"/>
                  </a:lnTo>
                  <a:lnTo>
                    <a:pt x="15240" y="109728"/>
                  </a:lnTo>
                  <a:lnTo>
                    <a:pt x="18288" y="99060"/>
                  </a:lnTo>
                  <a:lnTo>
                    <a:pt x="22860" y="86868"/>
                  </a:lnTo>
                  <a:lnTo>
                    <a:pt x="27432" y="76200"/>
                  </a:lnTo>
                  <a:lnTo>
                    <a:pt x="35052" y="67056"/>
                  </a:lnTo>
                  <a:lnTo>
                    <a:pt x="41148" y="56388"/>
                  </a:lnTo>
                  <a:lnTo>
                    <a:pt x="77724" y="27432"/>
                  </a:lnTo>
                  <a:lnTo>
                    <a:pt x="135636" y="12192"/>
                  </a:lnTo>
                  <a:lnTo>
                    <a:pt x="8410968" y="12192"/>
                  </a:lnTo>
                  <a:lnTo>
                    <a:pt x="8435352" y="15240"/>
                  </a:lnTo>
                  <a:lnTo>
                    <a:pt x="8479548" y="33528"/>
                  </a:lnTo>
                  <a:lnTo>
                    <a:pt x="8513076" y="67056"/>
                  </a:lnTo>
                  <a:lnTo>
                    <a:pt x="8531364" y="111252"/>
                  </a:lnTo>
                  <a:lnTo>
                    <a:pt x="8532888" y="123444"/>
                  </a:lnTo>
                  <a:lnTo>
                    <a:pt x="8532888" y="3105923"/>
                  </a:lnTo>
                  <a:lnTo>
                    <a:pt x="8546604" y="310592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87" y="891527"/>
              <a:ext cx="8307336" cy="299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609600"/>
              <a:ext cx="8839200" cy="3276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9587" y="3886199"/>
            <a:ext cx="8839200" cy="3263265"/>
            <a:chOff x="609587" y="3886199"/>
            <a:chExt cx="8839200" cy="3263265"/>
          </a:xfrm>
        </p:grpSpPr>
        <p:sp>
          <p:nvSpPr>
            <p:cNvPr id="11" name="object 11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87" y="3886199"/>
              <a:ext cx="8839200" cy="32628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16</a:t>
            </a:fld>
            <a:r>
              <a:rPr spc="-190" dirty="0"/>
              <a:t>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725" marR="5080" indent="-108966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FRAMEWORK </a:t>
            </a:r>
            <a:r>
              <a:rPr spc="-90" dirty="0"/>
              <a:t>OF </a:t>
            </a:r>
            <a:r>
              <a:rPr spc="-55" dirty="0"/>
              <a:t>ORGANIZATIONAL  </a:t>
            </a:r>
            <a:r>
              <a:rPr spc="-70" dirty="0"/>
              <a:t>BEHAVIOUR </a:t>
            </a:r>
            <a:r>
              <a:rPr spc="-275" dirty="0"/>
              <a:t>(OR)</a:t>
            </a:r>
            <a:r>
              <a:rPr spc="5" dirty="0"/>
              <a:t> </a:t>
            </a:r>
            <a:r>
              <a:rPr spc="-204" dirty="0"/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95658" y="6723372"/>
            <a:ext cx="18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18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17</a:t>
            </a:fld>
            <a:r>
              <a:rPr spc="-190" dirty="0"/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7369" y="1514336"/>
            <a:ext cx="8897620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indent="-265430" algn="just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 mentioned earlier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</a:t>
            </a:r>
            <a:r>
              <a:rPr sz="2800" spc="4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studies</a:t>
            </a:r>
            <a:endParaRPr sz="2800">
              <a:latin typeface="Times New Roman"/>
              <a:cs typeface="Times New Roman"/>
            </a:endParaRPr>
          </a:p>
          <a:p>
            <a:pPr marL="277495" algn="just">
              <a:lnSpc>
                <a:spcPct val="100000"/>
              </a:lnSpc>
            </a:pPr>
            <a:r>
              <a:rPr sz="2800" i="1" spc="120" dirty="0">
                <a:latin typeface="Times New Roman"/>
                <a:cs typeface="Times New Roman"/>
              </a:rPr>
              <a:t>human </a:t>
            </a:r>
            <a:r>
              <a:rPr sz="2800" i="1" spc="30" dirty="0">
                <a:latin typeface="Times New Roman"/>
                <a:cs typeface="Times New Roman"/>
              </a:rPr>
              <a:t>behaviour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at</a:t>
            </a:r>
            <a:r>
              <a:rPr sz="28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work.</a:t>
            </a:r>
            <a:endParaRPr sz="2800">
              <a:latin typeface="Times New Roman"/>
              <a:cs typeface="Times New Roman"/>
            </a:endParaRPr>
          </a:p>
          <a:p>
            <a:pPr marL="277495" marR="6350" indent="-26543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the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members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towards </a:t>
            </a:r>
            <a:r>
              <a:rPr sz="2800" i="1" spc="35" dirty="0">
                <a:latin typeface="Times New Roman"/>
                <a:cs typeface="Times New Roman"/>
              </a:rPr>
              <a:t>each </a:t>
            </a:r>
            <a:r>
              <a:rPr sz="2800" i="1" spc="20" dirty="0">
                <a:latin typeface="Times New Roman"/>
                <a:cs typeface="Times New Roman"/>
              </a:rPr>
              <a:t>other</a:t>
            </a:r>
            <a:r>
              <a:rPr sz="2800" spc="2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towards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towards the </a:t>
            </a:r>
            <a:r>
              <a:rPr sz="2800" i="1" spc="30" dirty="0">
                <a:latin typeface="Times New Roman"/>
                <a:cs typeface="Times New Roman"/>
              </a:rPr>
              <a:t>customers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clients, &amp;  towards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society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at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large.</a:t>
            </a:r>
            <a:endParaRPr sz="2800">
              <a:latin typeface="Times New Roman"/>
              <a:cs typeface="Times New Roman"/>
            </a:endParaRPr>
          </a:p>
          <a:p>
            <a:pPr marL="277495" indent="-26543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This circle represents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frame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work. It</a:t>
            </a:r>
            <a:r>
              <a:rPr sz="2800" spc="4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contains</a:t>
            </a:r>
            <a:endParaRPr sz="28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3 levels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managers.</a:t>
            </a:r>
            <a:endParaRPr sz="2800">
              <a:latin typeface="Times New Roman"/>
              <a:cs typeface="Times New Roman"/>
            </a:endParaRPr>
          </a:p>
          <a:p>
            <a:pPr marL="661670" indent="-384810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662305" algn="l"/>
              </a:tabLst>
            </a:pPr>
            <a:r>
              <a:rPr sz="2800" i="1" spc="-40" dirty="0">
                <a:latin typeface="Times New Roman"/>
                <a:cs typeface="Times New Roman"/>
              </a:rPr>
              <a:t>Top </a:t>
            </a:r>
            <a:r>
              <a:rPr sz="2800" i="1" spc="-5" dirty="0">
                <a:latin typeface="Times New Roman"/>
                <a:cs typeface="Times New Roman"/>
              </a:rPr>
              <a:t>level </a:t>
            </a:r>
            <a:r>
              <a:rPr sz="2800" i="1" spc="35" dirty="0">
                <a:latin typeface="Times New Roman"/>
                <a:cs typeface="Times New Roman"/>
              </a:rPr>
              <a:t>managers </a:t>
            </a:r>
            <a:r>
              <a:rPr sz="2800" i="1" spc="-5" dirty="0">
                <a:latin typeface="Times New Roman"/>
                <a:cs typeface="Times New Roman"/>
              </a:rPr>
              <a:t>( </a:t>
            </a:r>
            <a:r>
              <a:rPr sz="2800" i="1" spc="145" dirty="0">
                <a:latin typeface="Times New Roman"/>
                <a:cs typeface="Times New Roman"/>
              </a:rPr>
              <a:t>TM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661670" indent="-384810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662305" algn="l"/>
              </a:tabLst>
            </a:pPr>
            <a:r>
              <a:rPr sz="2800" i="1" spc="25" dirty="0">
                <a:latin typeface="Times New Roman"/>
                <a:cs typeface="Times New Roman"/>
              </a:rPr>
              <a:t>Middle </a:t>
            </a:r>
            <a:r>
              <a:rPr sz="2800" i="1" spc="-5" dirty="0">
                <a:latin typeface="Times New Roman"/>
                <a:cs typeface="Times New Roman"/>
              </a:rPr>
              <a:t>level </a:t>
            </a:r>
            <a:r>
              <a:rPr sz="2800" i="1" spc="35" dirty="0">
                <a:latin typeface="Times New Roman"/>
                <a:cs typeface="Times New Roman"/>
              </a:rPr>
              <a:t>managers </a:t>
            </a:r>
            <a:r>
              <a:rPr sz="2800" i="1" spc="-5" dirty="0">
                <a:latin typeface="Times New Roman"/>
                <a:cs typeface="Times New Roman"/>
              </a:rPr>
              <a:t>( </a:t>
            </a:r>
            <a:r>
              <a:rPr sz="2800" i="1" spc="150" dirty="0">
                <a:latin typeface="Times New Roman"/>
                <a:cs typeface="Times New Roman"/>
              </a:rPr>
              <a:t>MM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641985" indent="-365125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642620" algn="l"/>
              </a:tabLst>
            </a:pPr>
            <a:r>
              <a:rPr sz="2800" i="1" spc="25" dirty="0">
                <a:latin typeface="Times New Roman"/>
                <a:cs typeface="Times New Roman"/>
              </a:rPr>
              <a:t>Lower </a:t>
            </a:r>
            <a:r>
              <a:rPr sz="2800" i="1" spc="-5" dirty="0">
                <a:latin typeface="Times New Roman"/>
                <a:cs typeface="Times New Roman"/>
              </a:rPr>
              <a:t>level </a:t>
            </a:r>
            <a:r>
              <a:rPr sz="2800" i="1" spc="35" dirty="0">
                <a:latin typeface="Times New Roman"/>
                <a:cs typeface="Times New Roman"/>
              </a:rPr>
              <a:t>managers </a:t>
            </a:r>
            <a:r>
              <a:rPr sz="2800" i="1" spc="100" dirty="0">
                <a:latin typeface="Times New Roman"/>
                <a:cs typeface="Times New Roman"/>
              </a:rPr>
              <a:t>(LM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545" y="6436860"/>
            <a:ext cx="210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latin typeface="Times New Roman"/>
                <a:cs typeface="Times New Roman"/>
              </a:rPr>
              <a:t>d) </a:t>
            </a:r>
            <a:r>
              <a:rPr sz="2800" i="1" spc="-5" dirty="0">
                <a:latin typeface="Times New Roman"/>
                <a:cs typeface="Times New Roman"/>
              </a:rPr>
              <a:t>People ( P</a:t>
            </a:r>
            <a:r>
              <a:rPr sz="2800" i="1" spc="-1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7" y="523737"/>
            <a:ext cx="8897620" cy="6377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715" indent="-265430" algn="just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78846"/>
              <a:buFont typeface="DejaVu Sans"/>
              <a:buChar char="❖"/>
              <a:tabLst>
                <a:tab pos="278130" algn="l"/>
              </a:tabLst>
            </a:pP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hierarchy </a:t>
            </a:r>
            <a:r>
              <a:rPr sz="2600" i="1" dirty="0">
                <a:latin typeface="Times New Roman"/>
                <a:cs typeface="Times New Roman"/>
              </a:rPr>
              <a:t>( </a:t>
            </a:r>
            <a:r>
              <a:rPr sz="2600" i="1" spc="45" dirty="0">
                <a:latin typeface="Times New Roman"/>
                <a:cs typeface="Times New Roman"/>
              </a:rPr>
              <a:t>things </a:t>
            </a:r>
            <a:r>
              <a:rPr sz="2600" i="1" spc="50" dirty="0">
                <a:latin typeface="Times New Roman"/>
                <a:cs typeface="Times New Roman"/>
              </a:rPr>
              <a:t>one </a:t>
            </a:r>
            <a:r>
              <a:rPr sz="2600" i="1" spc="-5" dirty="0">
                <a:latin typeface="Times New Roman"/>
                <a:cs typeface="Times New Roman"/>
              </a:rPr>
              <a:t>above </a:t>
            </a:r>
            <a:r>
              <a:rPr sz="2600" i="1" spc="45" dirty="0">
                <a:latin typeface="Times New Roman"/>
                <a:cs typeface="Times New Roman"/>
              </a:rPr>
              <a:t>the </a:t>
            </a:r>
            <a:r>
              <a:rPr sz="2600" i="1" spc="25" dirty="0">
                <a:latin typeface="Times New Roman"/>
                <a:cs typeface="Times New Roman"/>
              </a:rPr>
              <a:t>other </a:t>
            </a:r>
            <a:r>
              <a:rPr sz="2600" i="1" spc="15" dirty="0">
                <a:latin typeface="Times New Roman"/>
                <a:cs typeface="Times New Roman"/>
              </a:rPr>
              <a:t>according </a:t>
            </a:r>
            <a:r>
              <a:rPr sz="2600" i="1" spc="-5" dirty="0">
                <a:latin typeface="Times New Roman"/>
                <a:cs typeface="Times New Roman"/>
              </a:rPr>
              <a:t>to </a:t>
            </a:r>
            <a:r>
              <a:rPr sz="2600" i="1" spc="15" dirty="0">
                <a:latin typeface="Times New Roman"/>
                <a:cs typeface="Times New Roman"/>
              </a:rPr>
              <a:t>status) </a:t>
            </a:r>
            <a:r>
              <a:rPr sz="26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managers is indicated by the triangle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within 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overall  organizational</a:t>
            </a:r>
            <a:r>
              <a:rPr sz="26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framework.</a:t>
            </a:r>
            <a:endParaRPr sz="2600">
              <a:latin typeface="Times New Roman"/>
              <a:cs typeface="Times New Roman"/>
            </a:endParaRPr>
          </a:p>
          <a:p>
            <a:pPr marL="277495" indent="-265430" algn="just">
              <a:lnSpc>
                <a:spcPct val="100000"/>
              </a:lnSpc>
              <a:spcBef>
                <a:spcPts val="295"/>
              </a:spcBef>
              <a:buClr>
                <a:srgbClr val="000000"/>
              </a:buClr>
              <a:buSzPct val="78846"/>
              <a:buFont typeface="DejaVu Sans"/>
              <a:buChar char="❖"/>
              <a:tabLst>
                <a:tab pos="27813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It represents </a:t>
            </a:r>
            <a:r>
              <a:rPr sz="2600" i="1" spc="30" dirty="0">
                <a:latin typeface="Times New Roman"/>
                <a:cs typeface="Times New Roman"/>
              </a:rPr>
              <a:t>managerial </a:t>
            </a:r>
            <a:r>
              <a:rPr sz="2600" i="1" spc="25" dirty="0">
                <a:latin typeface="Times New Roman"/>
                <a:cs typeface="Times New Roman"/>
              </a:rPr>
              <a:t>effectiveness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&amp; </a:t>
            </a:r>
            <a:r>
              <a:rPr sz="2600" i="1" spc="114" dirty="0">
                <a:latin typeface="Times New Roman"/>
                <a:cs typeface="Times New Roman"/>
              </a:rPr>
              <a:t>human</a:t>
            </a:r>
            <a:r>
              <a:rPr sz="2600" i="1" spc="-13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relations</a:t>
            </a:r>
            <a:r>
              <a:rPr sz="26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SzPct val="78846"/>
              <a:buFont typeface="DejaVu Sans"/>
              <a:buChar char="❖"/>
              <a:tabLst>
                <a:tab pos="27813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exhibits that 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one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individual </a:t>
            </a:r>
            <a:r>
              <a:rPr sz="2600" i="1" spc="-5" dirty="0">
                <a:latin typeface="Times New Roman"/>
                <a:cs typeface="Times New Roman"/>
              </a:rPr>
              <a:t>serves </a:t>
            </a:r>
            <a:r>
              <a:rPr sz="2600" i="1" dirty="0">
                <a:latin typeface="Times New Roman"/>
                <a:cs typeface="Times New Roman"/>
              </a:rPr>
              <a:t>as </a:t>
            </a:r>
            <a:r>
              <a:rPr sz="2600" i="1" spc="25" dirty="0">
                <a:latin typeface="Times New Roman"/>
                <a:cs typeface="Times New Roman"/>
              </a:rPr>
              <a:t>cause  </a:t>
            </a:r>
            <a:r>
              <a:rPr sz="2600" i="1" spc="45" dirty="0">
                <a:latin typeface="Times New Roman"/>
                <a:cs typeface="Times New Roman"/>
              </a:rPr>
              <a:t>for </a:t>
            </a:r>
            <a:r>
              <a:rPr sz="2600" i="1" spc="15" dirty="0">
                <a:latin typeface="Times New Roman"/>
                <a:cs typeface="Times New Roman"/>
              </a:rPr>
              <a:t>another’s behaviour.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 of another individual 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thus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become</a:t>
            </a:r>
            <a:r>
              <a:rPr sz="26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effect.</a:t>
            </a:r>
            <a:endParaRPr sz="26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</a:pP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(E.g.)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i="1" spc="145" dirty="0">
                <a:solidFill>
                  <a:srgbClr val="001F5F"/>
                </a:solidFill>
                <a:latin typeface="Times New Roman"/>
                <a:cs typeface="Times New Roman"/>
              </a:rPr>
              <a:t>TM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towards its people </a:t>
            </a:r>
            <a:r>
              <a:rPr sz="2600" i="1" dirty="0">
                <a:solidFill>
                  <a:srgbClr val="001F5F"/>
                </a:solidFill>
                <a:latin typeface="Times New Roman"/>
                <a:cs typeface="Times New Roman"/>
              </a:rPr>
              <a:t>( P )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is with more 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effect,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then other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levels management will make </a:t>
            </a:r>
            <a:r>
              <a:rPr sz="2600" spc="-15" dirty="0">
                <a:solidFill>
                  <a:srgbClr val="001F5F"/>
                </a:solidFill>
                <a:latin typeface="Times New Roman"/>
                <a:cs typeface="Times New Roman"/>
              </a:rPr>
              <a:t>effect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 whole</a:t>
            </a:r>
            <a:r>
              <a:rPr sz="26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endParaRPr sz="26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  <a:buSzPct val="78846"/>
              <a:buFont typeface="DejaVu Sans"/>
              <a:buChar char="❖"/>
              <a:tabLst>
                <a:tab pos="360680" algn="l"/>
              </a:tabLst>
            </a:pPr>
            <a:r>
              <a:rPr dirty="0"/>
              <a:t>	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Finally it shows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600" i="1" spc="-5" dirty="0">
                <a:latin typeface="Times New Roman"/>
                <a:cs typeface="Times New Roman"/>
              </a:rPr>
              <a:t>positive </a:t>
            </a:r>
            <a:r>
              <a:rPr sz="2600" i="1" spc="20" dirty="0">
                <a:latin typeface="Times New Roman"/>
                <a:cs typeface="Times New Roman"/>
              </a:rPr>
              <a:t>relationship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between human  relations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&amp;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managerial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effectiveness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organization.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Better 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human relations maintained among the people, greater would 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be the </a:t>
            </a:r>
            <a:r>
              <a:rPr sz="2600" i="1" spc="-5" dirty="0">
                <a:latin typeface="Times New Roman"/>
                <a:cs typeface="Times New Roman"/>
              </a:rPr>
              <a:t>positive </a:t>
            </a:r>
            <a:r>
              <a:rPr sz="2600" i="1" spc="30" dirty="0">
                <a:latin typeface="Times New Roman"/>
                <a:cs typeface="Times New Roman"/>
              </a:rPr>
              <a:t>behaviour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&amp; in turn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greater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would be the 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managerial</a:t>
            </a:r>
            <a:r>
              <a:rPr sz="26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effectiveness.</a:t>
            </a:r>
            <a:endParaRPr sz="2600">
              <a:latin typeface="Times New Roman"/>
              <a:cs typeface="Times New Roman"/>
            </a:endParaRPr>
          </a:p>
          <a:p>
            <a:pPr marR="347345" algn="r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19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18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3285" marR="5080" indent="-159258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MODELS </a:t>
            </a:r>
            <a:r>
              <a:rPr spc="-90" dirty="0"/>
              <a:t>OF </a:t>
            </a:r>
            <a:r>
              <a:rPr spc="-55" dirty="0"/>
              <a:t>ORGANIZATIONAL  </a:t>
            </a:r>
            <a:r>
              <a:rPr spc="-70" dirty="0"/>
              <a:t>BEHAVIOUR</a:t>
            </a:r>
            <a:r>
              <a:rPr spc="-50" dirty="0"/>
              <a:t> </a:t>
            </a:r>
            <a:r>
              <a:rPr spc="-280" dirty="0"/>
              <a:t>(OB)</a:t>
            </a:r>
          </a:p>
        </p:txBody>
      </p:sp>
      <p:sp>
        <p:nvSpPr>
          <p:cNvPr id="3" name="object 3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5891" y="1458468"/>
            <a:ext cx="8547100" cy="5532120"/>
            <a:chOff x="755891" y="1458468"/>
            <a:chExt cx="8547100" cy="5532120"/>
          </a:xfrm>
        </p:grpSpPr>
        <p:sp>
          <p:nvSpPr>
            <p:cNvPr id="5" name="object 5"/>
            <p:cNvSpPr/>
            <p:nvPr/>
          </p:nvSpPr>
          <p:spPr>
            <a:xfrm>
              <a:off x="838187" y="1458468"/>
              <a:ext cx="8382000" cy="24277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19" y="6982968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08358" y="6735393"/>
            <a:ext cx="16129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187" y="3886200"/>
            <a:ext cx="8382000" cy="3124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19</a:t>
            </a:fld>
            <a:r>
              <a:rPr spc="-190" dirty="0"/>
              <a:t> 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55891" y="780275"/>
            <a:ext cx="8547100" cy="3106420"/>
          </a:xfrm>
          <a:custGeom>
            <a:avLst/>
            <a:gdLst/>
            <a:ahLst/>
            <a:cxnLst/>
            <a:rect l="l" t="t" r="r" b="b"/>
            <a:pathLst>
              <a:path w="8547100" h="3106420">
                <a:moveTo>
                  <a:pt x="8546604" y="3105923"/>
                </a:moveTo>
                <a:lnTo>
                  <a:pt x="8546604" y="135636"/>
                </a:lnTo>
                <a:lnTo>
                  <a:pt x="8543556" y="108204"/>
                </a:lnTo>
                <a:lnTo>
                  <a:pt x="8529840" y="70104"/>
                </a:lnTo>
                <a:lnTo>
                  <a:pt x="8496312" y="30480"/>
                </a:lnTo>
                <a:lnTo>
                  <a:pt x="8462784" y="10668"/>
                </a:lnTo>
                <a:lnTo>
                  <a:pt x="8424684" y="0"/>
                </a:lnTo>
                <a:lnTo>
                  <a:pt x="121920" y="0"/>
                </a:lnTo>
                <a:lnTo>
                  <a:pt x="108204" y="3048"/>
                </a:lnTo>
                <a:lnTo>
                  <a:pt x="96012" y="6096"/>
                </a:lnTo>
                <a:lnTo>
                  <a:pt x="82296" y="10668"/>
                </a:lnTo>
                <a:lnTo>
                  <a:pt x="71628" y="16764"/>
                </a:lnTo>
                <a:lnTo>
                  <a:pt x="59436" y="22860"/>
                </a:lnTo>
                <a:lnTo>
                  <a:pt x="48768" y="30480"/>
                </a:lnTo>
                <a:lnTo>
                  <a:pt x="30480" y="48768"/>
                </a:lnTo>
                <a:lnTo>
                  <a:pt x="22860" y="59436"/>
                </a:lnTo>
                <a:lnTo>
                  <a:pt x="16764" y="71628"/>
                </a:lnTo>
                <a:lnTo>
                  <a:pt x="10668" y="82296"/>
                </a:lnTo>
                <a:lnTo>
                  <a:pt x="6096" y="96012"/>
                </a:lnTo>
                <a:lnTo>
                  <a:pt x="3048" y="108204"/>
                </a:lnTo>
                <a:lnTo>
                  <a:pt x="0" y="135636"/>
                </a:lnTo>
                <a:lnTo>
                  <a:pt x="0" y="3105923"/>
                </a:lnTo>
                <a:lnTo>
                  <a:pt x="13716" y="3105923"/>
                </a:lnTo>
                <a:lnTo>
                  <a:pt x="13716" y="121920"/>
                </a:lnTo>
                <a:lnTo>
                  <a:pt x="15240" y="109728"/>
                </a:lnTo>
                <a:lnTo>
                  <a:pt x="18288" y="99060"/>
                </a:lnTo>
                <a:lnTo>
                  <a:pt x="22860" y="86868"/>
                </a:lnTo>
                <a:lnTo>
                  <a:pt x="27432" y="76200"/>
                </a:lnTo>
                <a:lnTo>
                  <a:pt x="35052" y="67056"/>
                </a:lnTo>
                <a:lnTo>
                  <a:pt x="41148" y="56388"/>
                </a:lnTo>
                <a:lnTo>
                  <a:pt x="77724" y="27432"/>
                </a:lnTo>
                <a:lnTo>
                  <a:pt x="135636" y="12192"/>
                </a:lnTo>
                <a:lnTo>
                  <a:pt x="8410968" y="12192"/>
                </a:lnTo>
                <a:lnTo>
                  <a:pt x="8435352" y="15240"/>
                </a:lnTo>
                <a:lnTo>
                  <a:pt x="8479548" y="33528"/>
                </a:lnTo>
                <a:lnTo>
                  <a:pt x="8513076" y="67056"/>
                </a:lnTo>
                <a:lnTo>
                  <a:pt x="8531364" y="111252"/>
                </a:lnTo>
                <a:lnTo>
                  <a:pt x="8532888" y="123444"/>
                </a:lnTo>
                <a:lnTo>
                  <a:pt x="8532888" y="3105923"/>
                </a:lnTo>
                <a:lnTo>
                  <a:pt x="8546604" y="3105923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7927" y="514593"/>
            <a:ext cx="7462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MEANING OF</a:t>
            </a:r>
            <a:r>
              <a:rPr sz="4000" spc="20" dirty="0"/>
              <a:t> </a:t>
            </a:r>
            <a:r>
              <a:rPr sz="4000" spc="-70" dirty="0"/>
              <a:t>ORGANIZATION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55891" y="3506470"/>
            <a:ext cx="8547100" cy="3484245"/>
            <a:chOff x="755891" y="3506470"/>
            <a:chExt cx="8547100" cy="3484245"/>
          </a:xfrm>
        </p:grpSpPr>
        <p:sp>
          <p:nvSpPr>
            <p:cNvPr id="9" name="object 9"/>
            <p:cNvSpPr/>
            <p:nvPr/>
          </p:nvSpPr>
          <p:spPr>
            <a:xfrm>
              <a:off x="4823459" y="3509010"/>
              <a:ext cx="4224655" cy="0"/>
            </a:xfrm>
            <a:custGeom>
              <a:avLst/>
              <a:gdLst/>
              <a:ahLst/>
              <a:cxnLst/>
              <a:rect l="l" t="t" r="r" b="b"/>
              <a:pathLst>
                <a:path w="4224655">
                  <a:moveTo>
                    <a:pt x="0" y="0"/>
                  </a:moveTo>
                  <a:lnTo>
                    <a:pt x="4224528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7447" y="3511296"/>
              <a:ext cx="4416552" cy="374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77954" y="6723372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891" y="1170826"/>
            <a:ext cx="8897620" cy="54889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i="1" spc="20" dirty="0">
                <a:latin typeface="Times New Roman"/>
                <a:cs typeface="Times New Roman"/>
              </a:rPr>
              <a:t>Organization:</a:t>
            </a:r>
            <a:endParaRPr sz="2800">
              <a:latin typeface="Times New Roman"/>
              <a:cs typeface="Times New Roman"/>
            </a:endParaRPr>
          </a:p>
          <a:p>
            <a:pPr marL="12700" marR="6985" indent="914400" algn="just">
              <a:lnSpc>
                <a:spcPct val="100000"/>
              </a:lnSpc>
              <a:spcBef>
                <a:spcPts val="300"/>
              </a:spcBef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“Organization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structural framework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duties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and  </a:t>
            </a:r>
            <a:r>
              <a:rPr sz="28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responsibilities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required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 person in performing various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functions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within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company”.</a:t>
            </a:r>
            <a:endParaRPr sz="28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300"/>
              </a:spcBef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“Organizations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simply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groups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with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800" i="1" spc="2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more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people that share a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certain</a:t>
            </a:r>
            <a:endParaRPr sz="2800">
              <a:latin typeface="Times New Roman"/>
              <a:cs typeface="Times New Roman"/>
            </a:endParaRPr>
          </a:p>
          <a:p>
            <a:pPr marL="12700" marR="5514340">
              <a:lnSpc>
                <a:spcPct val="108900"/>
              </a:lnSpc>
            </a:pP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set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goals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meet</a:t>
            </a:r>
            <a:r>
              <a:rPr sz="28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at  regular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times”.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i="1" spc="40" dirty="0">
                <a:latin typeface="Times New Roman"/>
                <a:cs typeface="Times New Roman"/>
              </a:rPr>
              <a:t>Behaviour:</a:t>
            </a:r>
            <a:endParaRPr sz="2800">
              <a:latin typeface="Times New Roman"/>
              <a:cs typeface="Times New Roman"/>
            </a:endParaRPr>
          </a:p>
          <a:p>
            <a:pPr marL="12700" marR="5298440" indent="914400" algn="just">
              <a:lnSpc>
                <a:spcPct val="108900"/>
              </a:lnSpc>
            </a:pPr>
            <a:r>
              <a:rPr sz="2800" spc="50" dirty="0">
                <a:solidFill>
                  <a:srgbClr val="001F5F"/>
                </a:solidFill>
                <a:latin typeface="Times New Roman"/>
                <a:cs typeface="Times New Roman"/>
              </a:rPr>
              <a:t>“It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a human</a:t>
            </a:r>
            <a:r>
              <a:rPr sz="28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tool  for </a:t>
            </a:r>
            <a:r>
              <a:rPr sz="2800" i="1" spc="120" dirty="0">
                <a:solidFill>
                  <a:srgbClr val="C00000"/>
                </a:solidFill>
                <a:latin typeface="Times New Roman"/>
                <a:cs typeface="Times New Roman"/>
              </a:rPr>
              <a:t>human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benefit</a:t>
            </a:r>
            <a:r>
              <a:rPr sz="2800" spc="35" dirty="0">
                <a:solidFill>
                  <a:srgbClr val="001F5F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How  people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act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800" i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behave</a:t>
            </a: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”.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3292" y="6673080"/>
            <a:ext cx="4025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“It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occurs in</a:t>
            </a:r>
            <a:r>
              <a:rPr sz="2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organizations”.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27447" y="3886200"/>
            <a:ext cx="4417060" cy="2743200"/>
            <a:chOff x="4727447" y="3886200"/>
            <a:chExt cx="4417060" cy="2743200"/>
          </a:xfrm>
        </p:grpSpPr>
        <p:sp>
          <p:nvSpPr>
            <p:cNvPr id="17" name="object 17"/>
            <p:cNvSpPr/>
            <p:nvPr/>
          </p:nvSpPr>
          <p:spPr>
            <a:xfrm>
              <a:off x="4727447" y="3886200"/>
              <a:ext cx="4416552" cy="27386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23459" y="6627114"/>
              <a:ext cx="4224655" cy="0"/>
            </a:xfrm>
            <a:custGeom>
              <a:avLst/>
              <a:gdLst/>
              <a:ahLst/>
              <a:cxnLst/>
              <a:rect l="l" t="t" r="r" b="b"/>
              <a:pathLst>
                <a:path w="4224655">
                  <a:moveTo>
                    <a:pt x="0" y="0"/>
                  </a:moveTo>
                  <a:lnTo>
                    <a:pt x="4224528" y="0"/>
                  </a:lnTo>
                </a:path>
              </a:pathLst>
            </a:custGeom>
            <a:ln w="4572">
              <a:solidFill>
                <a:srgbClr val="FDFD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12571" y="7035003"/>
            <a:ext cx="1790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839"/>
              </a:lnSpc>
            </a:pPr>
            <a:fld id="{81D60167-4931-47E6-BA6A-407CBD079E47}" type="slidenum">
              <a:rPr sz="1600" spc="-5" dirty="0">
                <a:latin typeface="Times New Roman"/>
                <a:cs typeface="Times New Roman"/>
              </a:rPr>
              <a:t>2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452" y="7059780"/>
            <a:ext cx="15798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369" y="523737"/>
            <a:ext cx="3178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860" algn="l"/>
              </a:tabLst>
            </a:pPr>
            <a:r>
              <a:rPr sz="2800" b="0" i="1" dirty="0">
                <a:solidFill>
                  <a:srgbClr val="000000"/>
                </a:solidFill>
                <a:latin typeface="Times New Roman"/>
                <a:cs typeface="Times New Roman"/>
              </a:rPr>
              <a:t>1.	</a:t>
            </a:r>
            <a:r>
              <a:rPr sz="280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Autocratic</a:t>
            </a:r>
            <a:r>
              <a:rPr sz="2800" b="0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model: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08358" y="6735393"/>
            <a:ext cx="16129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367" y="988557"/>
            <a:ext cx="8898255" cy="5877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8255" indent="-26543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  <a:tab pos="1313815" algn="l"/>
                <a:tab pos="2862580" algn="l"/>
                <a:tab pos="3987165" algn="l"/>
                <a:tab pos="4568190" algn="l"/>
                <a:tab pos="6076950" algn="l"/>
                <a:tab pos="6837045" algn="l"/>
                <a:tab pos="832739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nd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tic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od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l,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800" i="1" spc="15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i="1" spc="145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a</a:t>
            </a:r>
            <a:r>
              <a:rPr sz="2800" i="1" spc="15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d  directs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subordinates to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do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 as per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his</a:t>
            </a:r>
            <a:r>
              <a:rPr sz="2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specification.</a:t>
            </a:r>
            <a:endParaRPr sz="2800">
              <a:latin typeface="Times New Roman"/>
              <a:cs typeface="Times New Roman"/>
            </a:endParaRPr>
          </a:p>
          <a:p>
            <a:pPr marL="277495" marR="698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subordinates are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given freedom to act. They have to  carry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out 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task </a:t>
            </a:r>
            <a:r>
              <a:rPr sz="2800" i="1" spc="60" dirty="0">
                <a:solidFill>
                  <a:srgbClr val="C00000"/>
                </a:solidFill>
                <a:latin typeface="Times New Roman"/>
                <a:cs typeface="Times New Roman"/>
              </a:rPr>
              <a:t>faithfully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 per their boss's</a:t>
            </a:r>
            <a:r>
              <a:rPr sz="2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instruction.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employees are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made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work like</a:t>
            </a:r>
            <a:r>
              <a:rPr sz="2800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machines</a:t>
            </a:r>
            <a:r>
              <a:rPr sz="2800" spc="4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use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such an approach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always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give the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 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desired results. Employees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physical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&amp; 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mental 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health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gets</a:t>
            </a:r>
            <a:r>
              <a:rPr sz="28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affected</a:t>
            </a:r>
            <a:r>
              <a:rPr sz="2800" spc="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3343910">
              <a:lnSpc>
                <a:spcPct val="108900"/>
              </a:lnSpc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Organizations may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also begin to face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behavioural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problems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 a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high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rate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absenteeism,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low</a:t>
            </a:r>
            <a:r>
              <a:rPr sz="2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morale</a:t>
            </a:r>
            <a:endParaRPr sz="2800">
              <a:latin typeface="Times New Roman"/>
              <a:cs typeface="Times New Roman"/>
            </a:endParaRPr>
          </a:p>
          <a:p>
            <a:pPr marL="99060" marR="3537585" indent="-86995">
              <a:lnSpc>
                <a:spcPct val="108900"/>
              </a:lnSpc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(feelings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confident &amp; satisfaction),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high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rate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labour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turnover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8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369" y="6881869"/>
            <a:ext cx="471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0" y="4267200"/>
            <a:ext cx="3276599" cy="274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0328" y="7040364"/>
            <a:ext cx="1579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3966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5891" y="780275"/>
            <a:ext cx="8547100" cy="3106420"/>
            <a:chOff x="755891" y="780275"/>
            <a:chExt cx="8547100" cy="3106420"/>
          </a:xfrm>
        </p:grpSpPr>
        <p:sp>
          <p:nvSpPr>
            <p:cNvPr id="6" name="object 6"/>
            <p:cNvSpPr/>
            <p:nvPr/>
          </p:nvSpPr>
          <p:spPr>
            <a:xfrm>
              <a:off x="755891" y="780275"/>
              <a:ext cx="8547100" cy="3106420"/>
            </a:xfrm>
            <a:custGeom>
              <a:avLst/>
              <a:gdLst/>
              <a:ahLst/>
              <a:cxnLst/>
              <a:rect l="l" t="t" r="r" b="b"/>
              <a:pathLst>
                <a:path w="8547100" h="3106420">
                  <a:moveTo>
                    <a:pt x="8546604" y="3105923"/>
                  </a:moveTo>
                  <a:lnTo>
                    <a:pt x="8546604" y="135636"/>
                  </a:lnTo>
                  <a:lnTo>
                    <a:pt x="8543556" y="108204"/>
                  </a:lnTo>
                  <a:lnTo>
                    <a:pt x="8529840" y="70104"/>
                  </a:lnTo>
                  <a:lnTo>
                    <a:pt x="8496312" y="30480"/>
                  </a:lnTo>
                  <a:lnTo>
                    <a:pt x="8462784" y="10668"/>
                  </a:lnTo>
                  <a:lnTo>
                    <a:pt x="8424684" y="0"/>
                  </a:lnTo>
                  <a:lnTo>
                    <a:pt x="121920" y="0"/>
                  </a:lnTo>
                  <a:lnTo>
                    <a:pt x="108204" y="3048"/>
                  </a:lnTo>
                  <a:lnTo>
                    <a:pt x="96012" y="6096"/>
                  </a:lnTo>
                  <a:lnTo>
                    <a:pt x="82296" y="10668"/>
                  </a:lnTo>
                  <a:lnTo>
                    <a:pt x="71628" y="16764"/>
                  </a:lnTo>
                  <a:lnTo>
                    <a:pt x="59436" y="22860"/>
                  </a:lnTo>
                  <a:lnTo>
                    <a:pt x="48768" y="30480"/>
                  </a:lnTo>
                  <a:lnTo>
                    <a:pt x="30480" y="48768"/>
                  </a:lnTo>
                  <a:lnTo>
                    <a:pt x="22860" y="59436"/>
                  </a:lnTo>
                  <a:lnTo>
                    <a:pt x="16764" y="71628"/>
                  </a:lnTo>
                  <a:lnTo>
                    <a:pt x="10668" y="82296"/>
                  </a:lnTo>
                  <a:lnTo>
                    <a:pt x="6096" y="96012"/>
                  </a:lnTo>
                  <a:lnTo>
                    <a:pt x="3048" y="108204"/>
                  </a:lnTo>
                  <a:lnTo>
                    <a:pt x="0" y="135636"/>
                  </a:lnTo>
                  <a:lnTo>
                    <a:pt x="0" y="3105923"/>
                  </a:lnTo>
                  <a:lnTo>
                    <a:pt x="13716" y="3105923"/>
                  </a:lnTo>
                  <a:lnTo>
                    <a:pt x="13716" y="121920"/>
                  </a:lnTo>
                  <a:lnTo>
                    <a:pt x="15240" y="109728"/>
                  </a:lnTo>
                  <a:lnTo>
                    <a:pt x="18288" y="99060"/>
                  </a:lnTo>
                  <a:lnTo>
                    <a:pt x="22860" y="86868"/>
                  </a:lnTo>
                  <a:lnTo>
                    <a:pt x="27432" y="76200"/>
                  </a:lnTo>
                  <a:lnTo>
                    <a:pt x="35052" y="67056"/>
                  </a:lnTo>
                  <a:lnTo>
                    <a:pt x="41148" y="56388"/>
                  </a:lnTo>
                  <a:lnTo>
                    <a:pt x="77724" y="27432"/>
                  </a:lnTo>
                  <a:lnTo>
                    <a:pt x="135636" y="12192"/>
                  </a:lnTo>
                  <a:lnTo>
                    <a:pt x="8410968" y="12192"/>
                  </a:lnTo>
                  <a:lnTo>
                    <a:pt x="8435352" y="15240"/>
                  </a:lnTo>
                  <a:lnTo>
                    <a:pt x="8479548" y="33528"/>
                  </a:lnTo>
                  <a:lnTo>
                    <a:pt x="8513076" y="67056"/>
                  </a:lnTo>
                  <a:lnTo>
                    <a:pt x="8531364" y="111252"/>
                  </a:lnTo>
                  <a:lnTo>
                    <a:pt x="8532888" y="123444"/>
                  </a:lnTo>
                  <a:lnTo>
                    <a:pt x="8532888" y="3105923"/>
                  </a:lnTo>
                  <a:lnTo>
                    <a:pt x="8546604" y="310592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87" y="891527"/>
              <a:ext cx="8307336" cy="299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7369" y="485027"/>
            <a:ext cx="6846570" cy="14198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5930" algn="l"/>
              </a:tabLst>
            </a:pPr>
            <a:r>
              <a:rPr sz="2800" i="1" dirty="0">
                <a:latin typeface="Times New Roman"/>
                <a:cs typeface="Times New Roman"/>
              </a:rPr>
              <a:t>2.	</a:t>
            </a:r>
            <a:r>
              <a:rPr sz="2800" i="1" spc="15" dirty="0">
                <a:latin typeface="Times New Roman"/>
                <a:cs typeface="Times New Roman"/>
              </a:rPr>
              <a:t>Custodial: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 has to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depend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 the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  <a:tab pos="1091565" algn="l"/>
                <a:tab pos="3122930" algn="l"/>
                <a:tab pos="4135120" algn="l"/>
                <a:tab pos="5024755" algn="l"/>
                <a:tab pos="5584190" algn="l"/>
                <a:tab pos="622109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	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takes	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care	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	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all	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1189" y="1453376"/>
            <a:ext cx="1972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4565" algn="l"/>
                <a:tab pos="1524000" algn="l"/>
              </a:tabLst>
            </a:pPr>
            <a:r>
              <a:rPr sz="2800" i="1" spc="15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ee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544" y="1880096"/>
            <a:ext cx="86309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 like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rent free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accommodation, free education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 his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children,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food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so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7309" y="2771637"/>
            <a:ext cx="10382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9915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tabLst>
                <a:tab pos="66802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	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369" y="2771637"/>
            <a:ext cx="77285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  <a:tab pos="1447800" algn="l"/>
                <a:tab pos="2243455" algn="l"/>
                <a:tab pos="2286635" algn="l"/>
                <a:tab pos="3669029" algn="l"/>
                <a:tab pos="3827145" algn="l"/>
                <a:tab pos="4324350" algn="l"/>
                <a:tab pos="4543425" algn="l"/>
                <a:tab pos="5459730" algn="l"/>
                <a:tab pos="6203315" algn="l"/>
                <a:tab pos="6723380" algn="l"/>
                <a:tab pos="716216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Under	this	approach		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	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employee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	happy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isf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n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s.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6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ill  guarantee that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his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performance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level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will be</a:t>
            </a:r>
            <a:r>
              <a:rPr sz="28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high.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15" name="object 15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07551" y="4114799"/>
              <a:ext cx="4555235" cy="2819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970258" y="6722693"/>
            <a:ext cx="23749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73967" y="7035003"/>
            <a:ext cx="2552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7"/>
            <a:ext cx="8897620" cy="3629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5930" algn="l"/>
              </a:tabLst>
            </a:pPr>
            <a:r>
              <a:rPr sz="2800" i="1" dirty="0">
                <a:latin typeface="Times New Roman"/>
                <a:cs typeface="Times New Roman"/>
              </a:rPr>
              <a:t>3.	</a:t>
            </a:r>
            <a:r>
              <a:rPr sz="2800" i="1" spc="25" dirty="0">
                <a:latin typeface="Times New Roman"/>
                <a:cs typeface="Times New Roman"/>
              </a:rPr>
              <a:t>Supportive:</a:t>
            </a:r>
            <a:endParaRPr sz="2800">
              <a:latin typeface="Times New Roman"/>
              <a:cs typeface="Times New Roman"/>
            </a:endParaRPr>
          </a:p>
          <a:p>
            <a:pPr marL="277495" marR="8890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managers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supports 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his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subordinates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performance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their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tasks.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focus here is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managerial</a:t>
            </a:r>
            <a:r>
              <a:rPr sz="28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leadership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  <a:tab pos="1042669" algn="l"/>
                <a:tab pos="2477135" algn="l"/>
                <a:tab pos="3341370" algn="l"/>
                <a:tab pos="4008754" algn="l"/>
                <a:tab pos="4988560" algn="l"/>
                <a:tab pos="6384925" algn="l"/>
                <a:tab pos="7052309" algn="l"/>
                <a:tab pos="846963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nag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do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no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d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nv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h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  subordinates in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decision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making</a:t>
            </a:r>
            <a:r>
              <a:rPr sz="2800" i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  <a:tab pos="1134110" algn="l"/>
                <a:tab pos="2246630" algn="l"/>
                <a:tab pos="2708275" algn="l"/>
                <a:tab pos="4037965" algn="l"/>
                <a:tab pos="4538980" algn="l"/>
                <a:tab pos="5514340" algn="l"/>
                <a:tab pos="7357109" algn="l"/>
                <a:tab pos="8448675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ble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pl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ace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  employees are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self</a:t>
            </a:r>
            <a:r>
              <a:rPr sz="28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motivated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387" y="4114800"/>
            <a:ext cx="54102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70258" y="6722693"/>
            <a:ext cx="23749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3967" y="7035003"/>
            <a:ext cx="2552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5891" y="780275"/>
            <a:ext cx="8547100" cy="3106420"/>
            <a:chOff x="755891" y="780275"/>
            <a:chExt cx="8547100" cy="3106420"/>
          </a:xfrm>
        </p:grpSpPr>
        <p:sp>
          <p:nvSpPr>
            <p:cNvPr id="6" name="object 6"/>
            <p:cNvSpPr/>
            <p:nvPr/>
          </p:nvSpPr>
          <p:spPr>
            <a:xfrm>
              <a:off x="755891" y="780275"/>
              <a:ext cx="8547100" cy="3106420"/>
            </a:xfrm>
            <a:custGeom>
              <a:avLst/>
              <a:gdLst/>
              <a:ahLst/>
              <a:cxnLst/>
              <a:rect l="l" t="t" r="r" b="b"/>
              <a:pathLst>
                <a:path w="8547100" h="3106420">
                  <a:moveTo>
                    <a:pt x="8546604" y="3105923"/>
                  </a:moveTo>
                  <a:lnTo>
                    <a:pt x="8546604" y="135636"/>
                  </a:lnTo>
                  <a:lnTo>
                    <a:pt x="8543556" y="108204"/>
                  </a:lnTo>
                  <a:lnTo>
                    <a:pt x="8529840" y="70104"/>
                  </a:lnTo>
                  <a:lnTo>
                    <a:pt x="8496312" y="30480"/>
                  </a:lnTo>
                  <a:lnTo>
                    <a:pt x="8462784" y="10668"/>
                  </a:lnTo>
                  <a:lnTo>
                    <a:pt x="8424684" y="0"/>
                  </a:lnTo>
                  <a:lnTo>
                    <a:pt x="121920" y="0"/>
                  </a:lnTo>
                  <a:lnTo>
                    <a:pt x="108204" y="3048"/>
                  </a:lnTo>
                  <a:lnTo>
                    <a:pt x="96012" y="6096"/>
                  </a:lnTo>
                  <a:lnTo>
                    <a:pt x="82296" y="10668"/>
                  </a:lnTo>
                  <a:lnTo>
                    <a:pt x="71628" y="16764"/>
                  </a:lnTo>
                  <a:lnTo>
                    <a:pt x="59436" y="22860"/>
                  </a:lnTo>
                  <a:lnTo>
                    <a:pt x="48768" y="30480"/>
                  </a:lnTo>
                  <a:lnTo>
                    <a:pt x="30480" y="48768"/>
                  </a:lnTo>
                  <a:lnTo>
                    <a:pt x="22860" y="59436"/>
                  </a:lnTo>
                  <a:lnTo>
                    <a:pt x="16764" y="71628"/>
                  </a:lnTo>
                  <a:lnTo>
                    <a:pt x="10668" y="82296"/>
                  </a:lnTo>
                  <a:lnTo>
                    <a:pt x="6096" y="96012"/>
                  </a:lnTo>
                  <a:lnTo>
                    <a:pt x="3048" y="108204"/>
                  </a:lnTo>
                  <a:lnTo>
                    <a:pt x="0" y="135636"/>
                  </a:lnTo>
                  <a:lnTo>
                    <a:pt x="0" y="3105923"/>
                  </a:lnTo>
                  <a:lnTo>
                    <a:pt x="13716" y="3105923"/>
                  </a:lnTo>
                  <a:lnTo>
                    <a:pt x="13716" y="121920"/>
                  </a:lnTo>
                  <a:lnTo>
                    <a:pt x="15240" y="109728"/>
                  </a:lnTo>
                  <a:lnTo>
                    <a:pt x="18288" y="99060"/>
                  </a:lnTo>
                  <a:lnTo>
                    <a:pt x="22860" y="86868"/>
                  </a:lnTo>
                  <a:lnTo>
                    <a:pt x="27432" y="76200"/>
                  </a:lnTo>
                  <a:lnTo>
                    <a:pt x="35052" y="67056"/>
                  </a:lnTo>
                  <a:lnTo>
                    <a:pt x="41148" y="56388"/>
                  </a:lnTo>
                  <a:lnTo>
                    <a:pt x="77724" y="27432"/>
                  </a:lnTo>
                  <a:lnTo>
                    <a:pt x="135636" y="12192"/>
                  </a:lnTo>
                  <a:lnTo>
                    <a:pt x="8410968" y="12192"/>
                  </a:lnTo>
                  <a:lnTo>
                    <a:pt x="8435352" y="15240"/>
                  </a:lnTo>
                  <a:lnTo>
                    <a:pt x="8479548" y="33528"/>
                  </a:lnTo>
                  <a:lnTo>
                    <a:pt x="8513076" y="67056"/>
                  </a:lnTo>
                  <a:lnTo>
                    <a:pt x="8531364" y="111252"/>
                  </a:lnTo>
                  <a:lnTo>
                    <a:pt x="8532888" y="123444"/>
                  </a:lnTo>
                  <a:lnTo>
                    <a:pt x="8532888" y="3105923"/>
                  </a:lnTo>
                  <a:lnTo>
                    <a:pt x="8546604" y="310592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87" y="891527"/>
              <a:ext cx="8307336" cy="299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7369" y="485027"/>
            <a:ext cx="8893175" cy="27762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544195" algn="l"/>
              </a:tabLst>
            </a:pPr>
            <a:r>
              <a:rPr sz="2800" i="1" dirty="0">
                <a:latin typeface="Times New Roman"/>
                <a:cs typeface="Times New Roman"/>
              </a:rPr>
              <a:t>4.	</a:t>
            </a:r>
            <a:r>
              <a:rPr sz="2800" i="1" spc="-5" dirty="0">
                <a:latin typeface="Times New Roman"/>
                <a:cs typeface="Times New Roman"/>
              </a:rPr>
              <a:t>Collegial: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managers and subordinates work as a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team</a:t>
            </a:r>
            <a:r>
              <a:rPr sz="2800" spc="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manager participates in the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process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task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performed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subordinates.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There is better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interaction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among team</a:t>
            </a:r>
            <a:r>
              <a:rPr sz="2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members.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Every subordinate is able to be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self</a:t>
            </a:r>
            <a:r>
              <a:rPr sz="2800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disciplined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55891" y="3276600"/>
            <a:ext cx="8547100" cy="3714115"/>
            <a:chOff x="755891" y="3276600"/>
            <a:chExt cx="8547100" cy="3714115"/>
          </a:xfrm>
        </p:grpSpPr>
        <p:sp>
          <p:nvSpPr>
            <p:cNvPr id="11" name="object 11"/>
            <p:cNvSpPr/>
            <p:nvPr/>
          </p:nvSpPr>
          <p:spPr>
            <a:xfrm>
              <a:off x="2819387" y="3276600"/>
              <a:ext cx="3886200" cy="609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387" y="3886199"/>
              <a:ext cx="3886200" cy="3048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70258" y="6722693"/>
            <a:ext cx="23749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73967" y="7035003"/>
            <a:ext cx="2552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368" y="433820"/>
            <a:ext cx="8801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0" marR="5080" indent="-3308985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COMPARISON </a:t>
            </a:r>
            <a:r>
              <a:rPr sz="2800" spc="-70" dirty="0"/>
              <a:t>OF </a:t>
            </a:r>
            <a:r>
              <a:rPr sz="2800" spc="-170" dirty="0"/>
              <a:t>4 </a:t>
            </a:r>
            <a:r>
              <a:rPr sz="2800" spc="-80" dirty="0"/>
              <a:t>MODELS </a:t>
            </a:r>
            <a:r>
              <a:rPr sz="2800" spc="-70" dirty="0"/>
              <a:t>OF </a:t>
            </a:r>
            <a:r>
              <a:rPr sz="2800" spc="-45" dirty="0"/>
              <a:t>ORGANIZATIONAL  </a:t>
            </a:r>
            <a:r>
              <a:rPr sz="2800" spc="-55" dirty="0"/>
              <a:t>BEHAVIOUR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57187" y="1365503"/>
            <a:ext cx="9144000" cy="5949950"/>
          </a:xfrm>
          <a:custGeom>
            <a:avLst/>
            <a:gdLst/>
            <a:ahLst/>
            <a:cxnLst/>
            <a:rect l="l" t="t" r="r" b="b"/>
            <a:pathLst>
              <a:path w="9144000" h="5949950">
                <a:moveTo>
                  <a:pt x="2068068" y="419100"/>
                </a:moveTo>
                <a:lnTo>
                  <a:pt x="228600" y="419100"/>
                </a:lnTo>
                <a:lnTo>
                  <a:pt x="228600" y="1159764"/>
                </a:lnTo>
                <a:lnTo>
                  <a:pt x="228600" y="1900428"/>
                </a:lnTo>
                <a:lnTo>
                  <a:pt x="2068068" y="1900428"/>
                </a:lnTo>
                <a:lnTo>
                  <a:pt x="2068068" y="1159764"/>
                </a:lnTo>
                <a:lnTo>
                  <a:pt x="2068068" y="419100"/>
                </a:lnTo>
                <a:close/>
              </a:path>
              <a:path w="9144000" h="5949950">
                <a:moveTo>
                  <a:pt x="3797808" y="0"/>
                </a:moveTo>
                <a:lnTo>
                  <a:pt x="2068068" y="0"/>
                </a:lnTo>
                <a:lnTo>
                  <a:pt x="2068068" y="419100"/>
                </a:lnTo>
                <a:lnTo>
                  <a:pt x="3797808" y="419100"/>
                </a:lnTo>
                <a:lnTo>
                  <a:pt x="3797808" y="0"/>
                </a:lnTo>
                <a:close/>
              </a:path>
              <a:path w="9144000" h="5949950">
                <a:moveTo>
                  <a:pt x="8915413" y="0"/>
                </a:moveTo>
                <a:lnTo>
                  <a:pt x="7210057" y="0"/>
                </a:lnTo>
                <a:lnTo>
                  <a:pt x="5503176" y="0"/>
                </a:lnTo>
                <a:lnTo>
                  <a:pt x="3797820" y="0"/>
                </a:lnTo>
                <a:lnTo>
                  <a:pt x="3797820" y="419100"/>
                </a:lnTo>
                <a:lnTo>
                  <a:pt x="5503176" y="419100"/>
                </a:lnTo>
                <a:lnTo>
                  <a:pt x="7210057" y="419100"/>
                </a:lnTo>
                <a:lnTo>
                  <a:pt x="8915413" y="419100"/>
                </a:lnTo>
                <a:lnTo>
                  <a:pt x="8915413" y="0"/>
                </a:lnTo>
                <a:close/>
              </a:path>
              <a:path w="9144000" h="5949950">
                <a:moveTo>
                  <a:pt x="9144000" y="2520696"/>
                </a:moveTo>
                <a:lnTo>
                  <a:pt x="2068068" y="2520696"/>
                </a:lnTo>
                <a:lnTo>
                  <a:pt x="2068068" y="1900440"/>
                </a:lnTo>
                <a:lnTo>
                  <a:pt x="228600" y="1900440"/>
                </a:lnTo>
                <a:lnTo>
                  <a:pt x="228600" y="2520696"/>
                </a:lnTo>
                <a:lnTo>
                  <a:pt x="0" y="2520696"/>
                </a:lnTo>
                <a:lnTo>
                  <a:pt x="0" y="5949696"/>
                </a:lnTo>
                <a:lnTo>
                  <a:pt x="9144000" y="5949696"/>
                </a:lnTo>
                <a:lnTo>
                  <a:pt x="9144000" y="2520696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9" name="object 9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85787" y="3886200"/>
            <a:ext cx="1839595" cy="3202305"/>
          </a:xfrm>
          <a:custGeom>
            <a:avLst/>
            <a:gdLst/>
            <a:ahLst/>
            <a:cxnLst/>
            <a:rect l="l" t="t" r="r" b="b"/>
            <a:pathLst>
              <a:path w="1839595" h="3202304">
                <a:moveTo>
                  <a:pt x="1839468" y="0"/>
                </a:moveTo>
                <a:lnTo>
                  <a:pt x="0" y="0"/>
                </a:lnTo>
                <a:lnTo>
                  <a:pt x="0" y="505968"/>
                </a:lnTo>
                <a:lnTo>
                  <a:pt x="0" y="1568196"/>
                </a:lnTo>
                <a:lnTo>
                  <a:pt x="0" y="2383536"/>
                </a:lnTo>
                <a:lnTo>
                  <a:pt x="0" y="3201924"/>
                </a:lnTo>
                <a:lnTo>
                  <a:pt x="1839468" y="3201924"/>
                </a:lnTo>
                <a:lnTo>
                  <a:pt x="1839468" y="2383536"/>
                </a:lnTo>
                <a:lnTo>
                  <a:pt x="1839468" y="1568196"/>
                </a:lnTo>
                <a:lnTo>
                  <a:pt x="1839468" y="505980"/>
                </a:lnTo>
                <a:lnTo>
                  <a:pt x="1839468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2071" y="1351775"/>
          <a:ext cx="8730615" cy="575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/>
                <a:gridCol w="1729105"/>
                <a:gridCol w="1706245"/>
                <a:gridCol w="1706879"/>
                <a:gridCol w="1706245"/>
              </a:tblGrid>
              <a:tr h="418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i="1" spc="20" dirty="0">
                          <a:latin typeface="Times New Roman"/>
                          <a:cs typeface="Times New Roman"/>
                        </a:rPr>
                        <a:t>Autocratic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i="1" spc="10" dirty="0">
                          <a:latin typeface="Times New Roman"/>
                          <a:cs typeface="Times New Roman"/>
                        </a:rPr>
                        <a:t>Custodial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i="1" spc="20" dirty="0">
                          <a:latin typeface="Times New Roman"/>
                          <a:cs typeface="Times New Roman"/>
                        </a:rPr>
                        <a:t>Supportive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Collegial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</a:tr>
              <a:tr h="7406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i="1" spc="20" dirty="0">
                          <a:latin typeface="Times New Roman"/>
                          <a:cs typeface="Times New Roman"/>
                        </a:rPr>
                        <a:t>Basis </a:t>
                      </a:r>
                      <a:r>
                        <a:rPr sz="2000" i="1" spc="5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2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Power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77215" indent="-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ono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  resources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Leadership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Partnership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</a:tr>
              <a:tr h="740676">
                <a:tc>
                  <a:txBody>
                    <a:bodyPr/>
                    <a:lstStyle/>
                    <a:p>
                      <a:pPr marL="90170" marR="5099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ag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eri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2000" i="1" spc="20" dirty="0">
                          <a:latin typeface="Times New Roman"/>
                          <a:cs typeface="Times New Roman"/>
                        </a:rPr>
                        <a:t>orientation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Authority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Support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work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3DED1"/>
                    </a:solidFill>
                  </a:tcPr>
                </a:tc>
              </a:tr>
              <a:tr h="1126235">
                <a:tc>
                  <a:txBody>
                    <a:bodyPr/>
                    <a:lstStyle/>
                    <a:p>
                      <a:pPr marL="90170" marR="5803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i="1" spc="25" dirty="0">
                          <a:latin typeface="Times New Roman"/>
                          <a:cs typeface="Times New Roman"/>
                        </a:rPr>
                        <a:t>Employee  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rie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Obedience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3321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  benefits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22580" indent="-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Job 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363220" indent="-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pon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  behaviour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2227">
                <a:tc>
                  <a:txBody>
                    <a:bodyPr/>
                    <a:lstStyle/>
                    <a:p>
                      <a:pPr marL="90170" marR="3130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i="1" spc="25" dirty="0">
                          <a:latin typeface="Times New Roman"/>
                          <a:cs typeface="Times New Roman"/>
                        </a:rPr>
                        <a:t>Employee  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syc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2000" i="1" spc="1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68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  on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boss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340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  on 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izati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Participation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Self-discipline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5339">
                <a:tc>
                  <a:txBody>
                    <a:bodyPr/>
                    <a:lstStyle/>
                    <a:p>
                      <a:pPr marL="90170" marR="704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ye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000" i="1" spc="2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2000" i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35" dirty="0">
                          <a:latin typeface="Times New Roman"/>
                          <a:cs typeface="Times New Roman"/>
                        </a:rPr>
                        <a:t>met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Subsistence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(Basic level)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4830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Status and  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ogn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iti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323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Self-  act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alisati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7625">
                <a:tc>
                  <a:txBody>
                    <a:bodyPr/>
                    <a:lstStyle/>
                    <a:p>
                      <a:pPr marL="90170" marR="368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Pe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000" i="1" spc="15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Minimum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indent="-170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Passive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cooperation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8000" marR="256540" indent="-2470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(Accepting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what  happens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 marR="212090" indent="-160020">
                        <a:lnSpc>
                          <a:spcPts val="2300"/>
                        </a:lnSpc>
                        <a:spcBef>
                          <a:spcPts val="6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Awakened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drives  (Perform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well)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955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Moderate  enthusiasm</a:t>
                      </a:r>
                      <a:r>
                        <a:rPr sz="20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solidFill>
                            <a:srgbClr val="A7A399"/>
                          </a:solidFill>
                          <a:latin typeface="Verdana"/>
                          <a:cs typeface="Verdana"/>
                        </a:rPr>
                        <a:t>25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24</a:t>
            </a:fld>
            <a:r>
              <a:rPr spc="-190" dirty="0"/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1194296"/>
            <a:ext cx="6426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Important disciplines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contributing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OB</a:t>
            </a:r>
            <a:r>
              <a:rPr sz="2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OTHER </a:t>
            </a:r>
            <a:r>
              <a:rPr spc="-85" dirty="0"/>
              <a:t>DISCIPLINES </a:t>
            </a:r>
            <a:r>
              <a:rPr spc="-80" dirty="0"/>
              <a:t>CONTRIBUTE</a:t>
            </a:r>
            <a:r>
              <a:rPr spc="-75" dirty="0"/>
              <a:t> </a:t>
            </a:r>
            <a:r>
              <a:rPr spc="-45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8699" y="871207"/>
            <a:ext cx="7299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C00000"/>
                </a:solidFill>
                <a:latin typeface="MathJax_SansSerif"/>
                <a:cs typeface="MathJax_SansSerif"/>
              </a:rPr>
              <a:t>ORGANIZATIONAL </a:t>
            </a:r>
            <a:r>
              <a:rPr sz="3200" b="1" spc="-60" dirty="0">
                <a:solidFill>
                  <a:srgbClr val="C00000"/>
                </a:solidFill>
                <a:latin typeface="MathJax_SansSerif"/>
                <a:cs typeface="MathJax_SansSerif"/>
              </a:rPr>
              <a:t>BEHAVIOUR</a:t>
            </a:r>
            <a:r>
              <a:rPr sz="3200" b="1" spc="-65" dirty="0">
                <a:solidFill>
                  <a:srgbClr val="C00000"/>
                </a:solidFill>
                <a:latin typeface="MathJax_SansSerif"/>
                <a:cs typeface="MathJax_SansSerif"/>
              </a:rPr>
              <a:t> </a:t>
            </a:r>
            <a:r>
              <a:rPr sz="3200" b="1" spc="-240" dirty="0">
                <a:solidFill>
                  <a:srgbClr val="C00000"/>
                </a:solidFill>
                <a:latin typeface="MathJax_SansSerif"/>
                <a:cs typeface="MathJax_SansSerif"/>
              </a:rPr>
              <a:t>(OB)</a:t>
            </a:r>
            <a:endParaRPr sz="3200">
              <a:latin typeface="MathJax_SansSerif"/>
              <a:cs typeface="MathJax_Sans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55891" y="1600200"/>
            <a:ext cx="8547100" cy="5390515"/>
            <a:chOff x="755891" y="1600200"/>
            <a:chExt cx="8547100" cy="5390515"/>
          </a:xfrm>
        </p:grpSpPr>
        <p:sp>
          <p:nvSpPr>
            <p:cNvPr id="7" name="object 7"/>
            <p:cNvSpPr/>
            <p:nvPr/>
          </p:nvSpPr>
          <p:spPr>
            <a:xfrm>
              <a:off x="766559" y="1600200"/>
              <a:ext cx="8529828" cy="2285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19" y="6982968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0715" y="3886200"/>
              <a:ext cx="8298480" cy="114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08358" y="6735393"/>
            <a:ext cx="16129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26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6559" y="3886200"/>
            <a:ext cx="8529828" cy="3401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25</a:t>
            </a:fld>
            <a:r>
              <a:rPr spc="-190" dirty="0"/>
              <a:t> 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369" y="523737"/>
            <a:ext cx="8897620" cy="1649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7620" indent="-515620">
              <a:lnSpc>
                <a:spcPct val="100000"/>
              </a:lnSpc>
              <a:spcBef>
                <a:spcPts val="105"/>
              </a:spcBef>
              <a:tabLst>
                <a:tab pos="2135505" algn="l"/>
                <a:tab pos="2552700" algn="l"/>
                <a:tab pos="3263265" algn="l"/>
                <a:tab pos="4288790" algn="l"/>
                <a:tab pos="4871085" algn="l"/>
                <a:tab pos="5582285" algn="l"/>
                <a:tab pos="6866890" algn="l"/>
                <a:tab pos="7873365" algn="l"/>
              </a:tabLst>
            </a:pPr>
            <a:r>
              <a:rPr sz="26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6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6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yc</a:t>
            </a:r>
            <a:r>
              <a:rPr sz="2600" b="0" i="1" spc="1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b="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600" b="0" i="1" dirty="0">
                <a:solidFill>
                  <a:srgbClr val="000000"/>
                </a:solidFill>
                <a:latin typeface="Times New Roman"/>
                <a:cs typeface="Times New Roman"/>
              </a:rPr>
              <a:t>y	</a:t>
            </a:r>
            <a:r>
              <a:rPr sz="2600" b="0" i="1" dirty="0">
                <a:solidFill>
                  <a:srgbClr val="001F5F"/>
                </a:solidFill>
                <a:latin typeface="Times New Roman"/>
                <a:cs typeface="Times New Roman"/>
              </a:rPr>
              <a:t>-	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b="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b="0" dirty="0">
                <a:solidFill>
                  <a:srgbClr val="001F5F"/>
                </a:solidFill>
                <a:latin typeface="Times New Roman"/>
                <a:cs typeface="Times New Roman"/>
              </a:rPr>
              <a:t>e	</a:t>
            </a:r>
            <a:r>
              <a:rPr sz="26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b="0" spc="5" dirty="0">
                <a:solidFill>
                  <a:srgbClr val="001F5F"/>
                </a:solidFill>
                <a:latin typeface="Times New Roman"/>
                <a:cs typeface="Times New Roman"/>
              </a:rPr>
              <a:t>ud</a:t>
            </a:r>
            <a:r>
              <a:rPr sz="2600" b="0" dirty="0">
                <a:solidFill>
                  <a:srgbClr val="001F5F"/>
                </a:solidFill>
                <a:latin typeface="Times New Roman"/>
                <a:cs typeface="Times New Roman"/>
              </a:rPr>
              <a:t>y	</a:t>
            </a:r>
            <a:r>
              <a:rPr sz="26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0" dirty="0">
                <a:solidFill>
                  <a:srgbClr val="001F5F"/>
                </a:solidFill>
                <a:latin typeface="Times New Roman"/>
                <a:cs typeface="Times New Roman"/>
              </a:rPr>
              <a:t>f	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b="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b="0" dirty="0">
                <a:solidFill>
                  <a:srgbClr val="001F5F"/>
                </a:solidFill>
                <a:latin typeface="Times New Roman"/>
                <a:cs typeface="Times New Roman"/>
              </a:rPr>
              <a:t>e	</a:t>
            </a:r>
            <a:r>
              <a:rPr sz="2600" b="0" i="1" spc="145" dirty="0">
                <a:latin typeface="Times New Roman"/>
                <a:cs typeface="Times New Roman"/>
              </a:rPr>
              <a:t>hum</a:t>
            </a:r>
            <a:r>
              <a:rPr sz="2600" b="0" i="1" spc="5" dirty="0">
                <a:latin typeface="Times New Roman"/>
                <a:cs typeface="Times New Roman"/>
              </a:rPr>
              <a:t>a</a:t>
            </a:r>
            <a:r>
              <a:rPr sz="2600" b="0" i="1" spc="145" dirty="0">
                <a:latin typeface="Times New Roman"/>
                <a:cs typeface="Times New Roman"/>
              </a:rPr>
              <a:t>n</a:t>
            </a:r>
            <a:r>
              <a:rPr sz="2600" b="0" i="1" dirty="0">
                <a:latin typeface="Times New Roman"/>
                <a:cs typeface="Times New Roman"/>
              </a:rPr>
              <a:t>	</a:t>
            </a:r>
            <a:r>
              <a:rPr sz="2600" b="0" i="1" spc="145" dirty="0">
                <a:latin typeface="Times New Roman"/>
                <a:cs typeface="Times New Roman"/>
              </a:rPr>
              <a:t>m</a:t>
            </a:r>
            <a:r>
              <a:rPr sz="2600" b="0" i="1" spc="-5" dirty="0">
                <a:latin typeface="Times New Roman"/>
                <a:cs typeface="Times New Roman"/>
              </a:rPr>
              <a:t>i</a:t>
            </a:r>
            <a:r>
              <a:rPr sz="2600" b="0" i="1" spc="135" dirty="0">
                <a:latin typeface="Times New Roman"/>
                <a:cs typeface="Times New Roman"/>
              </a:rPr>
              <a:t>n</a:t>
            </a:r>
            <a:r>
              <a:rPr sz="2600" b="0" i="1" dirty="0">
                <a:latin typeface="Times New Roman"/>
                <a:cs typeface="Times New Roman"/>
              </a:rPr>
              <a:t>d	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26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b="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ta</a:t>
            </a:r>
            <a:r>
              <a:rPr sz="2600" b="0" dirty="0">
                <a:solidFill>
                  <a:srgbClr val="001F5F"/>
                </a:solidFill>
                <a:latin typeface="Times New Roman"/>
                <a:cs typeface="Times New Roman"/>
              </a:rPr>
              <a:t>l  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characteristics).</a:t>
            </a:r>
            <a:endParaRPr sz="2600">
              <a:latin typeface="Times New Roman"/>
              <a:cs typeface="Times New Roman"/>
            </a:endParaRPr>
          </a:p>
          <a:p>
            <a:pPr marL="527685" marR="5080">
              <a:lnSpc>
                <a:spcPct val="100000"/>
              </a:lnSpc>
              <a:spcBef>
                <a:spcPts val="300"/>
              </a:spcBef>
            </a:pPr>
            <a:r>
              <a:rPr sz="2600" b="0" dirty="0">
                <a:solidFill>
                  <a:srgbClr val="001F5F"/>
                </a:solidFill>
                <a:latin typeface="Times New Roman"/>
                <a:cs typeface="Times New Roman"/>
              </a:rPr>
              <a:t>- 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it includes </a:t>
            </a:r>
            <a:r>
              <a:rPr sz="2600" b="0" i="1" spc="10" dirty="0">
                <a:latin typeface="Times New Roman"/>
                <a:cs typeface="Times New Roman"/>
              </a:rPr>
              <a:t>perception, </a:t>
            </a:r>
            <a:r>
              <a:rPr sz="2600" b="0" i="1" spc="30" dirty="0">
                <a:latin typeface="Times New Roman"/>
                <a:cs typeface="Times New Roman"/>
              </a:rPr>
              <a:t>learning, </a:t>
            </a:r>
            <a:r>
              <a:rPr sz="2600" b="0" i="1" spc="25" dirty="0">
                <a:latin typeface="Times New Roman"/>
                <a:cs typeface="Times New Roman"/>
              </a:rPr>
              <a:t>memory, </a:t>
            </a:r>
            <a:r>
              <a:rPr sz="2600" b="0" i="1" spc="15" dirty="0">
                <a:latin typeface="Times New Roman"/>
                <a:cs typeface="Times New Roman"/>
              </a:rPr>
              <a:t>attitude</a:t>
            </a:r>
            <a:r>
              <a:rPr sz="2600" b="0" spc="1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opinion,  capacity to </a:t>
            </a:r>
            <a:r>
              <a:rPr sz="2600" b="0" dirty="0">
                <a:solidFill>
                  <a:srgbClr val="001F5F"/>
                </a:solidFill>
                <a:latin typeface="Times New Roman"/>
                <a:cs typeface="Times New Roman"/>
              </a:rPr>
              <a:t>judge, 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ability to make</a:t>
            </a:r>
            <a:r>
              <a:rPr sz="2600" b="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decision.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95658" y="6723372"/>
            <a:ext cx="18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27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369" y="2184897"/>
            <a:ext cx="8898255" cy="461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-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knowledge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psychology provides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 to influence 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 positively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towards the</a:t>
            </a:r>
            <a:r>
              <a:rPr sz="26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goals.</a:t>
            </a:r>
            <a:endParaRPr sz="2600">
              <a:latin typeface="Times New Roman"/>
              <a:cs typeface="Times New Roman"/>
            </a:endParaRPr>
          </a:p>
          <a:p>
            <a:pPr marL="289560" indent="-277495" algn="just">
              <a:lnSpc>
                <a:spcPct val="100000"/>
              </a:lnSpc>
              <a:spcBef>
                <a:spcPts val="300"/>
              </a:spcBef>
              <a:buSzPct val="96153"/>
              <a:buAutoNum type="alphaLcParenR" startAt="2"/>
              <a:tabLst>
                <a:tab pos="29019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Sociology </a:t>
            </a:r>
            <a:r>
              <a:rPr sz="2600" i="1" dirty="0">
                <a:solidFill>
                  <a:srgbClr val="001F5F"/>
                </a:solidFill>
                <a:latin typeface="Times New Roman"/>
                <a:cs typeface="Times New Roman"/>
              </a:rPr>
              <a:t>-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study of the </a:t>
            </a:r>
            <a:r>
              <a:rPr sz="2600" i="1" spc="114" dirty="0">
                <a:solidFill>
                  <a:srgbClr val="C00000"/>
                </a:solidFill>
                <a:latin typeface="Times New Roman"/>
                <a:cs typeface="Times New Roman"/>
              </a:rPr>
              <a:t>human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society</a:t>
            </a:r>
            <a:r>
              <a:rPr sz="2600" i="1" spc="-2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(people).</a:t>
            </a:r>
            <a:endParaRPr sz="26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73075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sociology deals with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social </a:t>
            </a:r>
            <a:r>
              <a:rPr sz="26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behaviour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individual. -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an  employee,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example may strike work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not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his own but due 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union</a:t>
            </a:r>
            <a:r>
              <a:rPr sz="26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pressure.</a:t>
            </a:r>
            <a:endParaRPr sz="2600">
              <a:latin typeface="Times New Roman"/>
              <a:cs typeface="Times New Roman"/>
            </a:endParaRPr>
          </a:p>
          <a:p>
            <a:pPr marL="341630" marR="700405" lvl="1" indent="-64769" algn="just">
              <a:lnSpc>
                <a:spcPct val="109600"/>
              </a:lnSpc>
              <a:buChar char="-"/>
              <a:tabLst>
                <a:tab pos="468630" algn="l"/>
              </a:tabLst>
            </a:pP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knowledge of sociology helps 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 to tackle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group  behaviour</a:t>
            </a:r>
            <a:r>
              <a:rPr sz="26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1F5F"/>
                </a:solidFill>
                <a:latin typeface="Times New Roman"/>
                <a:cs typeface="Times New Roman"/>
              </a:rPr>
              <a:t>effectively.</a:t>
            </a:r>
            <a:endParaRPr sz="2600">
              <a:latin typeface="Times New Roman"/>
              <a:cs typeface="Times New Roman"/>
            </a:endParaRPr>
          </a:p>
          <a:p>
            <a:pPr marL="269875" indent="-257810" algn="just">
              <a:lnSpc>
                <a:spcPct val="100000"/>
              </a:lnSpc>
              <a:spcBef>
                <a:spcPts val="300"/>
              </a:spcBef>
              <a:buSzPct val="96153"/>
              <a:buAutoNum type="alphaLcParenR" startAt="2"/>
              <a:tabLst>
                <a:tab pos="270510" algn="l"/>
              </a:tabLst>
            </a:pPr>
            <a:r>
              <a:rPr sz="2600" i="1" spc="35" dirty="0">
                <a:latin typeface="Times New Roman"/>
                <a:cs typeface="Times New Roman"/>
              </a:rPr>
              <a:t>Anthropology</a:t>
            </a:r>
            <a:r>
              <a:rPr sz="2600" i="1" spc="240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2600" i="1" spc="2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600" spc="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study</a:t>
            </a:r>
            <a:r>
              <a:rPr sz="2600" spc="25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600" spc="2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600" spc="2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114" dirty="0">
                <a:solidFill>
                  <a:srgbClr val="C00000"/>
                </a:solidFill>
                <a:latin typeface="Times New Roman"/>
                <a:cs typeface="Times New Roman"/>
              </a:rPr>
              <a:t>human</a:t>
            </a:r>
            <a:r>
              <a:rPr sz="2600" i="1" spc="2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cultures</a:t>
            </a:r>
            <a:r>
              <a:rPr sz="2600" i="1" spc="2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i="1" spc="2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practices</a:t>
            </a:r>
            <a:endParaRPr sz="2600">
              <a:latin typeface="Times New Roman"/>
              <a:cs typeface="Times New Roman"/>
            </a:endParaRPr>
          </a:p>
          <a:p>
            <a:pPr marL="527685" algn="just">
              <a:lnSpc>
                <a:spcPct val="100000"/>
              </a:lnSpc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different</a:t>
            </a:r>
            <a:r>
              <a:rPr sz="26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societies.</a:t>
            </a:r>
            <a:endParaRPr sz="2600">
              <a:latin typeface="Times New Roman"/>
              <a:cs typeface="Times New Roman"/>
            </a:endParaRPr>
          </a:p>
          <a:p>
            <a:pPr marL="737870" lvl="1" indent="-210820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738505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600" spc="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600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study</a:t>
            </a:r>
            <a:r>
              <a:rPr sz="2600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600" spc="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fundamental</a:t>
            </a:r>
            <a:r>
              <a:rPr sz="2600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values</a:t>
            </a:r>
            <a:r>
              <a:rPr sz="2600" i="1" spc="1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i="1" spc="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beliefs</a:t>
            </a:r>
            <a:r>
              <a:rPr sz="2600" i="1" spc="1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(trust),</a:t>
            </a:r>
            <a:r>
              <a:rPr sz="2600" spc="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useful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29" y="6772140"/>
            <a:ext cx="5293360" cy="508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9125">
              <a:lnSpc>
                <a:spcPts val="2615"/>
              </a:lnSpc>
              <a:spcBef>
                <a:spcPts val="105"/>
              </a:spcBef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understanding human</a:t>
            </a:r>
            <a:r>
              <a:rPr sz="26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1F5F"/>
                </a:solidFill>
                <a:latin typeface="Times New Roman"/>
                <a:cs typeface="Times New Roman"/>
              </a:rPr>
              <a:t>behaviour.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3967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3285" marR="5080" indent="-208788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APPROACHES </a:t>
            </a:r>
            <a:r>
              <a:rPr spc="-15" dirty="0"/>
              <a:t>IN </a:t>
            </a:r>
            <a:r>
              <a:rPr spc="-55" dirty="0"/>
              <a:t>ORGANIZATIONAL  </a:t>
            </a:r>
            <a:r>
              <a:rPr spc="-70" dirty="0"/>
              <a:t>BEHAVIOUR</a:t>
            </a:r>
            <a:r>
              <a:rPr spc="-50" dirty="0"/>
              <a:t> </a:t>
            </a:r>
            <a:r>
              <a:rPr spc="-280" dirty="0"/>
              <a:t>(OB)</a:t>
            </a: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0715" y="3886199"/>
              <a:ext cx="8298480" cy="114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669" y="1346696"/>
            <a:ext cx="8923020" cy="557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indent="-329565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</a:tabLst>
            </a:pPr>
            <a:r>
              <a:rPr sz="2600" i="1" spc="114" dirty="0">
                <a:latin typeface="Times New Roman"/>
                <a:cs typeface="Times New Roman"/>
              </a:rPr>
              <a:t>Human </a:t>
            </a:r>
            <a:r>
              <a:rPr sz="2600" i="1" spc="15" dirty="0">
                <a:latin typeface="Times New Roman"/>
                <a:cs typeface="Times New Roman"/>
              </a:rPr>
              <a:t>resource </a:t>
            </a:r>
            <a:r>
              <a:rPr sz="2600" i="1" dirty="0">
                <a:latin typeface="Times New Roman"/>
                <a:cs typeface="Times New Roman"/>
              </a:rPr>
              <a:t>or </a:t>
            </a:r>
            <a:r>
              <a:rPr sz="2600" i="1" spc="10" dirty="0">
                <a:latin typeface="Times New Roman"/>
                <a:cs typeface="Times New Roman"/>
              </a:rPr>
              <a:t>supportive</a:t>
            </a:r>
            <a:r>
              <a:rPr sz="2600" i="1" spc="-19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approach:</a:t>
            </a:r>
            <a:endParaRPr sz="2600">
              <a:latin typeface="Times New Roman"/>
              <a:cs typeface="Times New Roman"/>
            </a:endParaRPr>
          </a:p>
          <a:p>
            <a:pPr marL="540385" marR="17780" lvl="1" algn="just">
              <a:lnSpc>
                <a:spcPct val="100000"/>
              </a:lnSpc>
              <a:buChar char="-"/>
              <a:tabLst>
                <a:tab pos="85344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is concerned with </a:t>
            </a:r>
            <a:r>
              <a:rPr sz="26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growth </a:t>
            </a:r>
            <a:r>
              <a:rPr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&amp; </a:t>
            </a:r>
            <a:r>
              <a:rPr sz="26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development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people 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towards higher</a:t>
            </a:r>
            <a:r>
              <a:rPr sz="26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levels.</a:t>
            </a:r>
            <a:endParaRPr sz="2600">
              <a:latin typeface="Times New Roman"/>
              <a:cs typeface="Times New Roman"/>
            </a:endParaRPr>
          </a:p>
          <a:p>
            <a:pPr marL="540385" marR="17780" lvl="1" algn="just">
              <a:lnSpc>
                <a:spcPct val="100000"/>
              </a:lnSpc>
              <a:buChar char="-"/>
              <a:tabLst>
                <a:tab pos="81788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is supportive approach because managers primary </a:t>
            </a:r>
            <a:r>
              <a:rPr sz="2600" spc="60" dirty="0">
                <a:solidFill>
                  <a:srgbClr val="001F5F"/>
                </a:solidFill>
                <a:latin typeface="Times New Roman"/>
                <a:cs typeface="Times New Roman"/>
              </a:rPr>
              <a:t>role 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change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from </a:t>
            </a:r>
            <a:r>
              <a:rPr sz="26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control </a:t>
            </a:r>
            <a:r>
              <a:rPr sz="26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6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employees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to achieve support of  their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growth &amp;</a:t>
            </a:r>
            <a:r>
              <a:rPr sz="26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performance.</a:t>
            </a:r>
            <a:endParaRPr sz="2600">
              <a:latin typeface="Times New Roman"/>
              <a:cs typeface="Times New Roman"/>
            </a:endParaRPr>
          </a:p>
          <a:p>
            <a:pPr marL="540385" marR="18415" lvl="1" algn="just">
              <a:lnSpc>
                <a:spcPct val="100000"/>
              </a:lnSpc>
              <a:buChar char="-"/>
              <a:tabLst>
                <a:tab pos="767715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helps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an employee to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become </a:t>
            </a:r>
            <a:r>
              <a:rPr sz="2600" spc="-20" dirty="0">
                <a:solidFill>
                  <a:srgbClr val="001F5F"/>
                </a:solidFill>
                <a:latin typeface="Times New Roman"/>
                <a:cs typeface="Times New Roman"/>
              </a:rPr>
              <a:t>better, </a:t>
            </a:r>
            <a:r>
              <a:rPr sz="26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more </a:t>
            </a:r>
            <a:r>
              <a:rPr sz="26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responsible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&amp; 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create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climate in which they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contribute to their improved  abilities.</a:t>
            </a:r>
            <a:endParaRPr sz="2600">
              <a:latin typeface="Times New Roman"/>
              <a:cs typeface="Times New Roman"/>
            </a:endParaRPr>
          </a:p>
          <a:p>
            <a:pPr marL="473075" indent="-412115" algn="just">
              <a:lnSpc>
                <a:spcPct val="100000"/>
              </a:lnSpc>
              <a:buAutoNum type="arabicPeriod"/>
              <a:tabLst>
                <a:tab pos="473709" algn="l"/>
              </a:tabLst>
            </a:pPr>
            <a:r>
              <a:rPr sz="2600" i="1" spc="40" dirty="0">
                <a:latin typeface="Times New Roman"/>
                <a:cs typeface="Times New Roman"/>
              </a:rPr>
              <a:t>Situational </a:t>
            </a:r>
            <a:r>
              <a:rPr sz="2600" i="1" dirty="0">
                <a:latin typeface="Times New Roman"/>
                <a:cs typeface="Times New Roman"/>
              </a:rPr>
              <a:t>or </a:t>
            </a:r>
            <a:r>
              <a:rPr sz="2600" i="1" spc="35" dirty="0">
                <a:latin typeface="Times New Roman"/>
                <a:cs typeface="Times New Roman"/>
              </a:rPr>
              <a:t>contingency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approach:</a:t>
            </a:r>
            <a:endParaRPr sz="2600">
              <a:latin typeface="Times New Roman"/>
              <a:cs typeface="Times New Roman"/>
            </a:endParaRPr>
          </a:p>
          <a:p>
            <a:pPr marL="829944" lvl="1" indent="-193040" algn="just">
              <a:lnSpc>
                <a:spcPct val="100000"/>
              </a:lnSpc>
              <a:buChar char="-"/>
              <a:tabLst>
                <a:tab pos="83058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ideas are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suppose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apply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any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type </a:t>
            </a:r>
            <a:r>
              <a:rPr sz="26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6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situation</a:t>
            </a:r>
            <a:r>
              <a:rPr sz="2600" spc="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758190" indent="-203200" algn="just">
              <a:lnSpc>
                <a:spcPct val="100000"/>
              </a:lnSpc>
              <a:buChar char="-"/>
              <a:tabLst>
                <a:tab pos="758825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situational approach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much complex may require</a:t>
            </a:r>
            <a:r>
              <a:rPr sz="2600" spc="5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different</a:t>
            </a:r>
            <a:endParaRPr sz="2600">
              <a:latin typeface="Times New Roman"/>
              <a:cs typeface="Times New Roman"/>
            </a:endParaRPr>
          </a:p>
          <a:p>
            <a:pPr marL="61594" algn="just">
              <a:lnSpc>
                <a:spcPct val="100000"/>
              </a:lnSpc>
            </a:pPr>
            <a:r>
              <a:rPr sz="26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behavioural </a:t>
            </a:r>
            <a:r>
              <a:rPr sz="26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pattern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&amp;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practices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more</a:t>
            </a:r>
            <a:r>
              <a:rPr sz="26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effectiveness.</a:t>
            </a:r>
            <a:endParaRPr sz="2600">
              <a:latin typeface="Times New Roman"/>
              <a:cs typeface="Times New Roman"/>
            </a:endParaRPr>
          </a:p>
          <a:p>
            <a:pPr marL="784225" indent="-229235" algn="just">
              <a:lnSpc>
                <a:spcPct val="100000"/>
              </a:lnSpc>
              <a:buChar char="-"/>
              <a:tabLst>
                <a:tab pos="78486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el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ps</a:t>
            </a:r>
            <a:r>
              <a:rPr sz="2600" spc="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th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ro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riat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nn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-114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600" spc="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al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6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spc="2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600" i="1" spc="14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6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600" i="1" spc="-60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500" spc="-60" baseline="-8333" dirty="0">
                <a:solidFill>
                  <a:srgbClr val="A7A399"/>
                </a:solidFill>
                <a:latin typeface="Verdana"/>
                <a:cs typeface="Verdana"/>
              </a:rPr>
              <a:t>2</a:t>
            </a:r>
            <a:r>
              <a:rPr sz="2600" i="1" spc="-112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500" spc="-7" baseline="-8333" dirty="0">
                <a:solidFill>
                  <a:srgbClr val="A7A399"/>
                </a:solidFill>
                <a:latin typeface="Verdana"/>
                <a:cs typeface="Verdana"/>
              </a:rPr>
              <a:t>8</a:t>
            </a:r>
            <a:r>
              <a:rPr sz="1500" spc="195" baseline="-8333" dirty="0">
                <a:solidFill>
                  <a:srgbClr val="A7A399"/>
                </a:solidFill>
                <a:latin typeface="Verdana"/>
                <a:cs typeface="Verdana"/>
              </a:rPr>
              <a:t> </a:t>
            </a:r>
            <a:r>
              <a:rPr sz="2600" i="1" spc="16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943" y="6894060"/>
            <a:ext cx="54051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knowledge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about people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600" spc="-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3966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6248"/>
            <a:ext cx="8898255" cy="6197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41630" indent="-329565" algn="just">
              <a:lnSpc>
                <a:spcPct val="100000"/>
              </a:lnSpc>
              <a:spcBef>
                <a:spcPts val="400"/>
              </a:spcBef>
              <a:buAutoNum type="arabicPeriod" startAt="3"/>
              <a:tabLst>
                <a:tab pos="342265" algn="l"/>
              </a:tabLst>
            </a:pPr>
            <a:r>
              <a:rPr sz="2600" i="1" spc="10" dirty="0">
                <a:latin typeface="Times New Roman"/>
                <a:cs typeface="Times New Roman"/>
              </a:rPr>
              <a:t>Productivity</a:t>
            </a:r>
            <a:r>
              <a:rPr sz="2600" i="1" spc="-2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approach:</a:t>
            </a:r>
            <a:endParaRPr sz="2600">
              <a:latin typeface="Times New Roman"/>
              <a:cs typeface="Times New Roman"/>
            </a:endParaRPr>
          </a:p>
          <a:p>
            <a:pPr marL="277495" marR="571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260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Productivity is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ratio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compares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units </a:t>
            </a:r>
            <a:r>
              <a:rPr sz="26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output </a:t>
            </a:r>
            <a:r>
              <a:rPr sz="26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with  </a:t>
            </a:r>
            <a:r>
              <a:rPr sz="26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units </a:t>
            </a:r>
            <a:r>
              <a:rPr sz="26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input</a:t>
            </a:r>
            <a:r>
              <a:rPr sz="2600" spc="5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better productivity is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 valuable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measure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how 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well resources are used in</a:t>
            </a:r>
            <a:r>
              <a:rPr sz="26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1F5F"/>
                </a:solidFill>
                <a:latin typeface="Times New Roman"/>
                <a:cs typeface="Times New Roman"/>
              </a:rPr>
              <a:t>society.</a:t>
            </a:r>
            <a:endParaRPr sz="26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9022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Productivity often is measured in terms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economic </a:t>
            </a:r>
            <a:r>
              <a:rPr sz="26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inputs </a:t>
            </a:r>
            <a:r>
              <a:rPr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&amp;  </a:t>
            </a:r>
            <a:r>
              <a:rPr sz="26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outputs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but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human inputs &amp; outputs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are also important.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(E.g.) 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better organizational behaviour can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increase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job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satisfaction </a:t>
            </a:r>
            <a:r>
              <a:rPr sz="26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(i.e.) </a:t>
            </a:r>
            <a:r>
              <a:rPr sz="2600" i="1" spc="114" dirty="0">
                <a:solidFill>
                  <a:srgbClr val="C00000"/>
                </a:solidFill>
                <a:latin typeface="Times New Roman"/>
                <a:cs typeface="Times New Roman"/>
              </a:rPr>
              <a:t>human</a:t>
            </a:r>
            <a:r>
              <a:rPr sz="26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output.</a:t>
            </a:r>
            <a:endParaRPr sz="2600">
              <a:latin typeface="Times New Roman"/>
              <a:cs typeface="Times New Roman"/>
            </a:endParaRPr>
          </a:p>
          <a:p>
            <a:pPr marL="341630" indent="-329565" algn="just">
              <a:lnSpc>
                <a:spcPct val="100000"/>
              </a:lnSpc>
              <a:spcBef>
                <a:spcPts val="300"/>
              </a:spcBef>
              <a:buAutoNum type="arabicPeriod" startAt="3"/>
              <a:tabLst>
                <a:tab pos="342265" algn="l"/>
              </a:tabLst>
            </a:pPr>
            <a:r>
              <a:rPr sz="2600" i="1" spc="45" dirty="0">
                <a:latin typeface="Times New Roman"/>
                <a:cs typeface="Times New Roman"/>
              </a:rPr>
              <a:t>System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approach:</a:t>
            </a:r>
            <a:endParaRPr sz="26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0695" algn="l"/>
              </a:tabLst>
            </a:pP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system implies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there are </a:t>
            </a:r>
            <a:r>
              <a:rPr sz="26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many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variables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organization.  Each of them </a:t>
            </a:r>
            <a:r>
              <a:rPr sz="2600" spc="-15" dirty="0">
                <a:solidFill>
                  <a:srgbClr val="001F5F"/>
                </a:solidFill>
                <a:latin typeface="Times New Roman"/>
                <a:cs typeface="Times New Roman"/>
              </a:rPr>
              <a:t>affect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other in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complex relationship </a:t>
            </a:r>
            <a:r>
              <a:rPr sz="26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(a set  </a:t>
            </a:r>
            <a:r>
              <a:rPr sz="26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repressed </a:t>
            </a:r>
            <a:r>
              <a:rPr sz="26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feelings </a:t>
            </a:r>
            <a:r>
              <a:rPr sz="26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affecting </a:t>
            </a:r>
            <a:r>
              <a:rPr sz="26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behaviour)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 appears to  </a:t>
            </a:r>
            <a:r>
              <a:rPr sz="2600" spc="-15" dirty="0">
                <a:solidFill>
                  <a:srgbClr val="001F5F"/>
                </a:solidFill>
                <a:latin typeface="Times New Roman"/>
                <a:cs typeface="Times New Roman"/>
              </a:rPr>
              <a:t>affect </a:t>
            </a: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one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individual or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department in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6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endParaRPr sz="2600">
              <a:latin typeface="Times New Roman"/>
              <a:cs typeface="Times New Roman"/>
            </a:endParaRPr>
          </a:p>
          <a:p>
            <a:pPr marL="277495" marR="952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2600" algn="l"/>
              </a:tabLst>
            </a:pP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people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600" spc="-10" dirty="0">
                <a:solidFill>
                  <a:srgbClr val="001F5F"/>
                </a:solidFill>
                <a:latin typeface="Times New Roman"/>
                <a:cs typeface="Times New Roman"/>
              </a:rPr>
              <a:t>concerned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26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improving  </a:t>
            </a:r>
            <a:r>
              <a:rPr sz="26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organizational</a:t>
            </a:r>
            <a:r>
              <a:rPr sz="2600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behaviour.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0258" y="6722693"/>
            <a:ext cx="23749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28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3967" y="7035003"/>
            <a:ext cx="2552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5891" y="780275"/>
            <a:ext cx="8547100" cy="6210935"/>
            <a:chOff x="755891" y="780275"/>
            <a:chExt cx="8547100" cy="6210935"/>
          </a:xfrm>
        </p:grpSpPr>
        <p:sp>
          <p:nvSpPr>
            <p:cNvPr id="6" name="object 6"/>
            <p:cNvSpPr/>
            <p:nvPr/>
          </p:nvSpPr>
          <p:spPr>
            <a:xfrm>
              <a:off x="755891" y="780275"/>
              <a:ext cx="8547100" cy="3106420"/>
            </a:xfrm>
            <a:custGeom>
              <a:avLst/>
              <a:gdLst/>
              <a:ahLst/>
              <a:cxnLst/>
              <a:rect l="l" t="t" r="r" b="b"/>
              <a:pathLst>
                <a:path w="8547100" h="3106420">
                  <a:moveTo>
                    <a:pt x="8546604" y="3105923"/>
                  </a:moveTo>
                  <a:lnTo>
                    <a:pt x="8546604" y="135636"/>
                  </a:lnTo>
                  <a:lnTo>
                    <a:pt x="8543556" y="108204"/>
                  </a:lnTo>
                  <a:lnTo>
                    <a:pt x="8529840" y="70104"/>
                  </a:lnTo>
                  <a:lnTo>
                    <a:pt x="8496312" y="30480"/>
                  </a:lnTo>
                  <a:lnTo>
                    <a:pt x="8462784" y="10668"/>
                  </a:lnTo>
                  <a:lnTo>
                    <a:pt x="8424684" y="0"/>
                  </a:lnTo>
                  <a:lnTo>
                    <a:pt x="121920" y="0"/>
                  </a:lnTo>
                  <a:lnTo>
                    <a:pt x="108204" y="3048"/>
                  </a:lnTo>
                  <a:lnTo>
                    <a:pt x="96012" y="6096"/>
                  </a:lnTo>
                  <a:lnTo>
                    <a:pt x="82296" y="10668"/>
                  </a:lnTo>
                  <a:lnTo>
                    <a:pt x="71628" y="16764"/>
                  </a:lnTo>
                  <a:lnTo>
                    <a:pt x="59436" y="22860"/>
                  </a:lnTo>
                  <a:lnTo>
                    <a:pt x="48768" y="30480"/>
                  </a:lnTo>
                  <a:lnTo>
                    <a:pt x="30480" y="48768"/>
                  </a:lnTo>
                  <a:lnTo>
                    <a:pt x="22860" y="59436"/>
                  </a:lnTo>
                  <a:lnTo>
                    <a:pt x="16764" y="71628"/>
                  </a:lnTo>
                  <a:lnTo>
                    <a:pt x="10668" y="82296"/>
                  </a:lnTo>
                  <a:lnTo>
                    <a:pt x="6096" y="96012"/>
                  </a:lnTo>
                  <a:lnTo>
                    <a:pt x="3048" y="108204"/>
                  </a:lnTo>
                  <a:lnTo>
                    <a:pt x="0" y="135636"/>
                  </a:lnTo>
                  <a:lnTo>
                    <a:pt x="0" y="3105923"/>
                  </a:lnTo>
                  <a:lnTo>
                    <a:pt x="13716" y="3105923"/>
                  </a:lnTo>
                  <a:lnTo>
                    <a:pt x="13716" y="121920"/>
                  </a:lnTo>
                  <a:lnTo>
                    <a:pt x="15240" y="109728"/>
                  </a:lnTo>
                  <a:lnTo>
                    <a:pt x="18288" y="99060"/>
                  </a:lnTo>
                  <a:lnTo>
                    <a:pt x="22860" y="86868"/>
                  </a:lnTo>
                  <a:lnTo>
                    <a:pt x="27432" y="76200"/>
                  </a:lnTo>
                  <a:lnTo>
                    <a:pt x="35052" y="67056"/>
                  </a:lnTo>
                  <a:lnTo>
                    <a:pt x="41148" y="56388"/>
                  </a:lnTo>
                  <a:lnTo>
                    <a:pt x="77724" y="27432"/>
                  </a:lnTo>
                  <a:lnTo>
                    <a:pt x="135636" y="12192"/>
                  </a:lnTo>
                  <a:lnTo>
                    <a:pt x="8410968" y="12192"/>
                  </a:lnTo>
                  <a:lnTo>
                    <a:pt x="8435352" y="15240"/>
                  </a:lnTo>
                  <a:lnTo>
                    <a:pt x="8479548" y="33528"/>
                  </a:lnTo>
                  <a:lnTo>
                    <a:pt x="8513076" y="67056"/>
                  </a:lnTo>
                  <a:lnTo>
                    <a:pt x="8531364" y="111252"/>
                  </a:lnTo>
                  <a:lnTo>
                    <a:pt x="8532888" y="123444"/>
                  </a:lnTo>
                  <a:lnTo>
                    <a:pt x="8532888" y="3105923"/>
                  </a:lnTo>
                  <a:lnTo>
                    <a:pt x="8546604" y="310592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87" y="891527"/>
              <a:ext cx="8307336" cy="299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19" y="6982968"/>
              <a:ext cx="8282866" cy="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0715" y="3886199"/>
              <a:ext cx="8298480" cy="114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369" y="383528"/>
            <a:ext cx="8898255" cy="586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6345" marR="1323340" indent="248285">
              <a:lnSpc>
                <a:spcPct val="100000"/>
              </a:lnSpc>
              <a:spcBef>
                <a:spcPts val="105"/>
              </a:spcBef>
            </a:pPr>
            <a:r>
              <a:rPr sz="3200" b="1" spc="-155" dirty="0">
                <a:solidFill>
                  <a:srgbClr val="C00000"/>
                </a:solidFill>
                <a:latin typeface="MathJax_SansSerif"/>
                <a:cs typeface="MathJax_SansSerif"/>
              </a:rPr>
              <a:t>PROBLEMS </a:t>
            </a:r>
            <a:r>
              <a:rPr sz="3200" b="1" spc="-10" dirty="0">
                <a:solidFill>
                  <a:srgbClr val="C00000"/>
                </a:solidFill>
                <a:latin typeface="MathJax_SansSerif"/>
                <a:cs typeface="MathJax_SansSerif"/>
              </a:rPr>
              <a:t>IN </a:t>
            </a:r>
            <a:r>
              <a:rPr sz="3200" b="1" spc="-45" dirty="0">
                <a:solidFill>
                  <a:srgbClr val="C00000"/>
                </a:solidFill>
                <a:latin typeface="MathJax_SansSerif"/>
                <a:cs typeface="MathJax_SansSerif"/>
              </a:rPr>
              <a:t>THE </a:t>
            </a:r>
            <a:r>
              <a:rPr sz="3200" b="1" spc="-155" dirty="0">
                <a:solidFill>
                  <a:srgbClr val="C00000"/>
                </a:solidFill>
                <a:latin typeface="MathJax_SansSerif"/>
                <a:cs typeface="MathJax_SansSerif"/>
              </a:rPr>
              <a:t>STUDY </a:t>
            </a:r>
            <a:r>
              <a:rPr sz="3200" b="1" spc="-70" dirty="0">
                <a:solidFill>
                  <a:srgbClr val="C00000"/>
                </a:solidFill>
                <a:latin typeface="MathJax_SansSerif"/>
                <a:cs typeface="MathJax_SansSerif"/>
              </a:rPr>
              <a:t>OF  </a:t>
            </a:r>
            <a:r>
              <a:rPr sz="3200" b="1" spc="-50" dirty="0">
                <a:solidFill>
                  <a:srgbClr val="C00000"/>
                </a:solidFill>
                <a:latin typeface="MathJax_SansSerif"/>
                <a:cs typeface="MathJax_SansSerif"/>
              </a:rPr>
              <a:t>ORGANIZATIONAL</a:t>
            </a:r>
            <a:r>
              <a:rPr sz="3200" b="1" spc="-75" dirty="0">
                <a:solidFill>
                  <a:srgbClr val="C00000"/>
                </a:solidFill>
                <a:latin typeface="MathJax_SansSerif"/>
                <a:cs typeface="MathJax_SansSerif"/>
              </a:rPr>
              <a:t> </a:t>
            </a:r>
            <a:r>
              <a:rPr sz="3200" b="1" spc="-60" dirty="0">
                <a:solidFill>
                  <a:srgbClr val="C00000"/>
                </a:solidFill>
                <a:latin typeface="MathJax_SansSerif"/>
                <a:cs typeface="MathJax_SansSerif"/>
              </a:rPr>
              <a:t>BEHAVIOUR</a:t>
            </a:r>
            <a:endParaRPr sz="3200">
              <a:latin typeface="MathJax_SansSerif"/>
              <a:cs typeface="MathJax_SansSerif"/>
            </a:endParaRPr>
          </a:p>
          <a:p>
            <a:pPr marL="527685" indent="-515620">
              <a:lnSpc>
                <a:spcPts val="3729"/>
              </a:lnSpc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i="1" spc="60" dirty="0">
                <a:latin typeface="Times New Roman"/>
                <a:cs typeface="Times New Roman"/>
              </a:rPr>
              <a:t>Behaviour </a:t>
            </a:r>
            <a:r>
              <a:rPr sz="3200" i="1" spc="90" dirty="0">
                <a:latin typeface="Times New Roman"/>
                <a:cs typeface="Times New Roman"/>
              </a:rPr>
              <a:t>of an </a:t>
            </a:r>
            <a:r>
              <a:rPr sz="3200" i="1" spc="35" dirty="0">
                <a:latin typeface="Times New Roman"/>
                <a:cs typeface="Times New Roman"/>
              </a:rPr>
              <a:t>individual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cannot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3200" spc="-4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studied.</a:t>
            </a:r>
            <a:endParaRPr sz="3200">
              <a:latin typeface="Times New Roman"/>
              <a:cs typeface="Times New Roman"/>
            </a:endParaRPr>
          </a:p>
          <a:p>
            <a:pPr marL="527685" marR="6350" indent="-515620">
              <a:lnSpc>
                <a:spcPct val="100000"/>
              </a:lnSpc>
              <a:buClr>
                <a:srgbClr val="000000"/>
              </a:buClr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 of an individual may be </a:t>
            </a:r>
            <a:r>
              <a:rPr sz="3200" i="1" spc="50" dirty="0">
                <a:latin typeface="Times New Roman"/>
                <a:cs typeface="Times New Roman"/>
              </a:rPr>
              <a:t>different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from 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group.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i="1" spc="90" dirty="0">
                <a:latin typeface="Times New Roman"/>
                <a:cs typeface="Times New Roman"/>
              </a:rPr>
              <a:t>No </a:t>
            </a:r>
            <a:r>
              <a:rPr sz="3200" i="1" spc="75" dirty="0">
                <a:latin typeface="Times New Roman"/>
                <a:cs typeface="Times New Roman"/>
              </a:rPr>
              <a:t>formula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or method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3200" spc="-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Times New Roman"/>
                <a:cs typeface="Times New Roman"/>
              </a:rPr>
              <a:t>study.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SzPct val="79687"/>
              <a:buAutoNum type="arabicPeriod"/>
              <a:tabLst>
                <a:tab pos="527685" algn="l"/>
                <a:tab pos="528320" algn="l"/>
                <a:tab pos="2342515" algn="l"/>
                <a:tab pos="3999229" algn="l"/>
                <a:tab pos="5678805" algn="l"/>
                <a:tab pos="656717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C</a:t>
            </a:r>
            <a:r>
              <a:rPr sz="3200" i="1" spc="5" dirty="0">
                <a:latin typeface="Times New Roman"/>
                <a:cs typeface="Times New Roman"/>
              </a:rPr>
              <a:t>o</a:t>
            </a:r>
            <a:r>
              <a:rPr sz="3200" i="1" spc="175" dirty="0">
                <a:latin typeface="Times New Roman"/>
                <a:cs typeface="Times New Roman"/>
              </a:rPr>
              <a:t>n</a:t>
            </a:r>
            <a:r>
              <a:rPr sz="3200" i="1" spc="170" dirty="0">
                <a:latin typeface="Times New Roman"/>
                <a:cs typeface="Times New Roman"/>
              </a:rPr>
              <a:t>f</a:t>
            </a:r>
            <a:r>
              <a:rPr sz="3200" i="1" spc="-5" dirty="0">
                <a:latin typeface="Times New Roman"/>
                <a:cs typeface="Times New Roman"/>
              </a:rPr>
              <a:t>li</a:t>
            </a:r>
            <a:r>
              <a:rPr sz="3200" i="1" spc="5" dirty="0">
                <a:latin typeface="Times New Roman"/>
                <a:cs typeface="Times New Roman"/>
              </a:rPr>
              <a:t>c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i="1" dirty="0">
                <a:latin typeface="Times New Roman"/>
                <a:cs typeface="Times New Roman"/>
              </a:rPr>
              <a:t>s	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n	p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rs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na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l	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d	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spc="-6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l  goals.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i="1" spc="15" dirty="0">
                <a:latin typeface="Times New Roman"/>
                <a:cs typeface="Times New Roman"/>
              </a:rPr>
              <a:t>Perceptions, </a:t>
            </a:r>
            <a:r>
              <a:rPr sz="3200" i="1" spc="25" dirty="0">
                <a:latin typeface="Times New Roman"/>
                <a:cs typeface="Times New Roman"/>
              </a:rPr>
              <a:t>values</a:t>
            </a:r>
            <a:r>
              <a:rPr sz="3200" spc="2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beliefs etc are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r>
              <a:rPr sz="32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static.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SzPct val="79687"/>
              <a:buAutoNum type="arabicPeriod"/>
              <a:tabLst>
                <a:tab pos="527685" algn="l"/>
                <a:tab pos="528320" algn="l"/>
              </a:tabLst>
            </a:pPr>
            <a:r>
              <a:rPr sz="3200" i="1" spc="30" dirty="0">
                <a:latin typeface="Times New Roman"/>
                <a:cs typeface="Times New Roman"/>
              </a:rPr>
              <a:t>Style </a:t>
            </a:r>
            <a:r>
              <a:rPr sz="3200" i="1" spc="90" dirty="0">
                <a:latin typeface="Times New Roman"/>
                <a:cs typeface="Times New Roman"/>
              </a:rPr>
              <a:t>of </a:t>
            </a:r>
            <a:r>
              <a:rPr sz="3200" i="1" spc="15" dirty="0">
                <a:latin typeface="Times New Roman"/>
                <a:cs typeface="Times New Roman"/>
              </a:rPr>
              <a:t>leadership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for all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managers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3200" spc="-2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different.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000000"/>
              </a:buClr>
              <a:buSzPct val="79687"/>
              <a:buAutoNum type="arabicPeriod"/>
              <a:tabLst>
                <a:tab pos="527685" algn="l"/>
                <a:tab pos="528320" algn="l"/>
                <a:tab pos="1414780" algn="l"/>
                <a:tab pos="3027045" algn="l"/>
                <a:tab pos="3619500" algn="l"/>
                <a:tab pos="4680585" algn="l"/>
                <a:tab pos="5137785" algn="l"/>
                <a:tab pos="6725920" algn="l"/>
                <a:tab pos="7320280" algn="l"/>
                <a:tab pos="777748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Not	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possible	to	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offer	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solution	to	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certain</a:t>
            </a:r>
            <a:endParaRPr sz="32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3200" i="1" spc="30" dirty="0">
                <a:latin typeface="Times New Roman"/>
                <a:cs typeface="Times New Roman"/>
              </a:rPr>
              <a:t>behavioural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problem</a:t>
            </a:r>
            <a:r>
              <a:rPr sz="3200" spc="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0258" y="6722693"/>
            <a:ext cx="237490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29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3967" y="7035003"/>
            <a:ext cx="25527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55891" y="780275"/>
            <a:ext cx="8547100" cy="3106420"/>
          </a:xfrm>
          <a:custGeom>
            <a:avLst/>
            <a:gdLst/>
            <a:ahLst/>
            <a:cxnLst/>
            <a:rect l="l" t="t" r="r" b="b"/>
            <a:pathLst>
              <a:path w="8547100" h="3106420">
                <a:moveTo>
                  <a:pt x="8546604" y="3105923"/>
                </a:moveTo>
                <a:lnTo>
                  <a:pt x="8546604" y="135636"/>
                </a:lnTo>
                <a:lnTo>
                  <a:pt x="8543556" y="108204"/>
                </a:lnTo>
                <a:lnTo>
                  <a:pt x="8529840" y="70104"/>
                </a:lnTo>
                <a:lnTo>
                  <a:pt x="8496312" y="30480"/>
                </a:lnTo>
                <a:lnTo>
                  <a:pt x="8462784" y="10668"/>
                </a:lnTo>
                <a:lnTo>
                  <a:pt x="8424684" y="0"/>
                </a:lnTo>
                <a:lnTo>
                  <a:pt x="121920" y="0"/>
                </a:lnTo>
                <a:lnTo>
                  <a:pt x="108204" y="3048"/>
                </a:lnTo>
                <a:lnTo>
                  <a:pt x="96012" y="6096"/>
                </a:lnTo>
                <a:lnTo>
                  <a:pt x="82296" y="10668"/>
                </a:lnTo>
                <a:lnTo>
                  <a:pt x="71628" y="16764"/>
                </a:lnTo>
                <a:lnTo>
                  <a:pt x="59436" y="22860"/>
                </a:lnTo>
                <a:lnTo>
                  <a:pt x="48768" y="30480"/>
                </a:lnTo>
                <a:lnTo>
                  <a:pt x="30480" y="48768"/>
                </a:lnTo>
                <a:lnTo>
                  <a:pt x="22860" y="59436"/>
                </a:lnTo>
                <a:lnTo>
                  <a:pt x="16764" y="71628"/>
                </a:lnTo>
                <a:lnTo>
                  <a:pt x="10668" y="82296"/>
                </a:lnTo>
                <a:lnTo>
                  <a:pt x="6096" y="96012"/>
                </a:lnTo>
                <a:lnTo>
                  <a:pt x="3048" y="108204"/>
                </a:lnTo>
                <a:lnTo>
                  <a:pt x="0" y="135636"/>
                </a:lnTo>
                <a:lnTo>
                  <a:pt x="0" y="3105923"/>
                </a:lnTo>
                <a:lnTo>
                  <a:pt x="13716" y="3105923"/>
                </a:lnTo>
                <a:lnTo>
                  <a:pt x="13716" y="121920"/>
                </a:lnTo>
                <a:lnTo>
                  <a:pt x="15240" y="109728"/>
                </a:lnTo>
                <a:lnTo>
                  <a:pt x="18288" y="99060"/>
                </a:lnTo>
                <a:lnTo>
                  <a:pt x="22860" y="86868"/>
                </a:lnTo>
                <a:lnTo>
                  <a:pt x="27432" y="76200"/>
                </a:lnTo>
                <a:lnTo>
                  <a:pt x="35052" y="67056"/>
                </a:lnTo>
                <a:lnTo>
                  <a:pt x="41148" y="56388"/>
                </a:lnTo>
                <a:lnTo>
                  <a:pt x="77724" y="27432"/>
                </a:lnTo>
                <a:lnTo>
                  <a:pt x="135636" y="12192"/>
                </a:lnTo>
                <a:lnTo>
                  <a:pt x="8410968" y="12192"/>
                </a:lnTo>
                <a:lnTo>
                  <a:pt x="8435352" y="15240"/>
                </a:lnTo>
                <a:lnTo>
                  <a:pt x="8479548" y="33528"/>
                </a:lnTo>
                <a:lnTo>
                  <a:pt x="8513076" y="67056"/>
                </a:lnTo>
                <a:lnTo>
                  <a:pt x="8531364" y="111252"/>
                </a:lnTo>
                <a:lnTo>
                  <a:pt x="8532888" y="123444"/>
                </a:lnTo>
                <a:lnTo>
                  <a:pt x="8532888" y="3105923"/>
                </a:lnTo>
                <a:lnTo>
                  <a:pt x="8546604" y="3105923"/>
                </a:lnTo>
                <a:close/>
              </a:path>
            </a:pathLst>
          </a:custGeom>
          <a:solidFill>
            <a:srgbClr val="A3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27615" y="2156559"/>
            <a:ext cx="20383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5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55891" y="1069835"/>
            <a:ext cx="8772525" cy="5921375"/>
            <a:chOff x="755891" y="1069835"/>
            <a:chExt cx="8772525" cy="5921375"/>
          </a:xfrm>
        </p:grpSpPr>
        <p:sp>
          <p:nvSpPr>
            <p:cNvPr id="9" name="object 9"/>
            <p:cNvSpPr/>
            <p:nvPr/>
          </p:nvSpPr>
          <p:spPr>
            <a:xfrm>
              <a:off x="5486400" y="1069835"/>
              <a:ext cx="4041647" cy="281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8893" y="484724"/>
            <a:ext cx="6609080" cy="37058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200" i="1" spc="75" dirty="0">
                <a:latin typeface="Times New Roman"/>
                <a:cs typeface="Times New Roman"/>
              </a:rPr>
              <a:t>Meaning </a:t>
            </a:r>
            <a:r>
              <a:rPr sz="3200" i="1" spc="90" dirty="0">
                <a:latin typeface="Times New Roman"/>
                <a:cs typeface="Times New Roman"/>
              </a:rPr>
              <a:t>of </a:t>
            </a:r>
            <a:r>
              <a:rPr sz="3200" i="1" spc="25" dirty="0">
                <a:latin typeface="Times New Roman"/>
                <a:cs typeface="Times New Roman"/>
              </a:rPr>
              <a:t>Organizational</a:t>
            </a:r>
            <a:r>
              <a:rPr sz="3200" i="1" spc="-275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Behaviour:</a:t>
            </a:r>
            <a:endParaRPr sz="3200">
              <a:latin typeface="Times New Roman"/>
              <a:cs typeface="Times New Roman"/>
            </a:endParaRPr>
          </a:p>
          <a:p>
            <a:pPr marL="12700" marR="1722755">
              <a:lnSpc>
                <a:spcPct val="107800"/>
              </a:lnSpc>
              <a:buClr>
                <a:srgbClr val="F07E08"/>
              </a:buClr>
              <a:buSzPct val="79687"/>
              <a:buFont typeface="Arial"/>
              <a:buChar char="●"/>
              <a:tabLst>
                <a:tab pos="278130" algn="l"/>
              </a:tabLst>
            </a:pP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behaviour 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means </a:t>
            </a:r>
            <a:r>
              <a:rPr sz="3200" i="1" spc="140" dirty="0">
                <a:solidFill>
                  <a:srgbClr val="C00000"/>
                </a:solidFill>
                <a:latin typeface="Times New Roman"/>
                <a:cs typeface="Times New Roman"/>
              </a:rPr>
              <a:t>human </a:t>
            </a:r>
            <a:r>
              <a:rPr sz="32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behaviour</a:t>
            </a:r>
            <a:r>
              <a:rPr sz="3200" spc="35" dirty="0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sz="3200" spc="-3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the  behaviour of the individuals i  the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endParaRPr sz="32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F07E08"/>
              </a:buClr>
              <a:buSzPct val="79687"/>
              <a:buFont typeface="Arial"/>
              <a:buChar char="●"/>
              <a:tabLst>
                <a:tab pos="278130" algn="l"/>
              </a:tabLst>
            </a:pPr>
            <a:r>
              <a:rPr sz="3200" i="1" spc="60" dirty="0">
                <a:solidFill>
                  <a:srgbClr val="C00000"/>
                </a:solidFill>
                <a:latin typeface="Times New Roman"/>
                <a:cs typeface="Times New Roman"/>
              </a:rPr>
              <a:t>Behaviour </a:t>
            </a:r>
            <a:r>
              <a:rPr sz="32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3200" i="1" spc="-1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employees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would help the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managers</a:t>
            </a:r>
            <a:r>
              <a:rPr sz="3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677" y="4202674"/>
            <a:ext cx="1894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63370" algn="l"/>
              </a:tabLst>
            </a:pPr>
            <a:r>
              <a:rPr sz="32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ucce</a:t>
            </a: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ss	</a:t>
            </a:r>
            <a:r>
              <a:rPr sz="32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893" y="4202674"/>
            <a:ext cx="6703695" cy="152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12065" indent="-265430">
              <a:lnSpc>
                <a:spcPct val="100000"/>
              </a:lnSpc>
              <a:spcBef>
                <a:spcPts val="105"/>
              </a:spcBef>
              <a:tabLst>
                <a:tab pos="1178560" algn="l"/>
                <a:tab pos="2975610" algn="l"/>
                <a:tab pos="5203190" algn="l"/>
              </a:tabLst>
            </a:pP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e	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mu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m	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32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2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ab</a:t>
            </a:r>
            <a:r>
              <a:rPr sz="32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e	</a:t>
            </a:r>
            <a:r>
              <a:rPr sz="32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2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2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co</a:t>
            </a: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,  something,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make the best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) results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out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of their</a:t>
            </a:r>
            <a:r>
              <a:rPr sz="32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efforts.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893" y="5741915"/>
            <a:ext cx="88957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5"/>
              </a:spcBef>
              <a:buClr>
                <a:srgbClr val="F07E08"/>
              </a:buClr>
              <a:buSzPct val="79687"/>
              <a:buFont typeface="Arial"/>
              <a:buChar char="●"/>
              <a:tabLst>
                <a:tab pos="278130" algn="l"/>
                <a:tab pos="2420620" algn="l"/>
                <a:tab pos="3906520" algn="l"/>
                <a:tab pos="6537325" algn="l"/>
                <a:tab pos="8498840" algn="l"/>
              </a:tabLst>
            </a:pP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eh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ou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	w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n	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spc="-6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ga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za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	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ve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	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n 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organization's</a:t>
            </a: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effectiveness.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6400" y="3886200"/>
            <a:ext cx="4041647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77954" y="6722693"/>
            <a:ext cx="106045" cy="17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14099" y="7035003"/>
            <a:ext cx="17780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-5" dirty="0">
                <a:latin typeface="Times New Roman"/>
                <a:cs typeface="Times New Roman"/>
              </a:rPr>
              <a:t>3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52" y="7059780"/>
            <a:ext cx="15798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512" y="525261"/>
            <a:ext cx="8780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EMERGING </a:t>
            </a:r>
            <a:r>
              <a:rPr sz="4400" spc="-65" dirty="0"/>
              <a:t>CHALLENGES </a:t>
            </a:r>
            <a:r>
              <a:rPr sz="4400" spc="-100" dirty="0"/>
              <a:t>OF</a:t>
            </a:r>
            <a:r>
              <a:rPr sz="4400" spc="10" dirty="0"/>
              <a:t> </a:t>
            </a:r>
            <a:r>
              <a:rPr sz="4400" spc="-85" dirty="0"/>
              <a:t>OB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3956050" y="3118104"/>
            <a:ext cx="2071370" cy="768350"/>
            <a:chOff x="3956050" y="3118104"/>
            <a:chExt cx="2071370" cy="768350"/>
          </a:xfrm>
        </p:grpSpPr>
        <p:sp>
          <p:nvSpPr>
            <p:cNvPr id="5" name="object 5"/>
            <p:cNvSpPr/>
            <p:nvPr/>
          </p:nvSpPr>
          <p:spPr>
            <a:xfrm>
              <a:off x="3962399" y="3124199"/>
              <a:ext cx="2057399" cy="76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6050" y="3118116"/>
              <a:ext cx="2071370" cy="768350"/>
            </a:xfrm>
            <a:custGeom>
              <a:avLst/>
              <a:gdLst/>
              <a:ahLst/>
              <a:cxnLst/>
              <a:rect l="l" t="t" r="r" b="b"/>
              <a:pathLst>
                <a:path w="2071370" h="768350">
                  <a:moveTo>
                    <a:pt x="2071370" y="1765"/>
                  </a:moveTo>
                  <a:lnTo>
                    <a:pt x="2068830" y="1765"/>
                  </a:lnTo>
                  <a:lnTo>
                    <a:pt x="2068830" y="0"/>
                  </a:lnTo>
                  <a:lnTo>
                    <a:pt x="6350" y="0"/>
                  </a:lnTo>
                  <a:lnTo>
                    <a:pt x="3810" y="0"/>
                  </a:lnTo>
                  <a:lnTo>
                    <a:pt x="3810" y="1397"/>
                  </a:lnTo>
                  <a:lnTo>
                    <a:pt x="0" y="1397"/>
                  </a:lnTo>
                  <a:lnTo>
                    <a:pt x="0" y="768083"/>
                  </a:lnTo>
                  <a:lnTo>
                    <a:pt x="3810" y="768083"/>
                  </a:lnTo>
                  <a:lnTo>
                    <a:pt x="6350" y="768083"/>
                  </a:lnTo>
                  <a:lnTo>
                    <a:pt x="6350" y="6083"/>
                  </a:lnTo>
                  <a:lnTo>
                    <a:pt x="2068830" y="6083"/>
                  </a:lnTo>
                  <a:lnTo>
                    <a:pt x="2071370" y="6083"/>
                  </a:lnTo>
                  <a:lnTo>
                    <a:pt x="2071370" y="1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399" y="3124199"/>
              <a:ext cx="206502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6304" y="3118104"/>
              <a:ext cx="2071370" cy="768350"/>
            </a:xfrm>
            <a:custGeom>
              <a:avLst/>
              <a:gdLst/>
              <a:ahLst/>
              <a:cxnLst/>
              <a:rect l="l" t="t" r="r" b="b"/>
              <a:pathLst>
                <a:path w="2071370" h="768350">
                  <a:moveTo>
                    <a:pt x="2071116" y="768095"/>
                  </a:moveTo>
                  <a:lnTo>
                    <a:pt x="2071116" y="3048"/>
                  </a:lnTo>
                  <a:lnTo>
                    <a:pt x="20680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768095"/>
                  </a:lnTo>
                  <a:lnTo>
                    <a:pt x="6096" y="768095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057400" y="13716"/>
                  </a:lnTo>
                  <a:lnTo>
                    <a:pt x="2057400" y="6096"/>
                  </a:lnTo>
                  <a:lnTo>
                    <a:pt x="2063496" y="13716"/>
                  </a:lnTo>
                  <a:lnTo>
                    <a:pt x="2063496" y="768095"/>
                  </a:lnTo>
                  <a:lnTo>
                    <a:pt x="2071116" y="768095"/>
                  </a:lnTo>
                  <a:close/>
                </a:path>
                <a:path w="2071370" h="7683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071370" h="768350">
                  <a:moveTo>
                    <a:pt x="13716" y="768095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768095"/>
                  </a:lnTo>
                  <a:lnTo>
                    <a:pt x="13716" y="768095"/>
                  </a:lnTo>
                  <a:close/>
                </a:path>
                <a:path w="2071370" h="768350">
                  <a:moveTo>
                    <a:pt x="2063496" y="13716"/>
                  </a:moveTo>
                  <a:lnTo>
                    <a:pt x="2057400" y="6096"/>
                  </a:lnTo>
                  <a:lnTo>
                    <a:pt x="2057400" y="13716"/>
                  </a:lnTo>
                  <a:lnTo>
                    <a:pt x="2063496" y="13716"/>
                  </a:lnTo>
                  <a:close/>
                </a:path>
                <a:path w="2071370" h="768350">
                  <a:moveTo>
                    <a:pt x="2063496" y="768095"/>
                  </a:moveTo>
                  <a:lnTo>
                    <a:pt x="2063496" y="13716"/>
                  </a:lnTo>
                  <a:lnTo>
                    <a:pt x="2057400" y="13716"/>
                  </a:lnTo>
                  <a:lnTo>
                    <a:pt x="2057400" y="768095"/>
                  </a:lnTo>
                  <a:lnTo>
                    <a:pt x="2063496" y="768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7810" y="3129777"/>
            <a:ext cx="1684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001F5F"/>
                </a:solidFill>
                <a:latin typeface="Times New Roman"/>
                <a:cs typeface="Times New Roman"/>
              </a:rPr>
              <a:t>OB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14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ll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8291" y="1441691"/>
            <a:ext cx="2071370" cy="928369"/>
            <a:chOff x="908291" y="1441691"/>
            <a:chExt cx="2071370" cy="928369"/>
          </a:xfrm>
        </p:grpSpPr>
        <p:sp>
          <p:nvSpPr>
            <p:cNvPr id="11" name="object 11"/>
            <p:cNvSpPr/>
            <p:nvPr/>
          </p:nvSpPr>
          <p:spPr>
            <a:xfrm>
              <a:off x="914387" y="1447787"/>
              <a:ext cx="2057399" cy="914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8291" y="1441691"/>
              <a:ext cx="2071116" cy="9204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291" y="1441691"/>
              <a:ext cx="2071370" cy="928369"/>
            </a:xfrm>
            <a:custGeom>
              <a:avLst/>
              <a:gdLst/>
              <a:ahLst/>
              <a:cxnLst/>
              <a:rect l="l" t="t" r="r" b="b"/>
              <a:pathLst>
                <a:path w="2071370" h="928369">
                  <a:moveTo>
                    <a:pt x="2071116" y="925068"/>
                  </a:moveTo>
                  <a:lnTo>
                    <a:pt x="2071116" y="3048"/>
                  </a:lnTo>
                  <a:lnTo>
                    <a:pt x="20680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925068"/>
                  </a:lnTo>
                  <a:lnTo>
                    <a:pt x="3048" y="928116"/>
                  </a:lnTo>
                  <a:lnTo>
                    <a:pt x="6096" y="9281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057400" y="13716"/>
                  </a:lnTo>
                  <a:lnTo>
                    <a:pt x="2057400" y="6096"/>
                  </a:lnTo>
                  <a:lnTo>
                    <a:pt x="2063496" y="13716"/>
                  </a:lnTo>
                  <a:lnTo>
                    <a:pt x="2063496" y="928116"/>
                  </a:lnTo>
                  <a:lnTo>
                    <a:pt x="2068068" y="928116"/>
                  </a:lnTo>
                  <a:lnTo>
                    <a:pt x="2071116" y="925068"/>
                  </a:lnTo>
                  <a:close/>
                </a:path>
                <a:path w="2071370" h="928369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071370" h="928369">
                  <a:moveTo>
                    <a:pt x="13716" y="9144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14400"/>
                  </a:lnTo>
                  <a:lnTo>
                    <a:pt x="13716" y="914400"/>
                  </a:lnTo>
                  <a:close/>
                </a:path>
                <a:path w="2071370" h="928369">
                  <a:moveTo>
                    <a:pt x="2063496" y="914400"/>
                  </a:moveTo>
                  <a:lnTo>
                    <a:pt x="6096" y="914400"/>
                  </a:lnTo>
                  <a:lnTo>
                    <a:pt x="13716" y="920496"/>
                  </a:lnTo>
                  <a:lnTo>
                    <a:pt x="13716" y="928116"/>
                  </a:lnTo>
                  <a:lnTo>
                    <a:pt x="2057400" y="928116"/>
                  </a:lnTo>
                  <a:lnTo>
                    <a:pt x="2057400" y="920496"/>
                  </a:lnTo>
                  <a:lnTo>
                    <a:pt x="2063496" y="914400"/>
                  </a:lnTo>
                  <a:close/>
                </a:path>
                <a:path w="2071370" h="928369">
                  <a:moveTo>
                    <a:pt x="13716" y="928116"/>
                  </a:moveTo>
                  <a:lnTo>
                    <a:pt x="13716" y="920496"/>
                  </a:lnTo>
                  <a:lnTo>
                    <a:pt x="6096" y="914400"/>
                  </a:lnTo>
                  <a:lnTo>
                    <a:pt x="6096" y="928116"/>
                  </a:lnTo>
                  <a:lnTo>
                    <a:pt x="13716" y="928116"/>
                  </a:lnTo>
                  <a:close/>
                </a:path>
                <a:path w="2071370" h="928369">
                  <a:moveTo>
                    <a:pt x="2063496" y="13716"/>
                  </a:moveTo>
                  <a:lnTo>
                    <a:pt x="2057400" y="6096"/>
                  </a:lnTo>
                  <a:lnTo>
                    <a:pt x="2057400" y="13716"/>
                  </a:lnTo>
                  <a:lnTo>
                    <a:pt x="2063496" y="13716"/>
                  </a:lnTo>
                  <a:close/>
                </a:path>
                <a:path w="2071370" h="928369">
                  <a:moveTo>
                    <a:pt x="2063496" y="914400"/>
                  </a:moveTo>
                  <a:lnTo>
                    <a:pt x="2063496" y="13716"/>
                  </a:lnTo>
                  <a:lnTo>
                    <a:pt x="2057400" y="13716"/>
                  </a:lnTo>
                  <a:lnTo>
                    <a:pt x="2057400" y="914400"/>
                  </a:lnTo>
                  <a:lnTo>
                    <a:pt x="2063496" y="914400"/>
                  </a:lnTo>
                  <a:close/>
                </a:path>
                <a:path w="2071370" h="928369">
                  <a:moveTo>
                    <a:pt x="2063496" y="928116"/>
                  </a:moveTo>
                  <a:lnTo>
                    <a:pt x="2063496" y="914400"/>
                  </a:lnTo>
                  <a:lnTo>
                    <a:pt x="2057400" y="920496"/>
                  </a:lnTo>
                  <a:lnTo>
                    <a:pt x="2057400" y="928116"/>
                  </a:lnTo>
                  <a:lnTo>
                    <a:pt x="2063496" y="928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7721" y="1453376"/>
            <a:ext cx="15690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  </a:t>
            </a:r>
            <a:r>
              <a:rPr sz="2800" spc="45" dirty="0">
                <a:solidFill>
                  <a:srgbClr val="001F5F"/>
                </a:solidFill>
                <a:latin typeface="Times New Roman"/>
                <a:cs typeface="Times New Roman"/>
              </a:rPr>
              <a:t>Diversity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28104" y="1289291"/>
            <a:ext cx="2452370" cy="1461770"/>
            <a:chOff x="6928104" y="1289291"/>
            <a:chExt cx="2452370" cy="1461770"/>
          </a:xfrm>
        </p:grpSpPr>
        <p:sp>
          <p:nvSpPr>
            <p:cNvPr id="16" name="object 16"/>
            <p:cNvSpPr/>
            <p:nvPr/>
          </p:nvSpPr>
          <p:spPr>
            <a:xfrm>
              <a:off x="6934199" y="1295387"/>
              <a:ext cx="2438399" cy="1447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8104" y="1289291"/>
              <a:ext cx="2452116" cy="14538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28104" y="1289291"/>
              <a:ext cx="2452370" cy="1461770"/>
            </a:xfrm>
            <a:custGeom>
              <a:avLst/>
              <a:gdLst/>
              <a:ahLst/>
              <a:cxnLst/>
              <a:rect l="l" t="t" r="r" b="b"/>
              <a:pathLst>
                <a:path w="2452370" h="1461770">
                  <a:moveTo>
                    <a:pt x="2452116" y="1458468"/>
                  </a:moveTo>
                  <a:lnTo>
                    <a:pt x="2452116" y="3048"/>
                  </a:lnTo>
                  <a:lnTo>
                    <a:pt x="24490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458468"/>
                  </a:lnTo>
                  <a:lnTo>
                    <a:pt x="3048" y="1461516"/>
                  </a:lnTo>
                  <a:lnTo>
                    <a:pt x="6096" y="14615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438400" y="13716"/>
                  </a:lnTo>
                  <a:lnTo>
                    <a:pt x="2438400" y="6096"/>
                  </a:lnTo>
                  <a:lnTo>
                    <a:pt x="2444496" y="13716"/>
                  </a:lnTo>
                  <a:lnTo>
                    <a:pt x="2444496" y="1461516"/>
                  </a:lnTo>
                  <a:lnTo>
                    <a:pt x="2449068" y="1461516"/>
                  </a:lnTo>
                  <a:lnTo>
                    <a:pt x="2452116" y="1458468"/>
                  </a:lnTo>
                  <a:close/>
                </a:path>
                <a:path w="2452370" h="14617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452370" h="1461770">
                  <a:moveTo>
                    <a:pt x="13716" y="14478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447800"/>
                  </a:lnTo>
                  <a:lnTo>
                    <a:pt x="13716" y="1447800"/>
                  </a:lnTo>
                  <a:close/>
                </a:path>
                <a:path w="2452370" h="1461770">
                  <a:moveTo>
                    <a:pt x="2444496" y="1447800"/>
                  </a:moveTo>
                  <a:lnTo>
                    <a:pt x="6096" y="1447800"/>
                  </a:lnTo>
                  <a:lnTo>
                    <a:pt x="13716" y="1453896"/>
                  </a:lnTo>
                  <a:lnTo>
                    <a:pt x="13716" y="1461516"/>
                  </a:lnTo>
                  <a:lnTo>
                    <a:pt x="2438400" y="1461516"/>
                  </a:lnTo>
                  <a:lnTo>
                    <a:pt x="2438400" y="1453896"/>
                  </a:lnTo>
                  <a:lnTo>
                    <a:pt x="2444496" y="1447800"/>
                  </a:lnTo>
                  <a:close/>
                </a:path>
                <a:path w="2452370" h="1461770">
                  <a:moveTo>
                    <a:pt x="13716" y="1461516"/>
                  </a:moveTo>
                  <a:lnTo>
                    <a:pt x="13716" y="1453896"/>
                  </a:lnTo>
                  <a:lnTo>
                    <a:pt x="6096" y="1447800"/>
                  </a:lnTo>
                  <a:lnTo>
                    <a:pt x="6096" y="1461516"/>
                  </a:lnTo>
                  <a:lnTo>
                    <a:pt x="13716" y="1461516"/>
                  </a:lnTo>
                  <a:close/>
                </a:path>
                <a:path w="2452370" h="1461770">
                  <a:moveTo>
                    <a:pt x="2444496" y="13716"/>
                  </a:moveTo>
                  <a:lnTo>
                    <a:pt x="2438400" y="6096"/>
                  </a:lnTo>
                  <a:lnTo>
                    <a:pt x="2438400" y="13716"/>
                  </a:lnTo>
                  <a:lnTo>
                    <a:pt x="2444496" y="13716"/>
                  </a:lnTo>
                  <a:close/>
                </a:path>
                <a:path w="2452370" h="1461770">
                  <a:moveTo>
                    <a:pt x="2444496" y="1447800"/>
                  </a:moveTo>
                  <a:lnTo>
                    <a:pt x="2444496" y="13716"/>
                  </a:lnTo>
                  <a:lnTo>
                    <a:pt x="2438400" y="13716"/>
                  </a:lnTo>
                  <a:lnTo>
                    <a:pt x="2438400" y="1447800"/>
                  </a:lnTo>
                  <a:lnTo>
                    <a:pt x="2444496" y="1447800"/>
                  </a:lnTo>
                  <a:close/>
                </a:path>
                <a:path w="2452370" h="1461770">
                  <a:moveTo>
                    <a:pt x="2444496" y="1461516"/>
                  </a:moveTo>
                  <a:lnTo>
                    <a:pt x="2444496" y="1447800"/>
                  </a:lnTo>
                  <a:lnTo>
                    <a:pt x="2438400" y="1453896"/>
                  </a:lnTo>
                  <a:lnTo>
                    <a:pt x="2438400" y="1461516"/>
                  </a:lnTo>
                  <a:lnTo>
                    <a:pt x="2444496" y="1461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72369" y="1354316"/>
            <a:ext cx="21590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800" spc="95" dirty="0">
                <a:solidFill>
                  <a:srgbClr val="001F5F"/>
                </a:solidFill>
                <a:latin typeface="Times New Roman"/>
                <a:cs typeface="Times New Roman"/>
              </a:rPr>
              <a:t>Changing  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1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og</a:t>
            </a:r>
            <a:r>
              <a:rPr sz="2800" spc="3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ph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001F5F"/>
                </a:solidFill>
                <a:latin typeface="Times New Roman"/>
                <a:cs typeface="Times New Roman"/>
              </a:rPr>
              <a:t>workforce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55891" y="2348471"/>
            <a:ext cx="8547100" cy="4642485"/>
            <a:chOff x="755891" y="2348471"/>
            <a:chExt cx="8547100" cy="4642485"/>
          </a:xfrm>
        </p:grpSpPr>
        <p:sp>
          <p:nvSpPr>
            <p:cNvPr id="22" name="object 22"/>
            <p:cNvSpPr/>
            <p:nvPr/>
          </p:nvSpPr>
          <p:spPr>
            <a:xfrm>
              <a:off x="2961119" y="2348483"/>
              <a:ext cx="3982720" cy="862965"/>
            </a:xfrm>
            <a:custGeom>
              <a:avLst/>
              <a:gdLst/>
              <a:ahLst/>
              <a:cxnLst/>
              <a:rect l="l" t="t" r="r" b="b"/>
              <a:pathLst>
                <a:path w="3982720" h="862964">
                  <a:moveTo>
                    <a:pt x="1002804" y="777252"/>
                  </a:moveTo>
                  <a:lnTo>
                    <a:pt x="940320" y="623316"/>
                  </a:lnTo>
                  <a:lnTo>
                    <a:pt x="935837" y="617359"/>
                  </a:lnTo>
                  <a:lnTo>
                    <a:pt x="929652" y="613410"/>
                  </a:lnTo>
                  <a:lnTo>
                    <a:pt x="922312" y="611733"/>
                  </a:lnTo>
                  <a:lnTo>
                    <a:pt x="914412" y="612648"/>
                  </a:lnTo>
                  <a:lnTo>
                    <a:pt x="908481" y="617118"/>
                  </a:lnTo>
                  <a:lnTo>
                    <a:pt x="904697" y="623316"/>
                  </a:lnTo>
                  <a:lnTo>
                    <a:pt x="903478" y="630643"/>
                  </a:lnTo>
                  <a:lnTo>
                    <a:pt x="905268" y="638556"/>
                  </a:lnTo>
                  <a:lnTo>
                    <a:pt x="927989" y="695363"/>
                  </a:lnTo>
                  <a:lnTo>
                    <a:pt x="22860" y="0"/>
                  </a:lnTo>
                  <a:lnTo>
                    <a:pt x="0" y="28956"/>
                  </a:lnTo>
                  <a:lnTo>
                    <a:pt x="905167" y="725792"/>
                  </a:lnTo>
                  <a:lnTo>
                    <a:pt x="842784" y="717816"/>
                  </a:lnTo>
                  <a:lnTo>
                    <a:pt x="835164" y="718286"/>
                  </a:lnTo>
                  <a:lnTo>
                    <a:pt x="828687" y="721626"/>
                  </a:lnTo>
                  <a:lnTo>
                    <a:pt x="823925" y="727240"/>
                  </a:lnTo>
                  <a:lnTo>
                    <a:pt x="821448" y="734580"/>
                  </a:lnTo>
                  <a:lnTo>
                    <a:pt x="821918" y="742200"/>
                  </a:lnTo>
                  <a:lnTo>
                    <a:pt x="825258" y="748677"/>
                  </a:lnTo>
                  <a:lnTo>
                    <a:pt x="830872" y="753440"/>
                  </a:lnTo>
                  <a:lnTo>
                    <a:pt x="838212" y="755916"/>
                  </a:lnTo>
                  <a:lnTo>
                    <a:pt x="982992" y="774674"/>
                  </a:lnTo>
                  <a:lnTo>
                    <a:pt x="1002804" y="777252"/>
                  </a:lnTo>
                  <a:close/>
                </a:path>
                <a:path w="3982720" h="862964">
                  <a:moveTo>
                    <a:pt x="3982224" y="413004"/>
                  </a:moveTo>
                  <a:lnTo>
                    <a:pt x="3965460" y="377952"/>
                  </a:lnTo>
                  <a:lnTo>
                    <a:pt x="3148596" y="786384"/>
                  </a:lnTo>
                  <a:lnTo>
                    <a:pt x="3182124" y="736104"/>
                  </a:lnTo>
                  <a:lnTo>
                    <a:pt x="3184385" y="728814"/>
                  </a:lnTo>
                  <a:lnTo>
                    <a:pt x="3184220" y="721245"/>
                  </a:lnTo>
                  <a:lnTo>
                    <a:pt x="3181477" y="714235"/>
                  </a:lnTo>
                  <a:lnTo>
                    <a:pt x="3176028" y="708672"/>
                  </a:lnTo>
                  <a:lnTo>
                    <a:pt x="3168764" y="705764"/>
                  </a:lnTo>
                  <a:lnTo>
                    <a:pt x="3161360" y="706005"/>
                  </a:lnTo>
                  <a:lnTo>
                    <a:pt x="3154807" y="709091"/>
                  </a:lnTo>
                  <a:lnTo>
                    <a:pt x="3150120" y="714768"/>
                  </a:lnTo>
                  <a:lnTo>
                    <a:pt x="3101352" y="787920"/>
                  </a:lnTo>
                  <a:lnTo>
                    <a:pt x="3101352" y="853452"/>
                  </a:lnTo>
                  <a:lnTo>
                    <a:pt x="3084588" y="818400"/>
                  </a:lnTo>
                  <a:lnTo>
                    <a:pt x="3093732" y="837514"/>
                  </a:lnTo>
                  <a:lnTo>
                    <a:pt x="3101352" y="853452"/>
                  </a:lnTo>
                  <a:lnTo>
                    <a:pt x="3101352" y="787920"/>
                  </a:lnTo>
                  <a:lnTo>
                    <a:pt x="3058680" y="851928"/>
                  </a:lnTo>
                  <a:lnTo>
                    <a:pt x="3084588" y="853605"/>
                  </a:lnTo>
                  <a:lnTo>
                    <a:pt x="3223272" y="862596"/>
                  </a:lnTo>
                  <a:lnTo>
                    <a:pt x="3230892" y="862114"/>
                  </a:lnTo>
                  <a:lnTo>
                    <a:pt x="3237369" y="858786"/>
                  </a:lnTo>
                  <a:lnTo>
                    <a:pt x="3242132" y="853160"/>
                  </a:lnTo>
                  <a:lnTo>
                    <a:pt x="3244608" y="845832"/>
                  </a:lnTo>
                  <a:lnTo>
                    <a:pt x="3243249" y="838225"/>
                  </a:lnTo>
                  <a:lnTo>
                    <a:pt x="3239465" y="831926"/>
                  </a:lnTo>
                  <a:lnTo>
                    <a:pt x="3233674" y="827608"/>
                  </a:lnTo>
                  <a:lnTo>
                    <a:pt x="3226320" y="826020"/>
                  </a:lnTo>
                  <a:lnTo>
                    <a:pt x="3164700" y="821766"/>
                  </a:lnTo>
                  <a:lnTo>
                    <a:pt x="3982224" y="41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1519" y="6982968"/>
              <a:ext cx="8282866" cy="15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287" y="3886200"/>
              <a:ext cx="8307336" cy="24917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62400" y="3886200"/>
              <a:ext cx="2057399" cy="1523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56050" y="3886199"/>
              <a:ext cx="2071370" cy="160655"/>
            </a:xfrm>
            <a:custGeom>
              <a:avLst/>
              <a:gdLst/>
              <a:ahLst/>
              <a:cxnLst/>
              <a:rect l="l" t="t" r="r" b="b"/>
              <a:pathLst>
                <a:path w="2071370" h="160654">
                  <a:moveTo>
                    <a:pt x="2071370" y="152400"/>
                  </a:moveTo>
                  <a:lnTo>
                    <a:pt x="2068830" y="152400"/>
                  </a:lnTo>
                  <a:lnTo>
                    <a:pt x="13970" y="152400"/>
                  </a:lnTo>
                  <a:lnTo>
                    <a:pt x="6350" y="152412"/>
                  </a:lnTo>
                  <a:lnTo>
                    <a:pt x="6350" y="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158635"/>
                  </a:lnTo>
                  <a:lnTo>
                    <a:pt x="3810" y="158635"/>
                  </a:lnTo>
                  <a:lnTo>
                    <a:pt x="3810" y="160032"/>
                  </a:lnTo>
                  <a:lnTo>
                    <a:pt x="6350" y="160032"/>
                  </a:lnTo>
                  <a:lnTo>
                    <a:pt x="13970" y="160032"/>
                  </a:lnTo>
                  <a:lnTo>
                    <a:pt x="2068830" y="160032"/>
                  </a:lnTo>
                  <a:lnTo>
                    <a:pt x="2068830" y="158254"/>
                  </a:lnTo>
                  <a:lnTo>
                    <a:pt x="2071370" y="158254"/>
                  </a:lnTo>
                  <a:lnTo>
                    <a:pt x="2071370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400" y="3886199"/>
              <a:ext cx="2065020" cy="152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6304" y="3886199"/>
              <a:ext cx="2071370" cy="160020"/>
            </a:xfrm>
            <a:custGeom>
              <a:avLst/>
              <a:gdLst/>
              <a:ahLst/>
              <a:cxnLst/>
              <a:rect l="l" t="t" r="r" b="b"/>
              <a:pathLst>
                <a:path w="2071370" h="160020">
                  <a:moveTo>
                    <a:pt x="13716" y="146304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56972"/>
                  </a:lnTo>
                  <a:lnTo>
                    <a:pt x="3048" y="160020"/>
                  </a:lnTo>
                  <a:lnTo>
                    <a:pt x="6096" y="160020"/>
                  </a:lnTo>
                  <a:lnTo>
                    <a:pt x="6096" y="146304"/>
                  </a:lnTo>
                  <a:lnTo>
                    <a:pt x="13716" y="146304"/>
                  </a:lnTo>
                  <a:close/>
                </a:path>
                <a:path w="2071370" h="160020">
                  <a:moveTo>
                    <a:pt x="2063496" y="146304"/>
                  </a:moveTo>
                  <a:lnTo>
                    <a:pt x="6096" y="146304"/>
                  </a:lnTo>
                  <a:lnTo>
                    <a:pt x="13716" y="152400"/>
                  </a:lnTo>
                  <a:lnTo>
                    <a:pt x="13716" y="160020"/>
                  </a:lnTo>
                  <a:lnTo>
                    <a:pt x="2057400" y="160020"/>
                  </a:lnTo>
                  <a:lnTo>
                    <a:pt x="2057400" y="152400"/>
                  </a:lnTo>
                  <a:lnTo>
                    <a:pt x="2063496" y="146304"/>
                  </a:lnTo>
                  <a:close/>
                </a:path>
                <a:path w="2071370" h="160020">
                  <a:moveTo>
                    <a:pt x="13716" y="160020"/>
                  </a:moveTo>
                  <a:lnTo>
                    <a:pt x="13716" y="152400"/>
                  </a:lnTo>
                  <a:lnTo>
                    <a:pt x="6096" y="146304"/>
                  </a:lnTo>
                  <a:lnTo>
                    <a:pt x="6096" y="160020"/>
                  </a:lnTo>
                  <a:lnTo>
                    <a:pt x="13716" y="160020"/>
                  </a:lnTo>
                  <a:close/>
                </a:path>
                <a:path w="2071370" h="160020">
                  <a:moveTo>
                    <a:pt x="2071116" y="156972"/>
                  </a:moveTo>
                  <a:lnTo>
                    <a:pt x="2071116" y="0"/>
                  </a:lnTo>
                  <a:lnTo>
                    <a:pt x="2057400" y="0"/>
                  </a:lnTo>
                  <a:lnTo>
                    <a:pt x="2057400" y="146304"/>
                  </a:lnTo>
                  <a:lnTo>
                    <a:pt x="2063496" y="146304"/>
                  </a:lnTo>
                  <a:lnTo>
                    <a:pt x="2063496" y="160020"/>
                  </a:lnTo>
                  <a:lnTo>
                    <a:pt x="2068068" y="160020"/>
                  </a:lnTo>
                  <a:lnTo>
                    <a:pt x="2071116" y="156972"/>
                  </a:lnTo>
                  <a:close/>
                </a:path>
                <a:path w="2071370" h="160020">
                  <a:moveTo>
                    <a:pt x="2063496" y="160020"/>
                  </a:moveTo>
                  <a:lnTo>
                    <a:pt x="2063496" y="146304"/>
                  </a:lnTo>
                  <a:lnTo>
                    <a:pt x="2057400" y="152400"/>
                  </a:lnTo>
                  <a:lnTo>
                    <a:pt x="2057400" y="160020"/>
                  </a:lnTo>
                  <a:lnTo>
                    <a:pt x="2063496" y="160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8187" y="4953000"/>
              <a:ext cx="2514612" cy="11429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2091" y="4946904"/>
              <a:ext cx="2528328" cy="11490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2091" y="4946904"/>
              <a:ext cx="2528570" cy="1156970"/>
            </a:xfrm>
            <a:custGeom>
              <a:avLst/>
              <a:gdLst/>
              <a:ahLst/>
              <a:cxnLst/>
              <a:rect l="l" t="t" r="r" b="b"/>
              <a:pathLst>
                <a:path w="2528570" h="1156970">
                  <a:moveTo>
                    <a:pt x="2528328" y="1153668"/>
                  </a:moveTo>
                  <a:lnTo>
                    <a:pt x="2528328" y="3048"/>
                  </a:lnTo>
                  <a:lnTo>
                    <a:pt x="252528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153668"/>
                  </a:lnTo>
                  <a:lnTo>
                    <a:pt x="3048" y="1156716"/>
                  </a:lnTo>
                  <a:lnTo>
                    <a:pt x="6096" y="11567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514612" y="13716"/>
                  </a:lnTo>
                  <a:lnTo>
                    <a:pt x="2514612" y="6096"/>
                  </a:lnTo>
                  <a:lnTo>
                    <a:pt x="2520708" y="13716"/>
                  </a:lnTo>
                  <a:lnTo>
                    <a:pt x="2520708" y="1156716"/>
                  </a:lnTo>
                  <a:lnTo>
                    <a:pt x="2525280" y="1156716"/>
                  </a:lnTo>
                  <a:lnTo>
                    <a:pt x="2528328" y="1153668"/>
                  </a:lnTo>
                  <a:close/>
                </a:path>
                <a:path w="2528570" h="11569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528570" h="1156970">
                  <a:moveTo>
                    <a:pt x="13716" y="11430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143000"/>
                  </a:lnTo>
                  <a:lnTo>
                    <a:pt x="13716" y="1143000"/>
                  </a:lnTo>
                  <a:close/>
                </a:path>
                <a:path w="2528570" h="1156970">
                  <a:moveTo>
                    <a:pt x="2520708" y="1143000"/>
                  </a:moveTo>
                  <a:lnTo>
                    <a:pt x="6096" y="1143000"/>
                  </a:lnTo>
                  <a:lnTo>
                    <a:pt x="13716" y="1149096"/>
                  </a:lnTo>
                  <a:lnTo>
                    <a:pt x="13716" y="1156716"/>
                  </a:lnTo>
                  <a:lnTo>
                    <a:pt x="2514612" y="1156716"/>
                  </a:lnTo>
                  <a:lnTo>
                    <a:pt x="2514612" y="1149096"/>
                  </a:lnTo>
                  <a:lnTo>
                    <a:pt x="2520708" y="1143000"/>
                  </a:lnTo>
                  <a:close/>
                </a:path>
                <a:path w="2528570" h="1156970">
                  <a:moveTo>
                    <a:pt x="13716" y="1156716"/>
                  </a:moveTo>
                  <a:lnTo>
                    <a:pt x="13716" y="1149096"/>
                  </a:lnTo>
                  <a:lnTo>
                    <a:pt x="6096" y="1143000"/>
                  </a:lnTo>
                  <a:lnTo>
                    <a:pt x="6096" y="1156716"/>
                  </a:lnTo>
                  <a:lnTo>
                    <a:pt x="13716" y="1156716"/>
                  </a:lnTo>
                  <a:close/>
                </a:path>
                <a:path w="2528570" h="1156970">
                  <a:moveTo>
                    <a:pt x="2520708" y="13716"/>
                  </a:moveTo>
                  <a:lnTo>
                    <a:pt x="2514612" y="6096"/>
                  </a:lnTo>
                  <a:lnTo>
                    <a:pt x="2514612" y="13716"/>
                  </a:lnTo>
                  <a:lnTo>
                    <a:pt x="2520708" y="13716"/>
                  </a:lnTo>
                  <a:close/>
                </a:path>
                <a:path w="2528570" h="1156970">
                  <a:moveTo>
                    <a:pt x="2520708" y="1143000"/>
                  </a:moveTo>
                  <a:lnTo>
                    <a:pt x="2520708" y="13716"/>
                  </a:lnTo>
                  <a:lnTo>
                    <a:pt x="2514612" y="13716"/>
                  </a:lnTo>
                  <a:lnTo>
                    <a:pt x="2514612" y="1143000"/>
                  </a:lnTo>
                  <a:lnTo>
                    <a:pt x="2520708" y="1143000"/>
                  </a:lnTo>
                  <a:close/>
                </a:path>
                <a:path w="2528570" h="1156970">
                  <a:moveTo>
                    <a:pt x="2520708" y="1156716"/>
                  </a:moveTo>
                  <a:lnTo>
                    <a:pt x="2520708" y="1143000"/>
                  </a:lnTo>
                  <a:lnTo>
                    <a:pt x="2514612" y="1149096"/>
                  </a:lnTo>
                  <a:lnTo>
                    <a:pt x="2514612" y="1156716"/>
                  </a:lnTo>
                  <a:lnTo>
                    <a:pt x="2520708" y="1156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4549" y="5072879"/>
            <a:ext cx="23387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4005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Technology  </a:t>
            </a:r>
            <a:r>
              <a:rPr sz="2800" spc="1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3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sf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3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1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1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84904" y="5785104"/>
            <a:ext cx="2223770" cy="1233170"/>
            <a:chOff x="4184904" y="5785104"/>
            <a:chExt cx="2223770" cy="1233170"/>
          </a:xfrm>
        </p:grpSpPr>
        <p:sp>
          <p:nvSpPr>
            <p:cNvPr id="36" name="object 36"/>
            <p:cNvSpPr/>
            <p:nvPr/>
          </p:nvSpPr>
          <p:spPr>
            <a:xfrm>
              <a:off x="4191000" y="5791199"/>
              <a:ext cx="2209799" cy="12191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4904" y="5785104"/>
              <a:ext cx="2223516" cy="12252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4904" y="5785104"/>
              <a:ext cx="2223770" cy="1233170"/>
            </a:xfrm>
            <a:custGeom>
              <a:avLst/>
              <a:gdLst/>
              <a:ahLst/>
              <a:cxnLst/>
              <a:rect l="l" t="t" r="r" b="b"/>
              <a:pathLst>
                <a:path w="2223770" h="1233170">
                  <a:moveTo>
                    <a:pt x="2223516" y="1229868"/>
                  </a:moveTo>
                  <a:lnTo>
                    <a:pt x="2223516" y="3048"/>
                  </a:lnTo>
                  <a:lnTo>
                    <a:pt x="22204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229868"/>
                  </a:lnTo>
                  <a:lnTo>
                    <a:pt x="3048" y="1232916"/>
                  </a:lnTo>
                  <a:lnTo>
                    <a:pt x="6096" y="12329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209800" y="13716"/>
                  </a:lnTo>
                  <a:lnTo>
                    <a:pt x="2209800" y="6096"/>
                  </a:lnTo>
                  <a:lnTo>
                    <a:pt x="2215896" y="13716"/>
                  </a:lnTo>
                  <a:lnTo>
                    <a:pt x="2215896" y="1232916"/>
                  </a:lnTo>
                  <a:lnTo>
                    <a:pt x="2220468" y="1232916"/>
                  </a:lnTo>
                  <a:lnTo>
                    <a:pt x="2223516" y="1229868"/>
                  </a:lnTo>
                  <a:close/>
                </a:path>
                <a:path w="2223770" h="12331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223770" h="1233170">
                  <a:moveTo>
                    <a:pt x="13716" y="12192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219200"/>
                  </a:lnTo>
                  <a:lnTo>
                    <a:pt x="13716" y="1219200"/>
                  </a:lnTo>
                  <a:close/>
                </a:path>
                <a:path w="2223770" h="1233170">
                  <a:moveTo>
                    <a:pt x="2215896" y="1219200"/>
                  </a:moveTo>
                  <a:lnTo>
                    <a:pt x="6096" y="1219200"/>
                  </a:lnTo>
                  <a:lnTo>
                    <a:pt x="13716" y="1225296"/>
                  </a:lnTo>
                  <a:lnTo>
                    <a:pt x="13716" y="1232916"/>
                  </a:lnTo>
                  <a:lnTo>
                    <a:pt x="2209800" y="1232916"/>
                  </a:lnTo>
                  <a:lnTo>
                    <a:pt x="2209800" y="1225296"/>
                  </a:lnTo>
                  <a:lnTo>
                    <a:pt x="2215896" y="1219200"/>
                  </a:lnTo>
                  <a:close/>
                </a:path>
                <a:path w="2223770" h="1233170">
                  <a:moveTo>
                    <a:pt x="13716" y="1232916"/>
                  </a:moveTo>
                  <a:lnTo>
                    <a:pt x="13716" y="1225296"/>
                  </a:lnTo>
                  <a:lnTo>
                    <a:pt x="6096" y="1219200"/>
                  </a:lnTo>
                  <a:lnTo>
                    <a:pt x="6096" y="1232916"/>
                  </a:lnTo>
                  <a:lnTo>
                    <a:pt x="13716" y="1232916"/>
                  </a:lnTo>
                  <a:close/>
                </a:path>
                <a:path w="2223770" h="1233170">
                  <a:moveTo>
                    <a:pt x="2215896" y="13716"/>
                  </a:moveTo>
                  <a:lnTo>
                    <a:pt x="2209800" y="6096"/>
                  </a:lnTo>
                  <a:lnTo>
                    <a:pt x="2209800" y="13716"/>
                  </a:lnTo>
                  <a:lnTo>
                    <a:pt x="2215896" y="13716"/>
                  </a:lnTo>
                  <a:close/>
                </a:path>
                <a:path w="2223770" h="1233170">
                  <a:moveTo>
                    <a:pt x="2215896" y="1219200"/>
                  </a:moveTo>
                  <a:lnTo>
                    <a:pt x="2215896" y="13716"/>
                  </a:lnTo>
                  <a:lnTo>
                    <a:pt x="2209800" y="13716"/>
                  </a:lnTo>
                  <a:lnTo>
                    <a:pt x="2209800" y="1219200"/>
                  </a:lnTo>
                  <a:lnTo>
                    <a:pt x="2215896" y="1219200"/>
                  </a:lnTo>
                  <a:close/>
                </a:path>
                <a:path w="2223770" h="1233170">
                  <a:moveTo>
                    <a:pt x="2215896" y="1232916"/>
                  </a:moveTo>
                  <a:lnTo>
                    <a:pt x="2215896" y="1219200"/>
                  </a:lnTo>
                  <a:lnTo>
                    <a:pt x="2209800" y="1225296"/>
                  </a:lnTo>
                  <a:lnTo>
                    <a:pt x="2209800" y="1232916"/>
                  </a:lnTo>
                  <a:lnTo>
                    <a:pt x="2215896" y="1232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42882" y="5735819"/>
            <a:ext cx="19030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7175" algn="just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solidFill>
                  <a:srgbClr val="001F5F"/>
                </a:solidFill>
                <a:latin typeface="Times New Roman"/>
                <a:cs typeface="Times New Roman"/>
              </a:rPr>
              <a:t>Changed  </a:t>
            </a:r>
            <a:r>
              <a:rPr sz="2800" spc="55" dirty="0">
                <a:solidFill>
                  <a:srgbClr val="001F5F"/>
                </a:solidFill>
                <a:latin typeface="Times New Roman"/>
                <a:cs typeface="Times New Roman"/>
              </a:rPr>
              <a:t>Employee 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2800" spc="1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15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28104" y="4718304"/>
            <a:ext cx="2376170" cy="928369"/>
            <a:chOff x="6928104" y="4718304"/>
            <a:chExt cx="2376170" cy="928369"/>
          </a:xfrm>
        </p:grpSpPr>
        <p:sp>
          <p:nvSpPr>
            <p:cNvPr id="41" name="object 41"/>
            <p:cNvSpPr/>
            <p:nvPr/>
          </p:nvSpPr>
          <p:spPr>
            <a:xfrm>
              <a:off x="6934199" y="4724399"/>
              <a:ext cx="2362199" cy="9143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28104" y="4718304"/>
              <a:ext cx="2375916" cy="9204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28104" y="4718304"/>
              <a:ext cx="2376170" cy="928369"/>
            </a:xfrm>
            <a:custGeom>
              <a:avLst/>
              <a:gdLst/>
              <a:ahLst/>
              <a:cxnLst/>
              <a:rect l="l" t="t" r="r" b="b"/>
              <a:pathLst>
                <a:path w="2376170" h="928370">
                  <a:moveTo>
                    <a:pt x="2375916" y="925068"/>
                  </a:moveTo>
                  <a:lnTo>
                    <a:pt x="2375916" y="3048"/>
                  </a:lnTo>
                  <a:lnTo>
                    <a:pt x="23728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925068"/>
                  </a:lnTo>
                  <a:lnTo>
                    <a:pt x="3048" y="928116"/>
                  </a:lnTo>
                  <a:lnTo>
                    <a:pt x="6096" y="9281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362200" y="13716"/>
                  </a:lnTo>
                  <a:lnTo>
                    <a:pt x="2362200" y="6096"/>
                  </a:lnTo>
                  <a:lnTo>
                    <a:pt x="2368296" y="13716"/>
                  </a:lnTo>
                  <a:lnTo>
                    <a:pt x="2368296" y="928116"/>
                  </a:lnTo>
                  <a:lnTo>
                    <a:pt x="2372868" y="928116"/>
                  </a:lnTo>
                  <a:lnTo>
                    <a:pt x="2375916" y="925068"/>
                  </a:lnTo>
                  <a:close/>
                </a:path>
                <a:path w="2376170" h="9283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376170" h="928370">
                  <a:moveTo>
                    <a:pt x="13716" y="9144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14400"/>
                  </a:lnTo>
                  <a:lnTo>
                    <a:pt x="13716" y="914400"/>
                  </a:lnTo>
                  <a:close/>
                </a:path>
                <a:path w="2376170" h="928370">
                  <a:moveTo>
                    <a:pt x="2368296" y="914400"/>
                  </a:moveTo>
                  <a:lnTo>
                    <a:pt x="6096" y="914400"/>
                  </a:lnTo>
                  <a:lnTo>
                    <a:pt x="13716" y="920496"/>
                  </a:lnTo>
                  <a:lnTo>
                    <a:pt x="13716" y="928116"/>
                  </a:lnTo>
                  <a:lnTo>
                    <a:pt x="2362200" y="928116"/>
                  </a:lnTo>
                  <a:lnTo>
                    <a:pt x="2362200" y="920496"/>
                  </a:lnTo>
                  <a:lnTo>
                    <a:pt x="2368296" y="914400"/>
                  </a:lnTo>
                  <a:close/>
                </a:path>
                <a:path w="2376170" h="928370">
                  <a:moveTo>
                    <a:pt x="13716" y="928116"/>
                  </a:moveTo>
                  <a:lnTo>
                    <a:pt x="13716" y="920496"/>
                  </a:lnTo>
                  <a:lnTo>
                    <a:pt x="6096" y="914400"/>
                  </a:lnTo>
                  <a:lnTo>
                    <a:pt x="6096" y="928116"/>
                  </a:lnTo>
                  <a:lnTo>
                    <a:pt x="13716" y="928116"/>
                  </a:lnTo>
                  <a:close/>
                </a:path>
                <a:path w="2376170" h="928370">
                  <a:moveTo>
                    <a:pt x="2368296" y="13716"/>
                  </a:moveTo>
                  <a:lnTo>
                    <a:pt x="2362200" y="6096"/>
                  </a:lnTo>
                  <a:lnTo>
                    <a:pt x="2362200" y="13716"/>
                  </a:lnTo>
                  <a:lnTo>
                    <a:pt x="2368296" y="13716"/>
                  </a:lnTo>
                  <a:close/>
                </a:path>
                <a:path w="2376170" h="928370">
                  <a:moveTo>
                    <a:pt x="2368296" y="914400"/>
                  </a:moveTo>
                  <a:lnTo>
                    <a:pt x="2368296" y="13716"/>
                  </a:lnTo>
                  <a:lnTo>
                    <a:pt x="2362200" y="13716"/>
                  </a:lnTo>
                  <a:lnTo>
                    <a:pt x="2362200" y="914400"/>
                  </a:lnTo>
                  <a:lnTo>
                    <a:pt x="2368296" y="914400"/>
                  </a:lnTo>
                  <a:close/>
                </a:path>
                <a:path w="2376170" h="928370">
                  <a:moveTo>
                    <a:pt x="2368296" y="928116"/>
                  </a:moveTo>
                  <a:lnTo>
                    <a:pt x="2368296" y="914400"/>
                  </a:lnTo>
                  <a:lnTo>
                    <a:pt x="2362200" y="920496"/>
                  </a:lnTo>
                  <a:lnTo>
                    <a:pt x="2362200" y="928116"/>
                  </a:lnTo>
                  <a:lnTo>
                    <a:pt x="2368296" y="928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073893" y="4943339"/>
            <a:ext cx="2079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001F5F"/>
                </a:solidFill>
                <a:latin typeface="Times New Roman"/>
                <a:cs typeface="Times New Roman"/>
              </a:rPr>
              <a:t>Globalization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37560" y="4038612"/>
            <a:ext cx="3609340" cy="1757680"/>
          </a:xfrm>
          <a:custGeom>
            <a:avLst/>
            <a:gdLst/>
            <a:ahLst/>
            <a:cxnLst/>
            <a:rect l="l" t="t" r="r" b="b"/>
            <a:pathLst>
              <a:path w="3609340" h="1757679">
                <a:moveTo>
                  <a:pt x="702564" y="0"/>
                </a:moveTo>
                <a:lnTo>
                  <a:pt x="550164" y="65532"/>
                </a:lnTo>
                <a:lnTo>
                  <a:pt x="543344" y="69342"/>
                </a:lnTo>
                <a:lnTo>
                  <a:pt x="539115" y="75438"/>
                </a:lnTo>
                <a:lnTo>
                  <a:pt x="537730" y="82677"/>
                </a:lnTo>
                <a:lnTo>
                  <a:pt x="539496" y="89916"/>
                </a:lnTo>
                <a:lnTo>
                  <a:pt x="543941" y="95859"/>
                </a:lnTo>
                <a:lnTo>
                  <a:pt x="549973" y="99822"/>
                </a:lnTo>
                <a:lnTo>
                  <a:pt x="556844" y="101485"/>
                </a:lnTo>
                <a:lnTo>
                  <a:pt x="563880" y="100584"/>
                </a:lnTo>
                <a:lnTo>
                  <a:pt x="622452" y="75679"/>
                </a:lnTo>
                <a:lnTo>
                  <a:pt x="0" y="903732"/>
                </a:lnTo>
                <a:lnTo>
                  <a:pt x="30480" y="926592"/>
                </a:lnTo>
                <a:lnTo>
                  <a:pt x="651586" y="100342"/>
                </a:lnTo>
                <a:lnTo>
                  <a:pt x="644652" y="160020"/>
                </a:lnTo>
                <a:lnTo>
                  <a:pt x="645121" y="167640"/>
                </a:lnTo>
                <a:lnTo>
                  <a:pt x="648462" y="174117"/>
                </a:lnTo>
                <a:lnTo>
                  <a:pt x="654075" y="178879"/>
                </a:lnTo>
                <a:lnTo>
                  <a:pt x="661416" y="181356"/>
                </a:lnTo>
                <a:lnTo>
                  <a:pt x="669036" y="180873"/>
                </a:lnTo>
                <a:lnTo>
                  <a:pt x="675513" y="177546"/>
                </a:lnTo>
                <a:lnTo>
                  <a:pt x="680275" y="171919"/>
                </a:lnTo>
                <a:lnTo>
                  <a:pt x="682752" y="164592"/>
                </a:lnTo>
                <a:lnTo>
                  <a:pt x="694944" y="63296"/>
                </a:lnTo>
                <a:lnTo>
                  <a:pt x="702564" y="0"/>
                </a:lnTo>
                <a:close/>
              </a:path>
              <a:path w="3609340" h="1757679">
                <a:moveTo>
                  <a:pt x="1978152" y="1749552"/>
                </a:moveTo>
                <a:lnTo>
                  <a:pt x="1691449" y="103949"/>
                </a:lnTo>
                <a:lnTo>
                  <a:pt x="1731264" y="150876"/>
                </a:lnTo>
                <a:lnTo>
                  <a:pt x="1737474" y="156057"/>
                </a:lnTo>
                <a:lnTo>
                  <a:pt x="1765173" y="140208"/>
                </a:lnTo>
                <a:lnTo>
                  <a:pt x="1764258" y="132918"/>
                </a:lnTo>
                <a:lnTo>
                  <a:pt x="1760220" y="126492"/>
                </a:lnTo>
                <a:lnTo>
                  <a:pt x="1653540" y="0"/>
                </a:lnTo>
                <a:lnTo>
                  <a:pt x="1597152" y="155448"/>
                </a:lnTo>
                <a:lnTo>
                  <a:pt x="1595602" y="162687"/>
                </a:lnTo>
                <a:lnTo>
                  <a:pt x="1597342" y="169926"/>
                </a:lnTo>
                <a:lnTo>
                  <a:pt x="1601647" y="176022"/>
                </a:lnTo>
                <a:lnTo>
                  <a:pt x="1607820" y="179832"/>
                </a:lnTo>
                <a:lnTo>
                  <a:pt x="1615694" y="180733"/>
                </a:lnTo>
                <a:lnTo>
                  <a:pt x="1622869" y="179070"/>
                </a:lnTo>
                <a:lnTo>
                  <a:pt x="1641348" y="144170"/>
                </a:lnTo>
                <a:lnTo>
                  <a:pt x="1641348" y="41148"/>
                </a:lnTo>
                <a:lnTo>
                  <a:pt x="1645920" y="67411"/>
                </a:lnTo>
                <a:lnTo>
                  <a:pt x="1653489" y="110947"/>
                </a:lnTo>
                <a:lnTo>
                  <a:pt x="1940052" y="1757172"/>
                </a:lnTo>
                <a:lnTo>
                  <a:pt x="1978152" y="1749552"/>
                </a:lnTo>
                <a:close/>
              </a:path>
              <a:path w="3609340" h="1757679">
                <a:moveTo>
                  <a:pt x="3608832" y="670560"/>
                </a:moveTo>
                <a:lnTo>
                  <a:pt x="2782735" y="50990"/>
                </a:lnTo>
                <a:lnTo>
                  <a:pt x="2842260" y="57912"/>
                </a:lnTo>
                <a:lnTo>
                  <a:pt x="2849880" y="57429"/>
                </a:lnTo>
                <a:lnTo>
                  <a:pt x="2856357" y="54102"/>
                </a:lnTo>
                <a:lnTo>
                  <a:pt x="2861119" y="48475"/>
                </a:lnTo>
                <a:lnTo>
                  <a:pt x="2863596" y="41148"/>
                </a:lnTo>
                <a:lnTo>
                  <a:pt x="2863113" y="33528"/>
                </a:lnTo>
                <a:lnTo>
                  <a:pt x="2859786" y="27051"/>
                </a:lnTo>
                <a:lnTo>
                  <a:pt x="2854160" y="22288"/>
                </a:lnTo>
                <a:lnTo>
                  <a:pt x="2846832" y="19812"/>
                </a:lnTo>
                <a:lnTo>
                  <a:pt x="2682240" y="0"/>
                </a:lnTo>
                <a:lnTo>
                  <a:pt x="2702052" y="46062"/>
                </a:lnTo>
                <a:lnTo>
                  <a:pt x="2747772" y="152400"/>
                </a:lnTo>
                <a:lnTo>
                  <a:pt x="2751582" y="159207"/>
                </a:lnTo>
                <a:lnTo>
                  <a:pt x="2757678" y="163449"/>
                </a:lnTo>
                <a:lnTo>
                  <a:pt x="2764917" y="164820"/>
                </a:lnTo>
                <a:lnTo>
                  <a:pt x="2772156" y="163068"/>
                </a:lnTo>
                <a:lnTo>
                  <a:pt x="2778099" y="158584"/>
                </a:lnTo>
                <a:lnTo>
                  <a:pt x="2782062" y="152400"/>
                </a:lnTo>
                <a:lnTo>
                  <a:pt x="2783725" y="145059"/>
                </a:lnTo>
                <a:lnTo>
                  <a:pt x="2782824" y="137160"/>
                </a:lnTo>
                <a:lnTo>
                  <a:pt x="2758808" y="80670"/>
                </a:lnTo>
                <a:lnTo>
                  <a:pt x="2702052" y="38100"/>
                </a:lnTo>
                <a:lnTo>
                  <a:pt x="2711196" y="44958"/>
                </a:lnTo>
                <a:lnTo>
                  <a:pt x="2758808" y="80670"/>
                </a:lnTo>
                <a:lnTo>
                  <a:pt x="3585972" y="701040"/>
                </a:lnTo>
                <a:lnTo>
                  <a:pt x="3608832" y="67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30</a:t>
            </a:fld>
            <a:r>
              <a:rPr spc="-190" dirty="0"/>
              <a:t> 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7" y="485028"/>
            <a:ext cx="8897620" cy="6266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challenges include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00"/>
              </a:spcBef>
            </a:pPr>
            <a:r>
              <a:rPr sz="2800" i="1" dirty="0">
                <a:latin typeface="Times New Roman"/>
                <a:cs typeface="Times New Roman"/>
              </a:rPr>
              <a:t>1. </a:t>
            </a:r>
            <a:r>
              <a:rPr sz="2800" i="1" spc="55" dirty="0">
                <a:latin typeface="Times New Roman"/>
                <a:cs typeface="Times New Roman"/>
              </a:rPr>
              <a:t>Managing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Diversity:</a:t>
            </a:r>
            <a:endParaRPr sz="2800">
              <a:latin typeface="Times New Roman"/>
              <a:cs typeface="Times New Roman"/>
            </a:endParaRPr>
          </a:p>
          <a:p>
            <a:pPr marL="277495" marR="6985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“Diversity is dealing with a collective </a:t>
            </a:r>
            <a:r>
              <a:rPr sz="2800" i="1" spc="60" dirty="0">
                <a:solidFill>
                  <a:srgbClr val="C00000"/>
                </a:solidFill>
                <a:latin typeface="Times New Roman"/>
                <a:cs typeface="Times New Roman"/>
              </a:rPr>
              <a:t>mixture 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differences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similarities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 a given</a:t>
            </a:r>
            <a:r>
              <a:rPr sz="28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group.”</a:t>
            </a:r>
            <a:endParaRPr sz="2800">
              <a:latin typeface="Times New Roman"/>
              <a:cs typeface="Times New Roman"/>
            </a:endParaRPr>
          </a:p>
          <a:p>
            <a:pPr marL="277495" marR="8255" indent="-265430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(i.e.)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Primary 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dimensions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 age, 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gender,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mental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/ physical  abilities and characteristics, race, ethnic heritage,</a:t>
            </a:r>
            <a:r>
              <a:rPr sz="2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</a:pP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Secondary 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dimensions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 education, geographic location,  cultural experience, work experience, religion, work style, 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family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status,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277495" marR="5080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8326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is a philosophy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about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differences  </a:t>
            </a:r>
            <a:r>
              <a:rPr sz="2800" i="1" spc="60" dirty="0">
                <a:solidFill>
                  <a:srgbClr val="001F5F"/>
                </a:solidFill>
                <a:latin typeface="Times New Roman"/>
                <a:cs typeface="Times New Roman"/>
              </a:rPr>
              <a:t>among 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individuals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 accepted and respected and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how they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 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made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work.</a:t>
            </a:r>
            <a:endParaRPr sz="2800">
              <a:latin typeface="Times New Roman"/>
              <a:cs typeface="Times New Roman"/>
            </a:endParaRPr>
          </a:p>
          <a:p>
            <a:pPr marL="277495" marR="571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448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there is diversity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all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aspects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workforce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makes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not  only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strong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moral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but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also business</a:t>
            </a:r>
            <a:r>
              <a:rPr sz="2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sense.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31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7" y="523737"/>
            <a:ext cx="8898255" cy="591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9525" indent="-265430">
              <a:lnSpc>
                <a:spcPct val="100000"/>
              </a:lnSpc>
              <a:spcBef>
                <a:spcPts val="95"/>
              </a:spcBef>
              <a:tabLst>
                <a:tab pos="1633855" algn="l"/>
                <a:tab pos="2170430" algn="l"/>
                <a:tab pos="3119755" algn="l"/>
                <a:tab pos="3695700" algn="l"/>
                <a:tab pos="5081270" algn="l"/>
                <a:tab pos="6388735" algn="l"/>
                <a:tab pos="6984365" algn="l"/>
                <a:tab pos="8604885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rsity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800" i="1" spc="16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gr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800" i="1" spc="14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o</a:t>
            </a:r>
            <a:r>
              <a:rPr sz="2800" i="1" spc="150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i="1" spc="14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14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rs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  organization to achieve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Access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a </a:t>
            </a:r>
            <a:r>
              <a:rPr sz="28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changing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market</a:t>
            </a:r>
            <a:r>
              <a:rPr sz="2800" i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place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Large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scale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business</a:t>
            </a:r>
            <a:r>
              <a:rPr sz="28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transformation</a:t>
            </a:r>
            <a:r>
              <a:rPr sz="2800" spc="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Superior customer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service.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Workforce</a:t>
            </a:r>
            <a:r>
              <a:rPr sz="2800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empowerment.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spc="-45" dirty="0">
                <a:solidFill>
                  <a:srgbClr val="001F5F"/>
                </a:solidFill>
                <a:latin typeface="Times New Roman"/>
                <a:cs typeface="Times New Roman"/>
              </a:rPr>
              <a:t>Total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quality</a:t>
            </a: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Alliances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 suppliers and</a:t>
            </a:r>
            <a:r>
              <a:rPr sz="28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customers.</a:t>
            </a:r>
            <a:endParaRPr sz="2800">
              <a:latin typeface="Times New Roman"/>
              <a:cs typeface="Times New Roman"/>
            </a:endParaRPr>
          </a:p>
          <a:p>
            <a:pPr marL="12700" marR="5551170">
              <a:lnSpc>
                <a:spcPct val="108900"/>
              </a:lnSpc>
              <a:buClr>
                <a:srgbClr val="000000"/>
              </a:buClr>
              <a:buSzPct val="76785"/>
              <a:buFont typeface="DejaVu Sans"/>
              <a:buChar char="❖"/>
              <a:tabLst>
                <a:tab pos="278130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Continuous</a:t>
            </a: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learning</a:t>
            </a:r>
            <a:r>
              <a:rPr sz="2800" spc="30" dirty="0">
                <a:solidFill>
                  <a:srgbClr val="001F5F"/>
                </a:solidFill>
                <a:latin typeface="Times New Roman"/>
                <a:cs typeface="Times New Roman"/>
              </a:rPr>
              <a:t>.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(E.g.)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i)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Procter &amp;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Gamble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achieves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30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–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40%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higher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productivity  at its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18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diverse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team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based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plants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than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at its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 diverse  plants.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32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535" y="447536"/>
            <a:ext cx="39243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Barriers </a:t>
            </a:r>
            <a:r>
              <a:rPr sz="2700" b="0" i="1" dirty="0">
                <a:solidFill>
                  <a:srgbClr val="000000"/>
                </a:solidFill>
                <a:latin typeface="Times New Roman"/>
                <a:cs typeface="Times New Roman"/>
              </a:rPr>
              <a:t>to accept</a:t>
            </a:r>
            <a:r>
              <a:rPr sz="2700" b="0" i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dirty="0">
                <a:solidFill>
                  <a:srgbClr val="000000"/>
                </a:solidFill>
                <a:latin typeface="Times New Roman"/>
                <a:cs typeface="Times New Roman"/>
              </a:rPr>
              <a:t>diversity: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7369" y="897117"/>
            <a:ext cx="8897620" cy="601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715" indent="-265430" algn="just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448945" algn="l"/>
              </a:tabLst>
            </a:pPr>
            <a:r>
              <a:rPr sz="27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Prejudice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unjustified </a:t>
            </a:r>
            <a:r>
              <a:rPr sz="27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negative attitude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towards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person 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based on his or her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membership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a particular</a:t>
            </a:r>
            <a:r>
              <a:rPr sz="27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group.</a:t>
            </a:r>
            <a:endParaRPr sz="27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511809" algn="l"/>
              </a:tabLst>
            </a:pPr>
            <a:r>
              <a:rPr sz="27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Ethnocentrism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 tendency to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regard </a:t>
            </a:r>
            <a:r>
              <a:rPr sz="2700" spc="-30" dirty="0">
                <a:solidFill>
                  <a:srgbClr val="001F5F"/>
                </a:solidFill>
                <a:latin typeface="Times New Roman"/>
                <a:cs typeface="Times New Roman"/>
              </a:rPr>
              <a:t>one’s </a:t>
            </a:r>
            <a:r>
              <a:rPr sz="270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own </a:t>
            </a:r>
            <a:r>
              <a:rPr sz="27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group,  </a:t>
            </a:r>
            <a:r>
              <a:rPr sz="27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culture</a:t>
            </a:r>
            <a:r>
              <a:rPr sz="2700" spc="3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or nation as superior to</a:t>
            </a:r>
            <a:r>
              <a:rPr sz="27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others.</a:t>
            </a:r>
            <a:endParaRPr sz="2700">
              <a:latin typeface="Times New Roman"/>
              <a:cs typeface="Times New Roman"/>
            </a:endParaRPr>
          </a:p>
          <a:p>
            <a:pPr marL="277495" algn="just">
              <a:lnSpc>
                <a:spcPct val="100000"/>
              </a:lnSpc>
              <a:spcBef>
                <a:spcPts val="300"/>
              </a:spcBef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- this occurs in selective club, religious or</a:t>
            </a:r>
            <a:r>
              <a:rPr sz="27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political.</a:t>
            </a:r>
            <a:endParaRPr sz="2700">
              <a:latin typeface="Times New Roman"/>
              <a:cs typeface="Times New Roman"/>
            </a:endParaRPr>
          </a:p>
          <a:p>
            <a:pPr marL="277495" marR="6985" indent="-265430" algn="just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441325" algn="l"/>
              </a:tabLst>
            </a:pPr>
            <a:r>
              <a:rPr sz="27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Stereotypes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 </a:t>
            </a:r>
            <a:r>
              <a:rPr sz="27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set </a:t>
            </a:r>
            <a:r>
              <a:rPr sz="27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beliefs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about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 group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applied 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universally to all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members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that</a:t>
            </a:r>
            <a:r>
              <a:rPr sz="27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group.</a:t>
            </a:r>
            <a:endParaRPr sz="2700">
              <a:latin typeface="Times New Roman"/>
              <a:cs typeface="Times New Roman"/>
            </a:endParaRPr>
          </a:p>
          <a:p>
            <a:pPr marL="277495" marR="6350" indent="-265430" algn="just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395605" algn="l"/>
              </a:tabLst>
            </a:pPr>
            <a:r>
              <a:rPr sz="27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Discrimination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 </a:t>
            </a:r>
            <a:r>
              <a:rPr sz="27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barring </a:t>
            </a:r>
            <a:r>
              <a:rPr sz="27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27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individual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from membership 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or from a job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because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his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her  membership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a particular</a:t>
            </a: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group.</a:t>
            </a:r>
            <a:endParaRPr sz="27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371475" algn="l"/>
              </a:tabLst>
            </a:pPr>
            <a:r>
              <a:rPr sz="27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Harassment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consciously shunning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verbally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7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physically  </a:t>
            </a:r>
            <a:r>
              <a:rPr sz="27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abusing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individual.</a:t>
            </a:r>
            <a:endParaRPr sz="2700">
              <a:latin typeface="Times New Roman"/>
              <a:cs typeface="Times New Roman"/>
            </a:endParaRPr>
          </a:p>
          <a:p>
            <a:pPr marL="277495" marR="6350" indent="-265430" algn="just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Font typeface="Times New Roman"/>
              <a:buAutoNum type="alphaLcParenR" startAt="3"/>
              <a:tabLst>
                <a:tab pos="458470" algn="l"/>
              </a:tabLst>
            </a:pPr>
            <a:r>
              <a:rPr dirty="0"/>
              <a:t>	</a:t>
            </a:r>
            <a:r>
              <a:rPr sz="27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Backlash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– </a:t>
            </a:r>
            <a:r>
              <a:rPr sz="27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negative reaction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gaining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power  influence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by members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previously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under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represented</a:t>
            </a:r>
            <a:r>
              <a:rPr sz="2700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groups,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545" y="6886440"/>
            <a:ext cx="5821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leading to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fear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and reverse</a:t>
            </a:r>
            <a:r>
              <a:rPr sz="27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discrimination.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3966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6350" cy="6266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i="1" spc="50" dirty="0">
                <a:latin typeface="Times New Roman"/>
                <a:cs typeface="Times New Roman"/>
              </a:rPr>
              <a:t>Manage </a:t>
            </a:r>
            <a:r>
              <a:rPr sz="2800" i="1" spc="-5" dirty="0">
                <a:latin typeface="Times New Roman"/>
                <a:cs typeface="Times New Roman"/>
              </a:rPr>
              <a:t>diversity</a:t>
            </a:r>
            <a:r>
              <a:rPr sz="2800" i="1" spc="-114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effectively:</a:t>
            </a:r>
            <a:endParaRPr sz="2800">
              <a:latin typeface="Times New Roman"/>
              <a:cs typeface="Times New Roman"/>
            </a:endParaRPr>
          </a:p>
          <a:p>
            <a:pPr marL="317500" indent="-305435" algn="just">
              <a:lnSpc>
                <a:spcPct val="100000"/>
              </a:lnSpc>
              <a:spcBef>
                <a:spcPts val="300"/>
              </a:spcBef>
              <a:buAutoNum type="romanLcParenR"/>
              <a:tabLst>
                <a:tab pos="318135" algn="l"/>
              </a:tabLst>
            </a:pP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Increasing</a:t>
            </a:r>
            <a:r>
              <a:rPr sz="28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awareness:</a:t>
            </a:r>
            <a:endParaRPr sz="2800">
              <a:latin typeface="Times New Roman"/>
              <a:cs typeface="Times New Roman"/>
            </a:endParaRPr>
          </a:p>
          <a:p>
            <a:pPr marL="277495" marR="762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219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awareness demands </a:t>
            </a:r>
            <a:r>
              <a:rPr sz="28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appreciation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diversity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 a fact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organizational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life.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05459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diversity awareness programmes in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strive to  increase managers and </a:t>
            </a:r>
            <a:r>
              <a:rPr sz="28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worker’s </a:t>
            </a:r>
            <a:r>
              <a:rPr sz="28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attitude,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biases,  stereotypes,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differing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perspectives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diverse managers, co-  workers.</a:t>
            </a:r>
            <a:endParaRPr sz="2800">
              <a:latin typeface="Times New Roman"/>
              <a:cs typeface="Times New Roman"/>
            </a:endParaRPr>
          </a:p>
          <a:p>
            <a:pPr marL="416559" indent="-404495" algn="just">
              <a:lnSpc>
                <a:spcPct val="100000"/>
              </a:lnSpc>
              <a:spcBef>
                <a:spcPts val="300"/>
              </a:spcBef>
              <a:buAutoNum type="romanLcParenR"/>
              <a:tabLst>
                <a:tab pos="417195" algn="l"/>
              </a:tabLst>
            </a:pP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Increasing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Diversity</a:t>
            </a:r>
            <a:r>
              <a:rPr sz="28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Skills: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20700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efforts to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increase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diversity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skills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focus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improving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managers and subordinates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interaction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improving</a:t>
            </a:r>
            <a:r>
              <a:rPr sz="2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skill.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704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educate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way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65" dirty="0">
                <a:solidFill>
                  <a:srgbClr val="001F5F"/>
                </a:solidFill>
                <a:latin typeface="Times New Roman"/>
                <a:cs typeface="Times New Roman"/>
              </a:rPr>
              <a:t>thinking, </a:t>
            </a:r>
            <a:r>
              <a:rPr sz="28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communication</a:t>
            </a:r>
            <a:r>
              <a:rPr sz="2800" spc="5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issues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situations to develop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healthy respect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mutual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understanding.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34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5715" cy="5915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13715" indent="-501650">
              <a:lnSpc>
                <a:spcPct val="100000"/>
              </a:lnSpc>
              <a:spcBef>
                <a:spcPts val="400"/>
              </a:spcBef>
              <a:buAutoNum type="romanLcParenR" startAt="3"/>
              <a:tabLst>
                <a:tab pos="514350" algn="l"/>
              </a:tabLst>
            </a:pP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Cultural</a:t>
            </a:r>
            <a:r>
              <a:rPr sz="28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diversity:</a:t>
            </a:r>
            <a:endParaRPr sz="2800">
              <a:latin typeface="Times New Roman"/>
              <a:cs typeface="Times New Roman"/>
            </a:endParaRPr>
          </a:p>
          <a:p>
            <a:pPr marL="662940" lvl="1" indent="-386080">
              <a:lnSpc>
                <a:spcPct val="100000"/>
              </a:lnSpc>
              <a:spcBef>
                <a:spcPts val="300"/>
              </a:spcBef>
              <a:buChar char="-"/>
              <a:tabLst>
                <a:tab pos="662940" algn="l"/>
                <a:tab pos="663575" algn="l"/>
                <a:tab pos="1443355" algn="l"/>
                <a:tab pos="2954020" algn="l"/>
                <a:tab pos="3495040" algn="l"/>
                <a:tab pos="5240020" algn="l"/>
                <a:tab pos="5744845" algn="l"/>
                <a:tab pos="7197090" algn="l"/>
                <a:tab pos="85839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d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rsi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pl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g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28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globalization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89584" lvl="1" indent="-212725">
              <a:lnSpc>
                <a:spcPct val="100000"/>
              </a:lnSpc>
              <a:spcBef>
                <a:spcPts val="300"/>
              </a:spcBef>
              <a:buChar char="-"/>
              <a:tabLst>
                <a:tab pos="490220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challenge to OB is to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harness the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wealth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i="1" spc="3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differences</a:t>
            </a:r>
            <a:endParaRPr sz="28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that cultural diversity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provides.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i="1" spc="10" dirty="0">
                <a:latin typeface="Times New Roman"/>
                <a:cs typeface="Times New Roman"/>
              </a:rPr>
              <a:t>Strategies </a:t>
            </a:r>
            <a:r>
              <a:rPr sz="2800" i="1" spc="-5" dirty="0">
                <a:latin typeface="Times New Roman"/>
                <a:cs typeface="Times New Roman"/>
              </a:rPr>
              <a:t>to </a:t>
            </a:r>
            <a:r>
              <a:rPr sz="2800" i="1" spc="50" dirty="0">
                <a:latin typeface="Times New Roman"/>
                <a:cs typeface="Times New Roman"/>
              </a:rPr>
              <a:t>manage </a:t>
            </a:r>
            <a:r>
              <a:rPr sz="2800" i="1" spc="35" dirty="0">
                <a:latin typeface="Times New Roman"/>
                <a:cs typeface="Times New Roman"/>
              </a:rPr>
              <a:t>cultural</a:t>
            </a:r>
            <a:r>
              <a:rPr sz="2800" i="1" spc="-1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diversity:</a:t>
            </a:r>
            <a:endParaRPr sz="280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har char="*"/>
              <a:tabLst>
                <a:tab pos="278130" algn="l"/>
              </a:tabLst>
            </a:pP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8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individuals:</a:t>
            </a:r>
            <a:endParaRPr sz="2800">
              <a:latin typeface="Times New Roman"/>
              <a:cs typeface="Times New Roman"/>
            </a:endParaRPr>
          </a:p>
          <a:p>
            <a:pPr marL="483234" lvl="1" indent="-206375">
              <a:lnSpc>
                <a:spcPct val="100000"/>
              </a:lnSpc>
              <a:spcBef>
                <a:spcPts val="300"/>
              </a:spcBef>
              <a:buChar char="-"/>
              <a:tabLst>
                <a:tab pos="4838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live and work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outside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your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home</a:t>
            </a:r>
            <a:r>
              <a:rPr sz="2800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country.</a:t>
            </a:r>
            <a:endParaRPr sz="2800">
              <a:latin typeface="Times New Roman"/>
              <a:cs typeface="Times New Roman"/>
            </a:endParaRPr>
          </a:p>
          <a:p>
            <a:pPr marL="277495" marR="5080" lvl="1">
              <a:lnSpc>
                <a:spcPct val="100000"/>
              </a:lnSpc>
              <a:spcBef>
                <a:spcPts val="300"/>
              </a:spcBef>
              <a:buFont typeface="Times New Roman"/>
              <a:buChar char="-"/>
              <a:tabLst>
                <a:tab pos="559435" algn="l"/>
                <a:tab pos="560070" algn="l"/>
                <a:tab pos="1827530" algn="l"/>
                <a:tab pos="3491865" algn="l"/>
                <a:tab pos="4287520" algn="l"/>
                <a:tab pos="5398135" algn="l"/>
                <a:tab pos="6253480" algn="l"/>
                <a:tab pos="8151495" algn="l"/>
              </a:tabLst>
            </a:pP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eve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15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ri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ith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ple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  than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your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own.</a:t>
            </a:r>
            <a:endParaRPr sz="2800">
              <a:latin typeface="Times New Roman"/>
              <a:cs typeface="Times New Roman"/>
            </a:endParaRPr>
          </a:p>
          <a:p>
            <a:pPr marL="483234" lvl="1" indent="-206375">
              <a:lnSpc>
                <a:spcPct val="100000"/>
              </a:lnSpc>
              <a:spcBef>
                <a:spcPts val="300"/>
              </a:spcBef>
              <a:buChar char="-"/>
              <a:tabLst>
                <a:tab pos="4838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learn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another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language</a:t>
            </a:r>
            <a:r>
              <a:rPr sz="2800" spc="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5715" lvl="1">
              <a:lnSpc>
                <a:spcPct val="100000"/>
              </a:lnSpc>
              <a:spcBef>
                <a:spcPts val="300"/>
              </a:spcBef>
              <a:buChar char="-"/>
              <a:tabLst>
                <a:tab pos="609600" algn="l"/>
                <a:tab pos="610235" algn="l"/>
                <a:tab pos="2165985" algn="l"/>
                <a:tab pos="3939540" algn="l"/>
                <a:tab pos="4707890" algn="l"/>
                <a:tab pos="6518275" algn="l"/>
                <a:tab pos="7265670" algn="l"/>
                <a:tab pos="836866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bs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ew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sp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a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ri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al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br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ng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k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y  issues from multinational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perspective.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35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637"/>
            <a:ext cx="8896985" cy="6578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har char="*"/>
              <a:tabLst>
                <a:tab pos="269240" algn="l"/>
              </a:tabLst>
            </a:pPr>
            <a:r>
              <a:rPr sz="27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For </a:t>
            </a:r>
            <a:r>
              <a:rPr sz="27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companies </a:t>
            </a:r>
            <a:r>
              <a:rPr sz="27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700" i="1" spc="-1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Organizations:</a:t>
            </a:r>
            <a:endParaRPr sz="2700">
              <a:latin typeface="Times New Roman"/>
              <a:cs typeface="Times New Roman"/>
            </a:endParaRPr>
          </a:p>
          <a:p>
            <a:pPr marL="475615" lvl="1" indent="-198755">
              <a:lnSpc>
                <a:spcPct val="100000"/>
              </a:lnSpc>
              <a:spcBef>
                <a:spcPts val="300"/>
              </a:spcBef>
              <a:buChar char="-"/>
              <a:tabLst>
                <a:tab pos="476250" algn="l"/>
              </a:tabLst>
            </a:pP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offer </a:t>
            </a:r>
            <a:r>
              <a:rPr sz="27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language training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employee.</a:t>
            </a:r>
            <a:endParaRPr sz="2700">
              <a:latin typeface="Times New Roman"/>
              <a:cs typeface="Times New Roman"/>
            </a:endParaRPr>
          </a:p>
          <a:p>
            <a:pPr marL="277495" marR="5080" lvl="1">
              <a:lnSpc>
                <a:spcPct val="100000"/>
              </a:lnSpc>
              <a:spcBef>
                <a:spcPts val="300"/>
              </a:spcBef>
              <a:buChar char="-"/>
              <a:tabLst>
                <a:tab pos="690245" algn="l"/>
                <a:tab pos="690880" algn="l"/>
                <a:tab pos="2399030" algn="l"/>
                <a:tab pos="4164329" algn="l"/>
                <a:tab pos="4729480" algn="l"/>
                <a:tab pos="5904865" algn="l"/>
                <a:tab pos="6717665" algn="l"/>
                <a:tab pos="7797165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	e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ees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	accept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n	</a:t>
            </a:r>
            <a:r>
              <a:rPr sz="2700" i="1" spc="14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7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i="1" spc="15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700" i="1" dirty="0">
                <a:solidFill>
                  <a:srgbClr val="001F5F"/>
                </a:solidFill>
                <a:latin typeface="Times New Roman"/>
                <a:cs typeface="Times New Roman"/>
              </a:rPr>
              <a:t>e	c</a:t>
            </a:r>
            <a:r>
              <a:rPr sz="27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i="1" spc="145" dirty="0">
                <a:solidFill>
                  <a:srgbClr val="001F5F"/>
                </a:solidFill>
                <a:latin typeface="Times New Roman"/>
                <a:cs typeface="Times New Roman"/>
              </a:rPr>
              <a:t>un</a:t>
            </a:r>
            <a:r>
              <a:rPr sz="27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7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i="1" dirty="0">
                <a:solidFill>
                  <a:srgbClr val="001F5F"/>
                </a:solidFill>
                <a:latin typeface="Times New Roman"/>
                <a:cs typeface="Times New Roman"/>
              </a:rPr>
              <a:t>y  </a:t>
            </a:r>
            <a:r>
              <a:rPr sz="27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assignments.</a:t>
            </a:r>
            <a:endParaRPr sz="2700">
              <a:latin typeface="Times New Roman"/>
              <a:cs typeface="Times New Roman"/>
            </a:endParaRPr>
          </a:p>
          <a:p>
            <a:pPr marL="475615" lvl="1" indent="-198755">
              <a:lnSpc>
                <a:spcPct val="100000"/>
              </a:lnSpc>
              <a:spcBef>
                <a:spcPts val="300"/>
              </a:spcBef>
              <a:buChar char="-"/>
              <a:tabLst>
                <a:tab pos="47625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provide transaction </a:t>
            </a:r>
            <a:r>
              <a:rPr sz="27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counselling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to employees and</a:t>
            </a:r>
            <a:r>
              <a:rPr sz="27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families.</a:t>
            </a:r>
            <a:endParaRPr sz="2700">
              <a:latin typeface="Times New Roman"/>
              <a:cs typeface="Times New Roman"/>
            </a:endParaRPr>
          </a:p>
          <a:p>
            <a:pPr marL="277495" marR="5080" lvl="1">
              <a:lnSpc>
                <a:spcPct val="100000"/>
              </a:lnSpc>
              <a:spcBef>
                <a:spcPts val="300"/>
              </a:spcBef>
              <a:buChar char="-"/>
              <a:tabLst>
                <a:tab pos="626745" algn="l"/>
                <a:tab pos="627380" algn="l"/>
                <a:tab pos="1910080" algn="l"/>
                <a:tab pos="3211830" algn="l"/>
                <a:tab pos="3714750" algn="l"/>
                <a:tab pos="4540885" algn="l"/>
                <a:tab pos="6241415" algn="l"/>
                <a:tab pos="7164070" algn="l"/>
                <a:tab pos="815975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pr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id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ra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	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loy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earn	a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bo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	</a:t>
            </a:r>
            <a:r>
              <a:rPr sz="2700" i="1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7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700" i="1" dirty="0">
                <a:solidFill>
                  <a:srgbClr val="001F5F"/>
                </a:solidFill>
                <a:latin typeface="Times New Roman"/>
                <a:cs typeface="Times New Roman"/>
              </a:rPr>
              <a:t>s  </a:t>
            </a:r>
            <a:r>
              <a:rPr sz="27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cultural</a:t>
            </a:r>
            <a:r>
              <a:rPr sz="2700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differences</a:t>
            </a:r>
            <a:r>
              <a:rPr sz="2700" spc="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700" i="1" dirty="0">
                <a:solidFill>
                  <a:srgbClr val="C00000"/>
                </a:solidFill>
                <a:latin typeface="Times New Roman"/>
                <a:cs typeface="Times New Roman"/>
              </a:rPr>
              <a:t>iv) </a:t>
            </a:r>
            <a:r>
              <a:rPr sz="27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Gender</a:t>
            </a:r>
            <a:r>
              <a:rPr sz="27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i="1" dirty="0">
                <a:solidFill>
                  <a:srgbClr val="C00000"/>
                </a:solidFill>
                <a:latin typeface="Times New Roman"/>
                <a:cs typeface="Times New Roman"/>
              </a:rPr>
              <a:t>diversity:</a:t>
            </a:r>
            <a:endParaRPr sz="2700">
              <a:latin typeface="Times New Roman"/>
              <a:cs typeface="Times New Roman"/>
            </a:endParaRPr>
          </a:p>
          <a:p>
            <a:pPr marL="475615" indent="-198755">
              <a:lnSpc>
                <a:spcPct val="100000"/>
              </a:lnSpc>
              <a:spcBef>
                <a:spcPts val="300"/>
              </a:spcBef>
              <a:buChar char="-"/>
              <a:tabLst>
                <a:tab pos="47625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feminization </a:t>
            </a:r>
            <a:r>
              <a:rPr sz="27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7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workforce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has increased</a:t>
            </a:r>
            <a:r>
              <a:rPr sz="2700" spc="-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substantially.</a:t>
            </a:r>
            <a:endParaRPr sz="2700">
              <a:latin typeface="Times New Roman"/>
              <a:cs typeface="Times New Roman"/>
            </a:endParaRPr>
          </a:p>
          <a:p>
            <a:pPr marL="475615" indent="-198755">
              <a:lnSpc>
                <a:spcPct val="100000"/>
              </a:lnSpc>
              <a:spcBef>
                <a:spcPts val="300"/>
              </a:spcBef>
              <a:buFont typeface="Times New Roman"/>
              <a:buChar char="-"/>
              <a:tabLst>
                <a:tab pos="476250" algn="l"/>
              </a:tabLst>
            </a:pPr>
            <a:r>
              <a:rPr sz="27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women’s participation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in the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workforce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increasing.</a:t>
            </a:r>
            <a:endParaRPr sz="2700">
              <a:latin typeface="Times New Roman"/>
              <a:cs typeface="Times New Roman"/>
            </a:endParaRPr>
          </a:p>
          <a:p>
            <a:pPr marL="277495" marR="6350" indent="-265430">
              <a:lnSpc>
                <a:spcPct val="100000"/>
              </a:lnSpc>
              <a:spcBef>
                <a:spcPts val="300"/>
              </a:spcBef>
              <a:tabLst>
                <a:tab pos="992505" algn="l"/>
                <a:tab pos="2202180" algn="l"/>
                <a:tab pos="3013075" algn="l"/>
                <a:tab pos="4087495" algn="l"/>
                <a:tab pos="4572000" algn="l"/>
                <a:tab pos="6067425" algn="l"/>
                <a:tab pos="7176134" algn="l"/>
                <a:tab pos="861568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E.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)	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en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hol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d	</a:t>
            </a:r>
            <a:r>
              <a:rPr sz="2700" spc="-9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%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f	c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rp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e	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5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700" spc="-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cer	p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7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s	</a:t>
            </a:r>
            <a:r>
              <a:rPr sz="2700" spc="-1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n  Fortune 500</a:t>
            </a:r>
            <a:r>
              <a:rPr sz="27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companies.</a:t>
            </a:r>
            <a:endParaRPr sz="2700">
              <a:latin typeface="Times New Roman"/>
              <a:cs typeface="Times New Roman"/>
            </a:endParaRPr>
          </a:p>
          <a:p>
            <a:pPr marL="277495" marR="698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46100" algn="l"/>
              </a:tabLst>
            </a:pP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it allow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individuals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 to move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away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from  </a:t>
            </a:r>
            <a:r>
              <a:rPr sz="27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discriminating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700" spc="-5" dirty="0">
                <a:solidFill>
                  <a:srgbClr val="001F5F"/>
                </a:solidFill>
                <a:latin typeface="Times New Roman"/>
                <a:cs typeface="Times New Roman"/>
              </a:rPr>
              <a:t>making false assumptions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while managing  with diverse</a:t>
            </a:r>
            <a:r>
              <a:rPr sz="27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1F5F"/>
                </a:solidFill>
                <a:latin typeface="Times New Roman"/>
                <a:cs typeface="Times New Roman"/>
              </a:rPr>
              <a:t>groups.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36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713324"/>
            <a:ext cx="8897620" cy="50927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28625" indent="-416559" algn="just">
              <a:lnSpc>
                <a:spcPct val="100000"/>
              </a:lnSpc>
              <a:spcBef>
                <a:spcPts val="400"/>
              </a:spcBef>
              <a:buAutoNum type="romanLcParenR" startAt="5"/>
              <a:tabLst>
                <a:tab pos="429259" algn="l"/>
              </a:tabLst>
            </a:pPr>
            <a:r>
              <a:rPr sz="32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Committing </a:t>
            </a:r>
            <a:r>
              <a:rPr sz="32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Top </a:t>
            </a:r>
            <a:r>
              <a:rPr sz="3200" i="1" spc="70" dirty="0">
                <a:solidFill>
                  <a:srgbClr val="C00000"/>
                </a:solidFill>
                <a:latin typeface="Times New Roman"/>
                <a:cs typeface="Times New Roman"/>
              </a:rPr>
              <a:t>Management </a:t>
            </a:r>
            <a:r>
              <a:rPr sz="3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3200" i="1" spc="-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Diversity:</a:t>
            </a:r>
            <a:endParaRPr sz="32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7531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managers </a:t>
            </a:r>
            <a:r>
              <a:rPr sz="32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embrass </a:t>
            </a:r>
            <a:r>
              <a:rPr sz="32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diversity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through their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actions  and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spread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messages that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diversity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source of 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competitive</a:t>
            </a:r>
            <a:r>
              <a:rPr sz="32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advantage.</a:t>
            </a:r>
            <a:endParaRPr sz="3200">
              <a:latin typeface="Times New Roman"/>
              <a:cs typeface="Times New Roman"/>
            </a:endParaRPr>
          </a:p>
          <a:p>
            <a:pPr marL="277495" marR="571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78485" algn="l"/>
              </a:tabLst>
            </a:pP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takes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steps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3200" i="1" spc="55" dirty="0">
                <a:solidFill>
                  <a:srgbClr val="001F5F"/>
                </a:solidFill>
                <a:latin typeface="Times New Roman"/>
                <a:cs typeface="Times New Roman"/>
              </a:rPr>
              <a:t>manage </a:t>
            </a:r>
            <a:r>
              <a:rPr sz="32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diversity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success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their 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efforts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manage</a:t>
            </a:r>
            <a:r>
              <a:rPr sz="32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diversity.</a:t>
            </a:r>
            <a:endParaRPr sz="32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715645" algn="l"/>
              </a:tabLst>
            </a:pP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diversity management 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efforts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have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backfired, 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leaving </a:t>
            </a: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race </a:t>
            </a:r>
            <a:r>
              <a:rPr sz="3200" i="1" spc="6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32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gender </a:t>
            </a:r>
            <a:r>
              <a:rPr sz="32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divisions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even</a:t>
            </a:r>
            <a:r>
              <a:rPr sz="3200" spc="-2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greater.</a:t>
            </a:r>
            <a:endParaRPr sz="32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85165" algn="l"/>
              </a:tabLst>
            </a:pP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experts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recommended that 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managing diversity  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demands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expecting a </a:t>
            </a:r>
            <a:r>
              <a:rPr sz="32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range </a:t>
            </a:r>
            <a:r>
              <a:rPr sz="32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between</a:t>
            </a:r>
            <a:r>
              <a:rPr sz="3200" i="1" spc="-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1F5F"/>
                </a:solidFill>
                <a:latin typeface="Times New Roman"/>
                <a:cs typeface="Times New Roman"/>
              </a:rPr>
              <a:t>people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37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6985" cy="58394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5760" indent="-353695" algn="just">
              <a:lnSpc>
                <a:spcPct val="100000"/>
              </a:lnSpc>
              <a:spcBef>
                <a:spcPts val="400"/>
              </a:spcBef>
              <a:buAutoNum type="arabicPeriod" startAt="2"/>
              <a:tabLst>
                <a:tab pos="366395" algn="l"/>
              </a:tabLst>
            </a:pPr>
            <a:r>
              <a:rPr sz="2800" i="1" spc="55" dirty="0">
                <a:latin typeface="Times New Roman"/>
                <a:cs typeface="Times New Roman"/>
              </a:rPr>
              <a:t>Changing </a:t>
            </a:r>
            <a:r>
              <a:rPr sz="2800" i="1" spc="20" dirty="0">
                <a:latin typeface="Times New Roman"/>
                <a:cs typeface="Times New Roman"/>
              </a:rPr>
              <a:t>demographics </a:t>
            </a:r>
            <a:r>
              <a:rPr sz="2800" i="1" spc="75" dirty="0">
                <a:latin typeface="Times New Roman"/>
                <a:cs typeface="Times New Roman"/>
              </a:rPr>
              <a:t>of</a:t>
            </a:r>
            <a:r>
              <a:rPr sz="2800" i="1" spc="-155" dirty="0">
                <a:latin typeface="Times New Roman"/>
                <a:cs typeface="Times New Roman"/>
              </a:rPr>
              <a:t> </a:t>
            </a:r>
            <a:r>
              <a:rPr sz="2800" i="1" spc="20" dirty="0">
                <a:latin typeface="Times New Roman"/>
                <a:cs typeface="Times New Roman"/>
              </a:rPr>
              <a:t>Workforce:</a:t>
            </a:r>
            <a:endParaRPr sz="2800">
              <a:latin typeface="Times New Roman"/>
              <a:cs typeface="Times New Roman"/>
            </a:endParaRPr>
          </a:p>
          <a:p>
            <a:pPr marL="277495" marR="571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4356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relates to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dual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career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couple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where both partners are  actively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pursuing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professional</a:t>
            </a:r>
            <a:r>
              <a:rPr sz="2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careers.</a:t>
            </a:r>
            <a:endParaRPr sz="2800">
              <a:latin typeface="Times New Roman"/>
              <a:cs typeface="Times New Roman"/>
            </a:endParaRPr>
          </a:p>
          <a:p>
            <a:pPr marL="483234" lvl="1" indent="-20637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38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 use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physical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relocation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developing</a:t>
            </a:r>
            <a:r>
              <a:rPr sz="28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talent.</a:t>
            </a:r>
            <a:endParaRPr sz="2800">
              <a:latin typeface="Times New Roman"/>
              <a:cs typeface="Times New Roman"/>
            </a:endParaRPr>
          </a:p>
          <a:p>
            <a:pPr marL="277495" marR="571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6642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dual career professionals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limits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individual flexibility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accepting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assignments.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6769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another change in workforce relates 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growing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no. of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young employees and people who join jobs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8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fresh 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graduate</a:t>
            </a: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23240" lvl="1" indent="-24574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2324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young people who are</a:t>
            </a:r>
            <a:r>
              <a:rPr sz="2800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fresh,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ambitious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enthusiastic</a:t>
            </a:r>
            <a:endParaRPr sz="2800">
              <a:latin typeface="Times New Roman"/>
              <a:cs typeface="Times New Roman"/>
            </a:endParaRPr>
          </a:p>
          <a:p>
            <a:pPr marL="277495" algn="just">
              <a:lnSpc>
                <a:spcPct val="100000"/>
              </a:lnSpc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are handled with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circumspection</a:t>
            </a:r>
            <a:r>
              <a:rPr sz="2800" spc="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635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5245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changes in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workforce demographics have their own  implication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managers in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38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6985" cy="6266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5760" indent="-353695" algn="just">
              <a:lnSpc>
                <a:spcPct val="100000"/>
              </a:lnSpc>
              <a:spcBef>
                <a:spcPts val="400"/>
              </a:spcBef>
              <a:buAutoNum type="arabicPeriod" startAt="3"/>
              <a:tabLst>
                <a:tab pos="366395" algn="l"/>
              </a:tabLst>
            </a:pPr>
            <a:r>
              <a:rPr sz="2800" i="1" spc="40" dirty="0">
                <a:latin typeface="Times New Roman"/>
                <a:cs typeface="Times New Roman"/>
              </a:rPr>
              <a:t>Changes </a:t>
            </a:r>
            <a:r>
              <a:rPr sz="2800" i="1" spc="30" dirty="0">
                <a:latin typeface="Times New Roman"/>
                <a:cs typeface="Times New Roman"/>
              </a:rPr>
              <a:t>Employee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30" dirty="0">
                <a:latin typeface="Times New Roman"/>
                <a:cs typeface="Times New Roman"/>
              </a:rPr>
              <a:t>Expectations:</a:t>
            </a:r>
            <a:endParaRPr sz="28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080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expectations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attitudes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have changes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due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 changes in workforce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demographics.</a:t>
            </a:r>
            <a:endParaRPr sz="28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4038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demand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empowerment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expect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quality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status with</a:t>
            </a:r>
            <a:r>
              <a:rPr sz="2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management.</a:t>
            </a:r>
            <a:endParaRPr sz="2800">
              <a:latin typeface="Times New Roman"/>
              <a:cs typeface="Times New Roman"/>
            </a:endParaRPr>
          </a:p>
          <a:p>
            <a:pPr marL="277495" marR="8255" lvl="1" indent="-63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080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empowerment results in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redefining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job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control over their  jobs and gain knowledge about work</a:t>
            </a:r>
            <a:r>
              <a:rPr sz="2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2992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expectations breaks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traditional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relationships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between  employee and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owners.</a:t>
            </a:r>
            <a:endParaRPr sz="2800">
              <a:latin typeface="Times New Roman"/>
              <a:cs typeface="Times New Roman"/>
            </a:endParaRPr>
          </a:p>
          <a:p>
            <a:pPr marL="277495" marR="635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86105" algn="l"/>
              </a:tabLst>
            </a:pP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today’s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worker demands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better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treatment,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challenging  assignments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career</a:t>
            </a:r>
            <a:r>
              <a:rPr sz="2800" i="1" spc="-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advancement</a:t>
            </a:r>
            <a:r>
              <a:rPr sz="2800" spc="3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5080" lvl="1" indent="-63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5118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unions demanding so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much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pay rise,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intensive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training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program to upgrade their skills, job 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security,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monetary  benefits, uniform, </a:t>
            </a:r>
            <a:r>
              <a:rPr sz="2800" i="1" spc="65" dirty="0">
                <a:solidFill>
                  <a:srgbClr val="C00000"/>
                </a:solidFill>
                <a:latin typeface="Times New Roman"/>
                <a:cs typeface="Times New Roman"/>
              </a:rPr>
              <a:t>housing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other</a:t>
            </a:r>
            <a:r>
              <a:rPr sz="28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facilities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39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101" y="493256"/>
            <a:ext cx="375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Definition: </a:t>
            </a:r>
            <a:r>
              <a:rPr sz="2800" b="0" spc="75" dirty="0">
                <a:solidFill>
                  <a:srgbClr val="000000"/>
                </a:solidFill>
                <a:latin typeface="Times New Roman"/>
                <a:cs typeface="Times New Roman"/>
              </a:rPr>
              <a:t>(O </a:t>
            </a:r>
            <a:r>
              <a:rPr sz="28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+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sz="28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8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OB)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5891" y="609600"/>
            <a:ext cx="8693150" cy="6381115"/>
            <a:chOff x="755891" y="609600"/>
            <a:chExt cx="8693150" cy="6381115"/>
          </a:xfrm>
        </p:grpSpPr>
        <p:sp>
          <p:nvSpPr>
            <p:cNvPr id="5" name="object 5"/>
            <p:cNvSpPr/>
            <p:nvPr/>
          </p:nvSpPr>
          <p:spPr>
            <a:xfrm>
              <a:off x="6324600" y="609600"/>
              <a:ext cx="3124200" cy="274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7367" y="1018426"/>
            <a:ext cx="8897620" cy="592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2640" indent="914400">
              <a:lnSpc>
                <a:spcPct val="108900"/>
              </a:lnSpc>
              <a:spcBef>
                <a:spcPts val="1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“Organizational behaviour is</a:t>
            </a: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 study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application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knowledge  about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how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people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- as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individuals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 as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groups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behave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act in  organizations and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how</a:t>
            </a:r>
            <a:r>
              <a:rPr sz="2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organizations</a:t>
            </a:r>
            <a:endParaRPr sz="2800">
              <a:latin typeface="Times New Roman"/>
              <a:cs typeface="Times New Roman"/>
            </a:endParaRPr>
          </a:p>
          <a:p>
            <a:pPr marL="12700" marR="856615">
              <a:lnSpc>
                <a:spcPct val="108900"/>
              </a:lnSpc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 their environments. It strives to identify ways in  which people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act more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effectively”.</a:t>
            </a:r>
            <a:endParaRPr sz="2800">
              <a:latin typeface="Times New Roman"/>
              <a:cs typeface="Times New Roman"/>
            </a:endParaRPr>
          </a:p>
          <a:p>
            <a:pPr marL="277495" marR="5080" indent="648970" algn="just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“The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study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800" i="1" spc="125" dirty="0">
                <a:solidFill>
                  <a:srgbClr val="C00000"/>
                </a:solidFill>
                <a:latin typeface="Times New Roman"/>
                <a:cs typeface="Times New Roman"/>
              </a:rPr>
              <a:t>human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behaviour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settings,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interface between human behaviour and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context, and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itself”.</a:t>
            </a:r>
            <a:endParaRPr sz="2800">
              <a:latin typeface="Times New Roman"/>
              <a:cs typeface="Times New Roman"/>
            </a:endParaRPr>
          </a:p>
          <a:p>
            <a:pPr marL="277495" marR="5080" indent="648970" algn="just">
              <a:lnSpc>
                <a:spcPct val="101400"/>
              </a:lnSpc>
              <a:spcBef>
                <a:spcPts val="254"/>
              </a:spcBef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“Organizational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 is directly concerned with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understanding,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prediction,(behaving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or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occurring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in  </a:t>
            </a:r>
            <a:r>
              <a:rPr sz="4200" i="1" spc="75" baseline="1984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4200" i="1" spc="-7" baseline="1984" dirty="0">
                <a:solidFill>
                  <a:srgbClr val="C00000"/>
                </a:solidFill>
                <a:latin typeface="Times New Roman"/>
                <a:cs typeface="Times New Roman"/>
              </a:rPr>
              <a:t>way </a:t>
            </a:r>
            <a:r>
              <a:rPr sz="4200" i="1" spc="15" baseline="1984" dirty="0">
                <a:solidFill>
                  <a:srgbClr val="C00000"/>
                </a:solidFill>
                <a:latin typeface="Times New Roman"/>
                <a:cs typeface="Times New Roman"/>
              </a:rPr>
              <a:t>expected) </a:t>
            </a:r>
            <a:r>
              <a:rPr sz="4200" i="1" spc="75" baseline="1984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4200" i="1" spc="22" baseline="1984" dirty="0">
                <a:solidFill>
                  <a:srgbClr val="C00000"/>
                </a:solidFill>
                <a:latin typeface="Times New Roman"/>
                <a:cs typeface="Times New Roman"/>
              </a:rPr>
              <a:t>control </a:t>
            </a:r>
            <a:r>
              <a:rPr sz="4200" baseline="1984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4200" spc="-7" baseline="1984" dirty="0">
                <a:solidFill>
                  <a:srgbClr val="001F5F"/>
                </a:solidFill>
                <a:latin typeface="Times New Roman"/>
                <a:cs typeface="Times New Roman"/>
              </a:rPr>
              <a:t>human</a:t>
            </a:r>
            <a:r>
              <a:rPr sz="4200" spc="150" baseline="198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200" baseline="1984" dirty="0">
                <a:solidFill>
                  <a:srgbClr val="001F5F"/>
                </a:solidFill>
                <a:latin typeface="Times New Roman"/>
                <a:cs typeface="Times New Roman"/>
              </a:rPr>
              <a:t>behaviour </a:t>
            </a: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5 </a:t>
            </a:r>
            <a:r>
              <a:rPr sz="4200" spc="-15" baseline="1984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endParaRPr sz="4200" baseline="198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545" y="6909300"/>
            <a:ext cx="2182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za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”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130" y="7040364"/>
            <a:ext cx="1579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7974" y="701293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6350" cy="63042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5760" indent="-353695" algn="just">
              <a:lnSpc>
                <a:spcPct val="100000"/>
              </a:lnSpc>
              <a:spcBef>
                <a:spcPts val="400"/>
              </a:spcBef>
              <a:buAutoNum type="arabicPeriod" startAt="4"/>
              <a:tabLst>
                <a:tab pos="366395" algn="l"/>
              </a:tabLst>
            </a:pPr>
            <a:r>
              <a:rPr sz="2800" i="1" spc="10" dirty="0">
                <a:latin typeface="Times New Roman"/>
                <a:cs typeface="Times New Roman"/>
              </a:rPr>
              <a:t>Globalization:</a:t>
            </a:r>
            <a:endParaRPr sz="2800">
              <a:latin typeface="Times New Roman"/>
              <a:cs typeface="Times New Roman"/>
            </a:endParaRPr>
          </a:p>
          <a:p>
            <a:pPr marL="277495" marR="5080" lvl="1" indent="-63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2832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growth internationalization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business has its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impact </a:t>
            </a:r>
            <a:r>
              <a:rPr sz="2800" i="1" spc="70" dirty="0">
                <a:solidFill>
                  <a:srgbClr val="001F5F"/>
                </a:solidFill>
                <a:latin typeface="Times New Roman"/>
                <a:cs typeface="Times New Roman"/>
              </a:rPr>
              <a:t>on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people</a:t>
            </a:r>
            <a:r>
              <a:rPr sz="2800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management</a:t>
            </a:r>
            <a:r>
              <a:rPr sz="2800" spc="5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7848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cope with problems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60" dirty="0">
                <a:solidFill>
                  <a:srgbClr val="001F5F"/>
                </a:solidFill>
                <a:latin typeface="Times New Roman"/>
                <a:cs typeface="Times New Roman"/>
              </a:rPr>
              <a:t>unfamiliar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laws,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languages,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practices, </a:t>
            </a:r>
            <a:r>
              <a:rPr sz="28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competitors, </a:t>
            </a:r>
            <a:r>
              <a:rPr sz="28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attitudes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management styles, work  ethics.</a:t>
            </a:r>
            <a:endParaRPr sz="2800">
              <a:latin typeface="Times New Roman"/>
              <a:cs typeface="Times New Roman"/>
            </a:endParaRPr>
          </a:p>
          <a:p>
            <a:pPr marL="605155" lvl="1" indent="-32829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0579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personal function like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hiring,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training,</a:t>
            </a:r>
            <a:r>
              <a:rPr sz="2800" i="1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compensating</a:t>
            </a:r>
            <a:endParaRPr sz="2800">
              <a:latin typeface="Times New Roman"/>
              <a:cs typeface="Times New Roman"/>
            </a:endParaRPr>
          </a:p>
          <a:p>
            <a:pPr marL="277495" algn="just">
              <a:lnSpc>
                <a:spcPct val="100000"/>
              </a:lnSpc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acquire global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perspective.</a:t>
            </a:r>
            <a:endParaRPr sz="2800">
              <a:latin typeface="Times New Roman"/>
              <a:cs typeface="Times New Roman"/>
            </a:endParaRPr>
          </a:p>
          <a:p>
            <a:pPr marL="277495" marR="635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1785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management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should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flexible </a:t>
            </a:r>
            <a:r>
              <a:rPr sz="280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proactive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 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makes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contribution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company’s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growth.</a:t>
            </a:r>
            <a:endParaRPr sz="2800">
              <a:latin typeface="Times New Roman"/>
              <a:cs typeface="Times New Roman"/>
            </a:endParaRPr>
          </a:p>
          <a:p>
            <a:pPr marL="483234" lvl="1" indent="-20637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38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source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competitive </a:t>
            </a:r>
            <a:r>
              <a:rPr sz="28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advantage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the</a:t>
            </a:r>
            <a:r>
              <a:rPr sz="28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company.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Advantages:</a:t>
            </a:r>
            <a:endParaRPr sz="2800">
              <a:latin typeface="Times New Roman"/>
              <a:cs typeface="Times New Roman"/>
            </a:endParaRPr>
          </a:p>
          <a:p>
            <a:pPr marL="277495" marR="5080" indent="-265430">
              <a:lnSpc>
                <a:spcPct val="100000"/>
              </a:lnSpc>
              <a:spcBef>
                <a:spcPts val="300"/>
              </a:spcBef>
              <a:tabLst>
                <a:tab pos="434340" algn="l"/>
                <a:tab pos="2515235" algn="l"/>
                <a:tab pos="3600450" algn="l"/>
                <a:tab pos="4081779" algn="l"/>
                <a:tab pos="5686425" algn="l"/>
                <a:tab pos="6296025" algn="l"/>
                <a:tab pos="6739255" algn="l"/>
                <a:tab pos="8328659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za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o</a:t>
            </a:r>
            <a:r>
              <a:rPr sz="2800" i="1" spc="15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1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rs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a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 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professionals.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40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5891" y="780275"/>
            <a:ext cx="8547100" cy="3106420"/>
            <a:chOff x="755891" y="780275"/>
            <a:chExt cx="8547100" cy="3106420"/>
          </a:xfrm>
        </p:grpSpPr>
        <p:sp>
          <p:nvSpPr>
            <p:cNvPr id="6" name="object 6"/>
            <p:cNvSpPr/>
            <p:nvPr/>
          </p:nvSpPr>
          <p:spPr>
            <a:xfrm>
              <a:off x="755891" y="780275"/>
              <a:ext cx="8547100" cy="3106420"/>
            </a:xfrm>
            <a:custGeom>
              <a:avLst/>
              <a:gdLst/>
              <a:ahLst/>
              <a:cxnLst/>
              <a:rect l="l" t="t" r="r" b="b"/>
              <a:pathLst>
                <a:path w="8547100" h="3106420">
                  <a:moveTo>
                    <a:pt x="8546604" y="3105923"/>
                  </a:moveTo>
                  <a:lnTo>
                    <a:pt x="8546604" y="135636"/>
                  </a:lnTo>
                  <a:lnTo>
                    <a:pt x="8543556" y="108204"/>
                  </a:lnTo>
                  <a:lnTo>
                    <a:pt x="8529840" y="70104"/>
                  </a:lnTo>
                  <a:lnTo>
                    <a:pt x="8496312" y="30480"/>
                  </a:lnTo>
                  <a:lnTo>
                    <a:pt x="8462784" y="10668"/>
                  </a:lnTo>
                  <a:lnTo>
                    <a:pt x="8424684" y="0"/>
                  </a:lnTo>
                  <a:lnTo>
                    <a:pt x="121920" y="0"/>
                  </a:lnTo>
                  <a:lnTo>
                    <a:pt x="108204" y="3048"/>
                  </a:lnTo>
                  <a:lnTo>
                    <a:pt x="96012" y="6096"/>
                  </a:lnTo>
                  <a:lnTo>
                    <a:pt x="82296" y="10668"/>
                  </a:lnTo>
                  <a:lnTo>
                    <a:pt x="71628" y="16764"/>
                  </a:lnTo>
                  <a:lnTo>
                    <a:pt x="59436" y="22860"/>
                  </a:lnTo>
                  <a:lnTo>
                    <a:pt x="48768" y="30480"/>
                  </a:lnTo>
                  <a:lnTo>
                    <a:pt x="30480" y="48768"/>
                  </a:lnTo>
                  <a:lnTo>
                    <a:pt x="22860" y="59436"/>
                  </a:lnTo>
                  <a:lnTo>
                    <a:pt x="16764" y="71628"/>
                  </a:lnTo>
                  <a:lnTo>
                    <a:pt x="10668" y="82296"/>
                  </a:lnTo>
                  <a:lnTo>
                    <a:pt x="6096" y="96012"/>
                  </a:lnTo>
                  <a:lnTo>
                    <a:pt x="3048" y="108204"/>
                  </a:lnTo>
                  <a:lnTo>
                    <a:pt x="0" y="135636"/>
                  </a:lnTo>
                  <a:lnTo>
                    <a:pt x="0" y="3105923"/>
                  </a:lnTo>
                  <a:lnTo>
                    <a:pt x="13716" y="3105923"/>
                  </a:lnTo>
                  <a:lnTo>
                    <a:pt x="13716" y="121920"/>
                  </a:lnTo>
                  <a:lnTo>
                    <a:pt x="15240" y="109728"/>
                  </a:lnTo>
                  <a:lnTo>
                    <a:pt x="18288" y="99060"/>
                  </a:lnTo>
                  <a:lnTo>
                    <a:pt x="22860" y="86868"/>
                  </a:lnTo>
                  <a:lnTo>
                    <a:pt x="27432" y="76200"/>
                  </a:lnTo>
                  <a:lnTo>
                    <a:pt x="35052" y="67056"/>
                  </a:lnTo>
                  <a:lnTo>
                    <a:pt x="41148" y="56388"/>
                  </a:lnTo>
                  <a:lnTo>
                    <a:pt x="77724" y="27432"/>
                  </a:lnTo>
                  <a:lnTo>
                    <a:pt x="135636" y="12192"/>
                  </a:lnTo>
                  <a:lnTo>
                    <a:pt x="8410968" y="12192"/>
                  </a:lnTo>
                  <a:lnTo>
                    <a:pt x="8435352" y="15240"/>
                  </a:lnTo>
                  <a:lnTo>
                    <a:pt x="8479548" y="33528"/>
                  </a:lnTo>
                  <a:lnTo>
                    <a:pt x="8513076" y="67056"/>
                  </a:lnTo>
                  <a:lnTo>
                    <a:pt x="8531364" y="111252"/>
                  </a:lnTo>
                  <a:lnTo>
                    <a:pt x="8532888" y="123444"/>
                  </a:lnTo>
                  <a:lnTo>
                    <a:pt x="8532888" y="3105923"/>
                  </a:lnTo>
                  <a:lnTo>
                    <a:pt x="8546604" y="3105923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87" y="891527"/>
              <a:ext cx="8307336" cy="299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7554" y="522212"/>
            <a:ext cx="36595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6590" algn="l"/>
              </a:tabLst>
            </a:pP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b)	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Internationalization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9041" y="522212"/>
            <a:ext cx="4932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1470660" algn="l"/>
                <a:tab pos="3171825" algn="l"/>
                <a:tab pos="3880485" algn="l"/>
              </a:tabLst>
            </a:pP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0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s	a	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pr</a:t>
            </a:r>
            <a:r>
              <a:rPr sz="3000" spc="-1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000" spc="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um	on	ce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000" spc="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000" spc="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12" name="object 12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7369" y="941313"/>
            <a:ext cx="8896350" cy="57404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7495" algn="just">
              <a:lnSpc>
                <a:spcPct val="100000"/>
              </a:lnSpc>
              <a:spcBef>
                <a:spcPts val="400"/>
              </a:spcBef>
            </a:pPr>
            <a:r>
              <a:rPr sz="30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competencies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(or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skills).</a:t>
            </a:r>
            <a:endParaRPr sz="3000">
              <a:latin typeface="Times New Roman"/>
              <a:cs typeface="Times New Roman"/>
            </a:endParaRPr>
          </a:p>
          <a:p>
            <a:pPr marL="277495" marR="5080" indent="-265430" algn="just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692785" algn="l"/>
              </a:tabLst>
            </a:pP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Managerial learning is a crucial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process in 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internationalization,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bringing </a:t>
            </a:r>
            <a:r>
              <a:rPr sz="30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teamwork </a:t>
            </a:r>
            <a:r>
              <a:rPr sz="30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strongly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fore.</a:t>
            </a:r>
            <a:endParaRPr sz="3000">
              <a:latin typeface="Times New Roman"/>
              <a:cs typeface="Times New Roman"/>
            </a:endParaRPr>
          </a:p>
          <a:p>
            <a:pPr marL="277495" marR="5715" indent="-265430" algn="just">
              <a:lnSpc>
                <a:spcPct val="100000"/>
              </a:lnSpc>
              <a:spcBef>
                <a:spcPts val="300"/>
              </a:spcBef>
              <a:buFont typeface="Times New Roman"/>
              <a:buAutoNum type="alphaLcParenR" startAt="3"/>
              <a:tabLst>
                <a:tab pos="452120" algn="l"/>
              </a:tabLst>
            </a:pPr>
            <a:r>
              <a:rPr sz="30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Managers </a:t>
            </a:r>
            <a:r>
              <a:rPr sz="3000" i="1" spc="8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30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career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context of globalization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brings  about for peculiar </a:t>
            </a:r>
            <a:r>
              <a:rPr sz="30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difficulties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many</a:t>
            </a:r>
            <a:r>
              <a:rPr sz="3000" spc="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companies.</a:t>
            </a:r>
            <a:endParaRPr sz="3000">
              <a:latin typeface="Times New Roman"/>
              <a:cs typeface="Times New Roman"/>
            </a:endParaRPr>
          </a:p>
          <a:p>
            <a:pPr marL="391795" indent="-379730" algn="just">
              <a:lnSpc>
                <a:spcPct val="100000"/>
              </a:lnSpc>
              <a:spcBef>
                <a:spcPts val="300"/>
              </a:spcBef>
              <a:buAutoNum type="arabicPeriod" startAt="5"/>
              <a:tabLst>
                <a:tab pos="392430" algn="l"/>
              </a:tabLst>
            </a:pPr>
            <a:r>
              <a:rPr sz="3000" i="1" spc="20" dirty="0">
                <a:latin typeface="Times New Roman"/>
                <a:cs typeface="Times New Roman"/>
              </a:rPr>
              <a:t>Technology</a:t>
            </a:r>
            <a:r>
              <a:rPr sz="3000" i="1" spc="10" dirty="0">
                <a:latin typeface="Times New Roman"/>
                <a:cs typeface="Times New Roman"/>
              </a:rPr>
              <a:t> </a:t>
            </a:r>
            <a:r>
              <a:rPr sz="3000" i="1" spc="45" dirty="0">
                <a:latin typeface="Times New Roman"/>
                <a:cs typeface="Times New Roman"/>
              </a:rPr>
              <a:t>Transformation:</a:t>
            </a:r>
            <a:endParaRPr sz="30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72135" algn="l"/>
              </a:tabLst>
            </a:pP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it refer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to something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3000" i="1" dirty="0">
                <a:solidFill>
                  <a:srgbClr val="001F5F"/>
                </a:solidFill>
                <a:latin typeface="Times New Roman"/>
                <a:cs typeface="Times New Roman"/>
              </a:rPr>
              <a:t>abstract </a:t>
            </a:r>
            <a:r>
              <a:rPr sz="30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3000" i="1" spc="60" dirty="0">
                <a:solidFill>
                  <a:srgbClr val="001F5F"/>
                </a:solidFill>
                <a:latin typeface="Times New Roman"/>
                <a:cs typeface="Times New Roman"/>
              </a:rPr>
              <a:t>formula</a:t>
            </a:r>
            <a:r>
              <a:rPr sz="3000" spc="6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3000" spc="-15" dirty="0">
                <a:solidFill>
                  <a:srgbClr val="001F5F"/>
                </a:solidFill>
                <a:latin typeface="Times New Roman"/>
                <a:cs typeface="Times New Roman"/>
              </a:rPr>
              <a:t>offers 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competitive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edge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000" spc="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firm.</a:t>
            </a:r>
            <a:endParaRPr sz="30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48005" algn="l"/>
              </a:tabLst>
            </a:pP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30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competitive </a:t>
            </a:r>
            <a:r>
              <a:rPr sz="30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edge </a:t>
            </a:r>
            <a:r>
              <a:rPr sz="3000" spc="-5" dirty="0">
                <a:solidFill>
                  <a:srgbClr val="001F5F"/>
                </a:solidFill>
                <a:latin typeface="Times New Roman"/>
                <a:cs typeface="Times New Roman"/>
              </a:rPr>
              <a:t>comes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when managers achieve  harmonious </a:t>
            </a:r>
            <a:r>
              <a:rPr sz="30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integration 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of their </a:t>
            </a:r>
            <a:r>
              <a:rPr sz="3000" i="1" spc="125" dirty="0">
                <a:solidFill>
                  <a:srgbClr val="001F5F"/>
                </a:solidFill>
                <a:latin typeface="Times New Roman"/>
                <a:cs typeface="Times New Roman"/>
              </a:rPr>
              <a:t>human </a:t>
            </a:r>
            <a:r>
              <a:rPr sz="30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30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technological</a:t>
            </a:r>
            <a:r>
              <a:rPr sz="30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resources</a:t>
            </a:r>
            <a:r>
              <a:rPr sz="3000" spc="1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41</a:t>
            </a:fld>
            <a:r>
              <a:rPr spc="-190" dirty="0"/>
              <a:t> 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6985" cy="58394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i="1" spc="45" dirty="0">
                <a:latin typeface="Times New Roman"/>
                <a:cs typeface="Times New Roman"/>
              </a:rPr>
              <a:t>Dimensions </a:t>
            </a:r>
            <a:r>
              <a:rPr sz="2800" i="1" spc="75" dirty="0">
                <a:latin typeface="Times New Roman"/>
                <a:cs typeface="Times New Roman"/>
              </a:rPr>
              <a:t>of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Technology:</a:t>
            </a:r>
            <a:endParaRPr sz="2800">
              <a:latin typeface="Times New Roman"/>
              <a:cs typeface="Times New Roman"/>
            </a:endParaRPr>
          </a:p>
          <a:p>
            <a:pPr marL="277495" marR="8255" indent="-265430" algn="just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403225" algn="l"/>
              </a:tabLst>
            </a:pPr>
            <a:r>
              <a:rPr sz="2800" i="1" spc="60" dirty="0">
                <a:solidFill>
                  <a:srgbClr val="C00000"/>
                </a:solidFill>
                <a:latin typeface="Times New Roman"/>
                <a:cs typeface="Times New Roman"/>
              </a:rPr>
              <a:t>Automation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 it occurs when a task performed by a worker  is mechanized to be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performed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55" dirty="0">
                <a:solidFill>
                  <a:srgbClr val="001F5F"/>
                </a:solidFill>
                <a:latin typeface="Times New Roman"/>
                <a:cs typeface="Times New Roman"/>
              </a:rPr>
              <a:t>machine</a:t>
            </a:r>
            <a:r>
              <a:rPr sz="2800" spc="5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99109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has impact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job design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(i.e.)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simplification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task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for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worker.</a:t>
            </a:r>
            <a:endParaRPr sz="2800">
              <a:latin typeface="Times New Roman"/>
              <a:cs typeface="Times New Roman"/>
            </a:endParaRPr>
          </a:p>
          <a:p>
            <a:pPr marL="277495" marR="5080" lvl="1" indent="-63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219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changes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job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level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worker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from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assembling a  product and </a:t>
            </a:r>
            <a:r>
              <a:rPr sz="280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monitoring </a:t>
            </a:r>
            <a:r>
              <a:rPr sz="28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i="1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machines</a:t>
            </a:r>
            <a:r>
              <a:rPr sz="2800" spc="4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83234" lvl="1" indent="-20637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38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needs to understand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effect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jobs.</a:t>
            </a:r>
            <a:endParaRPr sz="2800">
              <a:latin typeface="Times New Roman"/>
              <a:cs typeface="Times New Roman"/>
            </a:endParaRPr>
          </a:p>
          <a:p>
            <a:pPr marL="277495" marR="6350" lvl="1" indent="-63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2514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works as a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supplements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create some awareness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potential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worker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alienation.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4071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 must plan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effects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280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automation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workforce</a:t>
            </a:r>
            <a:r>
              <a:rPr sz="2800" spc="2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 includes displacement, replacement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or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retaining.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42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523737"/>
            <a:ext cx="8898255" cy="622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5715" indent="-265430" algn="just">
              <a:lnSpc>
                <a:spcPct val="100000"/>
              </a:lnSpc>
              <a:spcBef>
                <a:spcPts val="95"/>
              </a:spcBef>
              <a:buSzPct val="96428"/>
              <a:buAutoNum type="alphaLcParenR" startAt="2"/>
              <a:tabLst>
                <a:tab pos="310515" algn="l"/>
              </a:tabLst>
            </a:pPr>
            <a:r>
              <a:rPr sz="2800" i="1" spc="65" dirty="0">
                <a:solidFill>
                  <a:srgbClr val="C00000"/>
                </a:solidFill>
                <a:latin typeface="Times New Roman"/>
                <a:cs typeface="Times New Roman"/>
              </a:rPr>
              <a:t>Information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Technology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– it influence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organizations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forcing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OB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scholars to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re – </a:t>
            </a:r>
            <a:r>
              <a:rPr sz="2800" i="1" spc="65" dirty="0">
                <a:solidFill>
                  <a:srgbClr val="001F5F"/>
                </a:solidFill>
                <a:latin typeface="Times New Roman"/>
                <a:cs typeface="Times New Roman"/>
              </a:rPr>
              <a:t>examine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their concepts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in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light 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revolutionary</a:t>
            </a:r>
            <a:r>
              <a:rPr sz="2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changes.</a:t>
            </a:r>
            <a:endParaRPr sz="2800">
              <a:latin typeface="Times New Roman"/>
              <a:cs typeface="Times New Roman"/>
            </a:endParaRPr>
          </a:p>
          <a:p>
            <a:pPr marL="277495" marR="825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0355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reshaped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their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interactions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 other  entities.</a:t>
            </a:r>
            <a:endParaRPr sz="28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704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entire world belongs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technology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– based </a:t>
            </a:r>
            <a:r>
              <a:rPr sz="28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products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  internet,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e-mail,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mobile phones,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00"/>
              </a:spcBef>
            </a:pPr>
            <a:r>
              <a:rPr sz="2800" i="1" spc="35" dirty="0">
                <a:latin typeface="Times New Roman"/>
                <a:cs typeface="Times New Roman"/>
              </a:rPr>
              <a:t>Implications </a:t>
            </a:r>
            <a:r>
              <a:rPr sz="2800" i="1" spc="75" dirty="0">
                <a:latin typeface="Times New Roman"/>
                <a:cs typeface="Times New Roman"/>
              </a:rPr>
              <a:t>of </a:t>
            </a:r>
            <a:r>
              <a:rPr sz="2800" i="1" spc="15" dirty="0">
                <a:latin typeface="Times New Roman"/>
                <a:cs typeface="Times New Roman"/>
              </a:rPr>
              <a:t>advanced</a:t>
            </a:r>
            <a:r>
              <a:rPr sz="2800" i="1" spc="-175" dirty="0">
                <a:latin typeface="Times New Roman"/>
                <a:cs typeface="Times New Roman"/>
              </a:rPr>
              <a:t> </a:t>
            </a:r>
            <a:r>
              <a:rPr sz="2800" i="1" spc="25" dirty="0">
                <a:latin typeface="Times New Roman"/>
                <a:cs typeface="Times New Roman"/>
              </a:rPr>
              <a:t>technology:</a:t>
            </a:r>
            <a:endParaRPr sz="2800">
              <a:latin typeface="Times New Roman"/>
              <a:cs typeface="Times New Roman"/>
            </a:endParaRPr>
          </a:p>
          <a:p>
            <a:pPr marL="396875" indent="-384810" algn="just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397510" algn="l"/>
              </a:tabLst>
            </a:pP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Learner</a:t>
            </a:r>
            <a:r>
              <a:rPr sz="28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organization:</a:t>
            </a:r>
            <a:endParaRPr sz="2800">
              <a:latin typeface="Times New Roman"/>
              <a:cs typeface="Times New Roman"/>
            </a:endParaRPr>
          </a:p>
          <a:p>
            <a:pPr marL="277495" marR="762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9088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every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 becomes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learner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through latest  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technology.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Font typeface="Times New Roman"/>
              <a:buChar char="-"/>
              <a:tabLst>
                <a:tab pos="552450" algn="l"/>
              </a:tabLst>
            </a:pP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changes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technology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makes organizations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downsizing 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rightsizing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enable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fewer employees to produce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greater</a:t>
            </a:r>
            <a:r>
              <a:rPr sz="2800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volumes.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43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545" y="523737"/>
            <a:ext cx="8631555" cy="219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 indent="-635" algn="just">
              <a:lnSpc>
                <a:spcPct val="100000"/>
              </a:lnSpc>
              <a:spcBef>
                <a:spcPts val="95"/>
              </a:spcBef>
              <a:buChar char="-"/>
              <a:tabLst>
                <a:tab pos="220345" algn="l"/>
              </a:tabLst>
            </a:pP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outsourcing is </a:t>
            </a:r>
            <a:r>
              <a:rPr sz="2800" b="0" dirty="0">
                <a:solidFill>
                  <a:srgbClr val="001F5F"/>
                </a:solidFill>
                <a:latin typeface="Times New Roman"/>
                <a:cs typeface="Times New Roman"/>
              </a:rPr>
              <a:t>one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b="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process </a:t>
            </a:r>
            <a:r>
              <a:rPr sz="2800" b="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b="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hiring </a:t>
            </a:r>
            <a:r>
              <a:rPr sz="2800" b="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outside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firms </a:t>
            </a:r>
            <a:r>
              <a:rPr sz="2800" b="0" spc="5" dirty="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perform </a:t>
            </a:r>
            <a:r>
              <a:rPr sz="2800" b="0" i="1" spc="100" dirty="0">
                <a:solidFill>
                  <a:srgbClr val="001F5F"/>
                </a:solidFill>
                <a:latin typeface="Times New Roman"/>
                <a:cs typeface="Times New Roman"/>
              </a:rPr>
              <a:t>non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– core activities </a:t>
            </a:r>
            <a:r>
              <a:rPr sz="2800" b="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b="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business.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14020" algn="l"/>
              </a:tabLst>
            </a:pP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outsourcing results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fewer </a:t>
            </a:r>
            <a:r>
              <a:rPr sz="2800" b="0" dirty="0">
                <a:solidFill>
                  <a:srgbClr val="001F5F"/>
                </a:solidFill>
                <a:latin typeface="Times New Roman"/>
                <a:cs typeface="Times New Roman"/>
              </a:rPr>
              <a:t>no. of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 in 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organizations,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sometimes fewer employees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may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lost </a:t>
            </a:r>
            <a:r>
              <a:rPr sz="2800" b="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their  </a:t>
            </a:r>
            <a:r>
              <a:rPr sz="2800" b="0" i="1" dirty="0">
                <a:solidFill>
                  <a:srgbClr val="001F5F"/>
                </a:solidFill>
                <a:latin typeface="Times New Roman"/>
                <a:cs typeface="Times New Roman"/>
              </a:rPr>
              <a:t>jobs.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4" y="2733538"/>
            <a:ext cx="41217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4510" algn="l"/>
                <a:tab pos="233934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-	nowadays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54835" algn="l"/>
                <a:tab pos="3548379" algn="l"/>
              </a:tabLst>
            </a:pPr>
            <a:r>
              <a:rPr sz="280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machines</a:t>
            </a:r>
            <a:r>
              <a:rPr sz="2800" spc="45" dirty="0">
                <a:solidFill>
                  <a:srgbClr val="001F5F"/>
                </a:solidFill>
                <a:latin typeface="Times New Roman"/>
                <a:cs typeface="Times New Roman"/>
              </a:rPr>
              <a:t>,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computer	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4148" y="2733538"/>
            <a:ext cx="4229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  <a:tabLst>
                <a:tab pos="966469" algn="l"/>
                <a:tab pos="207073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has	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good	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infrastructure,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96010" algn="l"/>
                <a:tab pos="2759075" algn="l"/>
                <a:tab pos="3980179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il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s,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8" name="object 8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7492" rIns="0" bIns="0" rtlCol="0">
            <a:spAutoFit/>
          </a:bodyPr>
          <a:lstStyle/>
          <a:p>
            <a:pPr marL="277495" marR="5715">
              <a:lnSpc>
                <a:spcPct val="100000"/>
              </a:lnSpc>
              <a:spcBef>
                <a:spcPts val="95"/>
              </a:spcBef>
              <a:tabLst>
                <a:tab pos="2125980" algn="l"/>
                <a:tab pos="2735580" algn="l"/>
                <a:tab pos="4401185" algn="l"/>
                <a:tab pos="4869180" algn="l"/>
                <a:tab pos="6265545" algn="l"/>
                <a:tab pos="7012305" algn="l"/>
                <a:tab pos="8447405" algn="l"/>
              </a:tabLst>
            </a:pPr>
            <a:r>
              <a:rPr spc="-10" dirty="0"/>
              <a:t>c</a:t>
            </a:r>
            <a:r>
              <a:rPr dirty="0"/>
              <a:t>h</a:t>
            </a:r>
            <a:r>
              <a:rPr spc="-10" dirty="0"/>
              <a:t>a</a:t>
            </a:r>
            <a:r>
              <a:rPr spc="-5" dirty="0"/>
              <a:t>ll</a:t>
            </a:r>
            <a:r>
              <a:rPr spc="-10" dirty="0"/>
              <a:t>e</a:t>
            </a:r>
            <a:r>
              <a:rPr dirty="0"/>
              <a:t>n</a:t>
            </a:r>
            <a:r>
              <a:rPr spc="-15" dirty="0"/>
              <a:t>g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	</a:t>
            </a:r>
            <a:r>
              <a:rPr spc="-20" dirty="0"/>
              <a:t>m</a:t>
            </a:r>
            <a:r>
              <a:rPr dirty="0"/>
              <a:t>an</a:t>
            </a:r>
            <a:r>
              <a:rPr spc="-10" dirty="0"/>
              <a:t>a</a:t>
            </a:r>
            <a:r>
              <a:rPr dirty="0"/>
              <a:t>g</a:t>
            </a:r>
            <a:r>
              <a:rPr spc="-10" dirty="0"/>
              <a:t>e</a:t>
            </a:r>
            <a:r>
              <a:rPr spc="105" dirty="0"/>
              <a:t>r</a:t>
            </a:r>
            <a:r>
              <a:rPr spc="-160" dirty="0"/>
              <a:t>’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to</a:t>
            </a:r>
            <a:r>
              <a:rPr dirty="0"/>
              <a:t>	</a:t>
            </a:r>
            <a:r>
              <a:rPr i="1" spc="-5" dirty="0">
                <a:latin typeface="Times New Roman"/>
                <a:cs typeface="Times New Roman"/>
              </a:rPr>
              <a:t>s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i</a:t>
            </a:r>
            <a:r>
              <a:rPr i="1" spc="-5" dirty="0">
                <a:latin typeface="Times New Roman"/>
                <a:cs typeface="Times New Roman"/>
              </a:rPr>
              <a:t>s</a:t>
            </a:r>
            <a:r>
              <a:rPr i="1" spc="140" dirty="0">
                <a:latin typeface="Times New Roman"/>
                <a:cs typeface="Times New Roman"/>
              </a:rPr>
              <a:t>f</a:t>
            </a:r>
            <a:r>
              <a:rPr i="1" spc="-5" dirty="0">
                <a:latin typeface="Times New Roman"/>
                <a:cs typeface="Times New Roman"/>
              </a:rPr>
              <a:t>i</a:t>
            </a:r>
            <a:r>
              <a:rPr i="1" spc="-10" dirty="0">
                <a:latin typeface="Times New Roman"/>
                <a:cs typeface="Times New Roman"/>
              </a:rPr>
              <a:t>e</a:t>
            </a:r>
            <a:r>
              <a:rPr i="1" spc="-5" dirty="0">
                <a:latin typeface="Times New Roman"/>
                <a:cs typeface="Times New Roman"/>
              </a:rPr>
              <a:t>d</a:t>
            </a:r>
            <a:r>
              <a:rPr i="1" dirty="0">
                <a:latin typeface="Times New Roman"/>
                <a:cs typeface="Times New Roman"/>
              </a:rPr>
              <a:t>	a</a:t>
            </a:r>
            <a:r>
              <a:rPr i="1" spc="155" dirty="0">
                <a:latin typeface="Times New Roman"/>
                <a:cs typeface="Times New Roman"/>
              </a:rPr>
              <a:t>n</a:t>
            </a:r>
            <a:r>
              <a:rPr i="1" spc="-5" dirty="0">
                <a:latin typeface="Times New Roman"/>
                <a:cs typeface="Times New Roman"/>
              </a:rPr>
              <a:t>d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i="1" spc="145" dirty="0">
                <a:latin typeface="Times New Roman"/>
                <a:cs typeface="Times New Roman"/>
              </a:rPr>
              <a:t>m</a:t>
            </a:r>
            <a:r>
              <a:rPr i="1" dirty="0">
                <a:latin typeface="Times New Roman"/>
                <a:cs typeface="Times New Roman"/>
              </a:rPr>
              <a:t>o</a:t>
            </a:r>
            <a:r>
              <a:rPr i="1" spc="-5" dirty="0">
                <a:latin typeface="Times New Roman"/>
                <a:cs typeface="Times New Roman"/>
              </a:rPr>
              <a:t>ti</a:t>
            </a:r>
            <a:r>
              <a:rPr i="1" spc="-10" dirty="0">
                <a:latin typeface="Times New Roman"/>
                <a:cs typeface="Times New Roman"/>
              </a:rPr>
              <a:t>v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-5" dirty="0">
                <a:latin typeface="Times New Roman"/>
                <a:cs typeface="Times New Roman"/>
              </a:rPr>
              <a:t>te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e  employees.</a:t>
            </a:r>
          </a:p>
          <a:p>
            <a:pPr marL="390525" indent="-378460">
              <a:lnSpc>
                <a:spcPct val="100000"/>
              </a:lnSpc>
              <a:spcBef>
                <a:spcPts val="300"/>
              </a:spcBef>
              <a:buAutoNum type="alphaLcParenR" startAt="2"/>
              <a:tabLst>
                <a:tab pos="391160" algn="l"/>
              </a:tabLst>
            </a:pPr>
            <a:r>
              <a:rPr i="1" spc="5" dirty="0">
                <a:solidFill>
                  <a:srgbClr val="C00000"/>
                </a:solidFill>
                <a:latin typeface="Times New Roman"/>
                <a:cs typeface="Times New Roman"/>
              </a:rPr>
              <a:t>Wired</a:t>
            </a:r>
            <a:r>
              <a:rPr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i="1" spc="20" dirty="0">
                <a:solidFill>
                  <a:srgbClr val="C00000"/>
                </a:solidFill>
                <a:latin typeface="Times New Roman"/>
                <a:cs typeface="Times New Roman"/>
              </a:rPr>
              <a:t>Organization:</a:t>
            </a:r>
          </a:p>
          <a:p>
            <a:pPr marL="277495" marR="6985" lvl="1">
              <a:lnSpc>
                <a:spcPct val="100000"/>
              </a:lnSpc>
              <a:spcBef>
                <a:spcPts val="300"/>
              </a:spcBef>
              <a:buChar char="-"/>
              <a:tabLst>
                <a:tab pos="661670" algn="l"/>
                <a:tab pos="662305" algn="l"/>
                <a:tab pos="2699385" algn="l"/>
                <a:tab pos="3436620" algn="l"/>
                <a:tab pos="6504940" algn="l"/>
                <a:tab pos="801306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za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h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i="1" spc="145" dirty="0">
                <a:solidFill>
                  <a:srgbClr val="001F5F"/>
                </a:solidFill>
                <a:latin typeface="Times New Roman"/>
                <a:cs typeface="Times New Roman"/>
              </a:rPr>
              <a:t>mm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un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15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ilit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  keeps people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away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office.</a:t>
            </a:r>
            <a:endParaRPr sz="2800">
              <a:latin typeface="Times New Roman"/>
              <a:cs typeface="Times New Roman"/>
            </a:endParaRPr>
          </a:p>
          <a:p>
            <a:pPr marL="277495" marR="5080" lvl="1">
              <a:lnSpc>
                <a:spcPct val="100000"/>
              </a:lnSpc>
              <a:spcBef>
                <a:spcPts val="300"/>
              </a:spcBef>
              <a:buChar char="-"/>
              <a:tabLst>
                <a:tab pos="50673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operate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from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their </a:t>
            </a:r>
            <a:r>
              <a:rPr sz="280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home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need to visit 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offices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if they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required.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369" y="6726420"/>
            <a:ext cx="793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20" dirty="0">
                <a:latin typeface="Times New Roman"/>
                <a:cs typeface="Times New Roman"/>
              </a:rPr>
              <a:t>(E.g.) </a:t>
            </a:r>
            <a:r>
              <a:rPr sz="2800" i="1" spc="-10" dirty="0">
                <a:latin typeface="Times New Roman"/>
                <a:cs typeface="Times New Roman"/>
              </a:rPr>
              <a:t>web </a:t>
            </a:r>
            <a:r>
              <a:rPr sz="2800" i="1" spc="35" dirty="0">
                <a:latin typeface="Times New Roman"/>
                <a:cs typeface="Times New Roman"/>
              </a:rPr>
              <a:t>conference, </a:t>
            </a:r>
            <a:r>
              <a:rPr sz="2800" i="1" spc="15" dirty="0">
                <a:latin typeface="Times New Roman"/>
                <a:cs typeface="Times New Roman"/>
              </a:rPr>
              <a:t>webinars, </a:t>
            </a:r>
            <a:r>
              <a:rPr sz="2800" i="1" spc="35" dirty="0">
                <a:latin typeface="Times New Roman"/>
                <a:cs typeface="Times New Roman"/>
              </a:rPr>
              <a:t>internet </a:t>
            </a:r>
            <a:r>
              <a:rPr sz="2800" i="1" spc="50" dirty="0">
                <a:latin typeface="Times New Roman"/>
                <a:cs typeface="Times New Roman"/>
              </a:rPr>
              <a:t>and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e-mails.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3967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545" y="523737"/>
            <a:ext cx="8629650" cy="262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-"/>
              <a:tabLst>
                <a:tab pos="334645" algn="l"/>
              </a:tabLst>
            </a:pP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wired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organizations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pose another challenge </a:t>
            </a:r>
            <a:r>
              <a:rPr sz="2800" b="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– to  </a:t>
            </a:r>
            <a:r>
              <a:rPr sz="2800" b="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motivate </a:t>
            </a:r>
            <a:r>
              <a:rPr sz="2800" b="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employees</a:t>
            </a:r>
            <a:r>
              <a:rPr sz="2800" b="0" spc="1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becomes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as issues in  organization.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300"/>
              </a:spcBef>
              <a:buFont typeface="Times New Roman"/>
              <a:buChar char="-"/>
              <a:tabLst>
                <a:tab pos="377190" algn="l"/>
              </a:tabLst>
            </a:pPr>
            <a:r>
              <a:rPr sz="2800" b="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hierarchies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is another challenges </a:t>
            </a:r>
            <a:r>
              <a:rPr sz="2800" b="0" dirty="0">
                <a:solidFill>
                  <a:srgbClr val="001F5F"/>
                </a:solidFill>
                <a:latin typeface="Times New Roman"/>
                <a:cs typeface="Times New Roman"/>
              </a:rPr>
              <a:t>for  </a:t>
            </a:r>
            <a:r>
              <a:rPr sz="2800" b="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(i.e.) </a:t>
            </a:r>
            <a:r>
              <a:rPr sz="2800" b="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who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was boss, </a:t>
            </a:r>
            <a:r>
              <a:rPr sz="2800" b="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who </a:t>
            </a:r>
            <a:r>
              <a:rPr sz="2800" b="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report to </a:t>
            </a:r>
            <a:r>
              <a:rPr sz="2800" b="0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whom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were  clearly defined and</a:t>
            </a:r>
            <a:r>
              <a:rPr sz="2800" b="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1F5F"/>
                </a:solidFill>
                <a:latin typeface="Times New Roman"/>
                <a:cs typeface="Times New Roman"/>
              </a:rPr>
              <a:t>identified.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400"/>
              </a:spcBef>
            </a:pPr>
            <a:r>
              <a:rPr spc="-5" dirty="0"/>
              <a:t>- </a:t>
            </a:r>
            <a:r>
              <a:rPr i="1" spc="35" dirty="0">
                <a:latin typeface="Times New Roman"/>
                <a:cs typeface="Times New Roman"/>
              </a:rPr>
              <a:t>time differences </a:t>
            </a:r>
            <a:r>
              <a:rPr spc="-5" dirty="0"/>
              <a:t>across </a:t>
            </a:r>
            <a:r>
              <a:rPr dirty="0"/>
              <a:t>globe </a:t>
            </a:r>
            <a:r>
              <a:rPr spc="-5" dirty="0"/>
              <a:t>is another</a:t>
            </a:r>
            <a:r>
              <a:rPr spc="-150" dirty="0"/>
              <a:t> </a:t>
            </a:r>
            <a:r>
              <a:rPr spc="-5" dirty="0"/>
              <a:t>problem.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i="1" spc="20" dirty="0">
                <a:solidFill>
                  <a:srgbClr val="000000"/>
                </a:solidFill>
                <a:latin typeface="Times New Roman"/>
                <a:cs typeface="Times New Roman"/>
              </a:rPr>
              <a:t>(E.g.) </a:t>
            </a:r>
            <a:r>
              <a:rPr i="1" spc="-5" dirty="0">
                <a:solidFill>
                  <a:srgbClr val="000000"/>
                </a:solidFill>
                <a:latin typeface="Times New Roman"/>
                <a:cs typeface="Times New Roman"/>
              </a:rPr>
              <a:t>Call</a:t>
            </a:r>
            <a:r>
              <a:rPr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000000"/>
                </a:solidFill>
                <a:latin typeface="Times New Roman"/>
                <a:cs typeface="Times New Roman"/>
              </a:rPr>
              <a:t>centres</a:t>
            </a:r>
          </a:p>
          <a:p>
            <a:pPr marL="376555" indent="-364490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377190" algn="l"/>
              </a:tabLst>
            </a:pPr>
            <a:r>
              <a:rPr i="1" spc="20" dirty="0">
                <a:solidFill>
                  <a:srgbClr val="C00000"/>
                </a:solidFill>
                <a:latin typeface="Times New Roman"/>
                <a:cs typeface="Times New Roman"/>
              </a:rPr>
              <a:t>Virtual</a:t>
            </a:r>
            <a:r>
              <a:rPr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i="1" spc="30" dirty="0">
                <a:solidFill>
                  <a:srgbClr val="C00000"/>
                </a:solidFill>
                <a:latin typeface="Times New Roman"/>
                <a:cs typeface="Times New Roman"/>
              </a:rPr>
              <a:t>offices:</a:t>
            </a:r>
          </a:p>
          <a:p>
            <a:pPr marL="277495" marR="6985" lvl="1">
              <a:lnSpc>
                <a:spcPct val="100000"/>
              </a:lnSpc>
              <a:spcBef>
                <a:spcPts val="300"/>
              </a:spcBef>
              <a:buChar char="-"/>
              <a:tabLst>
                <a:tab pos="544195" algn="l"/>
                <a:tab pos="544830" algn="l"/>
                <a:tab pos="890269" algn="l"/>
                <a:tab pos="1275715" algn="l"/>
                <a:tab pos="1937385" algn="l"/>
                <a:tab pos="2364105" algn="l"/>
                <a:tab pos="3380740" algn="l"/>
                <a:tab pos="4476115" algn="l"/>
                <a:tab pos="5356860" algn="l"/>
                <a:tab pos="6757670" algn="l"/>
                <a:tab pos="832739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	is	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ple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wo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a</a:t>
            </a:r>
            <a:r>
              <a:rPr sz="2800" i="1" spc="16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i="1" spc="14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a</a:t>
            </a:r>
            <a:r>
              <a:rPr sz="2800" i="1" spc="16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a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 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sz="2800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anyone</a:t>
            </a:r>
            <a:r>
              <a:rPr sz="2800" spc="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94360" lvl="1" indent="-317500">
              <a:lnSpc>
                <a:spcPct val="100000"/>
              </a:lnSpc>
              <a:spcBef>
                <a:spcPts val="300"/>
              </a:spcBef>
              <a:buChar char="-"/>
              <a:tabLst>
                <a:tab pos="594360" algn="l"/>
                <a:tab pos="594995" algn="l"/>
                <a:tab pos="990600" algn="l"/>
                <a:tab pos="2393315" algn="l"/>
                <a:tab pos="3322954" algn="l"/>
                <a:tab pos="4311650" algn="l"/>
                <a:tab pos="5198745" algn="l"/>
                <a:tab pos="6088380" algn="l"/>
                <a:tab pos="7173595" algn="l"/>
                <a:tab pos="83197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	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rk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do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fr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800" i="1" spc="155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ple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	a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pc="-5" dirty="0"/>
              <a:t>instead </a:t>
            </a:r>
            <a:r>
              <a:rPr dirty="0"/>
              <a:t>of </a:t>
            </a:r>
            <a:r>
              <a:rPr spc="-5" dirty="0"/>
              <a:t>people </a:t>
            </a:r>
            <a:r>
              <a:rPr dirty="0"/>
              <a:t>going </a:t>
            </a:r>
            <a:r>
              <a:rPr spc="-5" dirty="0"/>
              <a:t>to work</a:t>
            </a:r>
            <a:r>
              <a:rPr spc="-45" dirty="0"/>
              <a:t> </a:t>
            </a:r>
            <a:r>
              <a:rPr spc="-5" dirty="0"/>
              <a:t>place.</a:t>
            </a:r>
          </a:p>
          <a:p>
            <a:pPr marL="520065" lvl="1" indent="-243204">
              <a:lnSpc>
                <a:spcPct val="100000"/>
              </a:lnSpc>
              <a:spcBef>
                <a:spcPts val="300"/>
              </a:spcBef>
              <a:buChar char="-"/>
              <a:tabLst>
                <a:tab pos="5207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800" spc="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makes</a:t>
            </a:r>
            <a:r>
              <a:rPr sz="2800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connectivity,</a:t>
            </a:r>
            <a:r>
              <a:rPr sz="2800" i="1" spc="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001F5F"/>
                </a:solidFill>
                <a:latin typeface="Times New Roman"/>
                <a:cs typeface="Times New Roman"/>
              </a:rPr>
              <a:t>collaboration</a:t>
            </a:r>
            <a:r>
              <a:rPr sz="2800" i="1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800" spc="2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545" y="6764520"/>
            <a:ext cx="722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800" spc="-18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3728" y="7040364"/>
            <a:ext cx="1579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Unit 1 –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3966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485028"/>
            <a:ext cx="8898255" cy="58394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96240" indent="-384175" algn="just">
              <a:lnSpc>
                <a:spcPct val="100000"/>
              </a:lnSpc>
              <a:spcBef>
                <a:spcPts val="400"/>
              </a:spcBef>
              <a:buAutoNum type="alphaLcParenR" startAt="4"/>
              <a:tabLst>
                <a:tab pos="396875" algn="l"/>
              </a:tabLst>
            </a:pPr>
            <a:r>
              <a:rPr sz="28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Changing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nature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8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management</a:t>
            </a:r>
            <a:r>
              <a:rPr sz="2800" i="1" spc="-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work: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Font typeface="Times New Roman"/>
              <a:buChar char="-"/>
              <a:tabLst>
                <a:tab pos="736600" algn="l"/>
              </a:tabLst>
            </a:pP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technological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innovations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affect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very nature  managerial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work.</a:t>
            </a:r>
            <a:endParaRPr sz="2800">
              <a:latin typeface="Times New Roman"/>
              <a:cs typeface="Times New Roman"/>
            </a:endParaRPr>
          </a:p>
          <a:p>
            <a:pPr marL="277495" marR="825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15620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 environment is vastly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different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now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compare to  earlier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days.</a:t>
            </a:r>
            <a:endParaRPr sz="2800">
              <a:latin typeface="Times New Roman"/>
              <a:cs typeface="Times New Roman"/>
            </a:endParaRPr>
          </a:p>
          <a:p>
            <a:pPr marL="277495" marR="635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7848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 earlier days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work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environment has risk in </a:t>
            </a:r>
            <a:r>
              <a:rPr sz="2800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physical 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injuries, </a:t>
            </a:r>
            <a:r>
              <a:rPr sz="28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accidents,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pollution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it tough task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  to monitor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worker’s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movement.</a:t>
            </a:r>
            <a:endParaRPr sz="2800">
              <a:latin typeface="Times New Roman"/>
              <a:cs typeface="Times New Roman"/>
            </a:endParaRPr>
          </a:p>
          <a:p>
            <a:pPr marL="277495" marR="635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90220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now the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technology </a:t>
            </a:r>
            <a:r>
              <a:rPr sz="28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has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altered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 environment and  stressed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workers both physically and</a:t>
            </a:r>
            <a:r>
              <a:rPr sz="2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psychologically.</a:t>
            </a:r>
            <a:endParaRPr sz="2800">
              <a:latin typeface="Times New Roman"/>
              <a:cs typeface="Times New Roman"/>
            </a:endParaRPr>
          </a:p>
          <a:p>
            <a:pPr marL="277495" marR="6350" lvl="1" algn="just">
              <a:lnSpc>
                <a:spcPct val="100000"/>
              </a:lnSpc>
              <a:spcBef>
                <a:spcPts val="300"/>
              </a:spcBef>
              <a:buFont typeface="Times New Roman"/>
              <a:buChar char="-"/>
              <a:tabLst>
                <a:tab pos="650240" algn="l"/>
              </a:tabLst>
            </a:pP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computerized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monitoring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provides managers with a  wealth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information about employee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  <a:p>
            <a:pPr marL="483234" lvl="1" indent="-20637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48387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managers need to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upgrade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their skills</a:t>
            </a:r>
            <a:r>
              <a:rPr sz="2800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constantly.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46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69" y="988555"/>
            <a:ext cx="8896985" cy="529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5080" indent="-265430" algn="just">
              <a:lnSpc>
                <a:spcPct val="100000"/>
              </a:lnSpc>
              <a:spcBef>
                <a:spcPts val="95"/>
              </a:spcBef>
              <a:buClr>
                <a:srgbClr val="001F5F"/>
              </a:buClr>
              <a:buFont typeface="Times New Roman"/>
              <a:buChar char="-"/>
              <a:tabLst>
                <a:tab pos="381635" algn="l"/>
              </a:tabLst>
            </a:pPr>
            <a:r>
              <a:rPr dirty="0"/>
              <a:t>	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technology </a:t>
            </a:r>
            <a:r>
              <a:rPr sz="2800" i="1" spc="40" dirty="0">
                <a:solidFill>
                  <a:srgbClr val="001F5F"/>
                </a:solidFill>
                <a:latin typeface="Times New Roman"/>
                <a:cs typeface="Times New Roman"/>
              </a:rPr>
              <a:t>changes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occur so rapidly in present that  turbulence characteristics most</a:t>
            </a:r>
            <a:r>
              <a:rPr sz="2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organizations.</a:t>
            </a:r>
            <a:endParaRPr sz="2800">
              <a:latin typeface="Times New Roman"/>
              <a:cs typeface="Times New Roman"/>
            </a:endParaRPr>
          </a:p>
          <a:p>
            <a:pPr marL="277495" marR="6985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0452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every employees must </a:t>
            </a:r>
            <a:r>
              <a:rPr sz="2800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constantly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learn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adapt to  changing technology to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remain</a:t>
            </a:r>
            <a:r>
              <a:rPr sz="2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competitive.</a:t>
            </a:r>
            <a:endParaRPr sz="2800">
              <a:latin typeface="Times New Roman"/>
              <a:cs typeface="Times New Roman"/>
            </a:endParaRPr>
          </a:p>
          <a:p>
            <a:pPr marL="277495" marR="508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0579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managers must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efficiently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deal with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challenge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helping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workers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adapt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make effective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technology.</a:t>
            </a:r>
            <a:endParaRPr sz="2800">
              <a:latin typeface="Times New Roman"/>
              <a:cs typeface="Times New Roman"/>
            </a:endParaRPr>
          </a:p>
          <a:p>
            <a:pPr marL="277495" marR="6985" lvl="1" indent="-635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502284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nowadays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new generation workers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have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both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business  </a:t>
            </a:r>
            <a:r>
              <a:rPr sz="2800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skills </a:t>
            </a:r>
            <a:r>
              <a:rPr sz="28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technological</a:t>
            </a:r>
            <a:r>
              <a:rPr sz="2800" i="1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expertise.</a:t>
            </a:r>
            <a:endParaRPr sz="2800">
              <a:latin typeface="Times New Roman"/>
              <a:cs typeface="Times New Roman"/>
            </a:endParaRPr>
          </a:p>
          <a:p>
            <a:pPr marL="277495" marR="6350" lvl="1" algn="just">
              <a:lnSpc>
                <a:spcPct val="100000"/>
              </a:lnSpc>
              <a:spcBef>
                <a:spcPts val="300"/>
              </a:spcBef>
              <a:buChar char="-"/>
              <a:tabLst>
                <a:tab pos="60261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should include awareness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of how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 integrate </a:t>
            </a:r>
            <a:r>
              <a:rPr sz="2800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benefits </a:t>
            </a:r>
            <a:r>
              <a:rPr sz="2800" i="1" spc="7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45" dirty="0">
                <a:solidFill>
                  <a:srgbClr val="001F5F"/>
                </a:solidFill>
                <a:latin typeface="Times New Roman"/>
                <a:cs typeface="Times New Roman"/>
              </a:rPr>
              <a:t>new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technologies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organization’s 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human resources.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47</a:t>
            </a:fld>
            <a:r>
              <a:rPr spc="-190"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55891" y="761999"/>
            <a:ext cx="8546604" cy="312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5891" y="3886199"/>
            <a:ext cx="8547100" cy="3124200"/>
            <a:chOff x="755891" y="3886199"/>
            <a:chExt cx="8547100" cy="3124200"/>
          </a:xfrm>
        </p:grpSpPr>
        <p:sp>
          <p:nvSpPr>
            <p:cNvPr id="8" name="object 8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891" y="3886199"/>
              <a:ext cx="8546604" cy="3124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12575" y="7035003"/>
            <a:ext cx="17780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-5" dirty="0">
                <a:latin typeface="Times New Roman"/>
                <a:cs typeface="Times New Roman"/>
              </a:rPr>
              <a:t>5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87" y="457187"/>
            <a:ext cx="9144000" cy="3429635"/>
            <a:chOff x="457187" y="457187"/>
            <a:chExt cx="9144000" cy="3429635"/>
          </a:xfrm>
        </p:grpSpPr>
        <p:sp>
          <p:nvSpPr>
            <p:cNvPr id="3" name="object 3"/>
            <p:cNvSpPr/>
            <p:nvPr/>
          </p:nvSpPr>
          <p:spPr>
            <a:xfrm>
              <a:off x="457187" y="457187"/>
              <a:ext cx="9144000" cy="3429635"/>
            </a:xfrm>
            <a:custGeom>
              <a:avLst/>
              <a:gdLst/>
              <a:ahLst/>
              <a:cxnLst/>
              <a:rect l="l" t="t" r="r" b="b"/>
              <a:pathLst>
                <a:path w="9144000" h="3429635">
                  <a:moveTo>
                    <a:pt x="0" y="0"/>
                  </a:moveTo>
                  <a:lnTo>
                    <a:pt x="0" y="3429011"/>
                  </a:lnTo>
                  <a:lnTo>
                    <a:pt x="9144000" y="3429011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891" y="780275"/>
              <a:ext cx="8546604" cy="310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55891" y="780275"/>
            <a:ext cx="8546604" cy="3105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8" name="object 8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12575" y="7035003"/>
            <a:ext cx="17780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-5" dirty="0">
                <a:latin typeface="Times New Roman"/>
                <a:cs typeface="Times New Roman"/>
              </a:rPr>
              <a:t>6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333" y="514593"/>
            <a:ext cx="7310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WHY </a:t>
            </a:r>
            <a:r>
              <a:rPr sz="4000" spc="-70" dirty="0"/>
              <a:t>ORGANIZATION</a:t>
            </a:r>
            <a:r>
              <a:rPr sz="4000" spc="-60" dirty="0"/>
              <a:t> </a:t>
            </a:r>
            <a:r>
              <a:rPr sz="4000" spc="-130" dirty="0"/>
              <a:t>EXIST?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60879" y="1517891"/>
            <a:ext cx="5547995" cy="2368550"/>
            <a:chOff x="860879" y="1517891"/>
            <a:chExt cx="5547995" cy="2368550"/>
          </a:xfrm>
        </p:grpSpPr>
        <p:sp>
          <p:nvSpPr>
            <p:cNvPr id="4" name="object 4"/>
            <p:cNvSpPr/>
            <p:nvPr/>
          </p:nvSpPr>
          <p:spPr>
            <a:xfrm>
              <a:off x="863018" y="3651504"/>
              <a:ext cx="1703896" cy="234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0879" y="3651504"/>
              <a:ext cx="1708150" cy="234950"/>
            </a:xfrm>
            <a:custGeom>
              <a:avLst/>
              <a:gdLst/>
              <a:ahLst/>
              <a:cxnLst/>
              <a:rect l="l" t="t" r="r" b="b"/>
              <a:pathLst>
                <a:path w="1708150" h="234950">
                  <a:moveTo>
                    <a:pt x="861228" y="13716"/>
                  </a:moveTo>
                  <a:lnTo>
                    <a:pt x="861228" y="6096"/>
                  </a:lnTo>
                  <a:lnTo>
                    <a:pt x="855132" y="0"/>
                  </a:lnTo>
                  <a:lnTo>
                    <a:pt x="792648" y="1524"/>
                  </a:lnTo>
                  <a:lnTo>
                    <a:pt x="733212" y="4572"/>
                  </a:lnTo>
                  <a:lnTo>
                    <a:pt x="673776" y="9144"/>
                  </a:lnTo>
                  <a:lnTo>
                    <a:pt x="615864" y="15240"/>
                  </a:lnTo>
                  <a:lnTo>
                    <a:pt x="557952" y="24384"/>
                  </a:lnTo>
                  <a:lnTo>
                    <a:pt x="501564" y="35052"/>
                  </a:lnTo>
                  <a:lnTo>
                    <a:pt x="446700" y="47244"/>
                  </a:lnTo>
                  <a:lnTo>
                    <a:pt x="393360" y="60960"/>
                  </a:lnTo>
                  <a:lnTo>
                    <a:pt x="340020" y="76200"/>
                  </a:lnTo>
                  <a:lnTo>
                    <a:pt x="289728" y="92964"/>
                  </a:lnTo>
                  <a:lnTo>
                    <a:pt x="239436" y="111252"/>
                  </a:lnTo>
                  <a:lnTo>
                    <a:pt x="190668" y="131064"/>
                  </a:lnTo>
                  <a:lnTo>
                    <a:pt x="144948" y="152400"/>
                  </a:lnTo>
                  <a:lnTo>
                    <a:pt x="99228" y="175260"/>
                  </a:lnTo>
                  <a:lnTo>
                    <a:pt x="56556" y="199644"/>
                  </a:lnTo>
                  <a:lnTo>
                    <a:pt x="15408" y="224028"/>
                  </a:lnTo>
                  <a:lnTo>
                    <a:pt x="0" y="234695"/>
                  </a:lnTo>
                  <a:lnTo>
                    <a:pt x="23029" y="234695"/>
                  </a:lnTo>
                  <a:lnTo>
                    <a:pt x="64176" y="210312"/>
                  </a:lnTo>
                  <a:lnTo>
                    <a:pt x="106848" y="185928"/>
                  </a:lnTo>
                  <a:lnTo>
                    <a:pt x="151044" y="163068"/>
                  </a:lnTo>
                  <a:lnTo>
                    <a:pt x="196764" y="143256"/>
                  </a:lnTo>
                  <a:lnTo>
                    <a:pt x="244008" y="123444"/>
                  </a:lnTo>
                  <a:lnTo>
                    <a:pt x="294300" y="105156"/>
                  </a:lnTo>
                  <a:lnTo>
                    <a:pt x="344592" y="88392"/>
                  </a:lnTo>
                  <a:lnTo>
                    <a:pt x="396408" y="73152"/>
                  </a:lnTo>
                  <a:lnTo>
                    <a:pt x="449748" y="59436"/>
                  </a:lnTo>
                  <a:lnTo>
                    <a:pt x="504612" y="47244"/>
                  </a:lnTo>
                  <a:lnTo>
                    <a:pt x="561000" y="36576"/>
                  </a:lnTo>
                  <a:lnTo>
                    <a:pt x="617388" y="28956"/>
                  </a:lnTo>
                  <a:lnTo>
                    <a:pt x="675300" y="21336"/>
                  </a:lnTo>
                  <a:lnTo>
                    <a:pt x="734736" y="16764"/>
                  </a:lnTo>
                  <a:lnTo>
                    <a:pt x="794172" y="13716"/>
                  </a:lnTo>
                  <a:lnTo>
                    <a:pt x="847512" y="12382"/>
                  </a:lnTo>
                  <a:lnTo>
                    <a:pt x="847512" y="6096"/>
                  </a:lnTo>
                  <a:lnTo>
                    <a:pt x="855132" y="12192"/>
                  </a:lnTo>
                  <a:lnTo>
                    <a:pt x="855132" y="13716"/>
                  </a:lnTo>
                  <a:lnTo>
                    <a:pt x="861228" y="13716"/>
                  </a:lnTo>
                  <a:close/>
                </a:path>
                <a:path w="1708150" h="234950">
                  <a:moveTo>
                    <a:pt x="855132" y="12192"/>
                  </a:moveTo>
                  <a:lnTo>
                    <a:pt x="847512" y="6096"/>
                  </a:lnTo>
                  <a:lnTo>
                    <a:pt x="847512" y="10668"/>
                  </a:lnTo>
                  <a:lnTo>
                    <a:pt x="849185" y="12340"/>
                  </a:lnTo>
                  <a:lnTo>
                    <a:pt x="855132" y="12192"/>
                  </a:lnTo>
                  <a:close/>
                </a:path>
                <a:path w="1708150" h="234950">
                  <a:moveTo>
                    <a:pt x="849185" y="12340"/>
                  </a:moveTo>
                  <a:lnTo>
                    <a:pt x="847512" y="10668"/>
                  </a:lnTo>
                  <a:lnTo>
                    <a:pt x="847512" y="12382"/>
                  </a:lnTo>
                  <a:lnTo>
                    <a:pt x="849185" y="12340"/>
                  </a:lnTo>
                  <a:close/>
                </a:path>
                <a:path w="1708150" h="234950">
                  <a:moveTo>
                    <a:pt x="855132" y="13716"/>
                  </a:moveTo>
                  <a:lnTo>
                    <a:pt x="855132" y="12192"/>
                  </a:lnTo>
                  <a:lnTo>
                    <a:pt x="849185" y="12340"/>
                  </a:lnTo>
                  <a:lnTo>
                    <a:pt x="850560" y="13716"/>
                  </a:lnTo>
                  <a:lnTo>
                    <a:pt x="855132" y="13716"/>
                  </a:lnTo>
                  <a:close/>
                </a:path>
                <a:path w="1708150" h="234950">
                  <a:moveTo>
                    <a:pt x="858180" y="78"/>
                  </a:moveTo>
                  <a:lnTo>
                    <a:pt x="855132" y="0"/>
                  </a:lnTo>
                  <a:lnTo>
                    <a:pt x="858180" y="78"/>
                  </a:lnTo>
                  <a:close/>
                </a:path>
                <a:path w="1708150" h="234950">
                  <a:moveTo>
                    <a:pt x="1708149" y="234695"/>
                  </a:moveTo>
                  <a:lnTo>
                    <a:pt x="1652184" y="199644"/>
                  </a:lnTo>
                  <a:lnTo>
                    <a:pt x="1607988" y="175260"/>
                  </a:lnTo>
                  <a:lnTo>
                    <a:pt x="1563792" y="152400"/>
                  </a:lnTo>
                  <a:lnTo>
                    <a:pt x="1516548" y="131064"/>
                  </a:lnTo>
                  <a:lnTo>
                    <a:pt x="1469304" y="111252"/>
                  </a:lnTo>
                  <a:lnTo>
                    <a:pt x="1419012" y="92964"/>
                  </a:lnTo>
                  <a:lnTo>
                    <a:pt x="1368720" y="76200"/>
                  </a:lnTo>
                  <a:lnTo>
                    <a:pt x="1315380" y="60960"/>
                  </a:lnTo>
                  <a:lnTo>
                    <a:pt x="1262040" y="47244"/>
                  </a:lnTo>
                  <a:lnTo>
                    <a:pt x="1207176" y="35052"/>
                  </a:lnTo>
                  <a:lnTo>
                    <a:pt x="1150788" y="24384"/>
                  </a:lnTo>
                  <a:lnTo>
                    <a:pt x="1034964" y="9144"/>
                  </a:lnTo>
                  <a:lnTo>
                    <a:pt x="975528" y="4572"/>
                  </a:lnTo>
                  <a:lnTo>
                    <a:pt x="914568" y="1524"/>
                  </a:lnTo>
                  <a:lnTo>
                    <a:pt x="855132" y="0"/>
                  </a:lnTo>
                  <a:lnTo>
                    <a:pt x="858180" y="3048"/>
                  </a:lnTo>
                  <a:lnTo>
                    <a:pt x="858180" y="1524"/>
                  </a:lnTo>
                  <a:lnTo>
                    <a:pt x="861228" y="4572"/>
                  </a:lnTo>
                  <a:lnTo>
                    <a:pt x="861228" y="13716"/>
                  </a:lnTo>
                  <a:lnTo>
                    <a:pt x="914568" y="13716"/>
                  </a:lnTo>
                  <a:lnTo>
                    <a:pt x="975528" y="16764"/>
                  </a:lnTo>
                  <a:lnTo>
                    <a:pt x="1033440" y="21336"/>
                  </a:lnTo>
                  <a:lnTo>
                    <a:pt x="1149264" y="36576"/>
                  </a:lnTo>
                  <a:lnTo>
                    <a:pt x="1204128" y="47244"/>
                  </a:lnTo>
                  <a:lnTo>
                    <a:pt x="1258992" y="59436"/>
                  </a:lnTo>
                  <a:lnTo>
                    <a:pt x="1312332" y="73152"/>
                  </a:lnTo>
                  <a:lnTo>
                    <a:pt x="1364148" y="88392"/>
                  </a:lnTo>
                  <a:lnTo>
                    <a:pt x="1415964" y="105156"/>
                  </a:lnTo>
                  <a:lnTo>
                    <a:pt x="1464732" y="123444"/>
                  </a:lnTo>
                  <a:lnTo>
                    <a:pt x="1511976" y="143256"/>
                  </a:lnTo>
                  <a:lnTo>
                    <a:pt x="1603416" y="185928"/>
                  </a:lnTo>
                  <a:lnTo>
                    <a:pt x="1646088" y="210312"/>
                  </a:lnTo>
                  <a:lnTo>
                    <a:pt x="1685712" y="234695"/>
                  </a:lnTo>
                  <a:lnTo>
                    <a:pt x="1708149" y="234695"/>
                  </a:lnTo>
                  <a:close/>
                </a:path>
                <a:path w="1708150" h="234950">
                  <a:moveTo>
                    <a:pt x="861228" y="6096"/>
                  </a:moveTo>
                  <a:lnTo>
                    <a:pt x="861228" y="4572"/>
                  </a:lnTo>
                  <a:lnTo>
                    <a:pt x="858180" y="1524"/>
                  </a:lnTo>
                  <a:lnTo>
                    <a:pt x="858180" y="3048"/>
                  </a:lnTo>
                  <a:lnTo>
                    <a:pt x="861228" y="6096"/>
                  </a:lnTo>
                  <a:close/>
                </a:path>
              </a:pathLst>
            </a:custGeom>
            <a:solidFill>
              <a:srgbClr val="5F3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3800" y="1523987"/>
              <a:ext cx="2666999" cy="914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27704" y="1517891"/>
              <a:ext cx="2680716" cy="920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7704" y="1517891"/>
              <a:ext cx="2680970" cy="928369"/>
            </a:xfrm>
            <a:custGeom>
              <a:avLst/>
              <a:gdLst/>
              <a:ahLst/>
              <a:cxnLst/>
              <a:rect l="l" t="t" r="r" b="b"/>
              <a:pathLst>
                <a:path w="2680970" h="928369">
                  <a:moveTo>
                    <a:pt x="2680716" y="925068"/>
                  </a:moveTo>
                  <a:lnTo>
                    <a:pt x="2680716" y="3048"/>
                  </a:lnTo>
                  <a:lnTo>
                    <a:pt x="26776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925068"/>
                  </a:lnTo>
                  <a:lnTo>
                    <a:pt x="3048" y="928116"/>
                  </a:lnTo>
                  <a:lnTo>
                    <a:pt x="6096" y="9281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667000" y="13716"/>
                  </a:lnTo>
                  <a:lnTo>
                    <a:pt x="2667000" y="6096"/>
                  </a:lnTo>
                  <a:lnTo>
                    <a:pt x="2673096" y="13716"/>
                  </a:lnTo>
                  <a:lnTo>
                    <a:pt x="2673096" y="928116"/>
                  </a:lnTo>
                  <a:lnTo>
                    <a:pt x="2677668" y="928116"/>
                  </a:lnTo>
                  <a:lnTo>
                    <a:pt x="2680716" y="925068"/>
                  </a:lnTo>
                  <a:close/>
                </a:path>
                <a:path w="2680970" h="928369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680970" h="928369">
                  <a:moveTo>
                    <a:pt x="13716" y="9144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14400"/>
                  </a:lnTo>
                  <a:lnTo>
                    <a:pt x="13716" y="914400"/>
                  </a:lnTo>
                  <a:close/>
                </a:path>
                <a:path w="2680970" h="928369">
                  <a:moveTo>
                    <a:pt x="2673096" y="914400"/>
                  </a:moveTo>
                  <a:lnTo>
                    <a:pt x="6096" y="914400"/>
                  </a:lnTo>
                  <a:lnTo>
                    <a:pt x="13716" y="920496"/>
                  </a:lnTo>
                  <a:lnTo>
                    <a:pt x="13716" y="928116"/>
                  </a:lnTo>
                  <a:lnTo>
                    <a:pt x="2667000" y="928116"/>
                  </a:lnTo>
                  <a:lnTo>
                    <a:pt x="2667000" y="920496"/>
                  </a:lnTo>
                  <a:lnTo>
                    <a:pt x="2673096" y="914400"/>
                  </a:lnTo>
                  <a:close/>
                </a:path>
                <a:path w="2680970" h="928369">
                  <a:moveTo>
                    <a:pt x="13716" y="928116"/>
                  </a:moveTo>
                  <a:lnTo>
                    <a:pt x="13716" y="920496"/>
                  </a:lnTo>
                  <a:lnTo>
                    <a:pt x="6096" y="914400"/>
                  </a:lnTo>
                  <a:lnTo>
                    <a:pt x="6096" y="928116"/>
                  </a:lnTo>
                  <a:lnTo>
                    <a:pt x="13716" y="928116"/>
                  </a:lnTo>
                  <a:close/>
                </a:path>
                <a:path w="2680970" h="928369">
                  <a:moveTo>
                    <a:pt x="2673096" y="13716"/>
                  </a:moveTo>
                  <a:lnTo>
                    <a:pt x="2667000" y="6096"/>
                  </a:lnTo>
                  <a:lnTo>
                    <a:pt x="2667000" y="13716"/>
                  </a:lnTo>
                  <a:lnTo>
                    <a:pt x="2673096" y="13716"/>
                  </a:lnTo>
                  <a:close/>
                </a:path>
                <a:path w="2680970" h="928369">
                  <a:moveTo>
                    <a:pt x="2673096" y="914400"/>
                  </a:moveTo>
                  <a:lnTo>
                    <a:pt x="2673096" y="13716"/>
                  </a:lnTo>
                  <a:lnTo>
                    <a:pt x="2667000" y="13716"/>
                  </a:lnTo>
                  <a:lnTo>
                    <a:pt x="2667000" y="914400"/>
                  </a:lnTo>
                  <a:lnTo>
                    <a:pt x="2673096" y="914400"/>
                  </a:lnTo>
                  <a:close/>
                </a:path>
                <a:path w="2680970" h="928369">
                  <a:moveTo>
                    <a:pt x="2673096" y="928116"/>
                  </a:moveTo>
                  <a:lnTo>
                    <a:pt x="2673096" y="914400"/>
                  </a:lnTo>
                  <a:lnTo>
                    <a:pt x="2667000" y="920496"/>
                  </a:lnTo>
                  <a:lnTo>
                    <a:pt x="2667000" y="928116"/>
                  </a:lnTo>
                  <a:lnTo>
                    <a:pt x="2673096" y="928116"/>
                  </a:lnTo>
                  <a:close/>
                </a:path>
              </a:pathLst>
            </a:custGeom>
            <a:solidFill>
              <a:srgbClr val="4295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800" y="2743187"/>
              <a:ext cx="2666999" cy="9144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7704" y="2737091"/>
              <a:ext cx="2680716" cy="920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7704" y="2737091"/>
              <a:ext cx="2680970" cy="928369"/>
            </a:xfrm>
            <a:custGeom>
              <a:avLst/>
              <a:gdLst/>
              <a:ahLst/>
              <a:cxnLst/>
              <a:rect l="l" t="t" r="r" b="b"/>
              <a:pathLst>
                <a:path w="2680970" h="928370">
                  <a:moveTo>
                    <a:pt x="2680716" y="925080"/>
                  </a:moveTo>
                  <a:lnTo>
                    <a:pt x="2680716" y="3048"/>
                  </a:lnTo>
                  <a:lnTo>
                    <a:pt x="26776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925080"/>
                  </a:lnTo>
                  <a:lnTo>
                    <a:pt x="3048" y="928128"/>
                  </a:lnTo>
                  <a:lnTo>
                    <a:pt x="6096" y="928128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667000" y="13716"/>
                  </a:lnTo>
                  <a:lnTo>
                    <a:pt x="2667000" y="6096"/>
                  </a:lnTo>
                  <a:lnTo>
                    <a:pt x="2673096" y="13716"/>
                  </a:lnTo>
                  <a:lnTo>
                    <a:pt x="2673096" y="928128"/>
                  </a:lnTo>
                  <a:lnTo>
                    <a:pt x="2677668" y="928128"/>
                  </a:lnTo>
                  <a:lnTo>
                    <a:pt x="2680716" y="925080"/>
                  </a:lnTo>
                  <a:close/>
                </a:path>
                <a:path w="2680970" h="9283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680970" h="928370">
                  <a:moveTo>
                    <a:pt x="13716" y="914412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14412"/>
                  </a:lnTo>
                  <a:lnTo>
                    <a:pt x="13716" y="914412"/>
                  </a:lnTo>
                  <a:close/>
                </a:path>
                <a:path w="2680970" h="928370">
                  <a:moveTo>
                    <a:pt x="2673096" y="914412"/>
                  </a:moveTo>
                  <a:lnTo>
                    <a:pt x="6096" y="914412"/>
                  </a:lnTo>
                  <a:lnTo>
                    <a:pt x="13716" y="920508"/>
                  </a:lnTo>
                  <a:lnTo>
                    <a:pt x="13716" y="928128"/>
                  </a:lnTo>
                  <a:lnTo>
                    <a:pt x="2667000" y="928128"/>
                  </a:lnTo>
                  <a:lnTo>
                    <a:pt x="2667000" y="920508"/>
                  </a:lnTo>
                  <a:lnTo>
                    <a:pt x="2673096" y="914412"/>
                  </a:lnTo>
                  <a:close/>
                </a:path>
                <a:path w="2680970" h="928370">
                  <a:moveTo>
                    <a:pt x="13716" y="928128"/>
                  </a:moveTo>
                  <a:lnTo>
                    <a:pt x="13716" y="920508"/>
                  </a:lnTo>
                  <a:lnTo>
                    <a:pt x="6096" y="914412"/>
                  </a:lnTo>
                  <a:lnTo>
                    <a:pt x="6096" y="928128"/>
                  </a:lnTo>
                  <a:lnTo>
                    <a:pt x="13716" y="928128"/>
                  </a:lnTo>
                  <a:close/>
                </a:path>
                <a:path w="2680970" h="928370">
                  <a:moveTo>
                    <a:pt x="2673096" y="13716"/>
                  </a:moveTo>
                  <a:lnTo>
                    <a:pt x="2667000" y="6096"/>
                  </a:lnTo>
                  <a:lnTo>
                    <a:pt x="2667000" y="13716"/>
                  </a:lnTo>
                  <a:lnTo>
                    <a:pt x="2673096" y="13716"/>
                  </a:lnTo>
                  <a:close/>
                </a:path>
                <a:path w="2680970" h="928370">
                  <a:moveTo>
                    <a:pt x="2673096" y="914412"/>
                  </a:moveTo>
                  <a:lnTo>
                    <a:pt x="2673096" y="13716"/>
                  </a:lnTo>
                  <a:lnTo>
                    <a:pt x="2667000" y="13716"/>
                  </a:lnTo>
                  <a:lnTo>
                    <a:pt x="2667000" y="914412"/>
                  </a:lnTo>
                  <a:lnTo>
                    <a:pt x="2673096" y="914412"/>
                  </a:lnTo>
                  <a:close/>
                </a:path>
                <a:path w="2680970" h="928370">
                  <a:moveTo>
                    <a:pt x="2673096" y="928128"/>
                  </a:moveTo>
                  <a:lnTo>
                    <a:pt x="2673096" y="914412"/>
                  </a:lnTo>
                  <a:lnTo>
                    <a:pt x="2667000" y="920508"/>
                  </a:lnTo>
                  <a:lnTo>
                    <a:pt x="2667000" y="928128"/>
                  </a:lnTo>
                  <a:lnTo>
                    <a:pt x="2673096" y="928128"/>
                  </a:lnTo>
                  <a:close/>
                </a:path>
              </a:pathLst>
            </a:custGeom>
            <a:solidFill>
              <a:srgbClr val="4295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7369" y="1030770"/>
            <a:ext cx="5522595" cy="25374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i="1" spc="35" dirty="0">
                <a:latin typeface="Times New Roman"/>
                <a:cs typeface="Times New Roman"/>
              </a:rPr>
              <a:t>Five </a:t>
            </a:r>
            <a:r>
              <a:rPr sz="2800" i="1" spc="40" dirty="0">
                <a:latin typeface="Times New Roman"/>
                <a:cs typeface="Times New Roman"/>
              </a:rPr>
              <a:t>Reasons </a:t>
            </a:r>
            <a:r>
              <a:rPr sz="2800" i="1" spc="50" dirty="0">
                <a:latin typeface="Times New Roman"/>
                <a:cs typeface="Times New Roman"/>
              </a:rPr>
              <a:t>why </a:t>
            </a:r>
            <a:r>
              <a:rPr sz="2800" i="1" spc="25" dirty="0">
                <a:latin typeface="Times New Roman"/>
                <a:cs typeface="Times New Roman"/>
              </a:rPr>
              <a:t>organization</a:t>
            </a:r>
            <a:r>
              <a:rPr sz="2800" i="1" spc="-220" dirty="0">
                <a:latin typeface="Times New Roman"/>
                <a:cs typeface="Times New Roman"/>
              </a:rPr>
              <a:t> </a:t>
            </a:r>
            <a:r>
              <a:rPr sz="2800" i="1" spc="20" dirty="0">
                <a:latin typeface="Times New Roman"/>
                <a:cs typeface="Times New Roman"/>
              </a:rPr>
              <a:t>exist:</a:t>
            </a:r>
            <a:endParaRPr sz="2800">
              <a:latin typeface="Times New Roman"/>
              <a:cs typeface="Times New Roman"/>
            </a:endParaRPr>
          </a:p>
          <a:p>
            <a:pPr marL="3470275" marR="106680" indent="-635" algn="ctr">
              <a:lnSpc>
                <a:spcPct val="100000"/>
              </a:lnSpc>
              <a:spcBef>
                <a:spcPts val="155"/>
              </a:spcBef>
            </a:pPr>
            <a:r>
              <a:rPr sz="2000" spc="65" dirty="0">
                <a:latin typeface="Times New Roman"/>
                <a:cs typeface="Times New Roman"/>
              </a:rPr>
              <a:t>Increased  </a:t>
            </a:r>
            <a:r>
              <a:rPr sz="2000" spc="35" dirty="0">
                <a:latin typeface="Times New Roman"/>
                <a:cs typeface="Times New Roman"/>
              </a:rPr>
              <a:t>specialization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and  </a:t>
            </a:r>
            <a:r>
              <a:rPr sz="2000" spc="25" dirty="0">
                <a:latin typeface="Times New Roman"/>
                <a:cs typeface="Times New Roman"/>
              </a:rPr>
              <a:t>division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labour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3368040" marR="5080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spc="8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scale  </a:t>
            </a:r>
            <a:r>
              <a:rPr sz="2400" spc="35" dirty="0"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55891" y="1821310"/>
            <a:ext cx="8547100" cy="5169535"/>
            <a:chOff x="755891" y="1821310"/>
            <a:chExt cx="8547100" cy="5169535"/>
          </a:xfrm>
        </p:grpSpPr>
        <p:sp>
          <p:nvSpPr>
            <p:cNvPr id="15" name="object 15"/>
            <p:cNvSpPr/>
            <p:nvPr/>
          </p:nvSpPr>
          <p:spPr>
            <a:xfrm>
              <a:off x="7626091" y="3727704"/>
              <a:ext cx="1436895" cy="1584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3048" y="3727704"/>
              <a:ext cx="1443355" cy="158750"/>
            </a:xfrm>
            <a:custGeom>
              <a:avLst/>
              <a:gdLst/>
              <a:ahLst/>
              <a:cxnLst/>
              <a:rect l="l" t="t" r="r" b="b"/>
              <a:pathLst>
                <a:path w="1443354" h="158750">
                  <a:moveTo>
                    <a:pt x="728471" y="13716"/>
                  </a:moveTo>
                  <a:lnTo>
                    <a:pt x="728471" y="6096"/>
                  </a:lnTo>
                  <a:lnTo>
                    <a:pt x="722375" y="0"/>
                  </a:lnTo>
                  <a:lnTo>
                    <a:pt x="659891" y="1524"/>
                  </a:lnTo>
                  <a:lnTo>
                    <a:pt x="600455" y="4572"/>
                  </a:lnTo>
                  <a:lnTo>
                    <a:pt x="541019" y="9144"/>
                  </a:lnTo>
                  <a:lnTo>
                    <a:pt x="483107" y="15240"/>
                  </a:lnTo>
                  <a:lnTo>
                    <a:pt x="425195" y="24384"/>
                  </a:lnTo>
                  <a:lnTo>
                    <a:pt x="368807" y="35052"/>
                  </a:lnTo>
                  <a:lnTo>
                    <a:pt x="313943" y="47244"/>
                  </a:lnTo>
                  <a:lnTo>
                    <a:pt x="260603" y="60960"/>
                  </a:lnTo>
                  <a:lnTo>
                    <a:pt x="207263" y="76200"/>
                  </a:lnTo>
                  <a:lnTo>
                    <a:pt x="156971" y="92964"/>
                  </a:lnTo>
                  <a:lnTo>
                    <a:pt x="106679" y="111252"/>
                  </a:lnTo>
                  <a:lnTo>
                    <a:pt x="57911" y="131064"/>
                  </a:lnTo>
                  <a:lnTo>
                    <a:pt x="12191" y="152400"/>
                  </a:lnTo>
                  <a:lnTo>
                    <a:pt x="0" y="158495"/>
                  </a:lnTo>
                  <a:lnTo>
                    <a:pt x="28838" y="158495"/>
                  </a:lnTo>
                  <a:lnTo>
                    <a:pt x="64007" y="143256"/>
                  </a:lnTo>
                  <a:lnTo>
                    <a:pt x="111251" y="123444"/>
                  </a:lnTo>
                  <a:lnTo>
                    <a:pt x="161543" y="105156"/>
                  </a:lnTo>
                  <a:lnTo>
                    <a:pt x="211835" y="88392"/>
                  </a:lnTo>
                  <a:lnTo>
                    <a:pt x="263651" y="73152"/>
                  </a:lnTo>
                  <a:lnTo>
                    <a:pt x="316991" y="59436"/>
                  </a:lnTo>
                  <a:lnTo>
                    <a:pt x="371855" y="47244"/>
                  </a:lnTo>
                  <a:lnTo>
                    <a:pt x="428243" y="36576"/>
                  </a:lnTo>
                  <a:lnTo>
                    <a:pt x="484631" y="28956"/>
                  </a:lnTo>
                  <a:lnTo>
                    <a:pt x="542543" y="21336"/>
                  </a:lnTo>
                  <a:lnTo>
                    <a:pt x="601979" y="16764"/>
                  </a:lnTo>
                  <a:lnTo>
                    <a:pt x="661415" y="13716"/>
                  </a:lnTo>
                  <a:lnTo>
                    <a:pt x="714755" y="12382"/>
                  </a:lnTo>
                  <a:lnTo>
                    <a:pt x="714755" y="6096"/>
                  </a:lnTo>
                  <a:lnTo>
                    <a:pt x="722375" y="12192"/>
                  </a:lnTo>
                  <a:lnTo>
                    <a:pt x="722375" y="13716"/>
                  </a:lnTo>
                  <a:lnTo>
                    <a:pt x="728471" y="13716"/>
                  </a:lnTo>
                  <a:close/>
                </a:path>
                <a:path w="1443354" h="158750">
                  <a:moveTo>
                    <a:pt x="722375" y="12192"/>
                  </a:moveTo>
                  <a:lnTo>
                    <a:pt x="714755" y="6096"/>
                  </a:lnTo>
                  <a:lnTo>
                    <a:pt x="714755" y="10668"/>
                  </a:lnTo>
                  <a:lnTo>
                    <a:pt x="716427" y="12340"/>
                  </a:lnTo>
                  <a:lnTo>
                    <a:pt x="722375" y="12192"/>
                  </a:lnTo>
                  <a:close/>
                </a:path>
                <a:path w="1443354" h="158750">
                  <a:moveTo>
                    <a:pt x="716427" y="12340"/>
                  </a:moveTo>
                  <a:lnTo>
                    <a:pt x="714755" y="10668"/>
                  </a:lnTo>
                  <a:lnTo>
                    <a:pt x="714755" y="12382"/>
                  </a:lnTo>
                  <a:lnTo>
                    <a:pt x="716427" y="12340"/>
                  </a:lnTo>
                  <a:close/>
                </a:path>
                <a:path w="1443354" h="158750">
                  <a:moveTo>
                    <a:pt x="722375" y="13716"/>
                  </a:moveTo>
                  <a:lnTo>
                    <a:pt x="722375" y="12192"/>
                  </a:lnTo>
                  <a:lnTo>
                    <a:pt x="716427" y="12340"/>
                  </a:lnTo>
                  <a:lnTo>
                    <a:pt x="717803" y="13716"/>
                  </a:lnTo>
                  <a:lnTo>
                    <a:pt x="722375" y="13716"/>
                  </a:lnTo>
                  <a:close/>
                </a:path>
                <a:path w="1443354" h="158750">
                  <a:moveTo>
                    <a:pt x="725423" y="78"/>
                  </a:moveTo>
                  <a:lnTo>
                    <a:pt x="722375" y="0"/>
                  </a:lnTo>
                  <a:lnTo>
                    <a:pt x="725423" y="78"/>
                  </a:lnTo>
                  <a:close/>
                </a:path>
                <a:path w="1443354" h="158750">
                  <a:moveTo>
                    <a:pt x="1442820" y="158495"/>
                  </a:moveTo>
                  <a:lnTo>
                    <a:pt x="1383791" y="131064"/>
                  </a:lnTo>
                  <a:lnTo>
                    <a:pt x="1336547" y="111252"/>
                  </a:lnTo>
                  <a:lnTo>
                    <a:pt x="1286255" y="92964"/>
                  </a:lnTo>
                  <a:lnTo>
                    <a:pt x="1235963" y="76200"/>
                  </a:lnTo>
                  <a:lnTo>
                    <a:pt x="1182623" y="60960"/>
                  </a:lnTo>
                  <a:lnTo>
                    <a:pt x="1129283" y="47244"/>
                  </a:lnTo>
                  <a:lnTo>
                    <a:pt x="1074419" y="35052"/>
                  </a:lnTo>
                  <a:lnTo>
                    <a:pt x="1018031" y="24384"/>
                  </a:lnTo>
                  <a:lnTo>
                    <a:pt x="902207" y="9144"/>
                  </a:lnTo>
                  <a:lnTo>
                    <a:pt x="842771" y="4572"/>
                  </a:lnTo>
                  <a:lnTo>
                    <a:pt x="781811" y="1524"/>
                  </a:lnTo>
                  <a:lnTo>
                    <a:pt x="722375" y="0"/>
                  </a:lnTo>
                  <a:lnTo>
                    <a:pt x="725423" y="3048"/>
                  </a:lnTo>
                  <a:lnTo>
                    <a:pt x="725423" y="1524"/>
                  </a:lnTo>
                  <a:lnTo>
                    <a:pt x="728471" y="4572"/>
                  </a:lnTo>
                  <a:lnTo>
                    <a:pt x="728471" y="13716"/>
                  </a:lnTo>
                  <a:lnTo>
                    <a:pt x="781811" y="13716"/>
                  </a:lnTo>
                  <a:lnTo>
                    <a:pt x="842771" y="16764"/>
                  </a:lnTo>
                  <a:lnTo>
                    <a:pt x="900683" y="21336"/>
                  </a:lnTo>
                  <a:lnTo>
                    <a:pt x="1016507" y="36576"/>
                  </a:lnTo>
                  <a:lnTo>
                    <a:pt x="1071371" y="47244"/>
                  </a:lnTo>
                  <a:lnTo>
                    <a:pt x="1126235" y="59436"/>
                  </a:lnTo>
                  <a:lnTo>
                    <a:pt x="1179575" y="73152"/>
                  </a:lnTo>
                  <a:lnTo>
                    <a:pt x="1231391" y="88392"/>
                  </a:lnTo>
                  <a:lnTo>
                    <a:pt x="1283207" y="105156"/>
                  </a:lnTo>
                  <a:lnTo>
                    <a:pt x="1331975" y="123444"/>
                  </a:lnTo>
                  <a:lnTo>
                    <a:pt x="1379219" y="143256"/>
                  </a:lnTo>
                  <a:lnTo>
                    <a:pt x="1411875" y="158495"/>
                  </a:lnTo>
                  <a:lnTo>
                    <a:pt x="1442820" y="158495"/>
                  </a:lnTo>
                  <a:close/>
                </a:path>
                <a:path w="1443354" h="158750">
                  <a:moveTo>
                    <a:pt x="728471" y="6096"/>
                  </a:moveTo>
                  <a:lnTo>
                    <a:pt x="728471" y="4572"/>
                  </a:lnTo>
                  <a:lnTo>
                    <a:pt x="725423" y="1524"/>
                  </a:lnTo>
                  <a:lnTo>
                    <a:pt x="725423" y="3048"/>
                  </a:lnTo>
                  <a:lnTo>
                    <a:pt x="728471" y="6096"/>
                  </a:lnTo>
                  <a:close/>
                </a:path>
              </a:pathLst>
            </a:custGeom>
            <a:solidFill>
              <a:srgbClr val="5F3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1489" y="1821319"/>
              <a:ext cx="3675379" cy="2065020"/>
            </a:xfrm>
            <a:custGeom>
              <a:avLst/>
              <a:gdLst/>
              <a:ahLst/>
              <a:cxnLst/>
              <a:rect l="l" t="t" r="r" b="b"/>
              <a:pathLst>
                <a:path w="3675379" h="2065020">
                  <a:moveTo>
                    <a:pt x="553834" y="86728"/>
                  </a:moveTo>
                  <a:lnTo>
                    <a:pt x="410578" y="2908"/>
                  </a:lnTo>
                  <a:lnTo>
                    <a:pt x="403529" y="0"/>
                  </a:lnTo>
                  <a:lnTo>
                    <a:pt x="396481" y="241"/>
                  </a:lnTo>
                  <a:lnTo>
                    <a:pt x="390004" y="3327"/>
                  </a:lnTo>
                  <a:lnTo>
                    <a:pt x="384670" y="9004"/>
                  </a:lnTo>
                  <a:lnTo>
                    <a:pt x="382638" y="16256"/>
                  </a:lnTo>
                  <a:lnTo>
                    <a:pt x="383336" y="23672"/>
                  </a:lnTo>
                  <a:lnTo>
                    <a:pt x="386588" y="30213"/>
                  </a:lnTo>
                  <a:lnTo>
                    <a:pt x="392290" y="34912"/>
                  </a:lnTo>
                  <a:lnTo>
                    <a:pt x="445744" y="66700"/>
                  </a:lnTo>
                  <a:lnTo>
                    <a:pt x="20434" y="65392"/>
                  </a:lnTo>
                  <a:lnTo>
                    <a:pt x="19570" y="86728"/>
                  </a:lnTo>
                  <a:lnTo>
                    <a:pt x="622" y="86728"/>
                  </a:lnTo>
                  <a:lnTo>
                    <a:pt x="0" y="2064880"/>
                  </a:lnTo>
                  <a:lnTo>
                    <a:pt x="38100" y="2064880"/>
                  </a:lnTo>
                  <a:lnTo>
                    <a:pt x="38303" y="1398968"/>
                  </a:lnTo>
                  <a:lnTo>
                    <a:pt x="444309" y="1400200"/>
                  </a:lnTo>
                  <a:lnTo>
                    <a:pt x="505066" y="1400390"/>
                  </a:lnTo>
                  <a:lnTo>
                    <a:pt x="515734" y="1400429"/>
                  </a:lnTo>
                  <a:lnTo>
                    <a:pt x="444309" y="1400200"/>
                  </a:lnTo>
                  <a:lnTo>
                    <a:pt x="390766" y="1430909"/>
                  </a:lnTo>
                  <a:lnTo>
                    <a:pt x="385089" y="1436243"/>
                  </a:lnTo>
                  <a:lnTo>
                    <a:pt x="382003" y="1442720"/>
                  </a:lnTo>
                  <a:lnTo>
                    <a:pt x="381762" y="1449768"/>
                  </a:lnTo>
                  <a:lnTo>
                    <a:pt x="384670" y="1456817"/>
                  </a:lnTo>
                  <a:lnTo>
                    <a:pt x="389356" y="1462506"/>
                  </a:lnTo>
                  <a:lnTo>
                    <a:pt x="395909" y="1465770"/>
                  </a:lnTo>
                  <a:lnTo>
                    <a:pt x="403313" y="1466456"/>
                  </a:lnTo>
                  <a:lnTo>
                    <a:pt x="410578" y="1464437"/>
                  </a:lnTo>
                  <a:lnTo>
                    <a:pt x="515734" y="1404023"/>
                  </a:lnTo>
                  <a:lnTo>
                    <a:pt x="553834" y="1382141"/>
                  </a:lnTo>
                  <a:lnTo>
                    <a:pt x="410578" y="1298321"/>
                  </a:lnTo>
                  <a:lnTo>
                    <a:pt x="403529" y="1295412"/>
                  </a:lnTo>
                  <a:lnTo>
                    <a:pt x="396481" y="1295654"/>
                  </a:lnTo>
                  <a:lnTo>
                    <a:pt x="390004" y="1298740"/>
                  </a:lnTo>
                  <a:lnTo>
                    <a:pt x="384670" y="1304417"/>
                  </a:lnTo>
                  <a:lnTo>
                    <a:pt x="382638" y="1311668"/>
                  </a:lnTo>
                  <a:lnTo>
                    <a:pt x="383336" y="1319085"/>
                  </a:lnTo>
                  <a:lnTo>
                    <a:pt x="386588" y="1325626"/>
                  </a:lnTo>
                  <a:lnTo>
                    <a:pt x="392290" y="1330325"/>
                  </a:lnTo>
                  <a:lnTo>
                    <a:pt x="445744" y="1362113"/>
                  </a:lnTo>
                  <a:lnTo>
                    <a:pt x="38315" y="1360868"/>
                  </a:lnTo>
                  <a:lnTo>
                    <a:pt x="38709" y="103555"/>
                  </a:lnTo>
                  <a:lnTo>
                    <a:pt x="444309" y="104787"/>
                  </a:lnTo>
                  <a:lnTo>
                    <a:pt x="505066" y="104978"/>
                  </a:lnTo>
                  <a:lnTo>
                    <a:pt x="515734" y="105016"/>
                  </a:lnTo>
                  <a:lnTo>
                    <a:pt x="444309" y="104787"/>
                  </a:lnTo>
                  <a:lnTo>
                    <a:pt x="390766" y="135496"/>
                  </a:lnTo>
                  <a:lnTo>
                    <a:pt x="385089" y="140830"/>
                  </a:lnTo>
                  <a:lnTo>
                    <a:pt x="382003" y="147307"/>
                  </a:lnTo>
                  <a:lnTo>
                    <a:pt x="381762" y="154355"/>
                  </a:lnTo>
                  <a:lnTo>
                    <a:pt x="384670" y="161404"/>
                  </a:lnTo>
                  <a:lnTo>
                    <a:pt x="389356" y="167093"/>
                  </a:lnTo>
                  <a:lnTo>
                    <a:pt x="395909" y="170357"/>
                  </a:lnTo>
                  <a:lnTo>
                    <a:pt x="403313" y="171043"/>
                  </a:lnTo>
                  <a:lnTo>
                    <a:pt x="410578" y="169024"/>
                  </a:lnTo>
                  <a:lnTo>
                    <a:pt x="515734" y="108610"/>
                  </a:lnTo>
                  <a:lnTo>
                    <a:pt x="553834" y="86728"/>
                  </a:lnTo>
                  <a:close/>
                </a:path>
                <a:path w="3675379" h="2065020">
                  <a:moveTo>
                    <a:pt x="3674986" y="159880"/>
                  </a:moveTo>
                  <a:lnTo>
                    <a:pt x="3673386" y="153162"/>
                  </a:lnTo>
                  <a:lnTo>
                    <a:pt x="3669080" y="147307"/>
                  </a:lnTo>
                  <a:lnTo>
                    <a:pt x="3662769" y="143154"/>
                  </a:lnTo>
                  <a:lnTo>
                    <a:pt x="3655174" y="141592"/>
                  </a:lnTo>
                  <a:lnTo>
                    <a:pt x="3219310" y="141592"/>
                  </a:lnTo>
                  <a:lnTo>
                    <a:pt x="3219310" y="179692"/>
                  </a:lnTo>
                  <a:lnTo>
                    <a:pt x="3636886" y="179692"/>
                  </a:lnTo>
                  <a:lnTo>
                    <a:pt x="3636886" y="2064880"/>
                  </a:lnTo>
                  <a:lnTo>
                    <a:pt x="3655174" y="2064880"/>
                  </a:lnTo>
                  <a:lnTo>
                    <a:pt x="3674986" y="2064880"/>
                  </a:lnTo>
                  <a:lnTo>
                    <a:pt x="3674986" y="159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1519" y="6982968"/>
              <a:ext cx="8282866" cy="15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76430" y="6723372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8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7291" y="3886199"/>
            <a:ext cx="2376170" cy="1303020"/>
            <a:chOff x="527291" y="3886199"/>
            <a:chExt cx="2376170" cy="1303020"/>
          </a:xfrm>
        </p:grpSpPr>
        <p:sp>
          <p:nvSpPr>
            <p:cNvPr id="23" name="object 23"/>
            <p:cNvSpPr/>
            <p:nvPr/>
          </p:nvSpPr>
          <p:spPr>
            <a:xfrm>
              <a:off x="533387" y="3898899"/>
              <a:ext cx="320039" cy="527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7291" y="3886199"/>
              <a:ext cx="2375916" cy="130216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291" y="3886199"/>
              <a:ext cx="2374900" cy="1303020"/>
            </a:xfrm>
            <a:custGeom>
              <a:avLst/>
              <a:gdLst/>
              <a:ahLst/>
              <a:cxnLst/>
              <a:rect l="l" t="t" r="r" b="b"/>
              <a:pathLst>
                <a:path w="2374900" h="1303020">
                  <a:moveTo>
                    <a:pt x="12700" y="652272"/>
                  </a:moveTo>
                  <a:lnTo>
                    <a:pt x="12700" y="416052"/>
                  </a:lnTo>
                  <a:lnTo>
                    <a:pt x="0" y="435864"/>
                  </a:lnTo>
                  <a:lnTo>
                    <a:pt x="0" y="632460"/>
                  </a:lnTo>
                  <a:lnTo>
                    <a:pt x="12700" y="652272"/>
                  </a:lnTo>
                  <a:close/>
                </a:path>
                <a:path w="2374900" h="1303020">
                  <a:moveTo>
                    <a:pt x="2006600" y="0"/>
                  </a:moveTo>
                  <a:lnTo>
                    <a:pt x="330200" y="0"/>
                  </a:lnTo>
                  <a:lnTo>
                    <a:pt x="304800" y="16764"/>
                  </a:lnTo>
                  <a:lnTo>
                    <a:pt x="266700" y="44196"/>
                  </a:lnTo>
                  <a:lnTo>
                    <a:pt x="228600" y="73152"/>
                  </a:lnTo>
                  <a:lnTo>
                    <a:pt x="203200" y="103632"/>
                  </a:lnTo>
                  <a:lnTo>
                    <a:pt x="165100" y="134112"/>
                  </a:lnTo>
                  <a:lnTo>
                    <a:pt x="139700" y="167640"/>
                  </a:lnTo>
                  <a:lnTo>
                    <a:pt x="127000" y="182880"/>
                  </a:lnTo>
                  <a:lnTo>
                    <a:pt x="101600" y="216408"/>
                  </a:lnTo>
                  <a:lnTo>
                    <a:pt x="88900" y="234696"/>
                  </a:lnTo>
                  <a:lnTo>
                    <a:pt x="76200" y="251460"/>
                  </a:lnTo>
                  <a:lnTo>
                    <a:pt x="63500" y="269748"/>
                  </a:lnTo>
                  <a:lnTo>
                    <a:pt x="50800" y="286512"/>
                  </a:lnTo>
                  <a:lnTo>
                    <a:pt x="50800" y="304800"/>
                  </a:lnTo>
                  <a:lnTo>
                    <a:pt x="38100" y="323088"/>
                  </a:lnTo>
                  <a:lnTo>
                    <a:pt x="25400" y="359664"/>
                  </a:lnTo>
                  <a:lnTo>
                    <a:pt x="12700" y="379476"/>
                  </a:lnTo>
                  <a:lnTo>
                    <a:pt x="12700" y="438912"/>
                  </a:lnTo>
                  <a:lnTo>
                    <a:pt x="25400" y="419100"/>
                  </a:lnTo>
                  <a:lnTo>
                    <a:pt x="25400" y="382524"/>
                  </a:lnTo>
                  <a:lnTo>
                    <a:pt x="38100" y="364236"/>
                  </a:lnTo>
                  <a:lnTo>
                    <a:pt x="50800" y="327660"/>
                  </a:lnTo>
                  <a:lnTo>
                    <a:pt x="63500" y="310896"/>
                  </a:lnTo>
                  <a:lnTo>
                    <a:pt x="63500" y="292608"/>
                  </a:lnTo>
                  <a:lnTo>
                    <a:pt x="76200" y="275844"/>
                  </a:lnTo>
                  <a:lnTo>
                    <a:pt x="88900" y="257556"/>
                  </a:lnTo>
                  <a:lnTo>
                    <a:pt x="139700" y="190500"/>
                  </a:lnTo>
                  <a:lnTo>
                    <a:pt x="152400" y="175260"/>
                  </a:lnTo>
                  <a:lnTo>
                    <a:pt x="165100" y="158496"/>
                  </a:lnTo>
                  <a:lnTo>
                    <a:pt x="203200" y="112776"/>
                  </a:lnTo>
                  <a:lnTo>
                    <a:pt x="241300" y="82296"/>
                  </a:lnTo>
                  <a:lnTo>
                    <a:pt x="279400" y="54864"/>
                  </a:lnTo>
                  <a:lnTo>
                    <a:pt x="304800" y="27432"/>
                  </a:lnTo>
                  <a:lnTo>
                    <a:pt x="355600" y="0"/>
                  </a:lnTo>
                  <a:lnTo>
                    <a:pt x="2006600" y="0"/>
                  </a:lnTo>
                  <a:close/>
                </a:path>
                <a:path w="2374900" h="1303020">
                  <a:moveTo>
                    <a:pt x="1181100" y="1289304"/>
                  </a:moveTo>
                  <a:lnTo>
                    <a:pt x="1117600" y="1289304"/>
                  </a:lnTo>
                  <a:lnTo>
                    <a:pt x="1054100" y="1286256"/>
                  </a:lnTo>
                  <a:lnTo>
                    <a:pt x="1003300" y="1281684"/>
                  </a:lnTo>
                  <a:lnTo>
                    <a:pt x="889000" y="1266444"/>
                  </a:lnTo>
                  <a:lnTo>
                    <a:pt x="825500" y="1255776"/>
                  </a:lnTo>
                  <a:lnTo>
                    <a:pt x="774700" y="1243584"/>
                  </a:lnTo>
                  <a:lnTo>
                    <a:pt x="723900" y="1229868"/>
                  </a:lnTo>
                  <a:lnTo>
                    <a:pt x="673100" y="1214628"/>
                  </a:lnTo>
                  <a:lnTo>
                    <a:pt x="622300" y="1197864"/>
                  </a:lnTo>
                  <a:lnTo>
                    <a:pt x="571500" y="1179576"/>
                  </a:lnTo>
                  <a:lnTo>
                    <a:pt x="520700" y="1159764"/>
                  </a:lnTo>
                  <a:lnTo>
                    <a:pt x="431800" y="1117092"/>
                  </a:lnTo>
                  <a:lnTo>
                    <a:pt x="355600" y="1068324"/>
                  </a:lnTo>
                  <a:lnTo>
                    <a:pt x="304800" y="1040892"/>
                  </a:lnTo>
                  <a:lnTo>
                    <a:pt x="279400" y="1013460"/>
                  </a:lnTo>
                  <a:lnTo>
                    <a:pt x="203200" y="955548"/>
                  </a:lnTo>
                  <a:lnTo>
                    <a:pt x="165100" y="909828"/>
                  </a:lnTo>
                  <a:lnTo>
                    <a:pt x="152400" y="893064"/>
                  </a:lnTo>
                  <a:lnTo>
                    <a:pt x="139700" y="877824"/>
                  </a:lnTo>
                  <a:lnTo>
                    <a:pt x="88900" y="810768"/>
                  </a:lnTo>
                  <a:lnTo>
                    <a:pt x="76200" y="792480"/>
                  </a:lnTo>
                  <a:lnTo>
                    <a:pt x="63500" y="775716"/>
                  </a:lnTo>
                  <a:lnTo>
                    <a:pt x="63500" y="757428"/>
                  </a:lnTo>
                  <a:lnTo>
                    <a:pt x="50800" y="740664"/>
                  </a:lnTo>
                  <a:lnTo>
                    <a:pt x="38100" y="704088"/>
                  </a:lnTo>
                  <a:lnTo>
                    <a:pt x="25400" y="685800"/>
                  </a:lnTo>
                  <a:lnTo>
                    <a:pt x="25400" y="649224"/>
                  </a:lnTo>
                  <a:lnTo>
                    <a:pt x="12700" y="629412"/>
                  </a:lnTo>
                  <a:lnTo>
                    <a:pt x="12700" y="690372"/>
                  </a:lnTo>
                  <a:lnTo>
                    <a:pt x="25400" y="708660"/>
                  </a:lnTo>
                  <a:lnTo>
                    <a:pt x="38100" y="745236"/>
                  </a:lnTo>
                  <a:lnTo>
                    <a:pt x="63500" y="800100"/>
                  </a:lnTo>
                  <a:lnTo>
                    <a:pt x="88900" y="833628"/>
                  </a:lnTo>
                  <a:lnTo>
                    <a:pt x="101600" y="851916"/>
                  </a:lnTo>
                  <a:lnTo>
                    <a:pt x="139700" y="902208"/>
                  </a:lnTo>
                  <a:lnTo>
                    <a:pt x="152400" y="917448"/>
                  </a:lnTo>
                  <a:lnTo>
                    <a:pt x="165100" y="934212"/>
                  </a:lnTo>
                  <a:lnTo>
                    <a:pt x="203200" y="964692"/>
                  </a:lnTo>
                  <a:lnTo>
                    <a:pt x="228600" y="995172"/>
                  </a:lnTo>
                  <a:lnTo>
                    <a:pt x="266700" y="1024128"/>
                  </a:lnTo>
                  <a:lnTo>
                    <a:pt x="342900" y="1078992"/>
                  </a:lnTo>
                  <a:lnTo>
                    <a:pt x="381000" y="1103376"/>
                  </a:lnTo>
                  <a:lnTo>
                    <a:pt x="431800" y="1127760"/>
                  </a:lnTo>
                  <a:lnTo>
                    <a:pt x="469900" y="1150620"/>
                  </a:lnTo>
                  <a:lnTo>
                    <a:pt x="520700" y="1171956"/>
                  </a:lnTo>
                  <a:lnTo>
                    <a:pt x="571500" y="1191768"/>
                  </a:lnTo>
                  <a:lnTo>
                    <a:pt x="622300" y="1210056"/>
                  </a:lnTo>
                  <a:lnTo>
                    <a:pt x="673100" y="1226820"/>
                  </a:lnTo>
                  <a:lnTo>
                    <a:pt x="723900" y="1242060"/>
                  </a:lnTo>
                  <a:lnTo>
                    <a:pt x="774700" y="1255776"/>
                  </a:lnTo>
                  <a:lnTo>
                    <a:pt x="825500" y="1267968"/>
                  </a:lnTo>
                  <a:lnTo>
                    <a:pt x="889000" y="1278636"/>
                  </a:lnTo>
                  <a:lnTo>
                    <a:pt x="1003300" y="1293876"/>
                  </a:lnTo>
                  <a:lnTo>
                    <a:pt x="1054100" y="1298448"/>
                  </a:lnTo>
                  <a:lnTo>
                    <a:pt x="1117600" y="1301496"/>
                  </a:lnTo>
                  <a:lnTo>
                    <a:pt x="1168400" y="1302715"/>
                  </a:lnTo>
                  <a:lnTo>
                    <a:pt x="1168400" y="1295400"/>
                  </a:lnTo>
                  <a:lnTo>
                    <a:pt x="1181100" y="1289304"/>
                  </a:lnTo>
                  <a:close/>
                </a:path>
                <a:path w="2374900" h="1303020">
                  <a:moveTo>
                    <a:pt x="2349500" y="688848"/>
                  </a:moveTo>
                  <a:lnTo>
                    <a:pt x="2349500" y="629412"/>
                  </a:lnTo>
                  <a:lnTo>
                    <a:pt x="2336800" y="649224"/>
                  </a:lnTo>
                  <a:lnTo>
                    <a:pt x="2336800" y="685800"/>
                  </a:lnTo>
                  <a:lnTo>
                    <a:pt x="2324100" y="704088"/>
                  </a:lnTo>
                  <a:lnTo>
                    <a:pt x="2311400" y="740664"/>
                  </a:lnTo>
                  <a:lnTo>
                    <a:pt x="2298700" y="757428"/>
                  </a:lnTo>
                  <a:lnTo>
                    <a:pt x="2298700" y="775716"/>
                  </a:lnTo>
                  <a:lnTo>
                    <a:pt x="2286000" y="792480"/>
                  </a:lnTo>
                  <a:lnTo>
                    <a:pt x="2273300" y="810768"/>
                  </a:lnTo>
                  <a:lnTo>
                    <a:pt x="2222500" y="877824"/>
                  </a:lnTo>
                  <a:lnTo>
                    <a:pt x="2209800" y="893064"/>
                  </a:lnTo>
                  <a:lnTo>
                    <a:pt x="2197100" y="909828"/>
                  </a:lnTo>
                  <a:lnTo>
                    <a:pt x="2159000" y="955548"/>
                  </a:lnTo>
                  <a:lnTo>
                    <a:pt x="2120900" y="986028"/>
                  </a:lnTo>
                  <a:lnTo>
                    <a:pt x="2082800" y="1013460"/>
                  </a:lnTo>
                  <a:lnTo>
                    <a:pt x="2057400" y="1040892"/>
                  </a:lnTo>
                  <a:lnTo>
                    <a:pt x="2006600" y="1068324"/>
                  </a:lnTo>
                  <a:lnTo>
                    <a:pt x="1930400" y="1117092"/>
                  </a:lnTo>
                  <a:lnTo>
                    <a:pt x="1879600" y="1138428"/>
                  </a:lnTo>
                  <a:lnTo>
                    <a:pt x="1841500" y="1159764"/>
                  </a:lnTo>
                  <a:lnTo>
                    <a:pt x="1790700" y="1179576"/>
                  </a:lnTo>
                  <a:lnTo>
                    <a:pt x="1739900" y="1197864"/>
                  </a:lnTo>
                  <a:lnTo>
                    <a:pt x="1689100" y="1214628"/>
                  </a:lnTo>
                  <a:lnTo>
                    <a:pt x="1638300" y="1229868"/>
                  </a:lnTo>
                  <a:lnTo>
                    <a:pt x="1587500" y="1243584"/>
                  </a:lnTo>
                  <a:lnTo>
                    <a:pt x="1536700" y="1255776"/>
                  </a:lnTo>
                  <a:lnTo>
                    <a:pt x="1473200" y="1266444"/>
                  </a:lnTo>
                  <a:lnTo>
                    <a:pt x="1422400" y="1274064"/>
                  </a:lnTo>
                  <a:lnTo>
                    <a:pt x="1358900" y="1281684"/>
                  </a:lnTo>
                  <a:lnTo>
                    <a:pt x="1295400" y="1286256"/>
                  </a:lnTo>
                  <a:lnTo>
                    <a:pt x="1244600" y="1289304"/>
                  </a:lnTo>
                  <a:lnTo>
                    <a:pt x="1181100" y="1289304"/>
                  </a:lnTo>
                  <a:lnTo>
                    <a:pt x="1168400" y="1295400"/>
                  </a:lnTo>
                  <a:lnTo>
                    <a:pt x="1168400" y="1296924"/>
                  </a:lnTo>
                  <a:lnTo>
                    <a:pt x="1181100" y="1299972"/>
                  </a:lnTo>
                  <a:lnTo>
                    <a:pt x="1181100" y="1292352"/>
                  </a:lnTo>
                  <a:lnTo>
                    <a:pt x="1193800" y="1295400"/>
                  </a:lnTo>
                  <a:lnTo>
                    <a:pt x="1193800" y="1302715"/>
                  </a:lnTo>
                  <a:lnTo>
                    <a:pt x="1244600" y="1301496"/>
                  </a:lnTo>
                  <a:lnTo>
                    <a:pt x="1308100" y="1298448"/>
                  </a:lnTo>
                  <a:lnTo>
                    <a:pt x="1358900" y="1293876"/>
                  </a:lnTo>
                  <a:lnTo>
                    <a:pt x="1473200" y="1278636"/>
                  </a:lnTo>
                  <a:lnTo>
                    <a:pt x="1536700" y="1267968"/>
                  </a:lnTo>
                  <a:lnTo>
                    <a:pt x="1587500" y="1255776"/>
                  </a:lnTo>
                  <a:lnTo>
                    <a:pt x="1638300" y="1242060"/>
                  </a:lnTo>
                  <a:lnTo>
                    <a:pt x="1701800" y="1226820"/>
                  </a:lnTo>
                  <a:lnTo>
                    <a:pt x="1739900" y="1210056"/>
                  </a:lnTo>
                  <a:lnTo>
                    <a:pt x="1790700" y="1191768"/>
                  </a:lnTo>
                  <a:lnTo>
                    <a:pt x="1841500" y="1171956"/>
                  </a:lnTo>
                  <a:lnTo>
                    <a:pt x="1892300" y="1150620"/>
                  </a:lnTo>
                  <a:lnTo>
                    <a:pt x="1930400" y="1127760"/>
                  </a:lnTo>
                  <a:lnTo>
                    <a:pt x="1981200" y="1103376"/>
                  </a:lnTo>
                  <a:lnTo>
                    <a:pt x="2019300" y="1078992"/>
                  </a:lnTo>
                  <a:lnTo>
                    <a:pt x="2095500" y="1024128"/>
                  </a:lnTo>
                  <a:lnTo>
                    <a:pt x="2133600" y="995172"/>
                  </a:lnTo>
                  <a:lnTo>
                    <a:pt x="2159000" y="964692"/>
                  </a:lnTo>
                  <a:lnTo>
                    <a:pt x="2197100" y="934212"/>
                  </a:lnTo>
                  <a:lnTo>
                    <a:pt x="2222500" y="900684"/>
                  </a:lnTo>
                  <a:lnTo>
                    <a:pt x="2235200" y="885444"/>
                  </a:lnTo>
                  <a:lnTo>
                    <a:pt x="2260600" y="851916"/>
                  </a:lnTo>
                  <a:lnTo>
                    <a:pt x="2273300" y="833628"/>
                  </a:lnTo>
                  <a:lnTo>
                    <a:pt x="2286000" y="816864"/>
                  </a:lnTo>
                  <a:lnTo>
                    <a:pt x="2298700" y="798576"/>
                  </a:lnTo>
                  <a:lnTo>
                    <a:pt x="2311400" y="781812"/>
                  </a:lnTo>
                  <a:lnTo>
                    <a:pt x="2311400" y="763524"/>
                  </a:lnTo>
                  <a:lnTo>
                    <a:pt x="2324100" y="745236"/>
                  </a:lnTo>
                  <a:lnTo>
                    <a:pt x="2336800" y="708660"/>
                  </a:lnTo>
                  <a:lnTo>
                    <a:pt x="2349500" y="688848"/>
                  </a:lnTo>
                  <a:close/>
                </a:path>
                <a:path w="2374900" h="1303020">
                  <a:moveTo>
                    <a:pt x="1193800" y="1298448"/>
                  </a:moveTo>
                  <a:lnTo>
                    <a:pt x="1193800" y="1295400"/>
                  </a:lnTo>
                  <a:lnTo>
                    <a:pt x="1181100" y="1292352"/>
                  </a:lnTo>
                  <a:lnTo>
                    <a:pt x="1181100" y="1299972"/>
                  </a:lnTo>
                  <a:lnTo>
                    <a:pt x="1168400" y="1296924"/>
                  </a:lnTo>
                  <a:lnTo>
                    <a:pt x="1168400" y="1302715"/>
                  </a:lnTo>
                  <a:lnTo>
                    <a:pt x="1181100" y="1303020"/>
                  </a:lnTo>
                  <a:lnTo>
                    <a:pt x="1193800" y="1298448"/>
                  </a:lnTo>
                  <a:close/>
                </a:path>
                <a:path w="2374900" h="1303020">
                  <a:moveTo>
                    <a:pt x="1193800" y="1302715"/>
                  </a:moveTo>
                  <a:lnTo>
                    <a:pt x="1193800" y="1298448"/>
                  </a:lnTo>
                  <a:lnTo>
                    <a:pt x="1181100" y="1303020"/>
                  </a:lnTo>
                  <a:lnTo>
                    <a:pt x="1193800" y="1302715"/>
                  </a:lnTo>
                  <a:close/>
                </a:path>
                <a:path w="2374900" h="1303020">
                  <a:moveTo>
                    <a:pt x="2336800" y="382524"/>
                  </a:moveTo>
                  <a:lnTo>
                    <a:pt x="2336800" y="341376"/>
                  </a:lnTo>
                  <a:lnTo>
                    <a:pt x="2324100" y="323088"/>
                  </a:lnTo>
                  <a:lnTo>
                    <a:pt x="2298700" y="268224"/>
                  </a:lnTo>
                  <a:lnTo>
                    <a:pt x="2273300" y="234696"/>
                  </a:lnTo>
                  <a:lnTo>
                    <a:pt x="2260600" y="216408"/>
                  </a:lnTo>
                  <a:lnTo>
                    <a:pt x="2222500" y="166116"/>
                  </a:lnTo>
                  <a:lnTo>
                    <a:pt x="2209800" y="150876"/>
                  </a:lnTo>
                  <a:lnTo>
                    <a:pt x="2197100" y="134112"/>
                  </a:lnTo>
                  <a:lnTo>
                    <a:pt x="2159000" y="103632"/>
                  </a:lnTo>
                  <a:lnTo>
                    <a:pt x="2133600" y="73152"/>
                  </a:lnTo>
                  <a:lnTo>
                    <a:pt x="2095500" y="44196"/>
                  </a:lnTo>
                  <a:lnTo>
                    <a:pt x="2032000" y="0"/>
                  </a:lnTo>
                  <a:lnTo>
                    <a:pt x="2006600" y="0"/>
                  </a:lnTo>
                  <a:lnTo>
                    <a:pt x="2057400" y="27432"/>
                  </a:lnTo>
                  <a:lnTo>
                    <a:pt x="2082800" y="54864"/>
                  </a:lnTo>
                  <a:lnTo>
                    <a:pt x="2159000" y="112776"/>
                  </a:lnTo>
                  <a:lnTo>
                    <a:pt x="2197100" y="158496"/>
                  </a:lnTo>
                  <a:lnTo>
                    <a:pt x="2209800" y="175260"/>
                  </a:lnTo>
                  <a:lnTo>
                    <a:pt x="2222500" y="190500"/>
                  </a:lnTo>
                  <a:lnTo>
                    <a:pt x="2273300" y="257556"/>
                  </a:lnTo>
                  <a:lnTo>
                    <a:pt x="2286000" y="275844"/>
                  </a:lnTo>
                  <a:lnTo>
                    <a:pt x="2298700" y="292608"/>
                  </a:lnTo>
                  <a:lnTo>
                    <a:pt x="2298700" y="310896"/>
                  </a:lnTo>
                  <a:lnTo>
                    <a:pt x="2311400" y="327660"/>
                  </a:lnTo>
                  <a:lnTo>
                    <a:pt x="2324100" y="364236"/>
                  </a:lnTo>
                  <a:lnTo>
                    <a:pt x="2336800" y="382524"/>
                  </a:lnTo>
                  <a:close/>
                </a:path>
                <a:path w="2374900" h="1303020">
                  <a:moveTo>
                    <a:pt x="2349500" y="438912"/>
                  </a:moveTo>
                  <a:lnTo>
                    <a:pt x="2349500" y="377952"/>
                  </a:lnTo>
                  <a:lnTo>
                    <a:pt x="2336800" y="359664"/>
                  </a:lnTo>
                  <a:lnTo>
                    <a:pt x="2336800" y="419100"/>
                  </a:lnTo>
                  <a:lnTo>
                    <a:pt x="2349500" y="438912"/>
                  </a:lnTo>
                  <a:close/>
                </a:path>
                <a:path w="2374900" h="1303020">
                  <a:moveTo>
                    <a:pt x="2362200" y="632460"/>
                  </a:moveTo>
                  <a:lnTo>
                    <a:pt x="2362200" y="435864"/>
                  </a:lnTo>
                  <a:lnTo>
                    <a:pt x="2349500" y="416052"/>
                  </a:lnTo>
                  <a:lnTo>
                    <a:pt x="2349500" y="652272"/>
                  </a:lnTo>
                  <a:lnTo>
                    <a:pt x="2362200" y="632460"/>
                  </a:lnTo>
                  <a:close/>
                </a:path>
                <a:path w="2374900" h="1303020">
                  <a:moveTo>
                    <a:pt x="2374900" y="534924"/>
                  </a:moveTo>
                  <a:lnTo>
                    <a:pt x="2374900" y="533400"/>
                  </a:lnTo>
                  <a:lnTo>
                    <a:pt x="2362200" y="513588"/>
                  </a:lnTo>
                  <a:lnTo>
                    <a:pt x="2362200" y="553212"/>
                  </a:lnTo>
                  <a:lnTo>
                    <a:pt x="2374900" y="534924"/>
                  </a:lnTo>
                  <a:close/>
                </a:path>
              </a:pathLst>
            </a:custGeom>
            <a:solidFill>
              <a:srgbClr val="5F3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79413" y="3940546"/>
            <a:ext cx="147066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Times New Roman"/>
                <a:cs typeface="Times New Roman"/>
              </a:rPr>
              <a:t>O</a:t>
            </a:r>
            <a:r>
              <a:rPr sz="2000" spc="2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114" dirty="0">
                <a:latin typeface="Times New Roman"/>
                <a:cs typeface="Times New Roman"/>
              </a:rPr>
              <a:t>a</a:t>
            </a:r>
            <a:r>
              <a:rPr sz="2000" spc="11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z</a:t>
            </a:r>
            <a:r>
              <a:rPr sz="2000" spc="114" dirty="0">
                <a:latin typeface="Times New Roman"/>
                <a:cs typeface="Times New Roman"/>
              </a:rPr>
              <a:t>a</a:t>
            </a:r>
            <a:r>
              <a:rPr sz="2000" spc="1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75" dirty="0">
                <a:latin typeface="Times New Roman"/>
                <a:cs typeface="Times New Roman"/>
              </a:rPr>
              <a:t>n  </a:t>
            </a:r>
            <a:r>
              <a:rPr sz="2000" spc="15" dirty="0">
                <a:latin typeface="Times New Roman"/>
                <a:cs typeface="Times New Roman"/>
              </a:rPr>
              <a:t>allows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people  </a:t>
            </a:r>
            <a:r>
              <a:rPr sz="2000" spc="45" dirty="0">
                <a:latin typeface="Times New Roman"/>
                <a:cs typeface="Times New Roman"/>
              </a:rPr>
              <a:t>jointly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27704" y="3956304"/>
            <a:ext cx="2680970" cy="928369"/>
            <a:chOff x="3727704" y="3956304"/>
            <a:chExt cx="2680970" cy="928369"/>
          </a:xfrm>
        </p:grpSpPr>
        <p:sp>
          <p:nvSpPr>
            <p:cNvPr id="28" name="object 28"/>
            <p:cNvSpPr/>
            <p:nvPr/>
          </p:nvSpPr>
          <p:spPr>
            <a:xfrm>
              <a:off x="3733800" y="3962400"/>
              <a:ext cx="2666999" cy="9143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7704" y="3956304"/>
              <a:ext cx="2680716" cy="920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7704" y="3956304"/>
              <a:ext cx="2680970" cy="928369"/>
            </a:xfrm>
            <a:custGeom>
              <a:avLst/>
              <a:gdLst/>
              <a:ahLst/>
              <a:cxnLst/>
              <a:rect l="l" t="t" r="r" b="b"/>
              <a:pathLst>
                <a:path w="2680970" h="928370">
                  <a:moveTo>
                    <a:pt x="2680716" y="925068"/>
                  </a:moveTo>
                  <a:lnTo>
                    <a:pt x="2680716" y="3048"/>
                  </a:lnTo>
                  <a:lnTo>
                    <a:pt x="26776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925068"/>
                  </a:lnTo>
                  <a:lnTo>
                    <a:pt x="3048" y="928116"/>
                  </a:lnTo>
                  <a:lnTo>
                    <a:pt x="6096" y="9281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667000" y="13716"/>
                  </a:lnTo>
                  <a:lnTo>
                    <a:pt x="2667000" y="6096"/>
                  </a:lnTo>
                  <a:lnTo>
                    <a:pt x="2673096" y="13716"/>
                  </a:lnTo>
                  <a:lnTo>
                    <a:pt x="2673096" y="928116"/>
                  </a:lnTo>
                  <a:lnTo>
                    <a:pt x="2677668" y="928116"/>
                  </a:lnTo>
                  <a:lnTo>
                    <a:pt x="2680716" y="925068"/>
                  </a:lnTo>
                  <a:close/>
                </a:path>
                <a:path w="2680970" h="9283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680970" h="928370">
                  <a:moveTo>
                    <a:pt x="13716" y="9144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14400"/>
                  </a:lnTo>
                  <a:lnTo>
                    <a:pt x="13716" y="914400"/>
                  </a:lnTo>
                  <a:close/>
                </a:path>
                <a:path w="2680970" h="928370">
                  <a:moveTo>
                    <a:pt x="2673096" y="914400"/>
                  </a:moveTo>
                  <a:lnTo>
                    <a:pt x="6096" y="914400"/>
                  </a:lnTo>
                  <a:lnTo>
                    <a:pt x="13716" y="920496"/>
                  </a:lnTo>
                  <a:lnTo>
                    <a:pt x="13716" y="928116"/>
                  </a:lnTo>
                  <a:lnTo>
                    <a:pt x="2667000" y="928116"/>
                  </a:lnTo>
                  <a:lnTo>
                    <a:pt x="2667000" y="920496"/>
                  </a:lnTo>
                  <a:lnTo>
                    <a:pt x="2673096" y="914400"/>
                  </a:lnTo>
                  <a:close/>
                </a:path>
                <a:path w="2680970" h="928370">
                  <a:moveTo>
                    <a:pt x="13716" y="928116"/>
                  </a:moveTo>
                  <a:lnTo>
                    <a:pt x="13716" y="920496"/>
                  </a:lnTo>
                  <a:lnTo>
                    <a:pt x="6096" y="914400"/>
                  </a:lnTo>
                  <a:lnTo>
                    <a:pt x="6096" y="928116"/>
                  </a:lnTo>
                  <a:lnTo>
                    <a:pt x="13716" y="928116"/>
                  </a:lnTo>
                  <a:close/>
                </a:path>
                <a:path w="2680970" h="928370">
                  <a:moveTo>
                    <a:pt x="2673096" y="13716"/>
                  </a:moveTo>
                  <a:lnTo>
                    <a:pt x="2667000" y="6096"/>
                  </a:lnTo>
                  <a:lnTo>
                    <a:pt x="2667000" y="13716"/>
                  </a:lnTo>
                  <a:lnTo>
                    <a:pt x="2673096" y="13716"/>
                  </a:lnTo>
                  <a:close/>
                </a:path>
                <a:path w="2680970" h="928370">
                  <a:moveTo>
                    <a:pt x="2673096" y="914400"/>
                  </a:moveTo>
                  <a:lnTo>
                    <a:pt x="2673096" y="13716"/>
                  </a:lnTo>
                  <a:lnTo>
                    <a:pt x="2667000" y="13716"/>
                  </a:lnTo>
                  <a:lnTo>
                    <a:pt x="2667000" y="914400"/>
                  </a:lnTo>
                  <a:lnTo>
                    <a:pt x="2673096" y="914400"/>
                  </a:lnTo>
                  <a:close/>
                </a:path>
                <a:path w="2680970" h="928370">
                  <a:moveTo>
                    <a:pt x="2673096" y="928116"/>
                  </a:moveTo>
                  <a:lnTo>
                    <a:pt x="2673096" y="914400"/>
                  </a:lnTo>
                  <a:lnTo>
                    <a:pt x="2667000" y="920496"/>
                  </a:lnTo>
                  <a:lnTo>
                    <a:pt x="2667000" y="928116"/>
                  </a:lnTo>
                  <a:lnTo>
                    <a:pt x="2673096" y="928116"/>
                  </a:lnTo>
                  <a:close/>
                </a:path>
              </a:pathLst>
            </a:custGeom>
            <a:solidFill>
              <a:srgbClr val="4295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27770" y="4062466"/>
            <a:ext cx="24765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059" marR="5080" indent="-467995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latin typeface="Times New Roman"/>
                <a:cs typeface="Times New Roman"/>
              </a:rPr>
              <a:t>Manage </a:t>
            </a:r>
            <a:r>
              <a:rPr sz="2200" spc="75" dirty="0">
                <a:latin typeface="Times New Roman"/>
                <a:cs typeface="Times New Roman"/>
              </a:rPr>
              <a:t>the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external  environment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27704" y="5099304"/>
            <a:ext cx="2680970" cy="928369"/>
            <a:chOff x="3727704" y="5099304"/>
            <a:chExt cx="2680970" cy="928369"/>
          </a:xfrm>
        </p:grpSpPr>
        <p:sp>
          <p:nvSpPr>
            <p:cNvPr id="33" name="object 33"/>
            <p:cNvSpPr/>
            <p:nvPr/>
          </p:nvSpPr>
          <p:spPr>
            <a:xfrm>
              <a:off x="3733800" y="5105399"/>
              <a:ext cx="2666999" cy="9143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27704" y="5099304"/>
              <a:ext cx="2680716" cy="920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27704" y="5099304"/>
              <a:ext cx="2680970" cy="928369"/>
            </a:xfrm>
            <a:custGeom>
              <a:avLst/>
              <a:gdLst/>
              <a:ahLst/>
              <a:cxnLst/>
              <a:rect l="l" t="t" r="r" b="b"/>
              <a:pathLst>
                <a:path w="2680970" h="928370">
                  <a:moveTo>
                    <a:pt x="2680716" y="925068"/>
                  </a:moveTo>
                  <a:lnTo>
                    <a:pt x="2680716" y="3048"/>
                  </a:lnTo>
                  <a:lnTo>
                    <a:pt x="26776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925068"/>
                  </a:lnTo>
                  <a:lnTo>
                    <a:pt x="3048" y="928116"/>
                  </a:lnTo>
                  <a:lnTo>
                    <a:pt x="6096" y="9281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667000" y="13716"/>
                  </a:lnTo>
                  <a:lnTo>
                    <a:pt x="2667000" y="6096"/>
                  </a:lnTo>
                  <a:lnTo>
                    <a:pt x="2673096" y="13716"/>
                  </a:lnTo>
                  <a:lnTo>
                    <a:pt x="2673096" y="928116"/>
                  </a:lnTo>
                  <a:lnTo>
                    <a:pt x="2677668" y="928116"/>
                  </a:lnTo>
                  <a:lnTo>
                    <a:pt x="2680716" y="925068"/>
                  </a:lnTo>
                  <a:close/>
                </a:path>
                <a:path w="2680970" h="9283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680970" h="928370">
                  <a:moveTo>
                    <a:pt x="13716" y="9144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14400"/>
                  </a:lnTo>
                  <a:lnTo>
                    <a:pt x="13716" y="914400"/>
                  </a:lnTo>
                  <a:close/>
                </a:path>
                <a:path w="2680970" h="928370">
                  <a:moveTo>
                    <a:pt x="2673096" y="914400"/>
                  </a:moveTo>
                  <a:lnTo>
                    <a:pt x="6096" y="914400"/>
                  </a:lnTo>
                  <a:lnTo>
                    <a:pt x="13716" y="920496"/>
                  </a:lnTo>
                  <a:lnTo>
                    <a:pt x="13716" y="928116"/>
                  </a:lnTo>
                  <a:lnTo>
                    <a:pt x="2667000" y="928116"/>
                  </a:lnTo>
                  <a:lnTo>
                    <a:pt x="2667000" y="920496"/>
                  </a:lnTo>
                  <a:lnTo>
                    <a:pt x="2673096" y="914400"/>
                  </a:lnTo>
                  <a:close/>
                </a:path>
                <a:path w="2680970" h="928370">
                  <a:moveTo>
                    <a:pt x="13716" y="928116"/>
                  </a:moveTo>
                  <a:lnTo>
                    <a:pt x="13716" y="920496"/>
                  </a:lnTo>
                  <a:lnTo>
                    <a:pt x="6096" y="914400"/>
                  </a:lnTo>
                  <a:lnTo>
                    <a:pt x="6096" y="928116"/>
                  </a:lnTo>
                  <a:lnTo>
                    <a:pt x="13716" y="928116"/>
                  </a:lnTo>
                  <a:close/>
                </a:path>
                <a:path w="2680970" h="928370">
                  <a:moveTo>
                    <a:pt x="2673096" y="13716"/>
                  </a:moveTo>
                  <a:lnTo>
                    <a:pt x="2667000" y="6096"/>
                  </a:lnTo>
                  <a:lnTo>
                    <a:pt x="2667000" y="13716"/>
                  </a:lnTo>
                  <a:lnTo>
                    <a:pt x="2673096" y="13716"/>
                  </a:lnTo>
                  <a:close/>
                </a:path>
                <a:path w="2680970" h="928370">
                  <a:moveTo>
                    <a:pt x="2673096" y="914400"/>
                  </a:moveTo>
                  <a:lnTo>
                    <a:pt x="2673096" y="13716"/>
                  </a:lnTo>
                  <a:lnTo>
                    <a:pt x="2667000" y="13716"/>
                  </a:lnTo>
                  <a:lnTo>
                    <a:pt x="2667000" y="914400"/>
                  </a:lnTo>
                  <a:lnTo>
                    <a:pt x="2673096" y="914400"/>
                  </a:lnTo>
                  <a:close/>
                </a:path>
                <a:path w="2680970" h="928370">
                  <a:moveTo>
                    <a:pt x="2673096" y="928116"/>
                  </a:moveTo>
                  <a:lnTo>
                    <a:pt x="2673096" y="914400"/>
                  </a:lnTo>
                  <a:lnTo>
                    <a:pt x="2667000" y="920496"/>
                  </a:lnTo>
                  <a:lnTo>
                    <a:pt x="2667000" y="928116"/>
                  </a:lnTo>
                  <a:lnTo>
                    <a:pt x="2673096" y="928116"/>
                  </a:lnTo>
                  <a:close/>
                </a:path>
              </a:pathLst>
            </a:custGeom>
            <a:solidFill>
              <a:srgbClr val="4295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64930" y="5173463"/>
            <a:ext cx="2201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Times New Roman"/>
                <a:cs typeface="Times New Roman"/>
              </a:rPr>
              <a:t>Economize </a:t>
            </a:r>
            <a:r>
              <a:rPr sz="2400" spc="65" dirty="0">
                <a:latin typeface="Times New Roman"/>
                <a:cs typeface="Times New Roman"/>
              </a:rPr>
              <a:t>on  </a:t>
            </a:r>
            <a:r>
              <a:rPr sz="2400" spc="95" dirty="0">
                <a:latin typeface="Times New Roman"/>
                <a:cs typeface="Times New Roman"/>
              </a:rPr>
              <a:t>transaction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costs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27704" y="6242304"/>
            <a:ext cx="2680970" cy="928369"/>
            <a:chOff x="3727704" y="6242304"/>
            <a:chExt cx="2680970" cy="928369"/>
          </a:xfrm>
        </p:grpSpPr>
        <p:sp>
          <p:nvSpPr>
            <p:cNvPr id="38" name="object 38"/>
            <p:cNvSpPr/>
            <p:nvPr/>
          </p:nvSpPr>
          <p:spPr>
            <a:xfrm>
              <a:off x="3733800" y="6248399"/>
              <a:ext cx="2666999" cy="9143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27704" y="6242304"/>
              <a:ext cx="2680716" cy="920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27704" y="6242304"/>
              <a:ext cx="2680970" cy="928369"/>
            </a:xfrm>
            <a:custGeom>
              <a:avLst/>
              <a:gdLst/>
              <a:ahLst/>
              <a:cxnLst/>
              <a:rect l="l" t="t" r="r" b="b"/>
              <a:pathLst>
                <a:path w="2680970" h="928370">
                  <a:moveTo>
                    <a:pt x="2680716" y="925068"/>
                  </a:moveTo>
                  <a:lnTo>
                    <a:pt x="2680716" y="3048"/>
                  </a:lnTo>
                  <a:lnTo>
                    <a:pt x="267766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925068"/>
                  </a:lnTo>
                  <a:lnTo>
                    <a:pt x="3048" y="928116"/>
                  </a:lnTo>
                  <a:lnTo>
                    <a:pt x="6096" y="92811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667000" y="13716"/>
                  </a:lnTo>
                  <a:lnTo>
                    <a:pt x="2667000" y="6096"/>
                  </a:lnTo>
                  <a:lnTo>
                    <a:pt x="2673096" y="13716"/>
                  </a:lnTo>
                  <a:lnTo>
                    <a:pt x="2673096" y="928116"/>
                  </a:lnTo>
                  <a:lnTo>
                    <a:pt x="2677668" y="928116"/>
                  </a:lnTo>
                  <a:lnTo>
                    <a:pt x="2680716" y="925068"/>
                  </a:lnTo>
                  <a:close/>
                </a:path>
                <a:path w="2680970" h="92837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680970" h="928370">
                  <a:moveTo>
                    <a:pt x="13716" y="914400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14400"/>
                  </a:lnTo>
                  <a:lnTo>
                    <a:pt x="13716" y="914400"/>
                  </a:lnTo>
                  <a:close/>
                </a:path>
                <a:path w="2680970" h="928370">
                  <a:moveTo>
                    <a:pt x="2673096" y="914400"/>
                  </a:moveTo>
                  <a:lnTo>
                    <a:pt x="6096" y="914400"/>
                  </a:lnTo>
                  <a:lnTo>
                    <a:pt x="13716" y="920496"/>
                  </a:lnTo>
                  <a:lnTo>
                    <a:pt x="13716" y="928116"/>
                  </a:lnTo>
                  <a:lnTo>
                    <a:pt x="2667000" y="928116"/>
                  </a:lnTo>
                  <a:lnTo>
                    <a:pt x="2667000" y="920496"/>
                  </a:lnTo>
                  <a:lnTo>
                    <a:pt x="2673096" y="914400"/>
                  </a:lnTo>
                  <a:close/>
                </a:path>
                <a:path w="2680970" h="928370">
                  <a:moveTo>
                    <a:pt x="13716" y="928116"/>
                  </a:moveTo>
                  <a:lnTo>
                    <a:pt x="13716" y="920496"/>
                  </a:lnTo>
                  <a:lnTo>
                    <a:pt x="6096" y="914400"/>
                  </a:lnTo>
                  <a:lnTo>
                    <a:pt x="6096" y="928116"/>
                  </a:lnTo>
                  <a:lnTo>
                    <a:pt x="13716" y="928116"/>
                  </a:lnTo>
                  <a:close/>
                </a:path>
                <a:path w="2680970" h="928370">
                  <a:moveTo>
                    <a:pt x="2673096" y="13716"/>
                  </a:moveTo>
                  <a:lnTo>
                    <a:pt x="2667000" y="6096"/>
                  </a:lnTo>
                  <a:lnTo>
                    <a:pt x="2667000" y="13716"/>
                  </a:lnTo>
                  <a:lnTo>
                    <a:pt x="2673096" y="13716"/>
                  </a:lnTo>
                  <a:close/>
                </a:path>
                <a:path w="2680970" h="928370">
                  <a:moveTo>
                    <a:pt x="2673096" y="914400"/>
                  </a:moveTo>
                  <a:lnTo>
                    <a:pt x="2673096" y="13716"/>
                  </a:lnTo>
                  <a:lnTo>
                    <a:pt x="2667000" y="13716"/>
                  </a:lnTo>
                  <a:lnTo>
                    <a:pt x="2667000" y="914400"/>
                  </a:lnTo>
                  <a:lnTo>
                    <a:pt x="2673096" y="914400"/>
                  </a:lnTo>
                  <a:close/>
                </a:path>
                <a:path w="2680970" h="928370">
                  <a:moveTo>
                    <a:pt x="2673096" y="928116"/>
                  </a:moveTo>
                  <a:lnTo>
                    <a:pt x="2673096" y="914400"/>
                  </a:lnTo>
                  <a:lnTo>
                    <a:pt x="2667000" y="920496"/>
                  </a:lnTo>
                  <a:lnTo>
                    <a:pt x="2667000" y="928116"/>
                  </a:lnTo>
                  <a:lnTo>
                    <a:pt x="2673096" y="928116"/>
                  </a:lnTo>
                  <a:close/>
                </a:path>
              </a:pathLst>
            </a:custGeom>
            <a:solidFill>
              <a:srgbClr val="4295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964930" y="6316464"/>
            <a:ext cx="2202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7540" marR="5080" indent="-62484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imes New Roman"/>
                <a:cs typeface="Times New Roman"/>
              </a:rPr>
              <a:t>Exert </a:t>
            </a:r>
            <a:r>
              <a:rPr sz="2400" spc="75" dirty="0">
                <a:latin typeface="Times New Roman"/>
                <a:cs typeface="Times New Roman"/>
              </a:rPr>
              <a:t>power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  </a:t>
            </a:r>
            <a:r>
              <a:rPr sz="2400" spc="65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56704" y="3886199"/>
            <a:ext cx="2376170" cy="1379220"/>
            <a:chOff x="7156704" y="3886199"/>
            <a:chExt cx="2376170" cy="1379220"/>
          </a:xfrm>
        </p:grpSpPr>
        <p:sp>
          <p:nvSpPr>
            <p:cNvPr id="43" name="object 43"/>
            <p:cNvSpPr/>
            <p:nvPr/>
          </p:nvSpPr>
          <p:spPr>
            <a:xfrm>
              <a:off x="7162799" y="3898899"/>
              <a:ext cx="458723" cy="6035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6704" y="3886199"/>
              <a:ext cx="2375916" cy="137836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6704" y="3886199"/>
              <a:ext cx="2374900" cy="1379220"/>
            </a:xfrm>
            <a:custGeom>
              <a:avLst/>
              <a:gdLst/>
              <a:ahLst/>
              <a:cxnLst/>
              <a:rect l="l" t="t" r="r" b="b"/>
              <a:pathLst>
                <a:path w="2374900" h="1379220">
                  <a:moveTo>
                    <a:pt x="12700" y="728472"/>
                  </a:moveTo>
                  <a:lnTo>
                    <a:pt x="12700" y="492252"/>
                  </a:lnTo>
                  <a:lnTo>
                    <a:pt x="0" y="512064"/>
                  </a:lnTo>
                  <a:lnTo>
                    <a:pt x="0" y="708660"/>
                  </a:lnTo>
                  <a:lnTo>
                    <a:pt x="12700" y="728472"/>
                  </a:lnTo>
                  <a:close/>
                </a:path>
                <a:path w="2374900" h="1379220">
                  <a:moveTo>
                    <a:pt x="482600" y="4572"/>
                  </a:moveTo>
                  <a:lnTo>
                    <a:pt x="482600" y="0"/>
                  </a:lnTo>
                  <a:lnTo>
                    <a:pt x="457200" y="0"/>
                  </a:lnTo>
                  <a:lnTo>
                    <a:pt x="431800" y="16764"/>
                  </a:lnTo>
                  <a:lnTo>
                    <a:pt x="381000" y="41148"/>
                  </a:lnTo>
                  <a:lnTo>
                    <a:pt x="342900" y="65532"/>
                  </a:lnTo>
                  <a:lnTo>
                    <a:pt x="266700" y="120396"/>
                  </a:lnTo>
                  <a:lnTo>
                    <a:pt x="228600" y="149352"/>
                  </a:lnTo>
                  <a:lnTo>
                    <a:pt x="203200" y="179832"/>
                  </a:lnTo>
                  <a:lnTo>
                    <a:pt x="165100" y="210312"/>
                  </a:lnTo>
                  <a:lnTo>
                    <a:pt x="139700" y="243840"/>
                  </a:lnTo>
                  <a:lnTo>
                    <a:pt x="127000" y="259080"/>
                  </a:lnTo>
                  <a:lnTo>
                    <a:pt x="101600" y="292608"/>
                  </a:lnTo>
                  <a:lnTo>
                    <a:pt x="88900" y="310896"/>
                  </a:lnTo>
                  <a:lnTo>
                    <a:pt x="76200" y="327660"/>
                  </a:lnTo>
                  <a:lnTo>
                    <a:pt x="63500" y="345948"/>
                  </a:lnTo>
                  <a:lnTo>
                    <a:pt x="50800" y="362712"/>
                  </a:lnTo>
                  <a:lnTo>
                    <a:pt x="50800" y="381000"/>
                  </a:lnTo>
                  <a:lnTo>
                    <a:pt x="38100" y="399288"/>
                  </a:lnTo>
                  <a:lnTo>
                    <a:pt x="25400" y="435864"/>
                  </a:lnTo>
                  <a:lnTo>
                    <a:pt x="12700" y="455676"/>
                  </a:lnTo>
                  <a:lnTo>
                    <a:pt x="12700" y="515112"/>
                  </a:lnTo>
                  <a:lnTo>
                    <a:pt x="25400" y="495300"/>
                  </a:lnTo>
                  <a:lnTo>
                    <a:pt x="25400" y="458724"/>
                  </a:lnTo>
                  <a:lnTo>
                    <a:pt x="38100" y="440436"/>
                  </a:lnTo>
                  <a:lnTo>
                    <a:pt x="50800" y="403860"/>
                  </a:lnTo>
                  <a:lnTo>
                    <a:pt x="63500" y="387096"/>
                  </a:lnTo>
                  <a:lnTo>
                    <a:pt x="63500" y="368808"/>
                  </a:lnTo>
                  <a:lnTo>
                    <a:pt x="76200" y="352044"/>
                  </a:lnTo>
                  <a:lnTo>
                    <a:pt x="88900" y="333756"/>
                  </a:lnTo>
                  <a:lnTo>
                    <a:pt x="139700" y="266700"/>
                  </a:lnTo>
                  <a:lnTo>
                    <a:pt x="152400" y="251460"/>
                  </a:lnTo>
                  <a:lnTo>
                    <a:pt x="165100" y="234696"/>
                  </a:lnTo>
                  <a:lnTo>
                    <a:pt x="203200" y="188976"/>
                  </a:lnTo>
                  <a:lnTo>
                    <a:pt x="241300" y="158496"/>
                  </a:lnTo>
                  <a:lnTo>
                    <a:pt x="279400" y="131064"/>
                  </a:lnTo>
                  <a:lnTo>
                    <a:pt x="304800" y="103632"/>
                  </a:lnTo>
                  <a:lnTo>
                    <a:pt x="355600" y="76200"/>
                  </a:lnTo>
                  <a:lnTo>
                    <a:pt x="431800" y="27432"/>
                  </a:lnTo>
                  <a:lnTo>
                    <a:pt x="482600" y="4572"/>
                  </a:lnTo>
                  <a:close/>
                </a:path>
                <a:path w="2374900" h="1379220">
                  <a:moveTo>
                    <a:pt x="1181100" y="1365504"/>
                  </a:moveTo>
                  <a:lnTo>
                    <a:pt x="1117600" y="1365504"/>
                  </a:lnTo>
                  <a:lnTo>
                    <a:pt x="1054100" y="1362456"/>
                  </a:lnTo>
                  <a:lnTo>
                    <a:pt x="1003300" y="1357884"/>
                  </a:lnTo>
                  <a:lnTo>
                    <a:pt x="889000" y="1342644"/>
                  </a:lnTo>
                  <a:lnTo>
                    <a:pt x="825500" y="1331976"/>
                  </a:lnTo>
                  <a:lnTo>
                    <a:pt x="774700" y="1319784"/>
                  </a:lnTo>
                  <a:lnTo>
                    <a:pt x="723900" y="1306068"/>
                  </a:lnTo>
                  <a:lnTo>
                    <a:pt x="673100" y="1290828"/>
                  </a:lnTo>
                  <a:lnTo>
                    <a:pt x="622300" y="1274064"/>
                  </a:lnTo>
                  <a:lnTo>
                    <a:pt x="571500" y="1255776"/>
                  </a:lnTo>
                  <a:lnTo>
                    <a:pt x="520700" y="1235964"/>
                  </a:lnTo>
                  <a:lnTo>
                    <a:pt x="431800" y="1193292"/>
                  </a:lnTo>
                  <a:lnTo>
                    <a:pt x="355600" y="1144524"/>
                  </a:lnTo>
                  <a:lnTo>
                    <a:pt x="304800" y="1117092"/>
                  </a:lnTo>
                  <a:lnTo>
                    <a:pt x="279400" y="1089660"/>
                  </a:lnTo>
                  <a:lnTo>
                    <a:pt x="203200" y="1031748"/>
                  </a:lnTo>
                  <a:lnTo>
                    <a:pt x="165100" y="986028"/>
                  </a:lnTo>
                  <a:lnTo>
                    <a:pt x="152400" y="969264"/>
                  </a:lnTo>
                  <a:lnTo>
                    <a:pt x="139700" y="954024"/>
                  </a:lnTo>
                  <a:lnTo>
                    <a:pt x="88900" y="886968"/>
                  </a:lnTo>
                  <a:lnTo>
                    <a:pt x="76200" y="868680"/>
                  </a:lnTo>
                  <a:lnTo>
                    <a:pt x="63500" y="851916"/>
                  </a:lnTo>
                  <a:lnTo>
                    <a:pt x="63500" y="833628"/>
                  </a:lnTo>
                  <a:lnTo>
                    <a:pt x="50800" y="816864"/>
                  </a:lnTo>
                  <a:lnTo>
                    <a:pt x="38100" y="780288"/>
                  </a:lnTo>
                  <a:lnTo>
                    <a:pt x="25400" y="762000"/>
                  </a:lnTo>
                  <a:lnTo>
                    <a:pt x="25400" y="725424"/>
                  </a:lnTo>
                  <a:lnTo>
                    <a:pt x="12700" y="705612"/>
                  </a:lnTo>
                  <a:lnTo>
                    <a:pt x="12700" y="766572"/>
                  </a:lnTo>
                  <a:lnTo>
                    <a:pt x="25400" y="784860"/>
                  </a:lnTo>
                  <a:lnTo>
                    <a:pt x="38100" y="821436"/>
                  </a:lnTo>
                  <a:lnTo>
                    <a:pt x="63500" y="876300"/>
                  </a:lnTo>
                  <a:lnTo>
                    <a:pt x="88900" y="909828"/>
                  </a:lnTo>
                  <a:lnTo>
                    <a:pt x="101600" y="928116"/>
                  </a:lnTo>
                  <a:lnTo>
                    <a:pt x="139700" y="978408"/>
                  </a:lnTo>
                  <a:lnTo>
                    <a:pt x="152400" y="993648"/>
                  </a:lnTo>
                  <a:lnTo>
                    <a:pt x="165100" y="1010412"/>
                  </a:lnTo>
                  <a:lnTo>
                    <a:pt x="203200" y="1040892"/>
                  </a:lnTo>
                  <a:lnTo>
                    <a:pt x="228600" y="1071372"/>
                  </a:lnTo>
                  <a:lnTo>
                    <a:pt x="266700" y="1100328"/>
                  </a:lnTo>
                  <a:lnTo>
                    <a:pt x="342900" y="1155192"/>
                  </a:lnTo>
                  <a:lnTo>
                    <a:pt x="381000" y="1179576"/>
                  </a:lnTo>
                  <a:lnTo>
                    <a:pt x="431800" y="1203960"/>
                  </a:lnTo>
                  <a:lnTo>
                    <a:pt x="469900" y="1226820"/>
                  </a:lnTo>
                  <a:lnTo>
                    <a:pt x="520700" y="1248156"/>
                  </a:lnTo>
                  <a:lnTo>
                    <a:pt x="571500" y="1267968"/>
                  </a:lnTo>
                  <a:lnTo>
                    <a:pt x="622300" y="1286256"/>
                  </a:lnTo>
                  <a:lnTo>
                    <a:pt x="673100" y="1303020"/>
                  </a:lnTo>
                  <a:lnTo>
                    <a:pt x="723900" y="1318260"/>
                  </a:lnTo>
                  <a:lnTo>
                    <a:pt x="774700" y="1331976"/>
                  </a:lnTo>
                  <a:lnTo>
                    <a:pt x="825500" y="1344168"/>
                  </a:lnTo>
                  <a:lnTo>
                    <a:pt x="889000" y="1354836"/>
                  </a:lnTo>
                  <a:lnTo>
                    <a:pt x="1003300" y="1370076"/>
                  </a:lnTo>
                  <a:lnTo>
                    <a:pt x="1054100" y="1374648"/>
                  </a:lnTo>
                  <a:lnTo>
                    <a:pt x="1117600" y="1377696"/>
                  </a:lnTo>
                  <a:lnTo>
                    <a:pt x="1168400" y="1378915"/>
                  </a:lnTo>
                  <a:lnTo>
                    <a:pt x="1168400" y="1371600"/>
                  </a:lnTo>
                  <a:lnTo>
                    <a:pt x="1181100" y="1365504"/>
                  </a:lnTo>
                  <a:close/>
                </a:path>
                <a:path w="2374900" h="1379220">
                  <a:moveTo>
                    <a:pt x="2349500" y="765048"/>
                  </a:moveTo>
                  <a:lnTo>
                    <a:pt x="2349500" y="705612"/>
                  </a:lnTo>
                  <a:lnTo>
                    <a:pt x="2336800" y="725424"/>
                  </a:lnTo>
                  <a:lnTo>
                    <a:pt x="2336800" y="762000"/>
                  </a:lnTo>
                  <a:lnTo>
                    <a:pt x="2324100" y="780288"/>
                  </a:lnTo>
                  <a:lnTo>
                    <a:pt x="2311400" y="816864"/>
                  </a:lnTo>
                  <a:lnTo>
                    <a:pt x="2298700" y="833628"/>
                  </a:lnTo>
                  <a:lnTo>
                    <a:pt x="2298700" y="851916"/>
                  </a:lnTo>
                  <a:lnTo>
                    <a:pt x="2286000" y="868680"/>
                  </a:lnTo>
                  <a:lnTo>
                    <a:pt x="2273300" y="886968"/>
                  </a:lnTo>
                  <a:lnTo>
                    <a:pt x="2222500" y="954024"/>
                  </a:lnTo>
                  <a:lnTo>
                    <a:pt x="2209800" y="969264"/>
                  </a:lnTo>
                  <a:lnTo>
                    <a:pt x="2197100" y="986028"/>
                  </a:lnTo>
                  <a:lnTo>
                    <a:pt x="2159000" y="1031748"/>
                  </a:lnTo>
                  <a:lnTo>
                    <a:pt x="2120900" y="1062228"/>
                  </a:lnTo>
                  <a:lnTo>
                    <a:pt x="2082800" y="1089660"/>
                  </a:lnTo>
                  <a:lnTo>
                    <a:pt x="2057400" y="1117092"/>
                  </a:lnTo>
                  <a:lnTo>
                    <a:pt x="2006600" y="1144524"/>
                  </a:lnTo>
                  <a:lnTo>
                    <a:pt x="1930400" y="1193292"/>
                  </a:lnTo>
                  <a:lnTo>
                    <a:pt x="1879600" y="1214628"/>
                  </a:lnTo>
                  <a:lnTo>
                    <a:pt x="1841500" y="1235964"/>
                  </a:lnTo>
                  <a:lnTo>
                    <a:pt x="1790700" y="1255776"/>
                  </a:lnTo>
                  <a:lnTo>
                    <a:pt x="1739900" y="1274064"/>
                  </a:lnTo>
                  <a:lnTo>
                    <a:pt x="1689100" y="1290828"/>
                  </a:lnTo>
                  <a:lnTo>
                    <a:pt x="1638300" y="1306068"/>
                  </a:lnTo>
                  <a:lnTo>
                    <a:pt x="1587500" y="1319784"/>
                  </a:lnTo>
                  <a:lnTo>
                    <a:pt x="1536700" y="1331976"/>
                  </a:lnTo>
                  <a:lnTo>
                    <a:pt x="1473200" y="1342644"/>
                  </a:lnTo>
                  <a:lnTo>
                    <a:pt x="1422400" y="1350264"/>
                  </a:lnTo>
                  <a:lnTo>
                    <a:pt x="1358900" y="1357884"/>
                  </a:lnTo>
                  <a:lnTo>
                    <a:pt x="1295400" y="1362456"/>
                  </a:lnTo>
                  <a:lnTo>
                    <a:pt x="1244600" y="1365504"/>
                  </a:lnTo>
                  <a:lnTo>
                    <a:pt x="1181100" y="1365504"/>
                  </a:lnTo>
                  <a:lnTo>
                    <a:pt x="1168400" y="1371600"/>
                  </a:lnTo>
                  <a:lnTo>
                    <a:pt x="1168400" y="1373124"/>
                  </a:lnTo>
                  <a:lnTo>
                    <a:pt x="1181100" y="1376172"/>
                  </a:lnTo>
                  <a:lnTo>
                    <a:pt x="1181100" y="1368552"/>
                  </a:lnTo>
                  <a:lnTo>
                    <a:pt x="1193800" y="1371600"/>
                  </a:lnTo>
                  <a:lnTo>
                    <a:pt x="1193800" y="1378915"/>
                  </a:lnTo>
                  <a:lnTo>
                    <a:pt x="1244600" y="1377696"/>
                  </a:lnTo>
                  <a:lnTo>
                    <a:pt x="1308100" y="1374648"/>
                  </a:lnTo>
                  <a:lnTo>
                    <a:pt x="1358900" y="1370076"/>
                  </a:lnTo>
                  <a:lnTo>
                    <a:pt x="1473200" y="1354836"/>
                  </a:lnTo>
                  <a:lnTo>
                    <a:pt x="1536700" y="1344168"/>
                  </a:lnTo>
                  <a:lnTo>
                    <a:pt x="1587500" y="1331976"/>
                  </a:lnTo>
                  <a:lnTo>
                    <a:pt x="1638300" y="1318260"/>
                  </a:lnTo>
                  <a:lnTo>
                    <a:pt x="1701800" y="1303020"/>
                  </a:lnTo>
                  <a:lnTo>
                    <a:pt x="1739900" y="1286256"/>
                  </a:lnTo>
                  <a:lnTo>
                    <a:pt x="1790700" y="1267968"/>
                  </a:lnTo>
                  <a:lnTo>
                    <a:pt x="1841500" y="1248156"/>
                  </a:lnTo>
                  <a:lnTo>
                    <a:pt x="1892300" y="1226820"/>
                  </a:lnTo>
                  <a:lnTo>
                    <a:pt x="1930400" y="1203960"/>
                  </a:lnTo>
                  <a:lnTo>
                    <a:pt x="1981200" y="1179576"/>
                  </a:lnTo>
                  <a:lnTo>
                    <a:pt x="2019300" y="1155192"/>
                  </a:lnTo>
                  <a:lnTo>
                    <a:pt x="2095500" y="1100328"/>
                  </a:lnTo>
                  <a:lnTo>
                    <a:pt x="2133600" y="1071372"/>
                  </a:lnTo>
                  <a:lnTo>
                    <a:pt x="2159000" y="1040892"/>
                  </a:lnTo>
                  <a:lnTo>
                    <a:pt x="2197100" y="1010412"/>
                  </a:lnTo>
                  <a:lnTo>
                    <a:pt x="2222500" y="976884"/>
                  </a:lnTo>
                  <a:lnTo>
                    <a:pt x="2235200" y="961644"/>
                  </a:lnTo>
                  <a:lnTo>
                    <a:pt x="2260600" y="928116"/>
                  </a:lnTo>
                  <a:lnTo>
                    <a:pt x="2273300" y="909828"/>
                  </a:lnTo>
                  <a:lnTo>
                    <a:pt x="2286000" y="893064"/>
                  </a:lnTo>
                  <a:lnTo>
                    <a:pt x="2298700" y="874776"/>
                  </a:lnTo>
                  <a:lnTo>
                    <a:pt x="2311400" y="858012"/>
                  </a:lnTo>
                  <a:lnTo>
                    <a:pt x="2311400" y="839724"/>
                  </a:lnTo>
                  <a:lnTo>
                    <a:pt x="2324100" y="821436"/>
                  </a:lnTo>
                  <a:lnTo>
                    <a:pt x="2336800" y="784860"/>
                  </a:lnTo>
                  <a:lnTo>
                    <a:pt x="2349500" y="765048"/>
                  </a:lnTo>
                  <a:close/>
                </a:path>
                <a:path w="2374900" h="1379220">
                  <a:moveTo>
                    <a:pt x="1193800" y="1374648"/>
                  </a:moveTo>
                  <a:lnTo>
                    <a:pt x="1193800" y="1371600"/>
                  </a:lnTo>
                  <a:lnTo>
                    <a:pt x="1181100" y="1368552"/>
                  </a:lnTo>
                  <a:lnTo>
                    <a:pt x="1181100" y="1376172"/>
                  </a:lnTo>
                  <a:lnTo>
                    <a:pt x="1168400" y="1373124"/>
                  </a:lnTo>
                  <a:lnTo>
                    <a:pt x="1168400" y="1378915"/>
                  </a:lnTo>
                  <a:lnTo>
                    <a:pt x="1181100" y="1379220"/>
                  </a:lnTo>
                  <a:lnTo>
                    <a:pt x="1193800" y="1374648"/>
                  </a:lnTo>
                  <a:close/>
                </a:path>
                <a:path w="2374900" h="1379220">
                  <a:moveTo>
                    <a:pt x="1193800" y="1378915"/>
                  </a:moveTo>
                  <a:lnTo>
                    <a:pt x="1193800" y="1374648"/>
                  </a:lnTo>
                  <a:lnTo>
                    <a:pt x="1181100" y="1379220"/>
                  </a:lnTo>
                  <a:lnTo>
                    <a:pt x="1193800" y="1378915"/>
                  </a:lnTo>
                  <a:close/>
                </a:path>
                <a:path w="2374900" h="1379220">
                  <a:moveTo>
                    <a:pt x="2336800" y="458724"/>
                  </a:moveTo>
                  <a:lnTo>
                    <a:pt x="2336800" y="417576"/>
                  </a:lnTo>
                  <a:lnTo>
                    <a:pt x="2324100" y="399288"/>
                  </a:lnTo>
                  <a:lnTo>
                    <a:pt x="2298700" y="344424"/>
                  </a:lnTo>
                  <a:lnTo>
                    <a:pt x="2273300" y="310896"/>
                  </a:lnTo>
                  <a:lnTo>
                    <a:pt x="2260600" y="292608"/>
                  </a:lnTo>
                  <a:lnTo>
                    <a:pt x="2222500" y="242316"/>
                  </a:lnTo>
                  <a:lnTo>
                    <a:pt x="2209800" y="227076"/>
                  </a:lnTo>
                  <a:lnTo>
                    <a:pt x="2197100" y="210312"/>
                  </a:lnTo>
                  <a:lnTo>
                    <a:pt x="2159000" y="179832"/>
                  </a:lnTo>
                  <a:lnTo>
                    <a:pt x="2133600" y="149352"/>
                  </a:lnTo>
                  <a:lnTo>
                    <a:pt x="2095500" y="120396"/>
                  </a:lnTo>
                  <a:lnTo>
                    <a:pt x="2019300" y="65532"/>
                  </a:lnTo>
                  <a:lnTo>
                    <a:pt x="1981200" y="41148"/>
                  </a:lnTo>
                  <a:lnTo>
                    <a:pt x="1930400" y="16764"/>
                  </a:lnTo>
                  <a:lnTo>
                    <a:pt x="1905000" y="0"/>
                  </a:lnTo>
                  <a:lnTo>
                    <a:pt x="1866900" y="0"/>
                  </a:lnTo>
                  <a:lnTo>
                    <a:pt x="1930400" y="27432"/>
                  </a:lnTo>
                  <a:lnTo>
                    <a:pt x="2006600" y="76200"/>
                  </a:lnTo>
                  <a:lnTo>
                    <a:pt x="2057400" y="103632"/>
                  </a:lnTo>
                  <a:lnTo>
                    <a:pt x="2082800" y="131064"/>
                  </a:lnTo>
                  <a:lnTo>
                    <a:pt x="2159000" y="188976"/>
                  </a:lnTo>
                  <a:lnTo>
                    <a:pt x="2197100" y="234696"/>
                  </a:lnTo>
                  <a:lnTo>
                    <a:pt x="2209800" y="251460"/>
                  </a:lnTo>
                  <a:lnTo>
                    <a:pt x="2222500" y="266700"/>
                  </a:lnTo>
                  <a:lnTo>
                    <a:pt x="2273300" y="333756"/>
                  </a:lnTo>
                  <a:lnTo>
                    <a:pt x="2286000" y="352044"/>
                  </a:lnTo>
                  <a:lnTo>
                    <a:pt x="2298700" y="368808"/>
                  </a:lnTo>
                  <a:lnTo>
                    <a:pt x="2298700" y="387096"/>
                  </a:lnTo>
                  <a:lnTo>
                    <a:pt x="2311400" y="403860"/>
                  </a:lnTo>
                  <a:lnTo>
                    <a:pt x="2324100" y="440436"/>
                  </a:lnTo>
                  <a:lnTo>
                    <a:pt x="2336800" y="458724"/>
                  </a:lnTo>
                  <a:close/>
                </a:path>
                <a:path w="2374900" h="1379220">
                  <a:moveTo>
                    <a:pt x="2349500" y="515112"/>
                  </a:moveTo>
                  <a:lnTo>
                    <a:pt x="2349500" y="454152"/>
                  </a:lnTo>
                  <a:lnTo>
                    <a:pt x="2336800" y="435864"/>
                  </a:lnTo>
                  <a:lnTo>
                    <a:pt x="2336800" y="495300"/>
                  </a:lnTo>
                  <a:lnTo>
                    <a:pt x="2349500" y="515112"/>
                  </a:lnTo>
                  <a:close/>
                </a:path>
                <a:path w="2374900" h="1379220">
                  <a:moveTo>
                    <a:pt x="2362200" y="708660"/>
                  </a:moveTo>
                  <a:lnTo>
                    <a:pt x="2362200" y="512064"/>
                  </a:lnTo>
                  <a:lnTo>
                    <a:pt x="2349500" y="492252"/>
                  </a:lnTo>
                  <a:lnTo>
                    <a:pt x="2349500" y="728472"/>
                  </a:lnTo>
                  <a:lnTo>
                    <a:pt x="2362200" y="708660"/>
                  </a:lnTo>
                  <a:close/>
                </a:path>
                <a:path w="2374900" h="1379220">
                  <a:moveTo>
                    <a:pt x="2374900" y="611124"/>
                  </a:moveTo>
                  <a:lnTo>
                    <a:pt x="2374900" y="609600"/>
                  </a:lnTo>
                  <a:lnTo>
                    <a:pt x="2362200" y="589788"/>
                  </a:lnTo>
                  <a:lnTo>
                    <a:pt x="2362200" y="629412"/>
                  </a:lnTo>
                  <a:lnTo>
                    <a:pt x="2374900" y="611124"/>
                  </a:lnTo>
                  <a:close/>
                </a:path>
              </a:pathLst>
            </a:custGeom>
            <a:solidFill>
              <a:srgbClr val="5F3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627105" y="3711946"/>
            <a:ext cx="1435100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Times New Roman"/>
                <a:cs typeface="Times New Roman"/>
              </a:rPr>
              <a:t>Which  </a:t>
            </a:r>
            <a:r>
              <a:rPr sz="2000" spc="40" dirty="0">
                <a:latin typeface="Times New Roman"/>
                <a:cs typeface="Times New Roman"/>
              </a:rPr>
              <a:t>increases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the  </a:t>
            </a:r>
            <a:r>
              <a:rPr sz="2000" spc="45" dirty="0">
                <a:latin typeface="Times New Roman"/>
                <a:cs typeface="Times New Roman"/>
              </a:rPr>
              <a:t>value </a:t>
            </a:r>
            <a:r>
              <a:rPr sz="2000" spc="110" dirty="0">
                <a:latin typeface="Times New Roman"/>
                <a:cs typeface="Times New Roman"/>
              </a:rPr>
              <a:t>that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an  </a:t>
            </a:r>
            <a:r>
              <a:rPr sz="2000" spc="65" dirty="0">
                <a:latin typeface="Times New Roman"/>
                <a:cs typeface="Times New Roman"/>
              </a:rPr>
              <a:t>organization  </a:t>
            </a:r>
            <a:r>
              <a:rPr sz="2000" spc="75" dirty="0">
                <a:latin typeface="Times New Roman"/>
                <a:cs typeface="Times New Roman"/>
              </a:rPr>
              <a:t>can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create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587" y="3886200"/>
            <a:ext cx="4345305" cy="2981960"/>
          </a:xfrm>
          <a:custGeom>
            <a:avLst/>
            <a:gdLst/>
            <a:ahLst/>
            <a:cxnLst/>
            <a:rect l="l" t="t" r="r" b="b"/>
            <a:pathLst>
              <a:path w="4345305" h="2981959">
                <a:moveTo>
                  <a:pt x="915936" y="536460"/>
                </a:moveTo>
                <a:lnTo>
                  <a:pt x="772680" y="452640"/>
                </a:lnTo>
                <a:lnTo>
                  <a:pt x="765416" y="449732"/>
                </a:lnTo>
                <a:lnTo>
                  <a:pt x="758012" y="449973"/>
                </a:lnTo>
                <a:lnTo>
                  <a:pt x="751459" y="453059"/>
                </a:lnTo>
                <a:lnTo>
                  <a:pt x="746772" y="458736"/>
                </a:lnTo>
                <a:lnTo>
                  <a:pt x="744715" y="465988"/>
                </a:lnTo>
                <a:lnTo>
                  <a:pt x="745248" y="473405"/>
                </a:lnTo>
                <a:lnTo>
                  <a:pt x="748055" y="479945"/>
                </a:lnTo>
                <a:lnTo>
                  <a:pt x="752868" y="484644"/>
                </a:lnTo>
                <a:lnTo>
                  <a:pt x="807212" y="516521"/>
                </a:lnTo>
                <a:lnTo>
                  <a:pt x="323837" y="515708"/>
                </a:lnTo>
                <a:lnTo>
                  <a:pt x="324002" y="0"/>
                </a:lnTo>
                <a:lnTo>
                  <a:pt x="285902" y="0"/>
                </a:lnTo>
                <a:lnTo>
                  <a:pt x="285737" y="515620"/>
                </a:lnTo>
                <a:lnTo>
                  <a:pt x="0" y="515124"/>
                </a:lnTo>
                <a:lnTo>
                  <a:pt x="0" y="553224"/>
                </a:lnTo>
                <a:lnTo>
                  <a:pt x="285724" y="553720"/>
                </a:lnTo>
                <a:lnTo>
                  <a:pt x="285000" y="2898648"/>
                </a:lnTo>
                <a:lnTo>
                  <a:pt x="305422" y="2898648"/>
                </a:lnTo>
                <a:lnTo>
                  <a:pt x="304812" y="2913900"/>
                </a:lnTo>
                <a:lnTo>
                  <a:pt x="730211" y="2915196"/>
                </a:lnTo>
                <a:lnTo>
                  <a:pt x="790968" y="2915386"/>
                </a:lnTo>
                <a:lnTo>
                  <a:pt x="801636" y="2915424"/>
                </a:lnTo>
                <a:lnTo>
                  <a:pt x="730211" y="2915196"/>
                </a:lnTo>
                <a:lnTo>
                  <a:pt x="676668" y="2945904"/>
                </a:lnTo>
                <a:lnTo>
                  <a:pt x="670991" y="2951238"/>
                </a:lnTo>
                <a:lnTo>
                  <a:pt x="667905" y="2957715"/>
                </a:lnTo>
                <a:lnTo>
                  <a:pt x="667664" y="2964764"/>
                </a:lnTo>
                <a:lnTo>
                  <a:pt x="670572" y="2971812"/>
                </a:lnTo>
                <a:lnTo>
                  <a:pt x="675259" y="2977502"/>
                </a:lnTo>
                <a:lnTo>
                  <a:pt x="681812" y="2980766"/>
                </a:lnTo>
                <a:lnTo>
                  <a:pt x="689216" y="2981452"/>
                </a:lnTo>
                <a:lnTo>
                  <a:pt x="696480" y="2979432"/>
                </a:lnTo>
                <a:lnTo>
                  <a:pt x="801636" y="2917901"/>
                </a:lnTo>
                <a:lnTo>
                  <a:pt x="839736" y="2895612"/>
                </a:lnTo>
                <a:lnTo>
                  <a:pt x="696480" y="2813316"/>
                </a:lnTo>
                <a:lnTo>
                  <a:pt x="689432" y="2810408"/>
                </a:lnTo>
                <a:lnTo>
                  <a:pt x="682383" y="2810649"/>
                </a:lnTo>
                <a:lnTo>
                  <a:pt x="675906" y="2813735"/>
                </a:lnTo>
                <a:lnTo>
                  <a:pt x="670572" y="2819412"/>
                </a:lnTo>
                <a:lnTo>
                  <a:pt x="668540" y="2826664"/>
                </a:lnTo>
                <a:lnTo>
                  <a:pt x="669239" y="2834081"/>
                </a:lnTo>
                <a:lnTo>
                  <a:pt x="672490" y="2840621"/>
                </a:lnTo>
                <a:lnTo>
                  <a:pt x="678192" y="2845320"/>
                </a:lnTo>
                <a:lnTo>
                  <a:pt x="731647" y="2877108"/>
                </a:lnTo>
                <a:lnTo>
                  <a:pt x="323100" y="2875864"/>
                </a:lnTo>
                <a:lnTo>
                  <a:pt x="323469" y="1694764"/>
                </a:lnTo>
                <a:lnTo>
                  <a:pt x="730211" y="1695996"/>
                </a:lnTo>
                <a:lnTo>
                  <a:pt x="790968" y="1696186"/>
                </a:lnTo>
                <a:lnTo>
                  <a:pt x="801636" y="1696224"/>
                </a:lnTo>
                <a:lnTo>
                  <a:pt x="730211" y="1695996"/>
                </a:lnTo>
                <a:lnTo>
                  <a:pt x="676668" y="1726704"/>
                </a:lnTo>
                <a:lnTo>
                  <a:pt x="670991" y="1732038"/>
                </a:lnTo>
                <a:lnTo>
                  <a:pt x="667905" y="1738515"/>
                </a:lnTo>
                <a:lnTo>
                  <a:pt x="667664" y="1745564"/>
                </a:lnTo>
                <a:lnTo>
                  <a:pt x="670572" y="1752612"/>
                </a:lnTo>
                <a:lnTo>
                  <a:pt x="675259" y="1758302"/>
                </a:lnTo>
                <a:lnTo>
                  <a:pt x="681812" y="1761566"/>
                </a:lnTo>
                <a:lnTo>
                  <a:pt x="689216" y="1762252"/>
                </a:lnTo>
                <a:lnTo>
                  <a:pt x="696480" y="1760232"/>
                </a:lnTo>
                <a:lnTo>
                  <a:pt x="801636" y="1698701"/>
                </a:lnTo>
                <a:lnTo>
                  <a:pt x="839736" y="1676412"/>
                </a:lnTo>
                <a:lnTo>
                  <a:pt x="696480" y="1594116"/>
                </a:lnTo>
                <a:lnTo>
                  <a:pt x="689432" y="1591208"/>
                </a:lnTo>
                <a:lnTo>
                  <a:pt x="682383" y="1591449"/>
                </a:lnTo>
                <a:lnTo>
                  <a:pt x="675906" y="1594535"/>
                </a:lnTo>
                <a:lnTo>
                  <a:pt x="670572" y="1600212"/>
                </a:lnTo>
                <a:lnTo>
                  <a:pt x="668540" y="1607464"/>
                </a:lnTo>
                <a:lnTo>
                  <a:pt x="669239" y="1614881"/>
                </a:lnTo>
                <a:lnTo>
                  <a:pt x="672490" y="1621421"/>
                </a:lnTo>
                <a:lnTo>
                  <a:pt x="678192" y="1626120"/>
                </a:lnTo>
                <a:lnTo>
                  <a:pt x="731647" y="1657908"/>
                </a:lnTo>
                <a:lnTo>
                  <a:pt x="323481" y="1656664"/>
                </a:lnTo>
                <a:lnTo>
                  <a:pt x="323824" y="553808"/>
                </a:lnTo>
                <a:lnTo>
                  <a:pt x="806246" y="554621"/>
                </a:lnTo>
                <a:lnTo>
                  <a:pt x="867168" y="554723"/>
                </a:lnTo>
                <a:lnTo>
                  <a:pt x="877836" y="554748"/>
                </a:lnTo>
                <a:lnTo>
                  <a:pt x="806246" y="554621"/>
                </a:lnTo>
                <a:lnTo>
                  <a:pt x="752868" y="585228"/>
                </a:lnTo>
                <a:lnTo>
                  <a:pt x="747191" y="590562"/>
                </a:lnTo>
                <a:lnTo>
                  <a:pt x="744105" y="597039"/>
                </a:lnTo>
                <a:lnTo>
                  <a:pt x="743864" y="604088"/>
                </a:lnTo>
                <a:lnTo>
                  <a:pt x="746772" y="611136"/>
                </a:lnTo>
                <a:lnTo>
                  <a:pt x="751459" y="616826"/>
                </a:lnTo>
                <a:lnTo>
                  <a:pt x="758012" y="620090"/>
                </a:lnTo>
                <a:lnTo>
                  <a:pt x="765416" y="620776"/>
                </a:lnTo>
                <a:lnTo>
                  <a:pt x="772680" y="618756"/>
                </a:lnTo>
                <a:lnTo>
                  <a:pt x="877836" y="558342"/>
                </a:lnTo>
                <a:lnTo>
                  <a:pt x="915936" y="536460"/>
                </a:lnTo>
                <a:close/>
              </a:path>
              <a:path w="4345305" h="2981959">
                <a:moveTo>
                  <a:pt x="3960888" y="0"/>
                </a:moveTo>
                <a:lnTo>
                  <a:pt x="3922788" y="0"/>
                </a:lnTo>
                <a:lnTo>
                  <a:pt x="3922788" y="2801124"/>
                </a:lnTo>
                <a:lnTo>
                  <a:pt x="3508260" y="2801124"/>
                </a:lnTo>
                <a:lnTo>
                  <a:pt x="3508260" y="2839224"/>
                </a:lnTo>
                <a:lnTo>
                  <a:pt x="3922788" y="2839224"/>
                </a:lnTo>
                <a:lnTo>
                  <a:pt x="3941076" y="2839224"/>
                </a:lnTo>
                <a:lnTo>
                  <a:pt x="3948671" y="2837624"/>
                </a:lnTo>
                <a:lnTo>
                  <a:pt x="3954983" y="2833319"/>
                </a:lnTo>
                <a:lnTo>
                  <a:pt x="3959288" y="2827007"/>
                </a:lnTo>
                <a:lnTo>
                  <a:pt x="3960888" y="2819412"/>
                </a:lnTo>
                <a:lnTo>
                  <a:pt x="3960888" y="0"/>
                </a:lnTo>
                <a:close/>
              </a:path>
              <a:path w="4345305" h="2981959">
                <a:moveTo>
                  <a:pt x="4344936" y="609612"/>
                </a:moveTo>
                <a:lnTo>
                  <a:pt x="4201680" y="527316"/>
                </a:lnTo>
                <a:lnTo>
                  <a:pt x="4194632" y="524408"/>
                </a:lnTo>
                <a:lnTo>
                  <a:pt x="4187583" y="524649"/>
                </a:lnTo>
                <a:lnTo>
                  <a:pt x="4181106" y="527735"/>
                </a:lnTo>
                <a:lnTo>
                  <a:pt x="4175772" y="533412"/>
                </a:lnTo>
                <a:lnTo>
                  <a:pt x="4173740" y="540664"/>
                </a:lnTo>
                <a:lnTo>
                  <a:pt x="4174439" y="548081"/>
                </a:lnTo>
                <a:lnTo>
                  <a:pt x="4177690" y="554621"/>
                </a:lnTo>
                <a:lnTo>
                  <a:pt x="4183392" y="559320"/>
                </a:lnTo>
                <a:lnTo>
                  <a:pt x="4236682" y="591007"/>
                </a:lnTo>
                <a:lnTo>
                  <a:pt x="3963936" y="589800"/>
                </a:lnTo>
                <a:lnTo>
                  <a:pt x="3962412" y="627900"/>
                </a:lnTo>
                <a:lnTo>
                  <a:pt x="4235577" y="629107"/>
                </a:lnTo>
                <a:lnTo>
                  <a:pt x="4296168" y="629373"/>
                </a:lnTo>
                <a:lnTo>
                  <a:pt x="4306836" y="629424"/>
                </a:lnTo>
                <a:lnTo>
                  <a:pt x="4235577" y="629107"/>
                </a:lnTo>
                <a:lnTo>
                  <a:pt x="4181868" y="659904"/>
                </a:lnTo>
                <a:lnTo>
                  <a:pt x="4172864" y="678548"/>
                </a:lnTo>
                <a:lnTo>
                  <a:pt x="4175772" y="685812"/>
                </a:lnTo>
                <a:lnTo>
                  <a:pt x="4180459" y="691502"/>
                </a:lnTo>
                <a:lnTo>
                  <a:pt x="4187012" y="694766"/>
                </a:lnTo>
                <a:lnTo>
                  <a:pt x="4194416" y="695452"/>
                </a:lnTo>
                <a:lnTo>
                  <a:pt x="4201680" y="693432"/>
                </a:lnTo>
                <a:lnTo>
                  <a:pt x="4306836" y="631901"/>
                </a:lnTo>
                <a:lnTo>
                  <a:pt x="4344936" y="609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12575" y="7035003"/>
            <a:ext cx="17780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z="1600" spc="-5" dirty="0">
                <a:latin typeface="Times New Roman"/>
                <a:cs typeface="Times New Roman"/>
              </a:rPr>
              <a:t>7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Unit 1 –</a:t>
            </a:r>
            <a:r>
              <a:rPr spc="245" dirty="0"/>
              <a:t> </a:t>
            </a: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541" y="523737"/>
            <a:ext cx="2696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30" dirty="0">
                <a:solidFill>
                  <a:srgbClr val="000000"/>
                </a:solidFill>
                <a:latin typeface="Times New Roman"/>
                <a:cs typeface="Times New Roman"/>
              </a:rPr>
              <a:t>Need </a:t>
            </a:r>
            <a:r>
              <a:rPr sz="28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800" b="0" i="1" spc="30" dirty="0">
                <a:solidFill>
                  <a:srgbClr val="000000"/>
                </a:solidFill>
                <a:latin typeface="Times New Roman"/>
                <a:cs typeface="Times New Roman"/>
              </a:rPr>
              <a:t>study</a:t>
            </a:r>
            <a:r>
              <a:rPr sz="2800" b="0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OB: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77954" y="6723372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0085" y="5070904"/>
            <a:ext cx="2076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368" y="988557"/>
            <a:ext cx="8898255" cy="541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indent="-609600" algn="just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2300" algn="l"/>
              </a:tabLst>
            </a:pP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secure better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labour- </a:t>
            </a:r>
            <a:r>
              <a:rPr sz="2800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management</a:t>
            </a:r>
            <a:r>
              <a:rPr sz="2800" i="1" spc="7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relationships</a:t>
            </a:r>
            <a:endParaRPr sz="2800">
              <a:latin typeface="Times New Roman"/>
              <a:cs typeface="Times New Roman"/>
            </a:endParaRPr>
          </a:p>
          <a:p>
            <a:pPr marL="622300" algn="just">
              <a:lnSpc>
                <a:spcPct val="100000"/>
              </a:lnSpc>
            </a:pP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(motivating</a:t>
            </a:r>
            <a:r>
              <a:rPr sz="2800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employees).</a:t>
            </a:r>
            <a:endParaRPr sz="2800">
              <a:latin typeface="Times New Roman"/>
              <a:cs typeface="Times New Roman"/>
            </a:endParaRPr>
          </a:p>
          <a:p>
            <a:pPr marL="621665" marR="5080" indent="-60960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2300" algn="l"/>
              </a:tabLst>
            </a:pP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identify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individual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differences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how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deal with  others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(people differ in their knowledge, attitude,  intelligence, </a:t>
            </a:r>
            <a:r>
              <a:rPr sz="2800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capacity,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skill, memory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so</a:t>
            </a:r>
            <a:r>
              <a:rPr sz="2800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on).</a:t>
            </a:r>
            <a:endParaRPr sz="2800">
              <a:latin typeface="Times New Roman"/>
              <a:cs typeface="Times New Roman"/>
            </a:endParaRPr>
          </a:p>
          <a:p>
            <a:pPr marL="622300" marR="8255" indent="-60960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2300" algn="l"/>
              </a:tabLst>
            </a:pP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overcome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resistance 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(organization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that fights against 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enemy trying to </a:t>
            </a:r>
            <a:r>
              <a:rPr sz="2800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prevent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action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800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argument).</a:t>
            </a:r>
            <a:endParaRPr sz="2800">
              <a:latin typeface="Times New Roman"/>
              <a:cs typeface="Times New Roman"/>
            </a:endParaRPr>
          </a:p>
          <a:p>
            <a:pPr marL="623570" indent="-610235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4205" algn="l"/>
              </a:tabLst>
            </a:pP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understand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group</a:t>
            </a:r>
            <a:r>
              <a:rPr sz="2800" i="1" spc="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behaviour</a:t>
            </a:r>
            <a:r>
              <a:rPr sz="2800" spc="3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23570" indent="-610235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4205" algn="l"/>
              </a:tabLst>
            </a:pP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provide</a:t>
            </a:r>
            <a:r>
              <a:rPr sz="28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counseling</a:t>
            </a:r>
            <a:endParaRPr sz="2800">
              <a:latin typeface="Times New Roman"/>
              <a:cs typeface="Times New Roman"/>
            </a:endParaRPr>
          </a:p>
          <a:p>
            <a:pPr marL="13970" algn="just">
              <a:lnSpc>
                <a:spcPct val="100000"/>
              </a:lnSpc>
              <a:spcBef>
                <a:spcPts val="300"/>
              </a:spcBef>
            </a:pP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(advise someone with personal</a:t>
            </a:r>
            <a:r>
              <a:rPr sz="2800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problems</a:t>
            </a:r>
            <a:endParaRPr sz="2800">
              <a:latin typeface="Times New Roman"/>
              <a:cs typeface="Times New Roman"/>
            </a:endParaRPr>
          </a:p>
          <a:p>
            <a:pPr marL="623570" indent="-610235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4205" algn="l"/>
              </a:tabLst>
            </a:pP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manage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conflicts</a:t>
            </a:r>
            <a:endParaRPr sz="2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00"/>
              </a:spcBef>
            </a:pP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(misunderstanding).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893" y="6375290"/>
            <a:ext cx="7258684" cy="9550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1665" algn="l"/>
                <a:tab pos="622300" algn="l"/>
              </a:tabLst>
            </a:pP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introduce</a:t>
            </a:r>
            <a:r>
              <a:rPr sz="28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change</a:t>
            </a:r>
            <a:r>
              <a:rPr sz="2800" spc="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357"/>
              <a:buFont typeface="DejaVu Sans"/>
              <a:buChar char="✓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Some want to be </a:t>
            </a:r>
            <a:r>
              <a:rPr sz="28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managers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8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Entrepreneurs</a:t>
            </a:r>
            <a:r>
              <a:rPr sz="2800" spc="4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8523" y="3963923"/>
            <a:ext cx="3049523" cy="2240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39498" y="701293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287" y="891527"/>
            <a:ext cx="8307336" cy="299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541" y="523737"/>
            <a:ext cx="5487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Nature </a:t>
            </a:r>
            <a:r>
              <a:rPr sz="2800" b="0" i="1" spc="7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8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Organizational</a:t>
            </a:r>
            <a:r>
              <a:rPr sz="2800" b="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Behaviour: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87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88"/>
                </a:lnTo>
                <a:lnTo>
                  <a:pt x="9144000" y="34289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3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5891" y="3886199"/>
            <a:ext cx="8547100" cy="3104515"/>
            <a:chOff x="755891" y="3886199"/>
            <a:chExt cx="8547100" cy="3104515"/>
          </a:xfrm>
        </p:grpSpPr>
        <p:sp>
          <p:nvSpPr>
            <p:cNvPr id="6" name="object 6"/>
            <p:cNvSpPr/>
            <p:nvPr/>
          </p:nvSpPr>
          <p:spPr>
            <a:xfrm>
              <a:off x="891519" y="6982967"/>
              <a:ext cx="8282866" cy="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891" y="3886199"/>
              <a:ext cx="8546604" cy="3104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891" y="3886199"/>
              <a:ext cx="8547100" cy="3104515"/>
            </a:xfrm>
            <a:custGeom>
              <a:avLst/>
              <a:gdLst/>
              <a:ahLst/>
              <a:cxnLst/>
              <a:rect l="l" t="t" r="r" b="b"/>
              <a:pathLst>
                <a:path w="8547100" h="3104515">
                  <a:moveTo>
                    <a:pt x="8546604" y="2968752"/>
                  </a:moveTo>
                  <a:lnTo>
                    <a:pt x="8546604" y="0"/>
                  </a:lnTo>
                  <a:lnTo>
                    <a:pt x="8532888" y="0"/>
                  </a:lnTo>
                  <a:lnTo>
                    <a:pt x="8532888" y="2982468"/>
                  </a:lnTo>
                  <a:lnTo>
                    <a:pt x="8531364" y="2994660"/>
                  </a:lnTo>
                  <a:lnTo>
                    <a:pt x="8528316" y="3005328"/>
                  </a:lnTo>
                  <a:lnTo>
                    <a:pt x="8523744" y="3017520"/>
                  </a:lnTo>
                  <a:lnTo>
                    <a:pt x="8519172" y="3028188"/>
                  </a:lnTo>
                  <a:lnTo>
                    <a:pt x="8511552" y="3037332"/>
                  </a:lnTo>
                  <a:lnTo>
                    <a:pt x="8505456" y="3046476"/>
                  </a:lnTo>
                  <a:lnTo>
                    <a:pt x="8468880" y="3076956"/>
                  </a:lnTo>
                  <a:lnTo>
                    <a:pt x="8410968" y="3092196"/>
                  </a:lnTo>
                  <a:lnTo>
                    <a:pt x="135636" y="3092196"/>
                  </a:lnTo>
                  <a:lnTo>
                    <a:pt x="77724" y="3076956"/>
                  </a:lnTo>
                  <a:lnTo>
                    <a:pt x="33528" y="3037332"/>
                  </a:lnTo>
                  <a:lnTo>
                    <a:pt x="15240" y="2993136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2968752"/>
                  </a:lnTo>
                  <a:lnTo>
                    <a:pt x="6096" y="3009900"/>
                  </a:lnTo>
                  <a:lnTo>
                    <a:pt x="32004" y="3055620"/>
                  </a:lnTo>
                  <a:lnTo>
                    <a:pt x="60960" y="3081528"/>
                  </a:lnTo>
                  <a:lnTo>
                    <a:pt x="96012" y="3098292"/>
                  </a:lnTo>
                  <a:lnTo>
                    <a:pt x="121920" y="3104388"/>
                  </a:lnTo>
                  <a:lnTo>
                    <a:pt x="8410968" y="3104388"/>
                  </a:lnTo>
                  <a:lnTo>
                    <a:pt x="8438400" y="3101340"/>
                  </a:lnTo>
                  <a:lnTo>
                    <a:pt x="8450592" y="3098292"/>
                  </a:lnTo>
                  <a:lnTo>
                    <a:pt x="8464308" y="3093720"/>
                  </a:lnTo>
                  <a:lnTo>
                    <a:pt x="8474976" y="3087624"/>
                  </a:lnTo>
                  <a:lnTo>
                    <a:pt x="8487168" y="3081528"/>
                  </a:lnTo>
                  <a:lnTo>
                    <a:pt x="8496312" y="3073908"/>
                  </a:lnTo>
                  <a:lnTo>
                    <a:pt x="8506980" y="3064764"/>
                  </a:lnTo>
                  <a:lnTo>
                    <a:pt x="8514600" y="3054096"/>
                  </a:lnTo>
                  <a:lnTo>
                    <a:pt x="8523744" y="3044952"/>
                  </a:lnTo>
                  <a:lnTo>
                    <a:pt x="8529840" y="3032760"/>
                  </a:lnTo>
                  <a:lnTo>
                    <a:pt x="8535936" y="3022092"/>
                  </a:lnTo>
                  <a:lnTo>
                    <a:pt x="8540508" y="3008376"/>
                  </a:lnTo>
                  <a:lnTo>
                    <a:pt x="8543556" y="2996184"/>
                  </a:lnTo>
                  <a:lnTo>
                    <a:pt x="8546604" y="2968752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6287" y="3886199"/>
              <a:ext cx="8307336" cy="2491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95658" y="6723372"/>
            <a:ext cx="18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7A399"/>
                </a:solidFill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367" y="988555"/>
            <a:ext cx="8897620" cy="541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325" marR="5080" indent="-441325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4132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focuses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behaviour </a:t>
            </a:r>
            <a:r>
              <a:rPr sz="28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8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individuals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(studies 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why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people in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workplace behave in a particular</a:t>
            </a:r>
            <a:r>
              <a:rPr sz="2800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way).</a:t>
            </a:r>
            <a:endParaRPr sz="2800">
              <a:latin typeface="Times New Roman"/>
              <a:cs typeface="Times New Roman"/>
            </a:endParaRPr>
          </a:p>
          <a:p>
            <a:pPr marL="459740" marR="6350" indent="-459740" algn="just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5974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is </a:t>
            </a:r>
            <a:r>
              <a:rPr sz="28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inter- </a:t>
            </a:r>
            <a:r>
              <a:rPr sz="28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disciplinary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(It studies </a:t>
            </a:r>
            <a:r>
              <a:rPr sz="2800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relevant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things </a:t>
            </a:r>
            <a:r>
              <a:rPr sz="2800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from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science subjects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psychology,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sociology </a:t>
            </a:r>
            <a:r>
              <a:rPr sz="2800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and  </a:t>
            </a:r>
            <a:r>
              <a:rPr sz="2800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anthropology).</a:t>
            </a:r>
            <a:endParaRPr sz="2800">
              <a:latin typeface="Times New Roman"/>
              <a:cs typeface="Times New Roman"/>
            </a:endParaRPr>
          </a:p>
          <a:p>
            <a:pPr marL="622300" marR="6985" lvl="1">
              <a:lnSpc>
                <a:spcPct val="100000"/>
              </a:lnSpc>
              <a:spcBef>
                <a:spcPts val="300"/>
              </a:spcBef>
              <a:buAutoNum type="romanLcParenR"/>
              <a:tabLst>
                <a:tab pos="998855" algn="l"/>
                <a:tab pos="999490" algn="l"/>
                <a:tab pos="2814955" algn="l"/>
                <a:tab pos="3092450" algn="l"/>
                <a:tab pos="3804285" algn="l"/>
                <a:tab pos="4735195" algn="l"/>
                <a:tab pos="5189220" algn="l"/>
                <a:tab pos="5782310" algn="l"/>
                <a:tab pos="6908800" algn="l"/>
                <a:tab pos="7797165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P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800" i="1" spc="-15" dirty="0">
                <a:latin typeface="Times New Roman"/>
                <a:cs typeface="Times New Roman"/>
              </a:rPr>
              <a:t>y</a:t>
            </a:r>
            <a:r>
              <a:rPr sz="2800" i="1" spc="-10" dirty="0">
                <a:latin typeface="Times New Roman"/>
                <a:cs typeface="Times New Roman"/>
              </a:rPr>
              <a:t>c</a:t>
            </a:r>
            <a:r>
              <a:rPr sz="2800" i="1" spc="155" dirty="0">
                <a:latin typeface="Times New Roman"/>
                <a:cs typeface="Times New Roman"/>
              </a:rPr>
              <a:t>h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800" i="1" spc="-5" dirty="0">
                <a:latin typeface="Times New Roman"/>
                <a:cs typeface="Times New Roman"/>
              </a:rPr>
              <a:t>l</a:t>
            </a:r>
            <a:r>
              <a:rPr sz="2800" i="1" dirty="0">
                <a:latin typeface="Times New Roman"/>
                <a:cs typeface="Times New Roman"/>
              </a:rPr>
              <a:t>og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-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ud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hu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  characteristics).</a:t>
            </a:r>
            <a:endParaRPr sz="2800">
              <a:latin typeface="Times New Roman"/>
              <a:cs typeface="Times New Roman"/>
            </a:endParaRPr>
          </a:p>
          <a:p>
            <a:pPr marL="1026160" lvl="1" indent="-404495">
              <a:lnSpc>
                <a:spcPct val="100000"/>
              </a:lnSpc>
              <a:spcBef>
                <a:spcPts val="300"/>
              </a:spcBef>
              <a:buAutoNum type="romanLcParenR"/>
              <a:tabLst>
                <a:tab pos="1026794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Sociology 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study of 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human society</a:t>
            </a:r>
            <a:r>
              <a:rPr sz="28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(people).</a:t>
            </a:r>
            <a:endParaRPr sz="2800">
              <a:latin typeface="Times New Roman"/>
              <a:cs typeface="Times New Roman"/>
            </a:endParaRPr>
          </a:p>
          <a:p>
            <a:pPr marL="1111250" lvl="1" indent="-489584">
              <a:lnSpc>
                <a:spcPct val="100000"/>
              </a:lnSpc>
              <a:spcBef>
                <a:spcPts val="300"/>
              </a:spcBef>
              <a:buAutoNum type="romanLcParenR"/>
              <a:tabLst>
                <a:tab pos="1111885" algn="l"/>
              </a:tabLst>
            </a:pPr>
            <a:r>
              <a:rPr sz="2800" i="1" spc="35" dirty="0">
                <a:latin typeface="Times New Roman"/>
                <a:cs typeface="Times New Roman"/>
              </a:rPr>
              <a:t>Anthropology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-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study of the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human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cultures.</a:t>
            </a:r>
            <a:endParaRPr sz="2800">
              <a:latin typeface="Times New Roman"/>
              <a:cs typeface="Times New Roman"/>
            </a:endParaRPr>
          </a:p>
          <a:p>
            <a:pPr marL="12700" marR="242570" algn="just">
              <a:lnSpc>
                <a:spcPct val="108900"/>
              </a:lnSpc>
              <a:buAutoNum type="arabicPeriod"/>
              <a:tabLst>
                <a:tab pos="36639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It is an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applied </a:t>
            </a:r>
            <a:r>
              <a:rPr sz="28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science 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(makes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use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research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findings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to  solve 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organizational </a:t>
            </a:r>
            <a:r>
              <a:rPr sz="2800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problems relating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to human behavioral  aspects).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367" y="6375290"/>
            <a:ext cx="826452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  <a:tabLst>
                <a:tab pos="5552440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4.It is an art as well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(not</a:t>
            </a:r>
            <a:r>
              <a:rPr sz="2800" i="1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only</a:t>
            </a:r>
            <a:r>
              <a:rPr sz="2800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science,	</a:t>
            </a:r>
            <a:r>
              <a:rPr sz="28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even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skills </a:t>
            </a:r>
            <a:r>
              <a:rPr sz="2800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also 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important to </a:t>
            </a:r>
            <a:r>
              <a:rPr sz="2800" i="1" dirty="0">
                <a:solidFill>
                  <a:srgbClr val="001F5F"/>
                </a:solidFill>
                <a:latin typeface="Times New Roman"/>
                <a:cs typeface="Times New Roman"/>
              </a:rPr>
              <a:t>understand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human</a:t>
            </a:r>
            <a:r>
              <a:rPr sz="2800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behaviour).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3966" y="7012933"/>
            <a:ext cx="255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2909</Words>
  <Application>Microsoft Office PowerPoint</Application>
  <PresentationFormat>Custom</PresentationFormat>
  <Paragraphs>492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DejaVu Sans</vt:lpstr>
      <vt:lpstr>MathJax_SansSerif</vt:lpstr>
      <vt:lpstr>Times New Roman</vt:lpstr>
      <vt:lpstr>Verdana</vt:lpstr>
      <vt:lpstr>Office Theme</vt:lpstr>
      <vt:lpstr>UNIT 1: INTRODUCTION</vt:lpstr>
      <vt:lpstr>MEANING OF ORGANIZATION</vt:lpstr>
      <vt:lpstr>PowerPoint Presentation</vt:lpstr>
      <vt:lpstr>Definition: (O + B = OB)</vt:lpstr>
      <vt:lpstr>PowerPoint Presentation</vt:lpstr>
      <vt:lpstr>PowerPoint Presentation</vt:lpstr>
      <vt:lpstr>WHY ORGANIZATION EXIST?</vt:lpstr>
      <vt:lpstr>Need to study OB:</vt:lpstr>
      <vt:lpstr>Nature of Organizational Behaviour:</vt:lpstr>
      <vt:lpstr>5. It adopts a humanistic approach ( fulfilling the needs of the  individuals i.e. support and involvement).</vt:lpstr>
      <vt:lpstr>Importance of OB:</vt:lpstr>
      <vt:lpstr>PowerPoint Presentation</vt:lpstr>
      <vt:lpstr>PowerPoint Presentation</vt:lpstr>
      <vt:lpstr>PowerPoint Presentation</vt:lpstr>
      <vt:lpstr>IMPORTANT CONCEPTS OF ORGANIZATIONAL  BEHAVIOUR (FOUNDATIONS)</vt:lpstr>
      <vt:lpstr>PowerPoint Presentation</vt:lpstr>
      <vt:lpstr>FRAMEWORK OF ORGANIZATIONAL  BEHAVIOUR (OR) PROCESS</vt:lpstr>
      <vt:lpstr>PowerPoint Presentation</vt:lpstr>
      <vt:lpstr>MODELS OF ORGANIZATIONAL  BEHAVIOUR (OB)</vt:lpstr>
      <vt:lpstr>1. Autocratic model:</vt:lpstr>
      <vt:lpstr>PowerPoint Presentation</vt:lpstr>
      <vt:lpstr>PowerPoint Presentation</vt:lpstr>
      <vt:lpstr>PowerPoint Presentation</vt:lpstr>
      <vt:lpstr>COMPARISON OF 4 MODELS OF ORGANIZATIONAL  BEHAVIOUR</vt:lpstr>
      <vt:lpstr>OTHER DISCIPLINES CONTRIBUTE TO</vt:lpstr>
      <vt:lpstr>a)Psychology - the study of the human mind (mental  characteristics). - it includes perception, learning, memory, attitude, opinion,  capacity to judge, ability to make decision.</vt:lpstr>
      <vt:lpstr>APPROACHES IN ORGANIZATIONAL  BEHAVIOUR (OB)</vt:lpstr>
      <vt:lpstr>PowerPoint Presentation</vt:lpstr>
      <vt:lpstr>PowerPoint Presentation</vt:lpstr>
      <vt:lpstr>EMERGING CHALLENGES OF OB</vt:lpstr>
      <vt:lpstr>PowerPoint Presentation</vt:lpstr>
      <vt:lpstr>PowerPoint Presentation</vt:lpstr>
      <vt:lpstr>Barriers to accept diversity: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outsourcing is one of the process of hiring outside firms to  perform non – core activities of business. outsourcing results in fewer no. of employees in  organizations, sometimes fewer employees may lost their  jobs.</vt:lpstr>
      <vt:lpstr>wired organizations pose another challenge how – to  motivate employees, which becomes as issues in  organization. organizational hierarchies is another challenges for  organization (i.e.) who was boss, who report to whom were  clearly defined and identified.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Presentation1 [Compatibility Mode]</dc:title>
  <dc:creator>somu</dc:creator>
  <cp:lastModifiedBy>Parul</cp:lastModifiedBy>
  <cp:revision>1</cp:revision>
  <dcterms:created xsi:type="dcterms:W3CDTF">2020-08-05T04:22:08Z</dcterms:created>
  <dcterms:modified xsi:type="dcterms:W3CDTF">2020-08-05T04:24:55Z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2020-08-05T00:00:00Z</vt:filetime>
  </property>
</Properties>
</file>