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59" r:id="rId3"/>
    <p:sldId id="258" r:id="rId4"/>
    <p:sldId id="257" r:id="rId5"/>
    <p:sldId id="260" r:id="rId6"/>
    <p:sldId id="261" r:id="rId7"/>
    <p:sldId id="298" r:id="rId8"/>
    <p:sldId id="264" r:id="rId9"/>
    <p:sldId id="266" r:id="rId10"/>
    <p:sldId id="263" r:id="rId11"/>
    <p:sldId id="267" r:id="rId12"/>
    <p:sldId id="268" r:id="rId13"/>
    <p:sldId id="269" r:id="rId14"/>
    <p:sldId id="270" r:id="rId15"/>
    <p:sldId id="271" r:id="rId16"/>
    <p:sldId id="272" r:id="rId17"/>
    <p:sldId id="273" r:id="rId18"/>
    <p:sldId id="274" r:id="rId19"/>
    <p:sldId id="297"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4" r:id="rId37"/>
    <p:sldId id="292" r:id="rId38"/>
    <p:sldId id="293" r:id="rId39"/>
    <p:sldId id="296" r:id="rId40"/>
    <p:sldId id="29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566D90-0BBE-4961-A848-E9A7D0B11507}">
          <p14:sldIdLst>
            <p14:sldId id="256"/>
            <p14:sldId id="259"/>
            <p14:sldId id="258"/>
            <p14:sldId id="257"/>
            <p14:sldId id="260"/>
            <p14:sldId id="261"/>
            <p14:sldId id="298"/>
            <p14:sldId id="264"/>
            <p14:sldId id="266"/>
            <p14:sldId id="263"/>
            <p14:sldId id="267"/>
            <p14:sldId id="268"/>
            <p14:sldId id="269"/>
            <p14:sldId id="270"/>
            <p14:sldId id="271"/>
            <p14:sldId id="272"/>
            <p14:sldId id="273"/>
            <p14:sldId id="274"/>
            <p14:sldId id="297"/>
            <p14:sldId id="275"/>
            <p14:sldId id="276"/>
            <p14:sldId id="277"/>
            <p14:sldId id="278"/>
            <p14:sldId id="279"/>
            <p14:sldId id="280"/>
            <p14:sldId id="281"/>
            <p14:sldId id="282"/>
            <p14:sldId id="283"/>
            <p14:sldId id="284"/>
            <p14:sldId id="286"/>
            <p14:sldId id="285"/>
            <p14:sldId id="287"/>
            <p14:sldId id="288"/>
            <p14:sldId id="289"/>
            <p14:sldId id="290"/>
            <p14:sldId id="294"/>
            <p14:sldId id="292"/>
            <p14:sldId id="293"/>
            <p14:sldId id="296"/>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 Kalyani" userId="fa00acc3556d59b8" providerId="LiveId" clId="{6CD0B5F8-98E0-4223-957B-7825E676B56D}"/>
    <pc:docChg chg="custSel addSld delSld modSld sldOrd modSection">
      <pc:chgData name="Dev Kalyani" userId="fa00acc3556d59b8" providerId="LiveId" clId="{6CD0B5F8-98E0-4223-957B-7825E676B56D}" dt="2021-09-04T06:23:49.958" v="674" actId="403"/>
      <pc:docMkLst>
        <pc:docMk/>
      </pc:docMkLst>
      <pc:sldChg chg="addSp delSp modSp mod modClrScheme chgLayout">
        <pc:chgData name="Dev Kalyani" userId="fa00acc3556d59b8" providerId="LiveId" clId="{6CD0B5F8-98E0-4223-957B-7825E676B56D}" dt="2021-09-04T06:22:42.272" v="661" actId="14100"/>
        <pc:sldMkLst>
          <pc:docMk/>
          <pc:sldMk cId="1978549080" sldId="256"/>
        </pc:sldMkLst>
        <pc:spChg chg="del">
          <ac:chgData name="Dev Kalyani" userId="fa00acc3556d59b8" providerId="LiveId" clId="{6CD0B5F8-98E0-4223-957B-7825E676B56D}" dt="2021-09-04T06:13:17.699" v="371" actId="21"/>
          <ac:spMkLst>
            <pc:docMk/>
            <pc:sldMk cId="1978549080" sldId="256"/>
            <ac:spMk id="2" creationId="{FB1E0236-2505-46D4-A4B3-1CC5072D5D0F}"/>
          </ac:spMkLst>
        </pc:spChg>
        <pc:spChg chg="del">
          <ac:chgData name="Dev Kalyani" userId="fa00acc3556d59b8" providerId="LiveId" clId="{6CD0B5F8-98E0-4223-957B-7825E676B56D}" dt="2021-09-04T06:13:21.593" v="372" actId="21"/>
          <ac:spMkLst>
            <pc:docMk/>
            <pc:sldMk cId="1978549080" sldId="256"/>
            <ac:spMk id="3" creationId="{F3196C24-F512-45CC-9408-5789509094D1}"/>
          </ac:spMkLst>
        </pc:spChg>
        <pc:spChg chg="add del mod ord">
          <ac:chgData name="Dev Kalyani" userId="fa00acc3556d59b8" providerId="LiveId" clId="{6CD0B5F8-98E0-4223-957B-7825E676B56D}" dt="2021-09-04T06:13:50.582" v="374" actId="700"/>
          <ac:spMkLst>
            <pc:docMk/>
            <pc:sldMk cId="1978549080" sldId="256"/>
            <ac:spMk id="4" creationId="{01F52810-20EE-410B-9CAA-B422972AF987}"/>
          </ac:spMkLst>
        </pc:spChg>
        <pc:spChg chg="add del mod ord">
          <ac:chgData name="Dev Kalyani" userId="fa00acc3556d59b8" providerId="LiveId" clId="{6CD0B5F8-98E0-4223-957B-7825E676B56D}" dt="2021-09-04T06:13:58.499" v="375" actId="21"/>
          <ac:spMkLst>
            <pc:docMk/>
            <pc:sldMk cId="1978549080" sldId="256"/>
            <ac:spMk id="5" creationId="{7ECDD7A1-0889-4D09-B9E9-E2CF26AF3E83}"/>
          </ac:spMkLst>
        </pc:spChg>
        <pc:spChg chg="add mod ord">
          <ac:chgData name="Dev Kalyani" userId="fa00acc3556d59b8" providerId="LiveId" clId="{6CD0B5F8-98E0-4223-957B-7825E676B56D}" dt="2021-09-04T06:22:22.378" v="655" actId="14100"/>
          <ac:spMkLst>
            <pc:docMk/>
            <pc:sldMk cId="1978549080" sldId="256"/>
            <ac:spMk id="6" creationId="{6D7D4A94-2521-4AFE-A903-23F402AF842D}"/>
          </ac:spMkLst>
        </pc:spChg>
        <pc:picChg chg="add mod">
          <ac:chgData name="Dev Kalyani" userId="fa00acc3556d59b8" providerId="LiveId" clId="{6CD0B5F8-98E0-4223-957B-7825E676B56D}" dt="2021-09-04T06:22:42.272" v="661" actId="14100"/>
          <ac:picMkLst>
            <pc:docMk/>
            <pc:sldMk cId="1978549080" sldId="256"/>
            <ac:picMk id="7" creationId="{4F9272EB-13B8-4739-A28F-E6E2D42C32F4}"/>
          </ac:picMkLst>
        </pc:picChg>
        <pc:picChg chg="add del mod">
          <ac:chgData name="Dev Kalyani" userId="fa00acc3556d59b8" providerId="LiveId" clId="{6CD0B5F8-98E0-4223-957B-7825E676B56D}" dt="2021-09-04T06:22:23.167" v="656"/>
          <ac:picMkLst>
            <pc:docMk/>
            <pc:sldMk cId="1978549080" sldId="256"/>
            <ac:picMk id="1026" creationId="{F4A061CD-3142-4628-8662-DD84D517DAE3}"/>
          </ac:picMkLst>
        </pc:picChg>
      </pc:sldChg>
      <pc:sldChg chg="modSp mod">
        <pc:chgData name="Dev Kalyani" userId="fa00acc3556d59b8" providerId="LiveId" clId="{6CD0B5F8-98E0-4223-957B-7825E676B56D}" dt="2021-09-04T06:13:02.877" v="370" actId="20577"/>
        <pc:sldMkLst>
          <pc:docMk/>
          <pc:sldMk cId="244492645" sldId="259"/>
        </pc:sldMkLst>
        <pc:spChg chg="mod">
          <ac:chgData name="Dev Kalyani" userId="fa00acc3556d59b8" providerId="LiveId" clId="{6CD0B5F8-98E0-4223-957B-7825E676B56D}" dt="2021-09-04T06:06:03.824" v="93" actId="20577"/>
          <ac:spMkLst>
            <pc:docMk/>
            <pc:sldMk cId="244492645" sldId="259"/>
            <ac:spMk id="2" creationId="{BEC2BE93-9E75-4919-A3A9-842E43614F44}"/>
          </ac:spMkLst>
        </pc:spChg>
        <pc:spChg chg="mod">
          <ac:chgData name="Dev Kalyani" userId="fa00acc3556d59b8" providerId="LiveId" clId="{6CD0B5F8-98E0-4223-957B-7825E676B56D}" dt="2021-09-04T06:13:02.877" v="370" actId="20577"/>
          <ac:spMkLst>
            <pc:docMk/>
            <pc:sldMk cId="244492645" sldId="259"/>
            <ac:spMk id="3" creationId="{EF315E3C-2A4A-41F8-B1B0-A178EEFDB52E}"/>
          </ac:spMkLst>
        </pc:spChg>
      </pc:sldChg>
      <pc:sldChg chg="del">
        <pc:chgData name="Dev Kalyani" userId="fa00acc3556d59b8" providerId="LiveId" clId="{6CD0B5F8-98E0-4223-957B-7825E676B56D}" dt="2021-09-04T06:23:35.829" v="671" actId="2696"/>
        <pc:sldMkLst>
          <pc:docMk/>
          <pc:sldMk cId="3833156084" sldId="262"/>
        </pc:sldMkLst>
      </pc:sldChg>
      <pc:sldChg chg="modSp mod">
        <pc:chgData name="Dev Kalyani" userId="fa00acc3556d59b8" providerId="LiveId" clId="{6CD0B5F8-98E0-4223-957B-7825E676B56D}" dt="2021-09-04T06:11:59.502" v="330" actId="27636"/>
        <pc:sldMkLst>
          <pc:docMk/>
          <pc:sldMk cId="856489159" sldId="263"/>
        </pc:sldMkLst>
        <pc:spChg chg="mod">
          <ac:chgData name="Dev Kalyani" userId="fa00acc3556d59b8" providerId="LiveId" clId="{6CD0B5F8-98E0-4223-957B-7825E676B56D}" dt="2021-09-04T06:11:59.502" v="330" actId="27636"/>
          <ac:spMkLst>
            <pc:docMk/>
            <pc:sldMk cId="856489159" sldId="263"/>
            <ac:spMk id="3" creationId="{DFCD989A-30E2-420F-9A7A-1A55C041B4E1}"/>
          </ac:spMkLst>
        </pc:spChg>
      </pc:sldChg>
      <pc:sldChg chg="modSp mod">
        <pc:chgData name="Dev Kalyani" userId="fa00acc3556d59b8" providerId="LiveId" clId="{6CD0B5F8-98E0-4223-957B-7825E676B56D}" dt="2021-09-04T06:06:52.899" v="139" actId="20577"/>
        <pc:sldMkLst>
          <pc:docMk/>
          <pc:sldMk cId="660995282" sldId="275"/>
        </pc:sldMkLst>
        <pc:spChg chg="mod">
          <ac:chgData name="Dev Kalyani" userId="fa00acc3556d59b8" providerId="LiveId" clId="{6CD0B5F8-98E0-4223-957B-7825E676B56D}" dt="2021-09-04T06:06:52.899" v="139" actId="20577"/>
          <ac:spMkLst>
            <pc:docMk/>
            <pc:sldMk cId="660995282" sldId="275"/>
            <ac:spMk id="2" creationId="{00000000-0000-0000-0000-000000000000}"/>
          </ac:spMkLst>
        </pc:spChg>
      </pc:sldChg>
      <pc:sldChg chg="del">
        <pc:chgData name="Dev Kalyani" userId="fa00acc3556d59b8" providerId="LiveId" clId="{6CD0B5F8-98E0-4223-957B-7825E676B56D}" dt="2021-09-04T06:05:20.605" v="73" actId="2696"/>
        <pc:sldMkLst>
          <pc:docMk/>
          <pc:sldMk cId="3641304454" sldId="291"/>
        </pc:sldMkLst>
      </pc:sldChg>
      <pc:sldChg chg="addSp delSp modSp del mod ord modClrScheme delAnim modAnim chgLayout">
        <pc:chgData name="Dev Kalyani" userId="fa00acc3556d59b8" providerId="LiveId" clId="{6CD0B5F8-98E0-4223-957B-7825E676B56D}" dt="2021-09-04T06:04:47.924" v="72" actId="2696"/>
        <pc:sldMkLst>
          <pc:docMk/>
          <pc:sldMk cId="910380574" sldId="295"/>
        </pc:sldMkLst>
        <pc:spChg chg="del">
          <ac:chgData name="Dev Kalyani" userId="fa00acc3556d59b8" providerId="LiveId" clId="{6CD0B5F8-98E0-4223-957B-7825E676B56D}" dt="2021-09-04T05:54:37.018" v="4" actId="21"/>
          <ac:spMkLst>
            <pc:docMk/>
            <pc:sldMk cId="910380574" sldId="295"/>
            <ac:spMk id="2" creationId="{00000000-0000-0000-0000-000000000000}"/>
          </ac:spMkLst>
        </pc:spChg>
        <pc:spChg chg="del">
          <ac:chgData name="Dev Kalyani" userId="fa00acc3556d59b8" providerId="LiveId" clId="{6CD0B5F8-98E0-4223-957B-7825E676B56D}" dt="2021-09-04T05:53:23.088" v="0"/>
          <ac:spMkLst>
            <pc:docMk/>
            <pc:sldMk cId="910380574" sldId="295"/>
            <ac:spMk id="3" creationId="{00000000-0000-0000-0000-000000000000}"/>
          </ac:spMkLst>
        </pc:spChg>
        <pc:spChg chg="add del mod">
          <ac:chgData name="Dev Kalyani" userId="fa00acc3556d59b8" providerId="LiveId" clId="{6CD0B5F8-98E0-4223-957B-7825E676B56D}" dt="2021-09-04T05:57:21.105" v="22" actId="700"/>
          <ac:spMkLst>
            <pc:docMk/>
            <pc:sldMk cId="910380574" sldId="295"/>
            <ac:spMk id="6" creationId="{C8001A92-4ECE-457F-9F55-533BB3004C10}"/>
          </ac:spMkLst>
        </pc:spChg>
        <pc:spChg chg="add del mod ord">
          <ac:chgData name="Dev Kalyani" userId="fa00acc3556d59b8" providerId="LiveId" clId="{6CD0B5F8-98E0-4223-957B-7825E676B56D}" dt="2021-09-04T05:58:39.444" v="53" actId="21"/>
          <ac:spMkLst>
            <pc:docMk/>
            <pc:sldMk cId="910380574" sldId="295"/>
            <ac:spMk id="7" creationId="{7CFC5DA5-224D-47B9-8EF8-BC60C8C79292}"/>
          </ac:spMkLst>
        </pc:spChg>
        <pc:spChg chg="add del mod ord">
          <ac:chgData name="Dev Kalyani" userId="fa00acc3556d59b8" providerId="LiveId" clId="{6CD0B5F8-98E0-4223-957B-7825E676B56D}" dt="2021-09-04T05:58:34.962" v="52" actId="700"/>
          <ac:spMkLst>
            <pc:docMk/>
            <pc:sldMk cId="910380574" sldId="295"/>
            <ac:spMk id="8" creationId="{1FC87038-D497-46DB-9848-F53B437CF982}"/>
          </ac:spMkLst>
        </pc:spChg>
        <pc:spChg chg="add del mod ord">
          <ac:chgData name="Dev Kalyani" userId="fa00acc3556d59b8" providerId="LiveId" clId="{6CD0B5F8-98E0-4223-957B-7825E676B56D}" dt="2021-09-04T05:58:47.825" v="56" actId="21"/>
          <ac:spMkLst>
            <pc:docMk/>
            <pc:sldMk cId="910380574" sldId="295"/>
            <ac:spMk id="9" creationId="{C12B8B50-1D91-4337-ACA3-F0A17359F9F6}"/>
          </ac:spMkLst>
        </pc:spChg>
        <pc:spChg chg="add del mod">
          <ac:chgData name="Dev Kalyani" userId="fa00acc3556d59b8" providerId="LiveId" clId="{6CD0B5F8-98E0-4223-957B-7825E676B56D}" dt="2021-09-04T05:58:44.127" v="54" actId="21"/>
          <ac:spMkLst>
            <pc:docMk/>
            <pc:sldMk cId="910380574" sldId="295"/>
            <ac:spMk id="11" creationId="{87192FA8-EAE9-414E-9A21-D0A77B3C2AFF}"/>
          </ac:spMkLst>
        </pc:spChg>
        <pc:spChg chg="add del mod">
          <ac:chgData name="Dev Kalyani" userId="fa00acc3556d59b8" providerId="LiveId" clId="{6CD0B5F8-98E0-4223-957B-7825E676B56D}" dt="2021-09-04T05:58:54.940" v="59" actId="21"/>
          <ac:spMkLst>
            <pc:docMk/>
            <pc:sldMk cId="910380574" sldId="295"/>
            <ac:spMk id="12" creationId="{1E4BC186-A3AB-4129-BA5F-697D563CDA92}"/>
          </ac:spMkLst>
        </pc:spChg>
        <pc:picChg chg="add del mod">
          <ac:chgData name="Dev Kalyani" userId="fa00acc3556d59b8" providerId="LiveId" clId="{6CD0B5F8-98E0-4223-957B-7825E676B56D}" dt="2021-09-04T05:55:40.072" v="15" actId="21"/>
          <ac:picMkLst>
            <pc:docMk/>
            <pc:sldMk cId="910380574" sldId="295"/>
            <ac:picMk id="4" creationId="{0FE47488-EBC2-4D61-90FB-4EEB7CBC6111}"/>
          </ac:picMkLst>
        </pc:picChg>
        <pc:picChg chg="add mod">
          <ac:chgData name="Dev Kalyani" userId="fa00acc3556d59b8" providerId="LiveId" clId="{6CD0B5F8-98E0-4223-957B-7825E676B56D}" dt="2021-09-04T05:59:33.972" v="68" actId="14100"/>
          <ac:picMkLst>
            <pc:docMk/>
            <pc:sldMk cId="910380574" sldId="295"/>
            <ac:picMk id="13" creationId="{8F1BA8D5-A7E6-4683-A4DB-0D24151D587D}"/>
          </ac:picMkLst>
        </pc:picChg>
      </pc:sldChg>
      <pc:sldChg chg="addSp delSp modSp new mod ord modAnim">
        <pc:chgData name="Dev Kalyani" userId="fa00acc3556d59b8" providerId="LiveId" clId="{6CD0B5F8-98E0-4223-957B-7825E676B56D}" dt="2021-09-04T05:56:25.818" v="21" actId="14100"/>
        <pc:sldMkLst>
          <pc:docMk/>
          <pc:sldMk cId="1854305057" sldId="296"/>
        </pc:sldMkLst>
        <pc:spChg chg="del">
          <ac:chgData name="Dev Kalyani" userId="fa00acc3556d59b8" providerId="LiveId" clId="{6CD0B5F8-98E0-4223-957B-7825E676B56D}" dt="2021-09-04T05:55:05.061" v="6" actId="21"/>
          <ac:spMkLst>
            <pc:docMk/>
            <pc:sldMk cId="1854305057" sldId="296"/>
            <ac:spMk id="2" creationId="{BC4391DA-F2EC-4FE2-B53C-4AC832611AD7}"/>
          </ac:spMkLst>
        </pc:spChg>
        <pc:spChg chg="del">
          <ac:chgData name="Dev Kalyani" userId="fa00acc3556d59b8" providerId="LiveId" clId="{6CD0B5F8-98E0-4223-957B-7825E676B56D}" dt="2021-09-04T05:55:09.809" v="7" actId="21"/>
          <ac:spMkLst>
            <pc:docMk/>
            <pc:sldMk cId="1854305057" sldId="296"/>
            <ac:spMk id="3" creationId="{584E7F5C-E78A-4D45-AFE2-513F3E62E5D4}"/>
          </ac:spMkLst>
        </pc:spChg>
        <pc:picChg chg="add del">
          <ac:chgData name="Dev Kalyani" userId="fa00acc3556d59b8" providerId="LiveId" clId="{6CD0B5F8-98E0-4223-957B-7825E676B56D}" dt="2021-09-04T05:55:45.237" v="16" actId="21"/>
          <ac:picMkLst>
            <pc:docMk/>
            <pc:sldMk cId="1854305057" sldId="296"/>
            <ac:picMk id="4" creationId="{FF85F57D-6C87-4F13-A467-F0A55DD73EB8}"/>
          </ac:picMkLst>
        </pc:picChg>
        <pc:picChg chg="add mod">
          <ac:chgData name="Dev Kalyani" userId="fa00acc3556d59b8" providerId="LiveId" clId="{6CD0B5F8-98E0-4223-957B-7825E676B56D}" dt="2021-09-04T05:56:25.818" v="21" actId="14100"/>
          <ac:picMkLst>
            <pc:docMk/>
            <pc:sldMk cId="1854305057" sldId="296"/>
            <ac:picMk id="5" creationId="{9FE78F0B-9353-4984-A3F9-73F192B7E419}"/>
          </ac:picMkLst>
        </pc:picChg>
      </pc:sldChg>
      <pc:sldChg chg="modSp new mod">
        <pc:chgData name="Dev Kalyani" userId="fa00acc3556d59b8" providerId="LiveId" clId="{6CD0B5F8-98E0-4223-957B-7825E676B56D}" dt="2021-09-04T06:09:25.478" v="245"/>
        <pc:sldMkLst>
          <pc:docMk/>
          <pc:sldMk cId="884075177" sldId="297"/>
        </pc:sldMkLst>
        <pc:spChg chg="mod">
          <ac:chgData name="Dev Kalyani" userId="fa00acc3556d59b8" providerId="LiveId" clId="{6CD0B5F8-98E0-4223-957B-7825E676B56D}" dt="2021-09-04T06:06:31.546" v="127" actId="20577"/>
          <ac:spMkLst>
            <pc:docMk/>
            <pc:sldMk cId="884075177" sldId="297"/>
            <ac:spMk id="2" creationId="{D2A36401-0832-4B16-AD2A-D21257D74283}"/>
          </ac:spMkLst>
        </pc:spChg>
        <pc:spChg chg="mod">
          <ac:chgData name="Dev Kalyani" userId="fa00acc3556d59b8" providerId="LiveId" clId="{6CD0B5F8-98E0-4223-957B-7825E676B56D}" dt="2021-09-04T06:09:25.478" v="245"/>
          <ac:spMkLst>
            <pc:docMk/>
            <pc:sldMk cId="884075177" sldId="297"/>
            <ac:spMk id="3" creationId="{C813C4B3-98E3-4471-BFEE-9A453B90E8FD}"/>
          </ac:spMkLst>
        </pc:spChg>
      </pc:sldChg>
      <pc:sldChg chg="new del">
        <pc:chgData name="Dev Kalyani" userId="fa00acc3556d59b8" providerId="LiveId" clId="{6CD0B5F8-98E0-4223-957B-7825E676B56D}" dt="2021-09-04T06:04:36.400" v="71" actId="2696"/>
        <pc:sldMkLst>
          <pc:docMk/>
          <pc:sldMk cId="4235322419" sldId="297"/>
        </pc:sldMkLst>
      </pc:sldChg>
      <pc:sldChg chg="modSp new mod">
        <pc:chgData name="Dev Kalyani" userId="fa00acc3556d59b8" providerId="LiveId" clId="{6CD0B5F8-98E0-4223-957B-7825E676B56D}" dt="2021-09-04T06:23:49.958" v="674" actId="403"/>
        <pc:sldMkLst>
          <pc:docMk/>
          <pc:sldMk cId="3525427586" sldId="298"/>
        </pc:sldMkLst>
        <pc:spChg chg="mod">
          <ac:chgData name="Dev Kalyani" userId="fa00acc3556d59b8" providerId="LiveId" clId="{6CD0B5F8-98E0-4223-957B-7825E676B56D}" dt="2021-09-04T06:23:21.982" v="668" actId="20577"/>
          <ac:spMkLst>
            <pc:docMk/>
            <pc:sldMk cId="3525427586" sldId="298"/>
            <ac:spMk id="2" creationId="{9A62A75E-F463-456A-8839-267E63AB76F5}"/>
          </ac:spMkLst>
        </pc:spChg>
        <pc:spChg chg="mod">
          <ac:chgData name="Dev Kalyani" userId="fa00acc3556d59b8" providerId="LiveId" clId="{6CD0B5F8-98E0-4223-957B-7825E676B56D}" dt="2021-09-04T06:23:49.958" v="674" actId="403"/>
          <ac:spMkLst>
            <pc:docMk/>
            <pc:sldMk cId="3525427586" sldId="298"/>
            <ac:spMk id="3" creationId="{9B334B72-6855-4A9D-A072-D327619AE1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856DD-2404-42B8-AF00-B410B0D33CF2}" type="datetimeFigureOut">
              <a:rPr lang="en-IN" smtClean="0"/>
              <a:t>05-09-2021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A9336-B340-470A-972B-A8A7489AA0E9}" type="slidenum">
              <a:rPr lang="en-IN" smtClean="0"/>
              <a:t>‹#›</a:t>
            </a:fld>
            <a:endParaRPr lang="en-IN"/>
          </a:p>
        </p:txBody>
      </p:sp>
    </p:spTree>
    <p:extLst>
      <p:ext uri="{BB962C8B-B14F-4D97-AF65-F5344CB8AC3E}">
        <p14:creationId xmlns:p14="http://schemas.microsoft.com/office/powerpoint/2010/main" val="3508310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2015AE3-F6CD-4937-A112-01F3745F05BD}" type="datetime1">
              <a:rPr lang="en-US" smtClean="0"/>
              <a:t>9/5/2021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01F85-060A-44F5-A629-3CBB6DD52304}"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3FBCB0-EA4F-4FAF-91A9-712B3B5E4AD4}"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65C255-84EB-422D-9768-9B382D1A4D77}"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67D54-0699-4DE5-BE5B-3C3151700D14}"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A9E1986-5386-4796-A0CA-51A286CE947D}" type="datetime1">
              <a:rPr lang="en-US" smtClean="0"/>
              <a:t>9/5/2021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04E0C6-7FE6-40A2-8E07-77E06B8F86C0}" type="datetime1">
              <a:rPr lang="en-US" smtClean="0"/>
              <a:t>9/5/2021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00AD-8A69-408D-AA1B-93ECFE5E2077}"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C321E-1DB1-456F-9341-C0CA6070884E}"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FDC7D89-E24A-4C5D-9A22-36209EC88387}"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BED65-5C44-4E6E-AF72-2F24B7265C69}" type="datetime1">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BEEC49-019E-459C-9725-AA03BDE95F0B}"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EC61DA-69A6-4C8A-9B85-6456FB8886AF}" type="datetime1">
              <a:rPr lang="en-US" smtClean="0"/>
              <a:t>9/5/2021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4DA6B6-C518-49BC-9441-4EC78892BD04}" type="datetime1">
              <a:rPr lang="en-US" smtClean="0"/>
              <a:t>9/5/2021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4AACC-3967-4BDE-AAFC-7AD2B72B7872}" type="datetime1">
              <a:rPr lang="en-US" smtClean="0"/>
              <a:t>9/5/2021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61182-011E-4B8D-A218-6FF3CB42BA14}"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7E771C-B45D-4762-B702-7701FC1616DF}" type="datetime1">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792B84B-EDC3-4281-BBDC-9D08019FB598}" type="datetime1">
              <a:rPr lang="en-US" smtClean="0"/>
              <a:t>9/5/2021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debbest.com/2016/03/06/shared-values-are-your-leadership-compass-in-business-and-at-work/"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www.thebluediamondgallery.com/wooden-tile/a/attitude.html" TargetMode="Externa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xml"/><Relationship Id="rId1" Type="http://schemas.openxmlformats.org/officeDocument/2006/relationships/video" Target="https://www.youtube.com/embed/oCGi22aUWJM?feature=oemb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iedunote.com/attitude-definition-characteristics-types" TargetMode="External"/><Relationship Id="rId2" Type="http://schemas.openxmlformats.org/officeDocument/2006/relationships/hyperlink" Target="https://www.iedunote.com/values" TargetMode="External"/><Relationship Id="rId1" Type="http://schemas.openxmlformats.org/officeDocument/2006/relationships/slideLayout" Target="../slideLayouts/slideLayout2.xml"/><Relationship Id="rId6" Type="http://schemas.openxmlformats.org/officeDocument/2006/relationships/hyperlink" Target="https://www.slideshare.net/shrinivas1648/attitude-organisational-behaviour-60404815" TargetMode="External"/><Relationship Id="rId5" Type="http://schemas.openxmlformats.org/officeDocument/2006/relationships/hyperlink" Target="https://www.iedunote.com/values-attitudes-difference" TargetMode="External"/><Relationship Id="rId4" Type="http://schemas.openxmlformats.org/officeDocument/2006/relationships/hyperlink" Target="https://www.geektonight.com/what-is-attitude-meaning-functions-types-importance-componen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6D7D4A94-2521-4AFE-A903-23F402AF842D}"/>
              </a:ext>
            </a:extLst>
          </p:cNvPr>
          <p:cNvSpPr>
            <a:spLocks noGrp="1"/>
          </p:cNvSpPr>
          <p:nvPr>
            <p:ph type="subTitle" idx="1"/>
          </p:nvPr>
        </p:nvSpPr>
        <p:spPr>
          <a:xfrm>
            <a:off x="1154954" y="896645"/>
            <a:ext cx="9871111" cy="4742155"/>
          </a:xfrm>
        </p:spPr>
        <p:txBody>
          <a:bodyPr>
            <a:normAutofit/>
          </a:bodyPr>
          <a:lstStyle/>
          <a:p>
            <a:r>
              <a:rPr lang="en-US" sz="2400" dirty="0"/>
              <a:t>Course code and name: 2hsoe53 – Organizational behaviour</a:t>
            </a:r>
          </a:p>
          <a:p>
            <a:r>
              <a:rPr lang="en-US" sz="2400" dirty="0"/>
              <a:t>Topic name: Values and Attitudes</a:t>
            </a:r>
          </a:p>
          <a:p>
            <a:r>
              <a:rPr lang="en-US" sz="2400" dirty="0"/>
              <a:t>Prepared by: </a:t>
            </a:r>
          </a:p>
          <a:p>
            <a:r>
              <a:rPr lang="en-US" sz="2400" dirty="0"/>
              <a:t>19bce028 – bhut bhavya</a:t>
            </a:r>
          </a:p>
          <a:p>
            <a:r>
              <a:rPr lang="en-US" sz="2400" dirty="0"/>
              <a:t>19bce091 – Kalyani dev</a:t>
            </a:r>
          </a:p>
          <a:p>
            <a:r>
              <a:rPr lang="en-US" sz="2400" dirty="0"/>
              <a:t>19bce096 – khant aum</a:t>
            </a:r>
          </a:p>
          <a:p>
            <a:r>
              <a:rPr lang="en-US" sz="2400" dirty="0"/>
              <a:t>19bce161 – patel ashray</a:t>
            </a:r>
          </a:p>
          <a:p>
            <a:r>
              <a:rPr lang="en-US" sz="2400" dirty="0"/>
              <a:t>19bce248 – shah dhruvil</a:t>
            </a:r>
          </a:p>
          <a:p>
            <a:endParaRPr lang="en-IN" sz="2400" dirty="0"/>
          </a:p>
        </p:txBody>
      </p:sp>
      <p:pic>
        <p:nvPicPr>
          <p:cNvPr id="7" name="Picture 6">
            <a:extLst>
              <a:ext uri="{FF2B5EF4-FFF2-40B4-BE49-F238E27FC236}">
                <a16:creationId xmlns:a16="http://schemas.microsoft.com/office/drawing/2014/main" id="{4F9272EB-13B8-4739-A28F-E6E2D42C32F4}"/>
              </a:ext>
            </a:extLst>
          </p:cNvPr>
          <p:cNvPicPr>
            <a:picLocks noChangeAspect="1"/>
          </p:cNvPicPr>
          <p:nvPr/>
        </p:nvPicPr>
        <p:blipFill>
          <a:blip r:embed="rId2"/>
          <a:stretch>
            <a:fillRect/>
          </a:stretch>
        </p:blipFill>
        <p:spPr>
          <a:xfrm>
            <a:off x="5510584" y="2432483"/>
            <a:ext cx="6012632" cy="3320248"/>
          </a:xfrm>
          <a:prstGeom prst="rect">
            <a:avLst/>
          </a:prstGeom>
        </p:spPr>
      </p:pic>
      <p:sp>
        <p:nvSpPr>
          <p:cNvPr id="2" name="Slide Number Placeholder 1">
            <a:extLst>
              <a:ext uri="{FF2B5EF4-FFF2-40B4-BE49-F238E27FC236}">
                <a16:creationId xmlns:a16="http://schemas.microsoft.com/office/drawing/2014/main" id="{12BBBA87-1646-43E4-B0B5-B3D58A386A50}"/>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78549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AFDD-F859-4C51-A740-39CED5E7FBCA}"/>
              </a:ext>
            </a:extLst>
          </p:cNvPr>
          <p:cNvSpPr>
            <a:spLocks noGrp="1"/>
          </p:cNvSpPr>
          <p:nvPr>
            <p:ph type="title"/>
          </p:nvPr>
        </p:nvSpPr>
        <p:spPr/>
        <p:txBody>
          <a:bodyPr/>
          <a:lstStyle/>
          <a:p>
            <a:r>
              <a:rPr lang="en-US" dirty="0"/>
              <a:t>Fun Activity</a:t>
            </a:r>
            <a:endParaRPr lang="en-IN" dirty="0"/>
          </a:p>
        </p:txBody>
      </p:sp>
      <p:sp>
        <p:nvSpPr>
          <p:cNvPr id="3" name="Content Placeholder 2">
            <a:extLst>
              <a:ext uri="{FF2B5EF4-FFF2-40B4-BE49-F238E27FC236}">
                <a16:creationId xmlns:a16="http://schemas.microsoft.com/office/drawing/2014/main" id="{DFCD989A-30E2-420F-9A7A-1A55C041B4E1}"/>
              </a:ext>
            </a:extLst>
          </p:cNvPr>
          <p:cNvSpPr>
            <a:spLocks noGrp="1"/>
          </p:cNvSpPr>
          <p:nvPr>
            <p:ph idx="1"/>
          </p:nvPr>
        </p:nvSpPr>
        <p:spPr>
          <a:xfrm>
            <a:off x="1154955" y="2343705"/>
            <a:ext cx="9516004" cy="4616388"/>
          </a:xfrm>
        </p:spPr>
        <p:txBody>
          <a:bodyPr>
            <a:normAutofit lnSpcReduction="10000"/>
          </a:bodyPr>
          <a:lstStyle/>
          <a:p>
            <a:r>
              <a:rPr lang="en-US" sz="2000" b="0" i="0" dirty="0">
                <a:solidFill>
                  <a:srgbClr val="333333"/>
                </a:solidFill>
                <a:effectLst/>
                <a:latin typeface="+mj-lt"/>
              </a:rPr>
              <a:t>Whom do you admire? List three of that person’s admirable qualities.</a:t>
            </a:r>
          </a:p>
          <a:p>
            <a:r>
              <a:rPr lang="en-US" sz="2000" b="0" i="0" dirty="0">
                <a:solidFill>
                  <a:srgbClr val="333333"/>
                </a:solidFill>
                <a:effectLst/>
                <a:latin typeface="+mj-lt"/>
              </a:rPr>
              <a:t>Describe an incident or event from which you learned a lesson “the hard way.”</a:t>
            </a:r>
          </a:p>
          <a:p>
            <a:r>
              <a:rPr lang="en-US" sz="2000" b="0" i="0" dirty="0">
                <a:solidFill>
                  <a:srgbClr val="333333"/>
                </a:solidFill>
                <a:effectLst/>
                <a:latin typeface="+mj-lt"/>
              </a:rPr>
              <a:t>What could you change about yourself to become a better person?</a:t>
            </a:r>
          </a:p>
          <a:p>
            <a:r>
              <a:rPr lang="en-US" sz="2000" b="0" i="0" dirty="0">
                <a:solidFill>
                  <a:srgbClr val="333333"/>
                </a:solidFill>
                <a:effectLst/>
                <a:latin typeface="+mj-lt"/>
              </a:rPr>
              <a:t>What three qualities do you value in a friend? A teacher? A parent?</a:t>
            </a:r>
          </a:p>
          <a:p>
            <a:r>
              <a:rPr lang="en-US" sz="2000" b="0" i="0" dirty="0">
                <a:solidFill>
                  <a:srgbClr val="333333"/>
                </a:solidFill>
                <a:effectLst/>
                <a:latin typeface="+mj-lt"/>
              </a:rPr>
              <a:t>Who has been most important in your life in helping you establish your values? Please explain.</a:t>
            </a:r>
          </a:p>
          <a:p>
            <a:r>
              <a:rPr lang="en-US" sz="2000" b="0" i="0" dirty="0">
                <a:solidFill>
                  <a:srgbClr val="333333"/>
                </a:solidFill>
                <a:effectLst/>
                <a:latin typeface="+mj-lt"/>
              </a:rPr>
              <a:t>What are the three most important values you think it will be important to encourage in your children one day?</a:t>
            </a:r>
          </a:p>
          <a:p>
            <a:r>
              <a:rPr lang="en-US" sz="2000" b="0" i="0" dirty="0">
                <a:solidFill>
                  <a:srgbClr val="333333"/>
                </a:solidFill>
                <a:effectLst/>
                <a:latin typeface="+mj-lt"/>
              </a:rPr>
              <a:t>What is the one rule that you believe is important to live your life by?</a:t>
            </a:r>
          </a:p>
          <a:p>
            <a:r>
              <a:rPr lang="en-US" sz="2000" b="0" i="0" dirty="0">
                <a:solidFill>
                  <a:srgbClr val="333333"/>
                </a:solidFill>
                <a:effectLst/>
                <a:latin typeface="+mj-lt"/>
              </a:rPr>
              <a:t>If we lived in a perfect world, how would people behave differently than they do now?</a:t>
            </a:r>
          </a:p>
          <a:p>
            <a:pPr marL="0" indent="0">
              <a:buNone/>
            </a:pPr>
            <a:endParaRPr lang="en-IN" dirty="0"/>
          </a:p>
        </p:txBody>
      </p:sp>
      <p:sp>
        <p:nvSpPr>
          <p:cNvPr id="4" name="Slide Number Placeholder 3">
            <a:extLst>
              <a:ext uri="{FF2B5EF4-FFF2-40B4-BE49-F238E27FC236}">
                <a16:creationId xmlns:a16="http://schemas.microsoft.com/office/drawing/2014/main" id="{AAD9D863-2DB0-43BF-B6D5-1747BE44E3A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85648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7DF0-D753-4D65-A3F3-C264E2ABC64C}"/>
              </a:ext>
            </a:extLst>
          </p:cNvPr>
          <p:cNvSpPr>
            <a:spLocks noGrp="1"/>
          </p:cNvSpPr>
          <p:nvPr>
            <p:ph type="title"/>
          </p:nvPr>
        </p:nvSpPr>
        <p:spPr/>
        <p:txBody>
          <a:bodyPr/>
          <a:lstStyle/>
          <a:p>
            <a:r>
              <a:rPr lang="en-US" dirty="0"/>
              <a:t>Instrumental Values</a:t>
            </a:r>
          </a:p>
          <a:p>
            <a:endParaRPr lang="en-US" dirty="0"/>
          </a:p>
        </p:txBody>
      </p:sp>
      <p:sp>
        <p:nvSpPr>
          <p:cNvPr id="3" name="Content Placeholder 2">
            <a:extLst>
              <a:ext uri="{FF2B5EF4-FFF2-40B4-BE49-F238E27FC236}">
                <a16:creationId xmlns:a16="http://schemas.microsoft.com/office/drawing/2014/main" id="{E1FE0EAD-42E4-4491-B70C-8934EF91D445}"/>
              </a:ext>
            </a:extLst>
          </p:cNvPr>
          <p:cNvSpPr>
            <a:spLocks noGrp="1"/>
          </p:cNvSpPr>
          <p:nvPr>
            <p:ph idx="1"/>
          </p:nvPr>
        </p:nvSpPr>
        <p:spPr/>
        <p:txBody>
          <a:bodyPr vert="horz" lIns="91440" tIns="45720" rIns="91440" bIns="45720" rtlCol="0" anchor="t">
            <a:normAutofit/>
          </a:bodyPr>
          <a:lstStyle/>
          <a:p>
            <a:r>
              <a:rPr lang="en-US" sz="2000" dirty="0">
                <a:ea typeface="+mn-lt"/>
                <a:cs typeface="+mn-lt"/>
              </a:rPr>
              <a:t>Instrumental values deal with views on acceptable modes of conductor means of achieving the terminal values.</a:t>
            </a:r>
          </a:p>
          <a:p>
            <a:r>
              <a:rPr lang="en-US" sz="2000" dirty="0">
                <a:ea typeface="+mn-lt"/>
                <a:cs typeface="+mn-lt"/>
              </a:rPr>
              <a:t>These include being honest, sincere, ethical, and being ambitious. These values are more focused on personality traits and character.</a:t>
            </a:r>
          </a:p>
          <a:p>
            <a:r>
              <a:rPr lang="en-US" sz="2000" dirty="0">
                <a:ea typeface="+mn-lt"/>
                <a:cs typeface="+mn-lt"/>
              </a:rPr>
              <a:t>There are many typologies of values. One of the most established surveys to assess individual values is the Rokeach Value Survey.</a:t>
            </a:r>
          </a:p>
          <a:p>
            <a:r>
              <a:rPr lang="en-US" sz="2000" dirty="0"/>
              <a:t>Examples of Instrumental Values are </a:t>
            </a:r>
            <a:r>
              <a:rPr lang="en-US" sz="2000" dirty="0">
                <a:ea typeface="+mn-lt"/>
                <a:cs typeface="+mn-lt"/>
              </a:rPr>
              <a:t>Ambitious (hardworking),Broadminded (open-minded),Capable (competent, efficient),Cheerful ( lighthearted, joyful) etc..</a:t>
            </a:r>
            <a:endParaRPr lang="en-US" sz="2000" dirty="0"/>
          </a:p>
          <a:p>
            <a:endParaRPr lang="en-US" dirty="0"/>
          </a:p>
        </p:txBody>
      </p:sp>
      <p:sp>
        <p:nvSpPr>
          <p:cNvPr id="4" name="Slide Number Placeholder 3">
            <a:extLst>
              <a:ext uri="{FF2B5EF4-FFF2-40B4-BE49-F238E27FC236}">
                <a16:creationId xmlns:a16="http://schemas.microsoft.com/office/drawing/2014/main" id="{8A05DFBF-9765-479E-BF78-1DB7FD1DF235}"/>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967721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CDA6-88D4-454D-AF72-A9AAFC7BD1B7}"/>
              </a:ext>
            </a:extLst>
          </p:cNvPr>
          <p:cNvSpPr>
            <a:spLocks noGrp="1"/>
          </p:cNvSpPr>
          <p:nvPr>
            <p:ph type="title"/>
          </p:nvPr>
        </p:nvSpPr>
        <p:spPr/>
        <p:txBody>
          <a:bodyPr/>
          <a:lstStyle/>
          <a:p>
            <a:r>
              <a:rPr lang="en-US" dirty="0"/>
              <a:t>Importance of Values</a:t>
            </a:r>
          </a:p>
          <a:p>
            <a:endParaRPr lang="en-US" dirty="0"/>
          </a:p>
        </p:txBody>
      </p:sp>
      <p:sp>
        <p:nvSpPr>
          <p:cNvPr id="3" name="Content Placeholder 2">
            <a:extLst>
              <a:ext uri="{FF2B5EF4-FFF2-40B4-BE49-F238E27FC236}">
                <a16:creationId xmlns:a16="http://schemas.microsoft.com/office/drawing/2014/main" id="{A985E0FE-AFA8-4D2B-94F8-88657BE8C7F8}"/>
              </a:ext>
            </a:extLst>
          </p:cNvPr>
          <p:cNvSpPr>
            <a:spLocks noGrp="1"/>
          </p:cNvSpPr>
          <p:nvPr>
            <p:ph idx="1"/>
          </p:nvPr>
        </p:nvSpPr>
        <p:spPr/>
        <p:txBody>
          <a:bodyPr vert="horz" lIns="91440" tIns="45720" rIns="91440" bIns="45720" rtlCol="0" anchor="t">
            <a:normAutofit lnSpcReduction="10000"/>
          </a:bodyPr>
          <a:lstStyle/>
          <a:p>
            <a:r>
              <a:rPr lang="en-US" sz="2000" dirty="0">
                <a:ea typeface="+mn-lt"/>
                <a:cs typeface="+mn-lt"/>
              </a:rPr>
              <a:t>Values are the enduring beliefs that a specific mode of conduct or end-state of existence is personally or socially preferable.</a:t>
            </a:r>
          </a:p>
          <a:p>
            <a:r>
              <a:rPr lang="en-US" sz="2000" dirty="0">
                <a:ea typeface="+mn-lt"/>
                <a:cs typeface="+mn-lt"/>
              </a:rPr>
              <a:t>As ethical conduct receives more visibility in the workplace, the importance of values is increased as a topic of discussion in management.</a:t>
            </a:r>
            <a:endParaRPr lang="en-US" sz="2000" dirty="0"/>
          </a:p>
          <a:p>
            <a:r>
              <a:rPr lang="en-US" sz="2000" dirty="0">
                <a:ea typeface="+mn-lt"/>
                <a:cs typeface="+mn-lt"/>
              </a:rPr>
              <a:t>Values are general principles to regulate our day-to-day behavior. They not only give direction to our behavior but are also ideals and objectives in themselves.</a:t>
            </a:r>
            <a:endParaRPr lang="en-US" sz="2000" dirty="0"/>
          </a:p>
          <a:p>
            <a:r>
              <a:rPr lang="en-US" sz="2000" dirty="0">
                <a:ea typeface="+mn-lt"/>
                <a:cs typeface="+mn-lt"/>
              </a:rPr>
              <a:t>They are the expression of the ultimate ends, goals or purposes of social action.</a:t>
            </a:r>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A2736A68-DF2B-4615-9627-A410271A986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8742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019BC-916B-48FB-B468-52ADAB3167DB}"/>
              </a:ext>
            </a:extLst>
          </p:cNvPr>
          <p:cNvSpPr>
            <a:spLocks noGrp="1"/>
          </p:cNvSpPr>
          <p:nvPr>
            <p:ph type="subTitle" idx="1"/>
          </p:nvPr>
        </p:nvSpPr>
        <p:spPr>
          <a:xfrm>
            <a:off x="1154955" y="991193"/>
            <a:ext cx="8825658" cy="4647607"/>
          </a:xfrm>
        </p:spPr>
        <p:txBody>
          <a:bodyPr vert="horz" lIns="91440" tIns="45720" rIns="91440" bIns="45720" rtlCol="0" anchor="t">
            <a:noAutofit/>
          </a:bodyPr>
          <a:lstStyle/>
          <a:p>
            <a:pPr marL="342900" indent="-342900">
              <a:buFont typeface="Wingdings" charset="2"/>
              <a:buChar char="q"/>
            </a:pPr>
            <a:r>
              <a:rPr lang="en-US" sz="2800" b="1" dirty="0">
                <a:solidFill>
                  <a:schemeClr val="tx2">
                    <a:lumMod val="20000"/>
                    <a:lumOff val="80000"/>
                  </a:schemeClr>
                </a:solidFill>
                <a:ea typeface="+mn-lt"/>
                <a:cs typeface="+mn-lt"/>
              </a:rPr>
              <a:t>Pioneer sociologist Durkheim emphasized the importance of values (though he used the term ‘morals’) in controlling disruptive individual passions.</a:t>
            </a:r>
          </a:p>
          <a:p>
            <a:pPr marL="342900" indent="-342900">
              <a:buFont typeface="Wingdings" charset="2"/>
              <a:buChar char="q"/>
            </a:pPr>
            <a:r>
              <a:rPr lang="en-US" sz="2800" b="1" dirty="0">
                <a:solidFill>
                  <a:schemeClr val="tx2">
                    <a:lumMod val="20000"/>
                    <a:lumOff val="80000"/>
                  </a:schemeClr>
                </a:solidFill>
                <a:ea typeface="+mn-lt"/>
                <a:cs typeface="+mn-lt"/>
              </a:rPr>
              <a:t>E. Shils also makes the same point and calls ‘the central value system,’ (the main values of society) are seen as essential in creating conformity and order.</a:t>
            </a:r>
          </a:p>
          <a:p>
            <a:pPr marL="342900" indent="-342900">
              <a:buFont typeface="Wingdings" charset="2"/>
              <a:buChar char="q"/>
            </a:pPr>
            <a:r>
              <a:rPr lang="en-US" sz="2800" b="1" dirty="0">
                <a:solidFill>
                  <a:schemeClr val="tx2">
                    <a:lumMod val="20000"/>
                    <a:lumOff val="80000"/>
                  </a:schemeClr>
                </a:solidFill>
                <a:ea typeface="+mn-lt"/>
                <a:cs typeface="+mn-lt"/>
              </a:rPr>
              <a:t>Indian sociologist R.K. Mukherjee writes: “By their nature, all human relations and behavior are embedded in values".</a:t>
            </a:r>
            <a:endParaRPr lang="en-US" sz="2800" b="1" dirty="0">
              <a:solidFill>
                <a:schemeClr val="tx2">
                  <a:lumMod val="20000"/>
                  <a:lumOff val="80000"/>
                </a:schemeClr>
              </a:solidFill>
            </a:endParaRPr>
          </a:p>
          <a:p>
            <a:pPr marL="342900" indent="-342900">
              <a:buFont typeface="Wingdings" charset="2"/>
              <a:buChar char="q"/>
            </a:pPr>
            <a:endParaRPr lang="en-US" sz="2000" dirty="0">
              <a:solidFill>
                <a:schemeClr val="tx2">
                  <a:lumMod val="20000"/>
                  <a:lumOff val="80000"/>
                </a:schemeClr>
              </a:solidFill>
            </a:endParaRPr>
          </a:p>
        </p:txBody>
      </p:sp>
      <p:sp>
        <p:nvSpPr>
          <p:cNvPr id="2" name="Slide Number Placeholder 1">
            <a:extLst>
              <a:ext uri="{FF2B5EF4-FFF2-40B4-BE49-F238E27FC236}">
                <a16:creationId xmlns:a16="http://schemas.microsoft.com/office/drawing/2014/main" id="{AB729F3D-DCFE-4ADF-97A0-67DC6596976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92521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C380-5679-437E-AB84-843BA44DAB09}"/>
              </a:ext>
            </a:extLst>
          </p:cNvPr>
          <p:cNvSpPr>
            <a:spLocks noGrp="1"/>
          </p:cNvSpPr>
          <p:nvPr>
            <p:ph type="title"/>
          </p:nvPr>
        </p:nvSpPr>
        <p:spPr/>
        <p:txBody>
          <a:bodyPr/>
          <a:lstStyle/>
          <a:p>
            <a:r>
              <a:rPr lang="en-US" dirty="0"/>
              <a:t>Sources of Values</a:t>
            </a:r>
          </a:p>
          <a:p>
            <a:endParaRPr lang="en-US" dirty="0"/>
          </a:p>
        </p:txBody>
      </p:sp>
      <p:sp>
        <p:nvSpPr>
          <p:cNvPr id="3" name="Content Placeholder 2">
            <a:extLst>
              <a:ext uri="{FF2B5EF4-FFF2-40B4-BE49-F238E27FC236}">
                <a16:creationId xmlns:a16="http://schemas.microsoft.com/office/drawing/2014/main" id="{AF87B992-604D-4503-8B35-3ABECA8B1C91}"/>
              </a:ext>
            </a:extLst>
          </p:cNvPr>
          <p:cNvSpPr>
            <a:spLocks noGrp="1"/>
          </p:cNvSpPr>
          <p:nvPr>
            <p:ph idx="1"/>
          </p:nvPr>
        </p:nvSpPr>
        <p:spPr>
          <a:xfrm>
            <a:off x="333424" y="2603500"/>
            <a:ext cx="11440317" cy="5690393"/>
          </a:xfrm>
        </p:spPr>
        <p:txBody>
          <a:bodyPr vert="horz" lIns="91440" tIns="45720" rIns="91440" bIns="45720" rtlCol="0" anchor="t">
            <a:normAutofit/>
          </a:bodyPr>
          <a:lstStyle/>
          <a:p>
            <a:r>
              <a:rPr lang="en-US" sz="2000" b="1" dirty="0">
                <a:ea typeface="+mn-lt"/>
                <a:cs typeface="+mn-lt"/>
              </a:rPr>
              <a:t>Family:</a:t>
            </a:r>
            <a:r>
              <a:rPr lang="en-US" sz="2000" dirty="0">
                <a:ea typeface="+mn-lt"/>
                <a:cs typeface="+mn-lt"/>
              </a:rPr>
              <a:t> Family is a great source of values. A child </a:t>
            </a:r>
            <a:r>
              <a:rPr lang="en-US" sz="2000" dirty="0" err="1">
                <a:ea typeface="+mn-lt"/>
                <a:cs typeface="+mn-lt"/>
              </a:rPr>
              <a:t>leams</a:t>
            </a:r>
            <a:r>
              <a:rPr lang="en-US" sz="2000" dirty="0">
                <a:ea typeface="+mn-lt"/>
                <a:cs typeface="+mn-lt"/>
              </a:rPr>
              <a:t> his first value from his family.</a:t>
            </a:r>
            <a:endParaRPr lang="en-US" sz="2000"/>
          </a:p>
          <a:p>
            <a:r>
              <a:rPr lang="en-US" sz="2000" b="1" dirty="0">
                <a:ea typeface="+mn-lt"/>
                <a:cs typeface="+mn-lt"/>
              </a:rPr>
              <a:t>Friends &amp; peers:</a:t>
            </a:r>
            <a:r>
              <a:rPr lang="en-US" sz="2000" dirty="0">
                <a:ea typeface="+mn-lt"/>
                <a:cs typeface="+mn-lt"/>
              </a:rPr>
              <a:t> Friends and peers play a vital role in achieving values.</a:t>
            </a:r>
            <a:endParaRPr lang="en-US" sz="2000"/>
          </a:p>
          <a:p>
            <a:r>
              <a:rPr lang="en-US" sz="2000" b="1" dirty="0">
                <a:ea typeface="+mn-lt"/>
                <a:cs typeface="+mn-lt"/>
              </a:rPr>
              <a:t>Community or society:</a:t>
            </a:r>
            <a:r>
              <a:rPr lang="en-US" sz="2000" dirty="0">
                <a:ea typeface="+mn-lt"/>
                <a:cs typeface="+mn-lt"/>
              </a:rPr>
              <a:t> As a part of society, a person </a:t>
            </a:r>
            <a:r>
              <a:rPr lang="en-US" sz="2000" dirty="0" err="1">
                <a:ea typeface="+mn-lt"/>
                <a:cs typeface="+mn-lt"/>
              </a:rPr>
              <a:t>leams</a:t>
            </a:r>
            <a:r>
              <a:rPr lang="en-US" sz="2000" dirty="0">
                <a:ea typeface="+mn-lt"/>
                <a:cs typeface="+mn-lt"/>
              </a:rPr>
              <a:t> values from society or different groups of society.</a:t>
            </a:r>
            <a:endParaRPr lang="en-US" sz="2000" dirty="0"/>
          </a:p>
          <a:p>
            <a:r>
              <a:rPr lang="en-US" sz="2000" b="1" dirty="0">
                <a:ea typeface="+mn-lt"/>
                <a:cs typeface="+mn-lt"/>
              </a:rPr>
              <a:t>School:</a:t>
            </a:r>
            <a:r>
              <a:rPr lang="en-US" sz="2000" dirty="0">
                <a:ea typeface="+mn-lt"/>
                <a:cs typeface="+mn-lt"/>
              </a:rPr>
              <a:t> As a learner, school and teachers also play a very important role in introducing values.</a:t>
            </a:r>
            <a:endParaRPr lang="en-US" sz="2000" dirty="0"/>
          </a:p>
          <a:p>
            <a:r>
              <a:rPr lang="en-US" sz="2000" b="1" dirty="0">
                <a:ea typeface="+mn-lt"/>
                <a:cs typeface="+mn-lt"/>
              </a:rPr>
              <a:t>Media:</a:t>
            </a:r>
            <a:r>
              <a:rPr lang="en-US" sz="2000" dirty="0">
                <a:ea typeface="+mn-lt"/>
                <a:cs typeface="+mn-lt"/>
              </a:rPr>
              <a:t> Media such as – Print media, Electronic media also play the role of increasing values in the mind of people.</a:t>
            </a:r>
            <a:endParaRPr lang="en-US" sz="2000" dirty="0"/>
          </a:p>
          <a:p>
            <a:r>
              <a:rPr lang="en-US" sz="2000" b="1" dirty="0">
                <a:ea typeface="+mn-lt"/>
                <a:cs typeface="+mn-lt"/>
              </a:rPr>
              <a:t>Organization:</a:t>
            </a:r>
            <a:r>
              <a:rPr lang="en-US" sz="2000" dirty="0">
                <a:ea typeface="+mn-lt"/>
                <a:cs typeface="+mn-lt"/>
              </a:rPr>
              <a:t> Different organizations and institutions also play a vital role in creating value.</a:t>
            </a:r>
            <a:endParaRPr lang="en-US" sz="2000" dirty="0"/>
          </a:p>
          <a:p>
            <a:r>
              <a:rPr lang="en-US" sz="2000" b="1" dirty="0"/>
              <a:t>Books</a:t>
            </a:r>
          </a:p>
          <a:p>
            <a:endParaRPr lang="en-US" sz="2000" dirty="0"/>
          </a:p>
          <a:p>
            <a:endParaRPr lang="en-US" sz="2000" dirty="0"/>
          </a:p>
          <a:p>
            <a:endParaRPr lang="en-US" dirty="0"/>
          </a:p>
        </p:txBody>
      </p:sp>
      <p:sp>
        <p:nvSpPr>
          <p:cNvPr id="4" name="Slide Number Placeholder 3">
            <a:extLst>
              <a:ext uri="{FF2B5EF4-FFF2-40B4-BE49-F238E27FC236}">
                <a16:creationId xmlns:a16="http://schemas.microsoft.com/office/drawing/2014/main" id="{002FA0A8-5CA4-4F98-947A-FA0079B0357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56113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chessman&#10;&#10;Description automatically generated">
            <a:extLst>
              <a:ext uri="{FF2B5EF4-FFF2-40B4-BE49-F238E27FC236}">
                <a16:creationId xmlns:a16="http://schemas.microsoft.com/office/drawing/2014/main" id="{9AC7A60C-5133-4AA2-A701-8EAC4F8FBB3C}"/>
              </a:ext>
            </a:extLst>
          </p:cNvPr>
          <p:cNvPicPr>
            <a:picLocks noGrp="1" noChangeAspect="1"/>
          </p:cNvPicPr>
          <p:nvPr>
            <p:ph idx="4294967295"/>
          </p:nvPr>
        </p:nvPicPr>
        <p:blipFill>
          <a:blip r:embed="rId2"/>
          <a:stretch>
            <a:fillRect/>
          </a:stretch>
        </p:blipFill>
        <p:spPr>
          <a:xfrm>
            <a:off x="1238250" y="893763"/>
            <a:ext cx="8961436" cy="5054599"/>
          </a:xfrm>
        </p:spPr>
      </p:pic>
      <p:sp>
        <p:nvSpPr>
          <p:cNvPr id="2" name="Slide Number Placeholder 1">
            <a:extLst>
              <a:ext uri="{FF2B5EF4-FFF2-40B4-BE49-F238E27FC236}">
                <a16:creationId xmlns:a16="http://schemas.microsoft.com/office/drawing/2014/main" id="{C2E43233-55F6-4F2D-8C6D-2CFE5ED81C6D}"/>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971977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A4DF-C701-477E-A29B-FA755F76F83C}"/>
              </a:ext>
            </a:extLst>
          </p:cNvPr>
          <p:cNvSpPr>
            <a:spLocks noGrp="1"/>
          </p:cNvSpPr>
          <p:nvPr>
            <p:ph type="title"/>
          </p:nvPr>
        </p:nvSpPr>
        <p:spPr/>
        <p:txBody>
          <a:bodyPr/>
          <a:lstStyle/>
          <a:p>
            <a:r>
              <a:rPr lang="en-US" dirty="0"/>
              <a:t>Values And Beliefs </a:t>
            </a:r>
          </a:p>
        </p:txBody>
      </p:sp>
      <p:sp>
        <p:nvSpPr>
          <p:cNvPr id="3" name="Content Placeholder 2">
            <a:extLst>
              <a:ext uri="{FF2B5EF4-FFF2-40B4-BE49-F238E27FC236}">
                <a16:creationId xmlns:a16="http://schemas.microsoft.com/office/drawing/2014/main" id="{02E2D6BE-4F4A-47A1-9F70-3617FE870C5A}"/>
              </a:ext>
            </a:extLst>
          </p:cNvPr>
          <p:cNvSpPr>
            <a:spLocks noGrp="1"/>
          </p:cNvSpPr>
          <p:nvPr>
            <p:ph idx="1"/>
          </p:nvPr>
        </p:nvSpPr>
        <p:spPr>
          <a:xfrm>
            <a:off x="1154955" y="2603500"/>
            <a:ext cx="11023599" cy="4118768"/>
          </a:xfrm>
        </p:spPr>
        <p:txBody>
          <a:bodyPr vert="horz" lIns="91440" tIns="45720" rIns="91440" bIns="45720" rtlCol="0" anchor="t">
            <a:noAutofit/>
          </a:bodyPr>
          <a:lstStyle/>
          <a:p>
            <a:pPr marL="0" indent="0">
              <a:buNone/>
            </a:pPr>
            <a:r>
              <a:rPr lang="en-US" sz="2000" b="1" dirty="0">
                <a:ea typeface="+mn-lt"/>
                <a:cs typeface="+mn-lt"/>
              </a:rPr>
              <a:t>Values:-</a:t>
            </a:r>
            <a:endParaRPr lang="en-US" sz="2000" b="1" dirty="0"/>
          </a:p>
          <a:p>
            <a:r>
              <a:rPr lang="en-US" sz="2000" dirty="0">
                <a:ea typeface="+mn-lt"/>
                <a:cs typeface="+mn-lt"/>
              </a:rPr>
              <a:t>Values provide standards of competence and morality.</a:t>
            </a:r>
            <a:endParaRPr lang="en-US" sz="2000" dirty="0"/>
          </a:p>
          <a:p>
            <a:r>
              <a:rPr lang="en-US" sz="2000" dirty="0">
                <a:ea typeface="+mn-lt"/>
                <a:cs typeface="+mn-lt"/>
              </a:rPr>
              <a:t>These are ideas that we hold to be important.</a:t>
            </a:r>
            <a:endParaRPr lang="en-US" sz="2000" dirty="0"/>
          </a:p>
          <a:p>
            <a:r>
              <a:rPr lang="en-US" sz="2000" dirty="0">
                <a:ea typeface="+mn-lt"/>
                <a:cs typeface="+mn-lt"/>
              </a:rPr>
              <a:t>They govern the way we behave, communicate and interact with others.</a:t>
            </a:r>
            <a:endParaRPr lang="en-US" sz="2000" dirty="0"/>
          </a:p>
          <a:p>
            <a:r>
              <a:rPr lang="en-US" sz="2000" dirty="0">
                <a:ea typeface="+mn-lt"/>
                <a:cs typeface="+mn-lt"/>
              </a:rPr>
              <a:t>They transcend specific objects, Situations or persons.</a:t>
            </a:r>
            <a:endParaRPr lang="en-US" sz="2000" dirty="0"/>
          </a:p>
          <a:p>
            <a:r>
              <a:rPr lang="en-US" sz="2000" dirty="0">
                <a:ea typeface="+mn-lt"/>
                <a:cs typeface="+mn-lt"/>
              </a:rPr>
              <a:t>These are relatively permanent and there is resistant to change them.</a:t>
            </a:r>
            <a:endParaRPr lang="en-US" sz="2000" dirty="0"/>
          </a:p>
          <a:p>
            <a:pPr marL="0" indent="0">
              <a:buNone/>
            </a:pPr>
            <a:r>
              <a:rPr lang="en-US" sz="2000" b="1" dirty="0"/>
              <a:t>Beliefs:-</a:t>
            </a:r>
          </a:p>
          <a:p>
            <a:r>
              <a:rPr lang="en-US" sz="2000" dirty="0">
                <a:ea typeface="+mn-lt"/>
                <a:cs typeface="+mn-lt"/>
              </a:rPr>
              <a:t>Beliefs are concepts that we hold to be true.</a:t>
            </a:r>
            <a:endParaRPr lang="en-US" sz="2000" b="1" dirty="0"/>
          </a:p>
          <a:p>
            <a:r>
              <a:rPr lang="en-US" sz="2000" dirty="0">
                <a:ea typeface="+mn-lt"/>
                <a:cs typeface="+mn-lt"/>
              </a:rPr>
              <a:t>These may come from religion, but not always.</a:t>
            </a:r>
            <a:endParaRPr lang="en-US" sz="2000" b="1" dirty="0"/>
          </a:p>
          <a:p>
            <a:r>
              <a:rPr lang="en-US" sz="2000" dirty="0">
                <a:ea typeface="+mn-lt"/>
                <a:cs typeface="+mn-lt"/>
              </a:rPr>
              <a:t>Beliefs determine our attitudes and opinions.</a:t>
            </a:r>
            <a:endParaRPr lang="en-US" sz="2000" b="1" dirty="0"/>
          </a:p>
          <a:p>
            <a:pPr>
              <a:buFont typeface="Wingdings" charset="2"/>
              <a:buChar char="Ø"/>
            </a:pPr>
            <a:endParaRPr lang="en-US" b="1" dirty="0"/>
          </a:p>
          <a:p>
            <a:endParaRPr lang="en-US" dirty="0"/>
          </a:p>
        </p:txBody>
      </p:sp>
      <p:sp>
        <p:nvSpPr>
          <p:cNvPr id="4" name="Slide Number Placeholder 3">
            <a:extLst>
              <a:ext uri="{FF2B5EF4-FFF2-40B4-BE49-F238E27FC236}">
                <a16:creationId xmlns:a16="http://schemas.microsoft.com/office/drawing/2014/main" id="{524FFC91-32BE-4239-9AFA-C55D2CBE838D}"/>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054826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person, indoor, computer&#10;&#10;Description automatically generated">
            <a:extLst>
              <a:ext uri="{FF2B5EF4-FFF2-40B4-BE49-F238E27FC236}">
                <a16:creationId xmlns:a16="http://schemas.microsoft.com/office/drawing/2014/main" id="{8FF790FB-5CC1-43E7-8C25-ECF1E547557C}"/>
              </a:ext>
            </a:extLst>
          </p:cNvPr>
          <p:cNvPicPr>
            <a:picLocks noChangeAspect="1"/>
          </p:cNvPicPr>
          <p:nvPr/>
        </p:nvPicPr>
        <p:blipFill>
          <a:blip r:embed="rId2"/>
          <a:stretch>
            <a:fillRect/>
          </a:stretch>
        </p:blipFill>
        <p:spPr>
          <a:xfrm>
            <a:off x="1600200" y="721122"/>
            <a:ext cx="8534400" cy="5428456"/>
          </a:xfrm>
          <a:prstGeom prst="rect">
            <a:avLst/>
          </a:prstGeom>
        </p:spPr>
      </p:pic>
      <p:sp>
        <p:nvSpPr>
          <p:cNvPr id="2" name="Slide Number Placeholder 1">
            <a:extLst>
              <a:ext uri="{FF2B5EF4-FFF2-40B4-BE49-F238E27FC236}">
                <a16:creationId xmlns:a16="http://schemas.microsoft.com/office/drawing/2014/main" id="{3D1E3DC1-5974-4FF0-B573-AC265419386E}"/>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09922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3EA8-003F-4EF4-AF99-6DE66B5EDB36}"/>
              </a:ext>
            </a:extLst>
          </p:cNvPr>
          <p:cNvSpPr>
            <a:spLocks noGrp="1"/>
          </p:cNvSpPr>
          <p:nvPr>
            <p:ph type="title"/>
          </p:nvPr>
        </p:nvSpPr>
        <p:spPr/>
        <p:txBody>
          <a:bodyPr/>
          <a:lstStyle/>
          <a:p>
            <a:r>
              <a:rPr lang="en-US" dirty="0"/>
              <a:t>Values in Workplace</a:t>
            </a:r>
          </a:p>
        </p:txBody>
      </p:sp>
      <p:sp>
        <p:nvSpPr>
          <p:cNvPr id="3" name="Content Placeholder 2">
            <a:extLst>
              <a:ext uri="{FF2B5EF4-FFF2-40B4-BE49-F238E27FC236}">
                <a16:creationId xmlns:a16="http://schemas.microsoft.com/office/drawing/2014/main" id="{20E2CD43-0AA1-422C-9D89-42F34FD0A33B}"/>
              </a:ext>
            </a:extLst>
          </p:cNvPr>
          <p:cNvSpPr>
            <a:spLocks noGrp="1"/>
          </p:cNvSpPr>
          <p:nvPr>
            <p:ph idx="1"/>
          </p:nvPr>
        </p:nvSpPr>
        <p:spPr>
          <a:xfrm>
            <a:off x="1154955" y="2603500"/>
            <a:ext cx="10704512" cy="3746500"/>
          </a:xfrm>
        </p:spPr>
        <p:txBody>
          <a:bodyPr vert="horz" lIns="91440" tIns="45720" rIns="91440" bIns="45720" rtlCol="0" anchor="t">
            <a:noAutofit/>
          </a:bodyPr>
          <a:lstStyle/>
          <a:p>
            <a:r>
              <a:rPr lang="en-US" sz="2000" dirty="0">
                <a:ea typeface="+mn-lt"/>
                <a:cs typeface="+mn-lt"/>
              </a:rPr>
              <a:t>Values can strongly influence employee conduct in the workplace. If an employee values honesty, hard work, and discipline, for example, he will likely make an effort to exhibit those traits in the workplace.</a:t>
            </a:r>
          </a:p>
          <a:p>
            <a:r>
              <a:rPr lang="en-US" sz="2000" dirty="0">
                <a:ea typeface="+mn-lt"/>
                <a:cs typeface="+mn-lt"/>
              </a:rPr>
              <a:t>This person may, therefore, be a more efficient employee and a more positive role model to others than an employee with opposite values.</a:t>
            </a:r>
          </a:p>
          <a:p>
            <a:r>
              <a:rPr lang="en-US" sz="2000" dirty="0">
                <a:ea typeface="+mn-lt"/>
                <a:cs typeface="+mn-lt"/>
              </a:rPr>
              <a:t>Conflict may arise, however, if an employee realizes that his co-workers do not share his values.</a:t>
            </a:r>
          </a:p>
          <a:p>
            <a:r>
              <a:rPr lang="en-US" sz="2000" dirty="0">
                <a:ea typeface="+mn-lt"/>
                <a:cs typeface="+mn-lt"/>
              </a:rPr>
              <a:t>For example, an employee who values hard work may dislike co-workers who are lazy or unproductive without being reprimanded.</a:t>
            </a:r>
          </a:p>
          <a:p>
            <a:r>
              <a:rPr lang="en-US" sz="2000" dirty="0">
                <a:ea typeface="+mn-lt"/>
                <a:cs typeface="+mn-lt"/>
              </a:rPr>
              <a:t>Even so, additional conflicts can result if the employee attempts to force his own values on his co-workers.</a:t>
            </a:r>
          </a:p>
        </p:txBody>
      </p:sp>
      <p:sp>
        <p:nvSpPr>
          <p:cNvPr id="4" name="Slide Number Placeholder 3">
            <a:extLst>
              <a:ext uri="{FF2B5EF4-FFF2-40B4-BE49-F238E27FC236}">
                <a16:creationId xmlns:a16="http://schemas.microsoft.com/office/drawing/2014/main" id="{8EBE4E0D-6695-42D8-8B62-E1737700BFF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134273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6401-0832-4B16-AD2A-D21257D74283}"/>
              </a:ext>
            </a:extLst>
          </p:cNvPr>
          <p:cNvSpPr>
            <a:spLocks noGrp="1"/>
          </p:cNvSpPr>
          <p:nvPr>
            <p:ph type="title"/>
          </p:nvPr>
        </p:nvSpPr>
        <p:spPr/>
        <p:txBody>
          <a:bodyPr/>
          <a:lstStyle/>
          <a:p>
            <a:r>
              <a:rPr lang="en-US" dirty="0"/>
              <a:t>Table Of Contents of Attitudes</a:t>
            </a:r>
            <a:endParaRPr lang="en-IN" dirty="0"/>
          </a:p>
        </p:txBody>
      </p:sp>
      <p:sp>
        <p:nvSpPr>
          <p:cNvPr id="3" name="Content Placeholder 2">
            <a:extLst>
              <a:ext uri="{FF2B5EF4-FFF2-40B4-BE49-F238E27FC236}">
                <a16:creationId xmlns:a16="http://schemas.microsoft.com/office/drawing/2014/main" id="{C813C4B3-98E3-4471-BFEE-9A453B90E8FD}"/>
              </a:ext>
            </a:extLst>
          </p:cNvPr>
          <p:cNvSpPr>
            <a:spLocks noGrp="1"/>
          </p:cNvSpPr>
          <p:nvPr>
            <p:ph idx="1"/>
          </p:nvPr>
        </p:nvSpPr>
        <p:spPr/>
        <p:txBody>
          <a:bodyPr/>
          <a:lstStyle/>
          <a:p>
            <a:r>
              <a:rPr lang="en-US" sz="2000" dirty="0"/>
              <a:t>Introduction</a:t>
            </a:r>
          </a:p>
          <a:p>
            <a:r>
              <a:rPr lang="en-US" sz="2000" dirty="0"/>
              <a:t>Types of Attitudes</a:t>
            </a:r>
          </a:p>
          <a:p>
            <a:r>
              <a:rPr lang="en-US" sz="2000" dirty="0"/>
              <a:t>Functions of Attitudes</a:t>
            </a:r>
          </a:p>
          <a:p>
            <a:r>
              <a:rPr lang="en-US" sz="2000" dirty="0"/>
              <a:t>Components of Attitudes</a:t>
            </a:r>
          </a:p>
          <a:p>
            <a:r>
              <a:rPr lang="en-US" sz="2000" dirty="0"/>
              <a:t>Characteristics of Attitudes</a:t>
            </a:r>
          </a:p>
          <a:p>
            <a:r>
              <a:rPr lang="en-US" sz="2000" dirty="0"/>
              <a:t>Importance of Attitudes</a:t>
            </a:r>
          </a:p>
          <a:p>
            <a:endParaRPr lang="en-US" sz="2000" dirty="0"/>
          </a:p>
          <a:p>
            <a:endParaRPr lang="en-US" sz="2000" dirty="0"/>
          </a:p>
          <a:p>
            <a:endParaRPr lang="en-IN" dirty="0"/>
          </a:p>
        </p:txBody>
      </p:sp>
      <p:sp>
        <p:nvSpPr>
          <p:cNvPr id="4" name="Slide Number Placeholder 3">
            <a:extLst>
              <a:ext uri="{FF2B5EF4-FFF2-40B4-BE49-F238E27FC236}">
                <a16:creationId xmlns:a16="http://schemas.microsoft.com/office/drawing/2014/main" id="{E13203B2-DAB8-4175-996F-51B9555FDA5F}"/>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88407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BE93-9E75-4919-A3A9-842E43614F44}"/>
              </a:ext>
            </a:extLst>
          </p:cNvPr>
          <p:cNvSpPr>
            <a:spLocks noGrp="1"/>
          </p:cNvSpPr>
          <p:nvPr>
            <p:ph type="title"/>
          </p:nvPr>
        </p:nvSpPr>
        <p:spPr/>
        <p:txBody>
          <a:bodyPr/>
          <a:lstStyle/>
          <a:p>
            <a:r>
              <a:rPr lang="en-US" dirty="0"/>
              <a:t>Table Of Contents Of Values</a:t>
            </a:r>
            <a:endParaRPr lang="en-IN" dirty="0"/>
          </a:p>
        </p:txBody>
      </p:sp>
      <p:sp>
        <p:nvSpPr>
          <p:cNvPr id="3" name="Content Placeholder 2">
            <a:extLst>
              <a:ext uri="{FF2B5EF4-FFF2-40B4-BE49-F238E27FC236}">
                <a16:creationId xmlns:a16="http://schemas.microsoft.com/office/drawing/2014/main" id="{EF315E3C-2A4A-41F8-B1B0-A178EEFDB52E}"/>
              </a:ext>
            </a:extLst>
          </p:cNvPr>
          <p:cNvSpPr>
            <a:spLocks noGrp="1"/>
          </p:cNvSpPr>
          <p:nvPr>
            <p:ph idx="1"/>
          </p:nvPr>
        </p:nvSpPr>
        <p:spPr/>
        <p:txBody>
          <a:bodyPr>
            <a:normAutofit lnSpcReduction="10000"/>
          </a:bodyPr>
          <a:lstStyle/>
          <a:p>
            <a:r>
              <a:rPr lang="en-US" sz="2000" dirty="0"/>
              <a:t>Values v/s Attitude</a:t>
            </a:r>
          </a:p>
          <a:p>
            <a:r>
              <a:rPr lang="en-US" sz="2000" dirty="0"/>
              <a:t>What is Value?</a:t>
            </a:r>
          </a:p>
          <a:p>
            <a:r>
              <a:rPr lang="en-IN" sz="2000" dirty="0"/>
              <a:t>Characteristics of Value</a:t>
            </a:r>
          </a:p>
          <a:p>
            <a:r>
              <a:rPr lang="en-IN" sz="2000" dirty="0"/>
              <a:t>Types of Values</a:t>
            </a:r>
          </a:p>
          <a:p>
            <a:r>
              <a:rPr lang="en-IN" sz="2000" dirty="0"/>
              <a:t>Importance of Values</a:t>
            </a:r>
          </a:p>
          <a:p>
            <a:r>
              <a:rPr lang="en-IN" sz="2000" dirty="0"/>
              <a:t>Sources of Values</a:t>
            </a:r>
          </a:p>
          <a:p>
            <a:r>
              <a:rPr lang="en-IN" sz="2000" dirty="0"/>
              <a:t>Values and Beliefs</a:t>
            </a:r>
          </a:p>
          <a:p>
            <a:r>
              <a:rPr lang="en-IN" sz="2000" dirty="0"/>
              <a:t>Values in Workplace </a:t>
            </a:r>
          </a:p>
          <a:p>
            <a:endParaRPr lang="en-IN" sz="2000" dirty="0"/>
          </a:p>
          <a:p>
            <a:endParaRPr lang="en-IN" sz="2000" dirty="0"/>
          </a:p>
          <a:p>
            <a:endParaRPr lang="en-IN" dirty="0"/>
          </a:p>
          <a:p>
            <a:endParaRPr lang="en-IN" dirty="0"/>
          </a:p>
        </p:txBody>
      </p:sp>
      <p:pic>
        <p:nvPicPr>
          <p:cNvPr id="5" name="Picture 4">
            <a:extLst>
              <a:ext uri="{FF2B5EF4-FFF2-40B4-BE49-F238E27FC236}">
                <a16:creationId xmlns:a16="http://schemas.microsoft.com/office/drawing/2014/main" id="{0DFE8799-F0CB-44F7-9A7F-D5C8C432B11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2460625"/>
            <a:ext cx="2732151" cy="2155838"/>
          </a:xfrm>
          <a:prstGeom prst="rect">
            <a:avLst/>
          </a:prstGeom>
        </p:spPr>
      </p:pic>
      <p:pic>
        <p:nvPicPr>
          <p:cNvPr id="8" name="Picture 7">
            <a:extLst>
              <a:ext uri="{FF2B5EF4-FFF2-40B4-BE49-F238E27FC236}">
                <a16:creationId xmlns:a16="http://schemas.microsoft.com/office/drawing/2014/main" id="{39DBED4D-F754-4A40-9F25-964E253BE5F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431149" y="4052776"/>
            <a:ext cx="3265552" cy="2177035"/>
          </a:xfrm>
          <a:prstGeom prst="rect">
            <a:avLst/>
          </a:prstGeom>
        </p:spPr>
      </p:pic>
      <p:sp>
        <p:nvSpPr>
          <p:cNvPr id="4" name="Slide Number Placeholder 3">
            <a:extLst>
              <a:ext uri="{FF2B5EF4-FFF2-40B4-BE49-F238E27FC236}">
                <a16:creationId xmlns:a16="http://schemas.microsoft.com/office/drawing/2014/main" id="{87344433-BA63-4229-8D89-20B69728CB1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4492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9" name="Content Placeholder 8"/>
          <p:cNvSpPr>
            <a:spLocks noGrp="1"/>
          </p:cNvSpPr>
          <p:nvPr>
            <p:ph idx="1"/>
          </p:nvPr>
        </p:nvSpPr>
        <p:spPr>
          <a:xfrm>
            <a:off x="1154954" y="2603499"/>
            <a:ext cx="6546611" cy="3848815"/>
          </a:xfrm>
        </p:spPr>
        <p:txBody>
          <a:bodyPr>
            <a:normAutofit/>
          </a:bodyPr>
          <a:lstStyle/>
          <a:p>
            <a:r>
              <a:rPr lang="en-US" sz="2000" dirty="0"/>
              <a:t>Attitudes are evaluative statements indicating one’s feeling either favourably or unfavourably towards persons, objects, events or situations. ~</a:t>
            </a:r>
            <a:r>
              <a:rPr lang="en-IN" sz="2000" dirty="0"/>
              <a:t>Robbins</a:t>
            </a:r>
            <a:endParaRPr lang="en-US" sz="2000" dirty="0"/>
          </a:p>
          <a:p>
            <a:r>
              <a:rPr lang="en-US" sz="2000" dirty="0"/>
              <a:t>Attitude is a tendency or predisposition to evaluate an object or symbol of that object in a certain way. ~Daniel Katz</a:t>
            </a:r>
          </a:p>
          <a:p>
            <a:r>
              <a:rPr lang="en-US" sz="2000" dirty="0"/>
              <a:t>Attitude is an enduring organization of motivational, emotional, perceptual and cognitive processes with respect to some aspect of the individual’s world. ~Krech S. Crutchfield</a:t>
            </a:r>
            <a:endParaRPr lang="en-IN"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566" y="2342411"/>
            <a:ext cx="4069723" cy="4415614"/>
          </a:xfrm>
          <a:prstGeom prst="rect">
            <a:avLst/>
          </a:prstGeom>
        </p:spPr>
      </p:pic>
      <p:sp>
        <p:nvSpPr>
          <p:cNvPr id="3" name="Slide Number Placeholder 2">
            <a:extLst>
              <a:ext uri="{FF2B5EF4-FFF2-40B4-BE49-F238E27FC236}">
                <a16:creationId xmlns:a16="http://schemas.microsoft.com/office/drawing/2014/main" id="{6F2B5340-C139-4FA3-954C-12BCDCC4B4C3}"/>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660995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072" y="1116438"/>
            <a:ext cx="8255358" cy="4643639"/>
          </a:xfrm>
          <a:prstGeom prst="rect">
            <a:avLst/>
          </a:prstGeom>
        </p:spPr>
      </p:pic>
      <p:sp>
        <p:nvSpPr>
          <p:cNvPr id="2" name="Slide Number Placeholder 1">
            <a:extLst>
              <a:ext uri="{FF2B5EF4-FFF2-40B4-BE49-F238E27FC236}">
                <a16:creationId xmlns:a16="http://schemas.microsoft.com/office/drawing/2014/main" id="{92B322CC-3499-4D9C-9E8A-40F2B8DA9251}"/>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56354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Satisfaction</a:t>
            </a:r>
            <a:endParaRPr lang="en-IN" dirty="0"/>
          </a:p>
        </p:txBody>
      </p:sp>
      <p:sp>
        <p:nvSpPr>
          <p:cNvPr id="3" name="Content Placeholder 2"/>
          <p:cNvSpPr>
            <a:spLocks noGrp="1"/>
          </p:cNvSpPr>
          <p:nvPr>
            <p:ph idx="1"/>
          </p:nvPr>
        </p:nvSpPr>
        <p:spPr>
          <a:xfrm>
            <a:off x="1154954" y="2603499"/>
            <a:ext cx="9045113" cy="4132151"/>
          </a:xfrm>
        </p:spPr>
        <p:txBody>
          <a:bodyPr>
            <a:normAutofit/>
          </a:bodyPr>
          <a:lstStyle/>
          <a:p>
            <a:r>
              <a:rPr lang="en-US" sz="2000" dirty="0"/>
              <a:t>Job satisfaction is the level of fulfillment a person feels regarding his or her job.</a:t>
            </a:r>
          </a:p>
          <a:p>
            <a:r>
              <a:rPr lang="en-US" sz="2000" dirty="0"/>
              <a:t>A person with a high level of job satisfaction holds positive attitudes about the job, while a person who is dissatisfied with his or her job holds a negative attitude about the job.</a:t>
            </a:r>
          </a:p>
          <a:p>
            <a:r>
              <a:rPr lang="en-US" sz="2000" dirty="0"/>
              <a:t>A person having a negative attitude shows a personality disposition that is inclined to experience nervousness, tension, upset, distress, etc. whereas those with a positive attitude will feel happy themselves, others and their work.</a:t>
            </a:r>
          </a:p>
          <a:p>
            <a:r>
              <a:rPr lang="en-US" sz="2000" dirty="0"/>
              <a:t>When people speak of employee attitudes, more often than not they mean job satisfaction. In fact, the two are frequently used interchangeably.</a:t>
            </a:r>
          </a:p>
          <a:p>
            <a:endParaRPr lang="en-IN" sz="2000" dirty="0"/>
          </a:p>
        </p:txBody>
      </p:sp>
      <p:sp>
        <p:nvSpPr>
          <p:cNvPr id="4" name="Slide Number Placeholder 3">
            <a:extLst>
              <a:ext uri="{FF2B5EF4-FFF2-40B4-BE49-F238E27FC236}">
                <a16:creationId xmlns:a16="http://schemas.microsoft.com/office/drawing/2014/main" id="{CADCB6D0-86B8-4508-9D71-70A051DFFDFF}"/>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13246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Involvement</a:t>
            </a:r>
            <a:endParaRPr lang="en-IN" dirty="0"/>
          </a:p>
        </p:txBody>
      </p:sp>
      <p:sp>
        <p:nvSpPr>
          <p:cNvPr id="3" name="Content Placeholder 2"/>
          <p:cNvSpPr>
            <a:spLocks noGrp="1"/>
          </p:cNvSpPr>
          <p:nvPr>
            <p:ph idx="1"/>
          </p:nvPr>
        </p:nvSpPr>
        <p:spPr>
          <a:xfrm>
            <a:off x="1154955" y="2603499"/>
            <a:ext cx="9006476" cy="4054877"/>
          </a:xfrm>
        </p:spPr>
        <p:txBody>
          <a:bodyPr>
            <a:normAutofit/>
          </a:bodyPr>
          <a:lstStyle/>
          <a:p>
            <a:r>
              <a:rPr lang="en-US" sz="2000" dirty="0"/>
              <a:t>Job involvement refers to the degree with which an individual identifies psychologically with his or her job and perceives his or her perceived performance level important to self-worth.</a:t>
            </a:r>
          </a:p>
          <a:p>
            <a:r>
              <a:rPr lang="en-US" sz="2000" dirty="0"/>
              <a:t>High levels of job involvement are related to fewer absences and lower resignation rates.</a:t>
            </a:r>
          </a:p>
          <a:p>
            <a:r>
              <a:rPr lang="en-US" sz="2000" dirty="0"/>
              <a:t>High level of Job involvement of the employees will please his or her higher authorities and make the Organization a </a:t>
            </a:r>
            <a:r>
              <a:rPr lang="en-US" sz="2000"/>
              <a:t>better workplace</a:t>
            </a:r>
            <a:r>
              <a:rPr lang="en-US" sz="2000" dirty="0"/>
              <a:t>.</a:t>
            </a:r>
          </a:p>
          <a:p>
            <a:r>
              <a:rPr lang="en-US" sz="2000" dirty="0"/>
              <a:t>Job involvement enhances individuals’ work performance by motivating them to put extra </a:t>
            </a:r>
            <a:r>
              <a:rPr lang="en-US" sz="2000" dirty="0" err="1"/>
              <a:t>endeavour</a:t>
            </a:r>
            <a:r>
              <a:rPr lang="en-US" sz="2000" dirty="0"/>
              <a:t> and use their creativity skills to solve problems and work intelligently. </a:t>
            </a:r>
          </a:p>
          <a:p>
            <a:endParaRPr lang="en-IN" sz="2000" dirty="0"/>
          </a:p>
        </p:txBody>
      </p:sp>
      <p:sp>
        <p:nvSpPr>
          <p:cNvPr id="4" name="Slide Number Placeholder 3">
            <a:extLst>
              <a:ext uri="{FF2B5EF4-FFF2-40B4-BE49-F238E27FC236}">
                <a16:creationId xmlns:a16="http://schemas.microsoft.com/office/drawing/2014/main" id="{B1399570-D31A-47FA-8F5D-13F8FE47CB3E}"/>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217075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Commitment</a:t>
            </a:r>
            <a:endParaRPr lang="en-IN" dirty="0"/>
          </a:p>
        </p:txBody>
      </p:sp>
      <p:sp>
        <p:nvSpPr>
          <p:cNvPr id="3" name="Content Placeholder 2"/>
          <p:cNvSpPr>
            <a:spLocks noGrp="1"/>
          </p:cNvSpPr>
          <p:nvPr>
            <p:ph idx="1"/>
          </p:nvPr>
        </p:nvSpPr>
        <p:spPr/>
        <p:txBody>
          <a:bodyPr>
            <a:normAutofit/>
          </a:bodyPr>
          <a:lstStyle/>
          <a:p>
            <a:r>
              <a:rPr lang="en-US" sz="2000" dirty="0"/>
              <a:t>Organizational Commitment is understood as one’s identification with his or her organization and feels proud of being its employee.</a:t>
            </a:r>
          </a:p>
          <a:p>
            <a:r>
              <a:rPr lang="en-US" sz="2000" dirty="0"/>
              <a:t>Different studies demonstrate that an individual’s level of organizational commitment is a better indicator of turnover than the far more frequently used job satisfaction predictor, explaining as much as 34 percent of the variance.</a:t>
            </a:r>
          </a:p>
          <a:p>
            <a:r>
              <a:rPr lang="en-US" sz="2000" dirty="0"/>
              <a:t>Organizational commitment refers to the connection or bond employees shares with their employer (the organization).</a:t>
            </a:r>
            <a:endParaRPr lang="en-IN" sz="2000" dirty="0"/>
          </a:p>
        </p:txBody>
      </p:sp>
      <p:sp>
        <p:nvSpPr>
          <p:cNvPr id="4" name="Slide Number Placeholder 3">
            <a:extLst>
              <a:ext uri="{FF2B5EF4-FFF2-40B4-BE49-F238E27FC236}">
                <a16:creationId xmlns:a16="http://schemas.microsoft.com/office/drawing/2014/main" id="{1B2BA8F0-680F-4D01-802B-19F175113C11}"/>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578842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255" y="1147829"/>
            <a:ext cx="7933387" cy="4462531"/>
          </a:xfrm>
          <a:prstGeom prst="rect">
            <a:avLst/>
          </a:prstGeom>
        </p:spPr>
      </p:pic>
      <p:sp>
        <p:nvSpPr>
          <p:cNvPr id="2" name="Slide Number Placeholder 1">
            <a:extLst>
              <a:ext uri="{FF2B5EF4-FFF2-40B4-BE49-F238E27FC236}">
                <a16:creationId xmlns:a16="http://schemas.microsoft.com/office/drawing/2014/main" id="{5479CB51-69E2-4A1C-8933-00441B5D0624}"/>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562529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Adjustment Function</a:t>
            </a:r>
            <a:endParaRPr lang="en-IN" dirty="0"/>
          </a:p>
        </p:txBody>
      </p:sp>
      <p:sp>
        <p:nvSpPr>
          <p:cNvPr id="3" name="Content Placeholder 2"/>
          <p:cNvSpPr>
            <a:spLocks noGrp="1"/>
          </p:cNvSpPr>
          <p:nvPr>
            <p:ph idx="1"/>
          </p:nvPr>
        </p:nvSpPr>
        <p:spPr/>
        <p:txBody>
          <a:bodyPr>
            <a:normAutofit/>
          </a:bodyPr>
          <a:lstStyle/>
          <a:p>
            <a:r>
              <a:rPr lang="en-US" sz="2000" dirty="0"/>
              <a:t>Attitudes often help people to adjust to their work environment and are the basis for the future behavior of the employees.</a:t>
            </a:r>
          </a:p>
          <a:p>
            <a:r>
              <a:rPr lang="en-US" sz="2000" dirty="0"/>
              <a:t>The adjustment function directs people toward pleasurable or rewarding objects and away from unpleasant, undesirable ones.</a:t>
            </a:r>
          </a:p>
          <a:p>
            <a:r>
              <a:rPr lang="en-US" sz="2000" dirty="0"/>
              <a:t>It serves the utilitarian concept of maximizing reward and minimizing punishment.</a:t>
            </a:r>
          </a:p>
          <a:p>
            <a:r>
              <a:rPr lang="en-US" sz="2000" dirty="0"/>
              <a:t>Example: Well-treated employees tend to develop a positive attitude towards their management or job.</a:t>
            </a:r>
            <a:endParaRPr lang="en-IN" sz="2000" dirty="0"/>
          </a:p>
        </p:txBody>
      </p:sp>
      <p:sp>
        <p:nvSpPr>
          <p:cNvPr id="4" name="Slide Number Placeholder 3">
            <a:extLst>
              <a:ext uri="{FF2B5EF4-FFF2-40B4-BE49-F238E27FC236}">
                <a16:creationId xmlns:a16="http://schemas.microsoft.com/office/drawing/2014/main" id="{6CB90EF3-3613-4A72-8096-8B9847F216E2}"/>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843234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Ego-Defensive Function</a:t>
            </a:r>
            <a:endParaRPr lang="en-IN" dirty="0"/>
          </a:p>
        </p:txBody>
      </p:sp>
      <p:sp>
        <p:nvSpPr>
          <p:cNvPr id="3" name="Content Placeholder 2"/>
          <p:cNvSpPr>
            <a:spLocks noGrp="1"/>
          </p:cNvSpPr>
          <p:nvPr>
            <p:ph idx="1"/>
          </p:nvPr>
        </p:nvSpPr>
        <p:spPr>
          <a:xfrm>
            <a:off x="1154955" y="2603500"/>
            <a:ext cx="9367084" cy="4254500"/>
          </a:xfrm>
        </p:spPr>
        <p:txBody>
          <a:bodyPr>
            <a:normAutofit/>
          </a:bodyPr>
          <a:lstStyle/>
          <a:p>
            <a:r>
              <a:rPr lang="en-US" sz="2000" dirty="0"/>
              <a:t>The ego-defensive function refers to holding attitudes that protect our self-esteem or that justify actions that make us feel guilty.</a:t>
            </a:r>
          </a:p>
          <a:p>
            <a:r>
              <a:rPr lang="en-US" sz="2000" dirty="0"/>
              <a:t>This function involves psychoanalytic principles where people use defense mechanisms to protect themselves from psychological harm.</a:t>
            </a:r>
          </a:p>
          <a:p>
            <a:r>
              <a:rPr lang="en-US" sz="2000" dirty="0"/>
              <a:t>For example; an older manager whose decisions are continually challenged by a younger subordinate manager may feel that the latter is immature and inexperienced.</a:t>
            </a:r>
          </a:p>
          <a:p>
            <a:r>
              <a:rPr lang="en-US" sz="2000" dirty="0"/>
              <a:t>In truth, the younger subordinate may be right in challenging the decisions.</a:t>
            </a:r>
          </a:p>
          <a:p>
            <a:r>
              <a:rPr lang="en-US" sz="2000" dirty="0"/>
              <a:t>On the other hand, the older manager is not going to admit this but will try to protect the ego by blaming the other party.</a:t>
            </a:r>
            <a:endParaRPr lang="en-IN" sz="2000" dirty="0"/>
          </a:p>
        </p:txBody>
      </p:sp>
      <p:sp>
        <p:nvSpPr>
          <p:cNvPr id="4" name="Slide Number Placeholder 3">
            <a:extLst>
              <a:ext uri="{FF2B5EF4-FFF2-40B4-BE49-F238E27FC236}">
                <a16:creationId xmlns:a16="http://schemas.microsoft.com/office/drawing/2014/main" id="{F534C3AA-174D-4603-8CA2-E1420F7D5F08}"/>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714878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Value-Expressive Function</a:t>
            </a:r>
            <a:endParaRPr lang="en-IN" dirty="0"/>
          </a:p>
        </p:txBody>
      </p:sp>
      <p:sp>
        <p:nvSpPr>
          <p:cNvPr id="3" name="Content Placeholder 2"/>
          <p:cNvSpPr>
            <a:spLocks noGrp="1"/>
          </p:cNvSpPr>
          <p:nvPr>
            <p:ph idx="1"/>
          </p:nvPr>
        </p:nvSpPr>
        <p:spPr/>
        <p:txBody>
          <a:bodyPr>
            <a:normAutofit/>
          </a:bodyPr>
          <a:lstStyle/>
          <a:p>
            <a:r>
              <a:rPr lang="en-US" sz="2000" dirty="0"/>
              <a:t>Value-expressive attitudes enable the expression of the person’s centrally held values.</a:t>
            </a:r>
          </a:p>
          <a:p>
            <a:r>
              <a:rPr lang="en-US" sz="2000" dirty="0"/>
              <a:t>Some attitudes are important to a person because they express values that are integral to that person’s self-concept.</a:t>
            </a:r>
          </a:p>
          <a:p>
            <a:r>
              <a:rPr lang="en-US" sz="2000" dirty="0"/>
              <a:t>Self-concept is the ability to reflect on one's own traits, skills and behavior.</a:t>
            </a:r>
          </a:p>
          <a:p>
            <a:r>
              <a:rPr lang="en-US" sz="2000" dirty="0"/>
              <a:t>Example: A manager who values honest and sincere work will be more vocal against an employee who is having a very casual approach towards work.</a:t>
            </a:r>
          </a:p>
          <a:p>
            <a:endParaRPr lang="en-IN" sz="2000" dirty="0"/>
          </a:p>
        </p:txBody>
      </p:sp>
      <p:sp>
        <p:nvSpPr>
          <p:cNvPr id="4" name="Slide Number Placeholder 3">
            <a:extLst>
              <a:ext uri="{FF2B5EF4-FFF2-40B4-BE49-F238E27FC236}">
                <a16:creationId xmlns:a16="http://schemas.microsoft.com/office/drawing/2014/main" id="{F9D33840-5BDA-46AE-8451-176A1D582E78}"/>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003317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Function</a:t>
            </a:r>
            <a:endParaRPr lang="en-IN" dirty="0"/>
          </a:p>
        </p:txBody>
      </p:sp>
      <p:sp>
        <p:nvSpPr>
          <p:cNvPr id="3" name="Content Placeholder 2"/>
          <p:cNvSpPr>
            <a:spLocks noGrp="1"/>
          </p:cNvSpPr>
          <p:nvPr>
            <p:ph idx="1"/>
          </p:nvPr>
        </p:nvSpPr>
        <p:spPr>
          <a:xfrm>
            <a:off x="1154955" y="2603499"/>
            <a:ext cx="9070870" cy="4041999"/>
          </a:xfrm>
        </p:spPr>
        <p:txBody>
          <a:bodyPr>
            <a:normAutofit/>
          </a:bodyPr>
          <a:lstStyle/>
          <a:p>
            <a:r>
              <a:rPr lang="en-US" sz="2000" dirty="0"/>
              <a:t>The knowledge function refers to our need which is consistent and relatively stable.</a:t>
            </a:r>
          </a:p>
          <a:p>
            <a:r>
              <a:rPr lang="en-US" sz="2000" dirty="0"/>
              <a:t>This allows us to predict what is likely to happen, and so gives us a sense of control.</a:t>
            </a:r>
          </a:p>
          <a:p>
            <a:r>
              <a:rPr lang="en-US" sz="2000" dirty="0"/>
              <a:t>Knowing a person’s attitude helps us predict their behavior.</a:t>
            </a:r>
          </a:p>
          <a:p>
            <a:r>
              <a:rPr lang="en-US" sz="2000" dirty="0"/>
              <a:t>In the absence of knowledge about a person, we may use a stereotyped attitude for judging the person.</a:t>
            </a:r>
          </a:p>
          <a:p>
            <a:r>
              <a:rPr lang="en-US" sz="2000" dirty="0"/>
              <a:t>For example: People who are not familiar with nuclear energy may develop an attitude that is dangerous and should not be used as an energy source.</a:t>
            </a:r>
            <a:endParaRPr lang="en-IN" sz="2000" dirty="0"/>
          </a:p>
        </p:txBody>
      </p:sp>
      <p:sp>
        <p:nvSpPr>
          <p:cNvPr id="4" name="Slide Number Placeholder 3">
            <a:extLst>
              <a:ext uri="{FF2B5EF4-FFF2-40B4-BE49-F238E27FC236}">
                <a16:creationId xmlns:a16="http://schemas.microsoft.com/office/drawing/2014/main" id="{07AE57C6-CFC3-4C7D-B464-810135E3A2DD}"/>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57461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66CE-3659-46C4-9288-C928275E74C7}"/>
              </a:ext>
            </a:extLst>
          </p:cNvPr>
          <p:cNvSpPr>
            <a:spLocks noGrp="1"/>
          </p:cNvSpPr>
          <p:nvPr>
            <p:ph type="title"/>
          </p:nvPr>
        </p:nvSpPr>
        <p:spPr/>
        <p:txBody>
          <a:bodyPr/>
          <a:lstStyle/>
          <a:p>
            <a:r>
              <a:rPr lang="en-US" dirty="0"/>
              <a:t>Values v/s Attitude</a:t>
            </a:r>
            <a:endParaRPr lang="en-IN" dirty="0"/>
          </a:p>
        </p:txBody>
      </p:sp>
      <p:sp>
        <p:nvSpPr>
          <p:cNvPr id="3" name="Text Placeholder 2">
            <a:extLst>
              <a:ext uri="{FF2B5EF4-FFF2-40B4-BE49-F238E27FC236}">
                <a16:creationId xmlns:a16="http://schemas.microsoft.com/office/drawing/2014/main" id="{A5FDE4FC-D3A7-49AA-A0C8-B3BDA2D33831}"/>
              </a:ext>
            </a:extLst>
          </p:cNvPr>
          <p:cNvSpPr>
            <a:spLocks noGrp="1"/>
          </p:cNvSpPr>
          <p:nvPr>
            <p:ph type="body" idx="1"/>
          </p:nvPr>
        </p:nvSpPr>
        <p:spPr/>
        <p:txBody>
          <a:bodyPr/>
          <a:lstStyle/>
          <a:p>
            <a:r>
              <a:rPr lang="en-US" dirty="0"/>
              <a:t>Values</a:t>
            </a:r>
            <a:endParaRPr lang="en-IN" dirty="0"/>
          </a:p>
        </p:txBody>
      </p:sp>
      <p:sp>
        <p:nvSpPr>
          <p:cNvPr id="4" name="Content Placeholder 3">
            <a:extLst>
              <a:ext uri="{FF2B5EF4-FFF2-40B4-BE49-F238E27FC236}">
                <a16:creationId xmlns:a16="http://schemas.microsoft.com/office/drawing/2014/main" id="{A5F1B4AE-F595-473A-806A-01C94F4BD7FE}"/>
              </a:ext>
            </a:extLst>
          </p:cNvPr>
          <p:cNvSpPr>
            <a:spLocks noGrp="1"/>
          </p:cNvSpPr>
          <p:nvPr>
            <p:ph sz="half" idx="2"/>
          </p:nvPr>
        </p:nvSpPr>
        <p:spPr/>
        <p:txBody>
          <a:bodyPr/>
          <a:lstStyle/>
          <a:p>
            <a:r>
              <a:rPr lang="en-US" sz="2000" dirty="0"/>
              <a:t>Values help to guide our behavior.</a:t>
            </a:r>
          </a:p>
          <a:p>
            <a:r>
              <a:rPr lang="en-US" sz="2000" dirty="0"/>
              <a:t>Values are more or less permanent in nature.</a:t>
            </a:r>
          </a:p>
          <a:p>
            <a:r>
              <a:rPr lang="en-US" dirty="0"/>
              <a:t>They derived from social and cultural mores.</a:t>
            </a:r>
          </a:p>
          <a:p>
            <a:r>
              <a:rPr lang="en-US" dirty="0"/>
              <a:t>Values decide what we think as for right, wrong, good, or unjust.</a:t>
            </a:r>
            <a:endParaRPr lang="en-IN" dirty="0"/>
          </a:p>
        </p:txBody>
      </p:sp>
      <p:sp>
        <p:nvSpPr>
          <p:cNvPr id="5" name="Text Placeholder 4">
            <a:extLst>
              <a:ext uri="{FF2B5EF4-FFF2-40B4-BE49-F238E27FC236}">
                <a16:creationId xmlns:a16="http://schemas.microsoft.com/office/drawing/2014/main" id="{DD112296-3B8A-4252-9029-B90E675ABB51}"/>
              </a:ext>
            </a:extLst>
          </p:cNvPr>
          <p:cNvSpPr>
            <a:spLocks noGrp="1"/>
          </p:cNvSpPr>
          <p:nvPr>
            <p:ph type="body" sz="quarter" idx="3"/>
          </p:nvPr>
        </p:nvSpPr>
        <p:spPr/>
        <p:txBody>
          <a:bodyPr/>
          <a:lstStyle/>
          <a:p>
            <a:r>
              <a:rPr lang="en-US" dirty="0"/>
              <a:t>Attitude</a:t>
            </a:r>
            <a:endParaRPr lang="en-IN" dirty="0"/>
          </a:p>
        </p:txBody>
      </p:sp>
      <p:sp>
        <p:nvSpPr>
          <p:cNvPr id="6" name="Content Placeholder 5">
            <a:extLst>
              <a:ext uri="{FF2B5EF4-FFF2-40B4-BE49-F238E27FC236}">
                <a16:creationId xmlns:a16="http://schemas.microsoft.com/office/drawing/2014/main" id="{5B8CE89F-9262-4244-B140-8D945C170464}"/>
              </a:ext>
            </a:extLst>
          </p:cNvPr>
          <p:cNvSpPr>
            <a:spLocks noGrp="1"/>
          </p:cNvSpPr>
          <p:nvPr>
            <p:ph sz="quarter" idx="4"/>
          </p:nvPr>
        </p:nvSpPr>
        <p:spPr/>
        <p:txBody>
          <a:bodyPr>
            <a:normAutofit/>
          </a:bodyPr>
          <a:lstStyle/>
          <a:p>
            <a:r>
              <a:rPr lang="en-US" sz="2000" dirty="0"/>
              <a:t>Attitudes are the response that is a result of our values.</a:t>
            </a:r>
          </a:p>
          <a:p>
            <a:r>
              <a:rPr lang="en-US" sz="2000" dirty="0"/>
              <a:t>Attitudes are changeable with favorable experiences.</a:t>
            </a:r>
          </a:p>
          <a:p>
            <a:r>
              <a:rPr lang="en-IN" sz="2000" dirty="0"/>
              <a:t>These are personal experiences.</a:t>
            </a:r>
          </a:p>
          <a:p>
            <a:r>
              <a:rPr lang="en-US" sz="2000" dirty="0"/>
              <a:t>Attitudes are our likes and dislike of things, people, and objects.</a:t>
            </a:r>
            <a:endParaRPr lang="en-IN" sz="2000" dirty="0"/>
          </a:p>
          <a:p>
            <a:pPr marL="0" indent="0">
              <a:buNone/>
            </a:pPr>
            <a:endParaRPr lang="en-IN" sz="2000" dirty="0"/>
          </a:p>
        </p:txBody>
      </p:sp>
      <p:sp>
        <p:nvSpPr>
          <p:cNvPr id="7" name="Slide Number Placeholder 6">
            <a:extLst>
              <a:ext uri="{FF2B5EF4-FFF2-40B4-BE49-F238E27FC236}">
                <a16:creationId xmlns:a16="http://schemas.microsoft.com/office/drawing/2014/main" id="{EE54D6D5-E90B-4DBF-AEC9-56363E2A663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44612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Attitude</a:t>
            </a:r>
            <a:endParaRPr lang="en-IN" dirty="0"/>
          </a:p>
        </p:txBody>
      </p:sp>
      <p:pic>
        <p:nvPicPr>
          <p:cNvPr id="5" name="Picture 4"/>
          <p:cNvPicPr>
            <a:picLocks noChangeAspect="1"/>
          </p:cNvPicPr>
          <p:nvPr/>
        </p:nvPicPr>
        <p:blipFill>
          <a:blip r:embed="rId2"/>
          <a:stretch>
            <a:fillRect/>
          </a:stretch>
        </p:blipFill>
        <p:spPr>
          <a:xfrm>
            <a:off x="2189407" y="2292439"/>
            <a:ext cx="7585657" cy="4430333"/>
          </a:xfrm>
          <a:prstGeom prst="rect">
            <a:avLst/>
          </a:prstGeom>
        </p:spPr>
      </p:pic>
      <p:sp>
        <p:nvSpPr>
          <p:cNvPr id="3" name="Slide Number Placeholder 2">
            <a:extLst>
              <a:ext uri="{FF2B5EF4-FFF2-40B4-BE49-F238E27FC236}">
                <a16:creationId xmlns:a16="http://schemas.microsoft.com/office/drawing/2014/main" id="{9492B966-B7AA-475E-B721-0E2F54BAEAE1}"/>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235178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Cognitive Component</a:t>
            </a:r>
            <a:endParaRPr lang="en-IN" dirty="0"/>
          </a:p>
        </p:txBody>
      </p:sp>
      <p:sp>
        <p:nvSpPr>
          <p:cNvPr id="11" name="Content Placeholder 10"/>
          <p:cNvSpPr>
            <a:spLocks noGrp="1"/>
          </p:cNvSpPr>
          <p:nvPr>
            <p:ph idx="1"/>
          </p:nvPr>
        </p:nvSpPr>
        <p:spPr/>
        <p:txBody>
          <a:bodyPr/>
          <a:lstStyle/>
          <a:p>
            <a:r>
              <a:rPr lang="en-US" sz="2000" dirty="0"/>
              <a:t>The cognitive component of attitudes refers to the beliefs, thoughts, opinions, and attributes that we would associate with an object. </a:t>
            </a:r>
          </a:p>
          <a:p>
            <a:r>
              <a:rPr lang="en-US" sz="2000" dirty="0"/>
              <a:t>It refers to that part of attitude which is related in general knowledge of a person.</a:t>
            </a:r>
          </a:p>
          <a:p>
            <a:r>
              <a:rPr lang="en-US" sz="2000" dirty="0"/>
              <a:t>Cognitive component</a:t>
            </a:r>
            <a:r>
              <a:rPr lang="en-US" sz="2000" b="1" dirty="0"/>
              <a:t> </a:t>
            </a:r>
            <a:r>
              <a:rPr lang="en-US" sz="2000" dirty="0"/>
              <a:t>of attitude is associated with the</a:t>
            </a:r>
            <a:r>
              <a:rPr lang="en-US" sz="2000" b="1" dirty="0"/>
              <a:t> </a:t>
            </a:r>
            <a:r>
              <a:rPr lang="en-US" sz="2000" dirty="0"/>
              <a:t>value statement.</a:t>
            </a:r>
          </a:p>
          <a:p>
            <a:r>
              <a:rPr lang="en-US" sz="2000" dirty="0"/>
              <a:t>Typically these come to light in generalities or stereotypes, such as ‘all babies are cute’, ‘smoking is harmful to health’ etc.</a:t>
            </a:r>
          </a:p>
          <a:p>
            <a:endParaRPr lang="en-IN" dirty="0"/>
          </a:p>
        </p:txBody>
      </p:sp>
      <p:sp>
        <p:nvSpPr>
          <p:cNvPr id="2" name="Slide Number Placeholder 1">
            <a:extLst>
              <a:ext uri="{FF2B5EF4-FFF2-40B4-BE49-F238E27FC236}">
                <a16:creationId xmlns:a16="http://schemas.microsoft.com/office/drawing/2014/main" id="{B6596606-064B-4777-8C2A-1A04E2BB4A35}"/>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264883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Affective Component</a:t>
            </a:r>
            <a:endParaRPr lang="en-IN" dirty="0"/>
          </a:p>
        </p:txBody>
      </p:sp>
      <p:sp>
        <p:nvSpPr>
          <p:cNvPr id="3" name="Content Placeholder 2"/>
          <p:cNvSpPr>
            <a:spLocks noGrp="1"/>
          </p:cNvSpPr>
          <p:nvPr>
            <p:ph idx="1"/>
          </p:nvPr>
        </p:nvSpPr>
        <p:spPr/>
        <p:txBody>
          <a:bodyPr>
            <a:normAutofit/>
          </a:bodyPr>
          <a:lstStyle/>
          <a:p>
            <a:r>
              <a:rPr lang="en-US" sz="2000" dirty="0"/>
              <a:t>Affective component is the emotional or feeling segment of an attitude.</a:t>
            </a:r>
          </a:p>
          <a:p>
            <a:r>
              <a:rPr lang="en-US" sz="2000" dirty="0"/>
              <a:t>It is related to the statement which affects another person.</a:t>
            </a:r>
          </a:p>
          <a:p>
            <a:r>
              <a:rPr lang="en-US" sz="2000" dirty="0"/>
              <a:t>It deals with feelings or emotions that are brought to the surface about something, such as fear or hate. </a:t>
            </a:r>
          </a:p>
          <a:p>
            <a:r>
              <a:rPr lang="en-US" sz="2000" dirty="0"/>
              <a:t>It is an expression of feelings about a person, object or a situation.</a:t>
            </a:r>
          </a:p>
          <a:p>
            <a:r>
              <a:rPr lang="en-US" sz="2000" dirty="0"/>
              <a:t>Using the above example, someone might have the attitude that they love all babies because they are cute or that they hate smoking because it is harmful to health.</a:t>
            </a:r>
          </a:p>
          <a:p>
            <a:endParaRPr lang="en-IN" sz="2000" dirty="0"/>
          </a:p>
        </p:txBody>
      </p:sp>
      <p:sp>
        <p:nvSpPr>
          <p:cNvPr id="4" name="Slide Number Placeholder 3">
            <a:extLst>
              <a:ext uri="{FF2B5EF4-FFF2-40B4-BE49-F238E27FC236}">
                <a16:creationId xmlns:a16="http://schemas.microsoft.com/office/drawing/2014/main" id="{8C846941-57CD-4D9D-B4C4-FDA3B07FA1D6}"/>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836928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Behavioural Component</a:t>
            </a:r>
            <a:endParaRPr lang="en-IN" dirty="0"/>
          </a:p>
        </p:txBody>
      </p:sp>
      <p:sp>
        <p:nvSpPr>
          <p:cNvPr id="3" name="Content Placeholder 2"/>
          <p:cNvSpPr>
            <a:spLocks noGrp="1"/>
          </p:cNvSpPr>
          <p:nvPr>
            <p:ph idx="1"/>
          </p:nvPr>
        </p:nvSpPr>
        <p:spPr/>
        <p:txBody>
          <a:bodyPr/>
          <a:lstStyle/>
          <a:p>
            <a:r>
              <a:rPr lang="en-US" sz="2000" dirty="0"/>
              <a:t>Behaviour component of an attitude consists of a person’s tendencies to behave in a particular way toward an object</a:t>
            </a:r>
            <a:r>
              <a:rPr lang="en-US" sz="2000" i="1" dirty="0"/>
              <a:t>.</a:t>
            </a:r>
            <a:r>
              <a:rPr lang="en-US" sz="2000" dirty="0"/>
              <a:t> </a:t>
            </a:r>
          </a:p>
          <a:p>
            <a:r>
              <a:rPr lang="en-US" sz="2000" dirty="0"/>
              <a:t>It refers to that part of attitude which reflects the intention of a person in the short-run or long run.</a:t>
            </a:r>
          </a:p>
          <a:p>
            <a:r>
              <a:rPr lang="en-US" sz="2000" dirty="0"/>
              <a:t>Using the above example, the behavioral attitude maybe- ‘I cannot wait to play with the baby’, or ‘we better keep those smokers out of the library, etc.</a:t>
            </a:r>
          </a:p>
          <a:p>
            <a:endParaRPr lang="en-IN" dirty="0"/>
          </a:p>
        </p:txBody>
      </p:sp>
      <p:sp>
        <p:nvSpPr>
          <p:cNvPr id="4" name="Slide Number Placeholder 3">
            <a:extLst>
              <a:ext uri="{FF2B5EF4-FFF2-40B4-BE49-F238E27FC236}">
                <a16:creationId xmlns:a16="http://schemas.microsoft.com/office/drawing/2014/main" id="{A641938C-DFE3-416D-BEEE-DF20AF68A10A}"/>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466339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Attitude</a:t>
            </a:r>
            <a:endParaRPr lang="en-IN" dirty="0"/>
          </a:p>
        </p:txBody>
      </p:sp>
      <p:sp>
        <p:nvSpPr>
          <p:cNvPr id="3" name="Content Placeholder 2"/>
          <p:cNvSpPr>
            <a:spLocks noGrp="1"/>
          </p:cNvSpPr>
          <p:nvPr>
            <p:ph idx="1"/>
          </p:nvPr>
        </p:nvSpPr>
        <p:spPr>
          <a:xfrm>
            <a:off x="1154954" y="2603499"/>
            <a:ext cx="9019355" cy="4054877"/>
          </a:xfrm>
        </p:spPr>
        <p:txBody>
          <a:bodyPr>
            <a:normAutofit/>
          </a:bodyPr>
          <a:lstStyle/>
          <a:p>
            <a:r>
              <a:rPr lang="en-US" sz="2000" dirty="0"/>
              <a:t>Attitudes are the complex combination of things we call personality, beliefs, values, behaviors, and motivations.</a:t>
            </a:r>
          </a:p>
          <a:p>
            <a:r>
              <a:rPr lang="en-US" sz="2000" dirty="0"/>
              <a:t>All people, irrespective of their status or intelligence, hold attitudes.</a:t>
            </a:r>
          </a:p>
          <a:p>
            <a:r>
              <a:rPr lang="en-US" sz="2000" dirty="0"/>
              <a:t>Attitude helps to define our identity, guide our actions, and influence how we judge people.</a:t>
            </a:r>
          </a:p>
          <a:p>
            <a:r>
              <a:rPr lang="en-US" sz="2000" dirty="0"/>
              <a:t>Attitude helps us define how we see situations and define how we behave toward the situation or object.</a:t>
            </a:r>
          </a:p>
          <a:p>
            <a:r>
              <a:rPr lang="en-US" sz="2000" dirty="0"/>
              <a:t>It can also be explicit and implicit. Explicit attitude is those that we are consciously aware of an implicit attitude is unconscious, but still, affect our behaviors.</a:t>
            </a:r>
          </a:p>
          <a:p>
            <a:endParaRPr lang="en-IN" sz="2000" dirty="0"/>
          </a:p>
        </p:txBody>
      </p:sp>
      <p:sp>
        <p:nvSpPr>
          <p:cNvPr id="4" name="Slide Number Placeholder 3">
            <a:extLst>
              <a:ext uri="{FF2B5EF4-FFF2-40B4-BE49-F238E27FC236}">
                <a16:creationId xmlns:a16="http://schemas.microsoft.com/office/drawing/2014/main" id="{19E64167-C738-4AC7-AA1D-337F2DF6B085}"/>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185192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Contd.</a:t>
            </a:r>
            <a:endParaRPr lang="en-IN" dirty="0"/>
          </a:p>
        </p:txBody>
      </p:sp>
      <p:sp>
        <p:nvSpPr>
          <p:cNvPr id="5" name="Content Placeholder 4"/>
          <p:cNvSpPr>
            <a:spLocks noGrp="1"/>
          </p:cNvSpPr>
          <p:nvPr>
            <p:ph idx="1"/>
          </p:nvPr>
        </p:nvSpPr>
        <p:spPr>
          <a:xfrm>
            <a:off x="1154955" y="2603499"/>
            <a:ext cx="9689056" cy="4132151"/>
          </a:xfrm>
        </p:spPr>
        <p:txBody>
          <a:bodyPr>
            <a:normAutofit/>
          </a:bodyPr>
          <a:lstStyle/>
          <a:p>
            <a:r>
              <a:rPr lang="en-US" sz="2000" dirty="0"/>
              <a:t>An attitude is a summary of a person’s experience; thus, an attitude is grounded in direct experience predicts future behavior more accurately.</a:t>
            </a:r>
          </a:p>
          <a:p>
            <a:r>
              <a:rPr lang="en-US" sz="2000" dirty="0"/>
              <a:t>It may be positive or negative and may be affected by age, position, and education.</a:t>
            </a:r>
          </a:p>
          <a:p>
            <a:r>
              <a:rPr lang="en-US" sz="2000" dirty="0"/>
              <a:t>An attitude is a point of view, substantiated or otherwise, true or false, which one holds towards an idea, object, or person.</a:t>
            </a:r>
          </a:p>
          <a:p>
            <a:r>
              <a:rPr lang="en-US" sz="2000" dirty="0"/>
              <a:t>It includes certain aspects of personality as interests, appreciation, and social conduct.</a:t>
            </a:r>
          </a:p>
          <a:p>
            <a:r>
              <a:rPr lang="en-US" sz="2000" dirty="0"/>
              <a:t>Attitude is not inborn phenomenon. Attitude are learnt through social interaction and experience</a:t>
            </a:r>
            <a:endParaRPr lang="en-IN" sz="2000" dirty="0"/>
          </a:p>
        </p:txBody>
      </p:sp>
      <p:sp>
        <p:nvSpPr>
          <p:cNvPr id="2" name="Slide Number Placeholder 1">
            <a:extLst>
              <a:ext uri="{FF2B5EF4-FFF2-40B4-BE49-F238E27FC236}">
                <a16:creationId xmlns:a16="http://schemas.microsoft.com/office/drawing/2014/main" id="{A875156F-E1CE-44B9-83B9-94EB22F0D669}"/>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4201584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19200" y="1500187"/>
            <a:ext cx="9753600" cy="3857625"/>
          </a:xfrm>
          <a:prstGeom prst="rect">
            <a:avLst/>
          </a:prstGeom>
        </p:spPr>
      </p:pic>
      <p:sp>
        <p:nvSpPr>
          <p:cNvPr id="2" name="Slide Number Placeholder 1">
            <a:extLst>
              <a:ext uri="{FF2B5EF4-FFF2-40B4-BE49-F238E27FC236}">
                <a16:creationId xmlns:a16="http://schemas.microsoft.com/office/drawing/2014/main" id="{63BD7666-AD79-4C1D-BB0C-D954B6EA862A}"/>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079362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Attitudes</a:t>
            </a:r>
            <a:endParaRPr lang="en-IN" dirty="0"/>
          </a:p>
        </p:txBody>
      </p:sp>
      <p:sp>
        <p:nvSpPr>
          <p:cNvPr id="3" name="Content Placeholder 2"/>
          <p:cNvSpPr>
            <a:spLocks noGrp="1"/>
          </p:cNvSpPr>
          <p:nvPr>
            <p:ph idx="1"/>
          </p:nvPr>
        </p:nvSpPr>
        <p:spPr>
          <a:xfrm>
            <a:off x="1154954" y="2603500"/>
            <a:ext cx="9663299" cy="4145030"/>
          </a:xfrm>
        </p:spPr>
        <p:txBody>
          <a:bodyPr>
            <a:normAutofit/>
          </a:bodyPr>
          <a:lstStyle/>
          <a:p>
            <a:r>
              <a:rPr lang="en-US" sz="2000" dirty="0"/>
              <a:t>Career Success: A positive attitude of an employee will help him to think of ways to accomplish their task in a well-defined manner and achieve success i.e. get promotion or increase in compensation.</a:t>
            </a:r>
          </a:p>
          <a:p>
            <a:r>
              <a:rPr lang="en-IN" sz="2000" dirty="0"/>
              <a:t>Productivity: </a:t>
            </a:r>
            <a:r>
              <a:rPr lang="en-US" sz="2000" dirty="0"/>
              <a:t>An employee with a positive attitude tends to take more interest and responsibility and will provide better work, which in turn will improve productivity.</a:t>
            </a:r>
          </a:p>
          <a:p>
            <a:r>
              <a:rPr lang="en-US" sz="2000" dirty="0"/>
              <a:t>Leadership: Positive attitude demonstrated by leaders or employee will result in proper communication between the subordinate which will lead to efficient work.</a:t>
            </a:r>
          </a:p>
          <a:p>
            <a:r>
              <a:rPr lang="en-US" sz="2000" dirty="0"/>
              <a:t>Teamwork: A positive attitude of employees helps to appreciate each other‘s competencies and work as a team for achieving common objectives.</a:t>
            </a:r>
            <a:endParaRPr lang="en-IN" sz="2000" dirty="0"/>
          </a:p>
          <a:p>
            <a:endParaRPr lang="en-US" sz="2000" dirty="0"/>
          </a:p>
          <a:p>
            <a:endParaRPr lang="en-IN" sz="2000" dirty="0"/>
          </a:p>
        </p:txBody>
      </p:sp>
      <p:sp>
        <p:nvSpPr>
          <p:cNvPr id="4" name="Slide Number Placeholder 3">
            <a:extLst>
              <a:ext uri="{FF2B5EF4-FFF2-40B4-BE49-F238E27FC236}">
                <a16:creationId xmlns:a16="http://schemas.microsoft.com/office/drawing/2014/main" id="{B8F97200-80AD-4F9A-B42E-625E36F0A159}"/>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660322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IN" dirty="0"/>
          </a:p>
        </p:txBody>
      </p:sp>
      <p:sp>
        <p:nvSpPr>
          <p:cNvPr id="3" name="Content Placeholder 2"/>
          <p:cNvSpPr>
            <a:spLocks noGrp="1"/>
          </p:cNvSpPr>
          <p:nvPr>
            <p:ph idx="1"/>
          </p:nvPr>
        </p:nvSpPr>
        <p:spPr>
          <a:xfrm>
            <a:off x="1154954" y="2382593"/>
            <a:ext cx="9946636" cy="4262906"/>
          </a:xfrm>
        </p:spPr>
        <p:txBody>
          <a:bodyPr>
            <a:normAutofit/>
          </a:bodyPr>
          <a:lstStyle/>
          <a:p>
            <a:r>
              <a:rPr lang="en-US" sz="2000" dirty="0"/>
              <a:t>Decision making: An employee with a positive attitude and mindset will help employees to make better decisions and avoid them to take an ambiguous decision.</a:t>
            </a:r>
          </a:p>
          <a:p>
            <a:r>
              <a:rPr lang="en-US" sz="2000" dirty="0"/>
              <a:t>Motivation:  An employee with a positive attitude will always be mentally prepared to face any obstacle in a job. The moment they are successful in overcoming obstacles, they are motivated to move forward</a:t>
            </a:r>
            <a:r>
              <a:rPr lang="en-US" dirty="0"/>
              <a:t>.</a:t>
            </a:r>
          </a:p>
          <a:p>
            <a:r>
              <a:rPr lang="en-US" sz="2000" dirty="0"/>
              <a:t>Interpersonal Relations: Customers prefer to make relation with someone who is positive in nature which in turn improves customer loyalty. </a:t>
            </a:r>
          </a:p>
          <a:p>
            <a:r>
              <a:rPr lang="en-US" sz="2000" dirty="0"/>
              <a:t>Stress Management: Positive attitude and thinking will reduce the stress of an employee and with reduced stress employee can take a better decision and increase their productivity which results, employees, to enjoy better health and take fewer sick leaves.</a:t>
            </a:r>
            <a:endParaRPr lang="en-IN" sz="2000" dirty="0"/>
          </a:p>
        </p:txBody>
      </p:sp>
      <p:sp>
        <p:nvSpPr>
          <p:cNvPr id="4" name="Slide Number Placeholder 3">
            <a:extLst>
              <a:ext uri="{FF2B5EF4-FFF2-40B4-BE49-F238E27FC236}">
                <a16:creationId xmlns:a16="http://schemas.microsoft.com/office/drawing/2014/main" id="{C1775B51-56DF-46F8-AE95-1597A25BD8D5}"/>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68401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VALUES AND ATTITUDES IN OB">
            <a:hlinkClick r:id="" action="ppaction://media"/>
            <a:extLst>
              <a:ext uri="{FF2B5EF4-FFF2-40B4-BE49-F238E27FC236}">
                <a16:creationId xmlns:a16="http://schemas.microsoft.com/office/drawing/2014/main" id="{9FE78F0B-9353-4984-A3F9-73F192B7E419}"/>
              </a:ext>
            </a:extLst>
          </p:cNvPr>
          <p:cNvPicPr>
            <a:picLocks noRot="1" noChangeAspect="1"/>
          </p:cNvPicPr>
          <p:nvPr>
            <a:videoFile r:link="rId1"/>
          </p:nvPr>
        </p:nvPicPr>
        <p:blipFill>
          <a:blip r:embed="rId3"/>
          <a:stretch>
            <a:fillRect/>
          </a:stretch>
        </p:blipFill>
        <p:spPr>
          <a:xfrm>
            <a:off x="603682" y="798990"/>
            <a:ext cx="11017188" cy="5344358"/>
          </a:xfrm>
          <a:prstGeom prst="rect">
            <a:avLst/>
          </a:prstGeom>
        </p:spPr>
      </p:pic>
      <p:sp>
        <p:nvSpPr>
          <p:cNvPr id="2" name="Slide Number Placeholder 1">
            <a:extLst>
              <a:ext uri="{FF2B5EF4-FFF2-40B4-BE49-F238E27FC236}">
                <a16:creationId xmlns:a16="http://schemas.microsoft.com/office/drawing/2014/main" id="{3A36F47A-2A54-4587-80EF-956670FCA37A}"/>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85430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9176-F951-4DA3-8702-3A930B7AEFD2}"/>
              </a:ext>
            </a:extLst>
          </p:cNvPr>
          <p:cNvSpPr>
            <a:spLocks noGrp="1"/>
          </p:cNvSpPr>
          <p:nvPr>
            <p:ph type="title"/>
          </p:nvPr>
        </p:nvSpPr>
        <p:spPr/>
        <p:txBody>
          <a:bodyPr/>
          <a:lstStyle/>
          <a:p>
            <a:r>
              <a:rPr lang="en-IN" dirty="0"/>
              <a:t> What is Values?</a:t>
            </a:r>
          </a:p>
        </p:txBody>
      </p:sp>
      <p:sp>
        <p:nvSpPr>
          <p:cNvPr id="3" name="Content Placeholder 2">
            <a:extLst>
              <a:ext uri="{FF2B5EF4-FFF2-40B4-BE49-F238E27FC236}">
                <a16:creationId xmlns:a16="http://schemas.microsoft.com/office/drawing/2014/main" id="{213CE453-D98D-4F72-BB94-0CA07C923E72}"/>
              </a:ext>
            </a:extLst>
          </p:cNvPr>
          <p:cNvSpPr>
            <a:spLocks noGrp="1"/>
          </p:cNvSpPr>
          <p:nvPr>
            <p:ph idx="1"/>
          </p:nvPr>
        </p:nvSpPr>
        <p:spPr/>
        <p:txBody>
          <a:bodyPr/>
          <a:lstStyle/>
          <a:p>
            <a:r>
              <a:rPr lang="en-US" sz="2000" dirty="0"/>
              <a:t>Values defined in Organizational Behavior as the collective conceptions of what is considered good, desirable, and proper or bad, undesirable, and improper in a culture.</a:t>
            </a:r>
          </a:p>
          <a:p>
            <a:r>
              <a:rPr lang="en-US" sz="2000" dirty="0"/>
              <a:t>In simple terms values are the principles that help you to decide what is right and wrong, and how to act in various situations:</a:t>
            </a:r>
          </a:p>
          <a:p>
            <a:r>
              <a:rPr lang="en-US" sz="2000" dirty="0"/>
              <a:t>A value is a shared idea about how something is ranked in terms of desirability, worth or goodness. Sometimes, it has been interpreted to mean “such standards by means of which the ends of action are selected”.</a:t>
            </a:r>
          </a:p>
          <a:p>
            <a:pPr marL="0" indent="0">
              <a:buNone/>
            </a:pPr>
            <a:endParaRPr lang="en-US" sz="2000" dirty="0"/>
          </a:p>
          <a:p>
            <a:endParaRPr lang="en-US" dirty="0"/>
          </a:p>
        </p:txBody>
      </p:sp>
      <p:sp>
        <p:nvSpPr>
          <p:cNvPr id="4" name="Slide Number Placeholder 3">
            <a:extLst>
              <a:ext uri="{FF2B5EF4-FFF2-40B4-BE49-F238E27FC236}">
                <a16:creationId xmlns:a16="http://schemas.microsoft.com/office/drawing/2014/main" id="{1797BFD2-A084-4585-93B3-88D14B1FD1F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981790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CEA7E8-0713-4434-AC6F-29F3BB14EA87}"/>
              </a:ext>
            </a:extLst>
          </p:cNvPr>
          <p:cNvSpPr>
            <a:spLocks noGrp="1"/>
          </p:cNvSpPr>
          <p:nvPr>
            <p:ph type="title"/>
          </p:nvPr>
        </p:nvSpPr>
        <p:spPr>
          <a:xfrm>
            <a:off x="1154954" y="1012902"/>
            <a:ext cx="8761413" cy="706964"/>
          </a:xfrm>
        </p:spPr>
        <p:txBody>
          <a:bodyPr/>
          <a:lstStyle/>
          <a:p>
            <a:r>
              <a:rPr lang="en-US" dirty="0"/>
              <a:t>References</a:t>
            </a:r>
            <a:endParaRPr lang="en-IN" dirty="0"/>
          </a:p>
        </p:txBody>
      </p:sp>
      <p:sp>
        <p:nvSpPr>
          <p:cNvPr id="5" name="Content Placeholder 4">
            <a:extLst>
              <a:ext uri="{FF2B5EF4-FFF2-40B4-BE49-F238E27FC236}">
                <a16:creationId xmlns:a16="http://schemas.microsoft.com/office/drawing/2014/main" id="{6F52D523-2EA1-4AEE-B527-E0FDA0759F4F}"/>
              </a:ext>
            </a:extLst>
          </p:cNvPr>
          <p:cNvSpPr>
            <a:spLocks noGrp="1"/>
          </p:cNvSpPr>
          <p:nvPr>
            <p:ph idx="1"/>
          </p:nvPr>
        </p:nvSpPr>
        <p:spPr/>
        <p:txBody>
          <a:bodyPr/>
          <a:lstStyle/>
          <a:p>
            <a:r>
              <a:rPr lang="en-IN" dirty="0">
                <a:hlinkClick r:id="rId2"/>
              </a:rPr>
              <a:t>https://www.iedunote.com/values</a:t>
            </a:r>
            <a:endParaRPr lang="en-IN" dirty="0"/>
          </a:p>
          <a:p>
            <a:r>
              <a:rPr lang="en-IN" dirty="0">
                <a:hlinkClick r:id="rId3"/>
              </a:rPr>
              <a:t>https://www.iedunote.com/attitude-definition-characteristics-types</a:t>
            </a:r>
            <a:endParaRPr lang="en-IN" dirty="0"/>
          </a:p>
          <a:p>
            <a:r>
              <a:rPr lang="en-IN" dirty="0">
                <a:hlinkClick r:id="rId4"/>
              </a:rPr>
              <a:t>https://www.geektonight.com/what-is-attitude-meaning-functions-types-importance-components/</a:t>
            </a:r>
            <a:endParaRPr lang="en-IN" dirty="0"/>
          </a:p>
          <a:p>
            <a:r>
              <a:rPr lang="en-IN" dirty="0">
                <a:hlinkClick r:id="rId5"/>
              </a:rPr>
              <a:t>https://www.iedunote.com/values-attitudes-difference</a:t>
            </a:r>
            <a:endParaRPr lang="en-IN" dirty="0"/>
          </a:p>
          <a:p>
            <a:r>
              <a:rPr lang="en-IN" dirty="0">
                <a:hlinkClick r:id="rId6"/>
              </a:rPr>
              <a:t>https://www.slideshare.net/shrinivas1648/attitude-organisational-behaviour-60404815</a:t>
            </a:r>
            <a:endParaRPr lang="en-IN" dirty="0"/>
          </a:p>
          <a:p>
            <a:endParaRPr lang="en-IN" dirty="0"/>
          </a:p>
        </p:txBody>
      </p:sp>
      <p:sp>
        <p:nvSpPr>
          <p:cNvPr id="3" name="Slide Number Placeholder 2">
            <a:extLst>
              <a:ext uri="{FF2B5EF4-FFF2-40B4-BE49-F238E27FC236}">
                <a16:creationId xmlns:a16="http://schemas.microsoft.com/office/drawing/2014/main" id="{88B8FDD7-EE62-4DA2-A59C-F77572B41017}"/>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9205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A733-6E33-4A40-B96F-5A3530E288D9}"/>
              </a:ext>
            </a:extLst>
          </p:cNvPr>
          <p:cNvSpPr>
            <a:spLocks noGrp="1"/>
          </p:cNvSpPr>
          <p:nvPr>
            <p:ph type="title"/>
          </p:nvPr>
        </p:nvSpPr>
        <p:spPr/>
        <p:txBody>
          <a:bodyPr/>
          <a:lstStyle/>
          <a:p>
            <a:r>
              <a:rPr lang="en-US" sz="2400" b="0" i="0" dirty="0">
                <a:solidFill>
                  <a:schemeClr val="bg1"/>
                </a:solidFill>
                <a:effectLst/>
              </a:rPr>
              <a:t>According to R.K. Mukherjee, “Values are socially approved desires and goals that are internalized through the process of conditioning, learning or socialization and that become subjective preferences, standards, and aspirations”.</a:t>
            </a:r>
            <a:endParaRPr lang="en-IN" sz="2400" dirty="0">
              <a:solidFill>
                <a:schemeClr val="bg1"/>
              </a:solidFill>
            </a:endParaRPr>
          </a:p>
        </p:txBody>
      </p:sp>
      <p:sp>
        <p:nvSpPr>
          <p:cNvPr id="3" name="Text Placeholder 2">
            <a:extLst>
              <a:ext uri="{FF2B5EF4-FFF2-40B4-BE49-F238E27FC236}">
                <a16:creationId xmlns:a16="http://schemas.microsoft.com/office/drawing/2014/main" id="{2510EB49-4BBA-42F8-96C2-BB866A9CD123}"/>
              </a:ext>
            </a:extLst>
          </p:cNvPr>
          <p:cNvSpPr>
            <a:spLocks noGrp="1"/>
          </p:cNvSpPr>
          <p:nvPr>
            <p:ph type="body" idx="1"/>
          </p:nvPr>
        </p:nvSpPr>
        <p:spPr>
          <a:xfrm>
            <a:off x="6808474" y="904875"/>
            <a:ext cx="4095750" cy="5200649"/>
          </a:xfrm>
        </p:spPr>
        <p:txBody>
          <a:bodyPr>
            <a:normAutofit/>
          </a:bodyPr>
          <a:lstStyle/>
          <a:p>
            <a:r>
              <a:rPr lang="en-US" dirty="0">
                <a:solidFill>
                  <a:schemeClr val="tx1"/>
                </a:solidFill>
              </a:rPr>
              <a:t>“Values are like fingerprints. Nobody’s are the same, but you leave them all over everything you do.”</a:t>
            </a:r>
          </a:p>
          <a:p>
            <a:endParaRPr lang="en-US" dirty="0">
              <a:solidFill>
                <a:schemeClr val="tx1"/>
              </a:solidFill>
            </a:endParaRPr>
          </a:p>
          <a:p>
            <a:r>
              <a:rPr lang="en-US" dirty="0">
                <a:solidFill>
                  <a:schemeClr val="tx1"/>
                </a:solidFill>
              </a:rPr>
              <a:t>~ Elvis Presley</a:t>
            </a:r>
            <a:endParaRPr lang="en-IN" dirty="0">
              <a:solidFill>
                <a:schemeClr val="tx1"/>
              </a:solidFill>
            </a:endParaRPr>
          </a:p>
        </p:txBody>
      </p:sp>
      <p:sp>
        <p:nvSpPr>
          <p:cNvPr id="4" name="Slide Number Placeholder 3">
            <a:extLst>
              <a:ext uri="{FF2B5EF4-FFF2-40B4-BE49-F238E27FC236}">
                <a16:creationId xmlns:a16="http://schemas.microsoft.com/office/drawing/2014/main" id="{D2FD23FD-6F8D-4B4B-ACFA-B0253788CA9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92821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2A22-C6AE-4B57-AE43-1F93AB469B40}"/>
              </a:ext>
            </a:extLst>
          </p:cNvPr>
          <p:cNvSpPr>
            <a:spLocks noGrp="1"/>
          </p:cNvSpPr>
          <p:nvPr>
            <p:ph type="title"/>
          </p:nvPr>
        </p:nvSpPr>
        <p:spPr/>
        <p:txBody>
          <a:bodyPr/>
          <a:lstStyle/>
          <a:p>
            <a:r>
              <a:rPr lang="en-IN" dirty="0"/>
              <a:t>Characteristics of Value</a:t>
            </a:r>
          </a:p>
        </p:txBody>
      </p:sp>
      <p:sp>
        <p:nvSpPr>
          <p:cNvPr id="3" name="Content Placeholder 2">
            <a:extLst>
              <a:ext uri="{FF2B5EF4-FFF2-40B4-BE49-F238E27FC236}">
                <a16:creationId xmlns:a16="http://schemas.microsoft.com/office/drawing/2014/main" id="{85113269-5814-4721-878A-C50A853C0395}"/>
              </a:ext>
            </a:extLst>
          </p:cNvPr>
          <p:cNvSpPr>
            <a:spLocks noGrp="1"/>
          </p:cNvSpPr>
          <p:nvPr>
            <p:ph idx="1"/>
          </p:nvPr>
        </p:nvSpPr>
        <p:spPr/>
        <p:txBody>
          <a:bodyPr>
            <a:normAutofit/>
          </a:bodyPr>
          <a:lstStyle/>
          <a:p>
            <a:r>
              <a:rPr lang="en-US" sz="2000" dirty="0"/>
              <a:t>These are extremely practical, and valuation requires not just techniques but also an understanding of the strategic context.</a:t>
            </a:r>
          </a:p>
          <a:p>
            <a:r>
              <a:rPr lang="en-US" sz="2000" dirty="0"/>
              <a:t>These can provide standards of competence and morality.</a:t>
            </a:r>
          </a:p>
          <a:p>
            <a:r>
              <a:rPr lang="en-US" sz="2000" dirty="0"/>
              <a:t>Most of our core values are learned early in life from family, friends, neighborhood school, the mass print, visual media and other sources within the society.</a:t>
            </a:r>
          </a:p>
          <a:p>
            <a:r>
              <a:rPr lang="en-US" sz="2000" dirty="0"/>
              <a:t>Values can differ from culture to culture and even person to person.</a:t>
            </a:r>
          </a:p>
          <a:p>
            <a:r>
              <a:rPr lang="en-US" sz="2000" dirty="0"/>
              <a:t>They build up societies, integrate social relations.</a:t>
            </a:r>
            <a:endParaRPr lang="en-IN" sz="2000" dirty="0"/>
          </a:p>
        </p:txBody>
      </p:sp>
      <p:sp>
        <p:nvSpPr>
          <p:cNvPr id="4" name="Slide Number Placeholder 3">
            <a:extLst>
              <a:ext uri="{FF2B5EF4-FFF2-40B4-BE49-F238E27FC236}">
                <a16:creationId xmlns:a16="http://schemas.microsoft.com/office/drawing/2014/main" id="{D9D027DC-3F6A-45CE-9E65-9C73C13C26A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9405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A75E-F463-456A-8839-267E63AB76F5}"/>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9B334B72-6855-4A9D-A072-D327619AE118}"/>
              </a:ext>
            </a:extLst>
          </p:cNvPr>
          <p:cNvSpPr>
            <a:spLocks noGrp="1"/>
          </p:cNvSpPr>
          <p:nvPr>
            <p:ph idx="1"/>
          </p:nvPr>
        </p:nvSpPr>
        <p:spPr/>
        <p:txBody>
          <a:bodyPr>
            <a:normAutofit fontScale="92500" lnSpcReduction="20000"/>
          </a:bodyPr>
          <a:lstStyle/>
          <a:p>
            <a:pPr marL="285750" indent="-285750">
              <a:buClr>
                <a:schemeClr val="accent1">
                  <a:lumMod val="60000"/>
                  <a:lumOff val="40000"/>
                </a:schemeClr>
              </a:buClr>
              <a:buFont typeface="Century Gothic" panose="020B0502020202020204" pitchFamily="34" charset="0"/>
              <a:buChar char="►"/>
            </a:pPr>
            <a:r>
              <a:rPr lang="en-US" sz="2200" dirty="0">
                <a:solidFill>
                  <a:schemeClr val="bg2">
                    <a:lumMod val="25000"/>
                  </a:schemeClr>
                </a:solidFill>
              </a:rPr>
              <a:t>They contain a judgmental element in that they carry an individual’s ideas as to what is right, good, or desirable.</a:t>
            </a:r>
          </a:p>
          <a:p>
            <a:pPr marL="285750" indent="-285750">
              <a:buClr>
                <a:schemeClr val="accent1">
                  <a:lumMod val="60000"/>
                  <a:lumOff val="40000"/>
                </a:schemeClr>
              </a:buClr>
              <a:buFont typeface="Century Gothic" panose="020B0502020202020204" pitchFamily="34" charset="0"/>
              <a:buChar char="►"/>
            </a:pPr>
            <a:endParaRPr lang="en-US" sz="2200" dirty="0">
              <a:solidFill>
                <a:schemeClr val="bg2">
                  <a:lumMod val="25000"/>
                </a:schemeClr>
              </a:solidFill>
            </a:endParaRPr>
          </a:p>
          <a:p>
            <a:pPr marL="285750" indent="-285750">
              <a:buClr>
                <a:schemeClr val="accent1">
                  <a:lumMod val="60000"/>
                  <a:lumOff val="40000"/>
                </a:schemeClr>
              </a:buClr>
              <a:buFont typeface="Century Gothic" panose="020B0502020202020204" pitchFamily="34" charset="0"/>
              <a:buChar char="►"/>
            </a:pPr>
            <a:r>
              <a:rPr lang="en-US" sz="2200" dirty="0">
                <a:solidFill>
                  <a:schemeClr val="bg2">
                    <a:lumMod val="25000"/>
                  </a:schemeClr>
                </a:solidFill>
              </a:rPr>
              <a:t>They mold the ideal dimensions of personality and depth of culture.</a:t>
            </a:r>
          </a:p>
          <a:p>
            <a:pPr>
              <a:buClr>
                <a:schemeClr val="accent1">
                  <a:lumMod val="60000"/>
                  <a:lumOff val="40000"/>
                </a:schemeClr>
              </a:buClr>
            </a:pPr>
            <a:endParaRPr lang="en-US" sz="2200" dirty="0">
              <a:solidFill>
                <a:schemeClr val="bg2">
                  <a:lumMod val="25000"/>
                </a:schemeClr>
              </a:solidFill>
            </a:endParaRPr>
          </a:p>
          <a:p>
            <a:pPr marL="285750" indent="-285750">
              <a:buClr>
                <a:schemeClr val="accent1">
                  <a:lumMod val="60000"/>
                  <a:lumOff val="40000"/>
                </a:schemeClr>
              </a:buClr>
              <a:buFont typeface="Century Gothic" panose="020B0502020202020204" pitchFamily="34" charset="0"/>
              <a:buChar char="►"/>
            </a:pPr>
            <a:r>
              <a:rPr lang="en-US" sz="2200" dirty="0">
                <a:solidFill>
                  <a:schemeClr val="bg2">
                    <a:lumMod val="25000"/>
                  </a:schemeClr>
                </a:solidFill>
              </a:rPr>
              <a:t>They influence people’s behavior and serve as criteria for evaluating the actions of others.</a:t>
            </a:r>
          </a:p>
          <a:p>
            <a:pPr>
              <a:buClr>
                <a:schemeClr val="accent1">
                  <a:lumMod val="60000"/>
                  <a:lumOff val="40000"/>
                </a:schemeClr>
              </a:buClr>
            </a:pPr>
            <a:endParaRPr lang="en-US" sz="2200" dirty="0">
              <a:solidFill>
                <a:schemeClr val="bg2">
                  <a:lumMod val="25000"/>
                </a:schemeClr>
              </a:solidFill>
            </a:endParaRPr>
          </a:p>
          <a:p>
            <a:pPr marL="285750" indent="-285750">
              <a:buClr>
                <a:schemeClr val="accent1">
                  <a:lumMod val="60000"/>
                  <a:lumOff val="40000"/>
                </a:schemeClr>
              </a:buClr>
              <a:buFont typeface="Century Gothic" panose="020B0502020202020204" pitchFamily="34" charset="0"/>
              <a:buChar char="►"/>
            </a:pPr>
            <a:r>
              <a:rPr lang="en-US" sz="2200" dirty="0">
                <a:solidFill>
                  <a:schemeClr val="bg2">
                    <a:lumMod val="25000"/>
                  </a:schemeClr>
                </a:solidFill>
              </a:rPr>
              <a:t>They have a great role to play in the conduct of social life. They help in creating norms to guide day-to-day behavior.</a:t>
            </a:r>
            <a:endParaRPr lang="en-IN" sz="2200" dirty="0"/>
          </a:p>
          <a:p>
            <a:endParaRPr lang="en-IN" dirty="0"/>
          </a:p>
        </p:txBody>
      </p:sp>
      <p:sp>
        <p:nvSpPr>
          <p:cNvPr id="4" name="Slide Number Placeholder 3">
            <a:extLst>
              <a:ext uri="{FF2B5EF4-FFF2-40B4-BE49-F238E27FC236}">
                <a16:creationId xmlns:a16="http://schemas.microsoft.com/office/drawing/2014/main" id="{8D947161-53EF-456B-A1C8-ADB8A2DFBC0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52542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C3F-8650-4463-BDB1-90955D1F7694}"/>
              </a:ext>
            </a:extLst>
          </p:cNvPr>
          <p:cNvSpPr>
            <a:spLocks noGrp="1"/>
          </p:cNvSpPr>
          <p:nvPr>
            <p:ph type="title"/>
          </p:nvPr>
        </p:nvSpPr>
        <p:spPr/>
        <p:txBody>
          <a:bodyPr/>
          <a:lstStyle/>
          <a:p>
            <a:r>
              <a:rPr lang="en-IN" sz="4400" dirty="0"/>
              <a:t>Types of Values</a:t>
            </a:r>
            <a:endParaRPr lang="en-US" sz="4400" dirty="0"/>
          </a:p>
          <a:p>
            <a:endParaRPr lang="en-IN" dirty="0"/>
          </a:p>
        </p:txBody>
      </p:sp>
      <p:sp>
        <p:nvSpPr>
          <p:cNvPr id="3" name="Content Placeholder 2">
            <a:extLst>
              <a:ext uri="{FF2B5EF4-FFF2-40B4-BE49-F238E27FC236}">
                <a16:creationId xmlns:a16="http://schemas.microsoft.com/office/drawing/2014/main" id="{A69F35AB-44DE-43A3-9BA6-A62BEFE1E18D}"/>
              </a:ext>
            </a:extLst>
          </p:cNvPr>
          <p:cNvSpPr>
            <a:spLocks noGrp="1"/>
          </p:cNvSpPr>
          <p:nvPr>
            <p:ph idx="1"/>
          </p:nvPr>
        </p:nvSpPr>
        <p:spPr/>
        <p:txBody>
          <a:bodyPr vert="horz" lIns="91440" tIns="45720" rIns="91440" bIns="45720" rtlCol="0" anchor="t">
            <a:normAutofit/>
          </a:bodyPr>
          <a:lstStyle/>
          <a:p>
            <a:endParaRPr lang="en-IN" sz="2800" dirty="0"/>
          </a:p>
          <a:p>
            <a:endParaRPr lang="en-IN" dirty="0"/>
          </a:p>
        </p:txBody>
      </p:sp>
      <p:pic>
        <p:nvPicPr>
          <p:cNvPr id="4" name="Picture 4" descr="Icon&#10;&#10;Description automatically generated">
            <a:extLst>
              <a:ext uri="{FF2B5EF4-FFF2-40B4-BE49-F238E27FC236}">
                <a16:creationId xmlns:a16="http://schemas.microsoft.com/office/drawing/2014/main" id="{6E43473A-90E4-4225-95B4-BC6DD00C20B5}"/>
              </a:ext>
            </a:extLst>
          </p:cNvPr>
          <p:cNvPicPr>
            <a:picLocks noChangeAspect="1"/>
          </p:cNvPicPr>
          <p:nvPr/>
        </p:nvPicPr>
        <p:blipFill>
          <a:blip r:embed="rId2"/>
          <a:stretch>
            <a:fillRect/>
          </a:stretch>
        </p:blipFill>
        <p:spPr>
          <a:xfrm>
            <a:off x="2235200" y="2289175"/>
            <a:ext cx="7975600" cy="4375150"/>
          </a:xfrm>
          <a:prstGeom prst="rect">
            <a:avLst/>
          </a:prstGeom>
        </p:spPr>
      </p:pic>
      <p:sp>
        <p:nvSpPr>
          <p:cNvPr id="5" name="Slide Number Placeholder 4">
            <a:extLst>
              <a:ext uri="{FF2B5EF4-FFF2-40B4-BE49-F238E27FC236}">
                <a16:creationId xmlns:a16="http://schemas.microsoft.com/office/drawing/2014/main" id="{1912AB93-2231-4772-BA43-8B16180F77F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52522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1B0E-0708-4797-B2E9-725B6E6F80E9}"/>
              </a:ext>
            </a:extLst>
          </p:cNvPr>
          <p:cNvSpPr>
            <a:spLocks noGrp="1"/>
          </p:cNvSpPr>
          <p:nvPr>
            <p:ph type="title"/>
          </p:nvPr>
        </p:nvSpPr>
        <p:spPr/>
        <p:txBody>
          <a:bodyPr/>
          <a:lstStyle/>
          <a:p>
            <a:r>
              <a:rPr lang="en-US" dirty="0"/>
              <a:t>Terminal Values</a:t>
            </a:r>
          </a:p>
          <a:p>
            <a:endParaRPr lang="en-US" dirty="0"/>
          </a:p>
        </p:txBody>
      </p:sp>
      <p:sp>
        <p:nvSpPr>
          <p:cNvPr id="3" name="Content Placeholder 2">
            <a:extLst>
              <a:ext uri="{FF2B5EF4-FFF2-40B4-BE49-F238E27FC236}">
                <a16:creationId xmlns:a16="http://schemas.microsoft.com/office/drawing/2014/main" id="{0CC8AC3F-D8BA-448D-B5AB-AC8ED13E768D}"/>
              </a:ext>
            </a:extLst>
          </p:cNvPr>
          <p:cNvSpPr>
            <a:spLocks noGrp="1"/>
          </p:cNvSpPr>
          <p:nvPr>
            <p:ph idx="1"/>
          </p:nvPr>
        </p:nvSpPr>
        <p:spPr/>
        <p:txBody>
          <a:bodyPr vert="horz" lIns="91440" tIns="45720" rIns="91440" bIns="45720" rtlCol="0" anchor="t">
            <a:normAutofit/>
          </a:bodyPr>
          <a:lstStyle/>
          <a:p>
            <a:r>
              <a:rPr lang="en-US" sz="2000" dirty="0">
                <a:ea typeface="+mn-lt"/>
                <a:cs typeface="+mn-lt"/>
              </a:rPr>
              <a:t>These are values that we think are most important or most desirable.</a:t>
            </a:r>
          </a:p>
          <a:p>
            <a:r>
              <a:rPr lang="en-US" sz="2000" dirty="0">
                <a:ea typeface="+mn-lt"/>
                <a:cs typeface="+mn-lt"/>
              </a:rPr>
              <a:t>These refer to desirable end-states of existence, the goals a person would like to achieve during his or her lifetime.</a:t>
            </a:r>
          </a:p>
          <a:p>
            <a:r>
              <a:rPr lang="en-US" sz="2000" dirty="0">
                <a:ea typeface="+mn-lt"/>
                <a:cs typeface="+mn-lt"/>
              </a:rPr>
              <a:t>They include happiness, self-respect, recognition, inner harmony, leading a prosperous life, and professional excellence.</a:t>
            </a:r>
          </a:p>
          <a:p>
            <a:endParaRPr lang="en-US" sz="2000" dirty="0"/>
          </a:p>
        </p:txBody>
      </p:sp>
      <p:sp>
        <p:nvSpPr>
          <p:cNvPr id="4" name="Slide Number Placeholder 3">
            <a:extLst>
              <a:ext uri="{FF2B5EF4-FFF2-40B4-BE49-F238E27FC236}">
                <a16:creationId xmlns:a16="http://schemas.microsoft.com/office/drawing/2014/main" id="{C3C1A2EC-678A-4055-BE3B-CC73881E96A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892692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2799</Words>
  <Application>Microsoft Office PowerPoint</Application>
  <PresentationFormat>Widescreen</PresentationFormat>
  <Paragraphs>237</Paragraphs>
  <Slides>40</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Century Gothic</vt:lpstr>
      <vt:lpstr>Wingdings</vt:lpstr>
      <vt:lpstr>Wingdings 3</vt:lpstr>
      <vt:lpstr>Ion Boardroom</vt:lpstr>
      <vt:lpstr>PowerPoint Presentation</vt:lpstr>
      <vt:lpstr>Table Of Contents Of Values</vt:lpstr>
      <vt:lpstr>Values v/s Attitude</vt:lpstr>
      <vt:lpstr> What is Values?</vt:lpstr>
      <vt:lpstr>According to R.K. Mukherjee, “Values are socially approved desires and goals that are internalized through the process of conditioning, learning or socialization and that become subjective preferences, standards, and aspirations”.</vt:lpstr>
      <vt:lpstr>Characteristics of Value</vt:lpstr>
      <vt:lpstr>Contd.</vt:lpstr>
      <vt:lpstr>Types of Values </vt:lpstr>
      <vt:lpstr>Terminal Values </vt:lpstr>
      <vt:lpstr>Fun Activity</vt:lpstr>
      <vt:lpstr>Instrumental Values </vt:lpstr>
      <vt:lpstr>Importance of Values </vt:lpstr>
      <vt:lpstr>PowerPoint Presentation</vt:lpstr>
      <vt:lpstr>Sources of Values </vt:lpstr>
      <vt:lpstr>PowerPoint Presentation</vt:lpstr>
      <vt:lpstr>Values And Beliefs </vt:lpstr>
      <vt:lpstr>PowerPoint Presentation</vt:lpstr>
      <vt:lpstr>Values in Workplace</vt:lpstr>
      <vt:lpstr>Table Of Contents of Attitudes</vt:lpstr>
      <vt:lpstr>Introduction</vt:lpstr>
      <vt:lpstr>PowerPoint Presentation</vt:lpstr>
      <vt:lpstr>Job Satisfaction</vt:lpstr>
      <vt:lpstr>Job Involvement</vt:lpstr>
      <vt:lpstr>Organizational Commitment</vt:lpstr>
      <vt:lpstr>PowerPoint Presentation</vt:lpstr>
      <vt:lpstr>Adjustment Function</vt:lpstr>
      <vt:lpstr>Ego-Defensive Function</vt:lpstr>
      <vt:lpstr>Value-Expressive Function</vt:lpstr>
      <vt:lpstr>Knowledge Function</vt:lpstr>
      <vt:lpstr>Components of Attitude</vt:lpstr>
      <vt:lpstr>Cognitive Component</vt:lpstr>
      <vt:lpstr>Affective Component</vt:lpstr>
      <vt:lpstr>Behavioural Component</vt:lpstr>
      <vt:lpstr>Characteristics Of Attitude</vt:lpstr>
      <vt:lpstr>Contd.</vt:lpstr>
      <vt:lpstr>PowerPoint Presentation</vt:lpstr>
      <vt:lpstr>Importance of Attitudes</vt:lpstr>
      <vt:lpstr>Contd.</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dhruvilshah2001@outlook.com</dc:creator>
  <cp:lastModifiedBy>Dev Kalyani</cp:lastModifiedBy>
  <cp:revision>208</cp:revision>
  <dcterms:created xsi:type="dcterms:W3CDTF">2021-08-20T16:40:01Z</dcterms:created>
  <dcterms:modified xsi:type="dcterms:W3CDTF">2021-09-05T11:27:11Z</dcterms:modified>
</cp:coreProperties>
</file>