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0" r:id="rId1"/>
  </p:sldMasterIdLst>
  <p:notesMasterIdLst>
    <p:notesMasterId r:id="rId108"/>
  </p:notesMasterIdLst>
  <p:sldIdLst>
    <p:sldId id="257" r:id="rId2"/>
    <p:sldId id="258" r:id="rId3"/>
    <p:sldId id="261" r:id="rId4"/>
    <p:sldId id="262" r:id="rId5"/>
    <p:sldId id="263" r:id="rId6"/>
    <p:sldId id="339" r:id="rId7"/>
    <p:sldId id="338" r:id="rId8"/>
    <p:sldId id="264" r:id="rId9"/>
    <p:sldId id="266" r:id="rId10"/>
    <p:sldId id="267" r:id="rId11"/>
    <p:sldId id="389" r:id="rId12"/>
    <p:sldId id="268" r:id="rId13"/>
    <p:sldId id="269" r:id="rId14"/>
    <p:sldId id="270" r:id="rId15"/>
    <p:sldId id="393" r:id="rId16"/>
    <p:sldId id="394" r:id="rId17"/>
    <p:sldId id="395" r:id="rId18"/>
    <p:sldId id="271" r:id="rId19"/>
    <p:sldId id="390" r:id="rId20"/>
    <p:sldId id="391" r:id="rId21"/>
    <p:sldId id="392" r:id="rId22"/>
    <p:sldId id="396" r:id="rId23"/>
    <p:sldId id="397" r:id="rId24"/>
    <p:sldId id="398" r:id="rId25"/>
    <p:sldId id="399" r:id="rId26"/>
    <p:sldId id="400" r:id="rId27"/>
    <p:sldId id="273" r:id="rId28"/>
    <p:sldId id="274" r:id="rId29"/>
    <p:sldId id="387" r:id="rId30"/>
    <p:sldId id="388" r:id="rId31"/>
    <p:sldId id="340" r:id="rId32"/>
    <p:sldId id="282" r:id="rId33"/>
    <p:sldId id="420" r:id="rId34"/>
    <p:sldId id="283" r:id="rId35"/>
    <p:sldId id="285" r:id="rId36"/>
    <p:sldId id="286" r:id="rId37"/>
    <p:sldId id="287" r:id="rId38"/>
    <p:sldId id="334" r:id="rId39"/>
    <p:sldId id="291" r:id="rId40"/>
    <p:sldId id="292" r:id="rId41"/>
    <p:sldId id="293" r:id="rId42"/>
    <p:sldId id="297" r:id="rId43"/>
    <p:sldId id="298" r:id="rId44"/>
    <p:sldId id="401" r:id="rId45"/>
    <p:sldId id="403" r:id="rId46"/>
    <p:sldId id="406" r:id="rId47"/>
    <p:sldId id="404" r:id="rId48"/>
    <p:sldId id="405" r:id="rId49"/>
    <p:sldId id="407" r:id="rId50"/>
    <p:sldId id="304" r:id="rId51"/>
    <p:sldId id="408" r:id="rId52"/>
    <p:sldId id="409" r:id="rId53"/>
    <p:sldId id="305" r:id="rId54"/>
    <p:sldId id="410" r:id="rId55"/>
    <p:sldId id="306" r:id="rId56"/>
    <p:sldId id="307" r:id="rId57"/>
    <p:sldId id="308" r:id="rId58"/>
    <p:sldId id="309" r:id="rId59"/>
    <p:sldId id="310" r:id="rId60"/>
    <p:sldId id="418" r:id="rId61"/>
    <p:sldId id="311" r:id="rId62"/>
    <p:sldId id="312" r:id="rId63"/>
    <p:sldId id="411" r:id="rId64"/>
    <p:sldId id="318" r:id="rId65"/>
    <p:sldId id="412" r:id="rId66"/>
    <p:sldId id="417" r:id="rId67"/>
    <p:sldId id="419" r:id="rId68"/>
    <p:sldId id="335" r:id="rId69"/>
    <p:sldId id="322" r:id="rId70"/>
    <p:sldId id="323" r:id="rId71"/>
    <p:sldId id="325" r:id="rId72"/>
    <p:sldId id="386" r:id="rId73"/>
    <p:sldId id="326" r:id="rId74"/>
    <p:sldId id="327" r:id="rId75"/>
    <p:sldId id="329" r:id="rId76"/>
    <p:sldId id="414" r:id="rId77"/>
    <p:sldId id="330" r:id="rId78"/>
    <p:sldId id="413" r:id="rId79"/>
    <p:sldId id="331" r:id="rId80"/>
    <p:sldId id="415" r:id="rId81"/>
    <p:sldId id="332" r:id="rId82"/>
    <p:sldId id="416" r:id="rId83"/>
    <p:sldId id="333" r:id="rId84"/>
    <p:sldId id="342"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4" r:id="rId99"/>
    <p:sldId id="435" r:id="rId100"/>
    <p:sldId id="436" r:id="rId101"/>
    <p:sldId id="437" r:id="rId102"/>
    <p:sldId id="438" r:id="rId103"/>
    <p:sldId id="439" r:id="rId104"/>
    <p:sldId id="440" r:id="rId105"/>
    <p:sldId id="441" r:id="rId106"/>
    <p:sldId id="336"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A1FF6-8BD5-4B77-AFEE-5C66B53C56DF}" type="datetimeFigureOut">
              <a:rPr lang="en-IN" smtClean="0"/>
              <a:t>11-03-2019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0FD9D-4D0B-473A-A2AE-281805F83F44}" type="slidenum">
              <a:rPr lang="en-IN" smtClean="0"/>
              <a:t>‹#›</a:t>
            </a:fld>
            <a:endParaRPr lang="en-IN"/>
          </a:p>
        </p:txBody>
      </p:sp>
    </p:spTree>
    <p:extLst>
      <p:ext uri="{BB962C8B-B14F-4D97-AF65-F5344CB8AC3E}">
        <p14:creationId xmlns:p14="http://schemas.microsoft.com/office/powerpoint/2010/main" val="373858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8712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358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047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6139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lt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30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ltLang="en-US"/>
          </a:p>
        </p:txBody>
      </p:sp>
      <p:sp>
        <p:nvSpPr>
          <p:cNvPr id="5123" name="Rectangle 3"/>
          <p:cNvSpPr>
            <a:spLocks noGrp="1" noRot="1" noChangeAspect="1" noChangeArrowheads="1" noTextEdit="1"/>
          </p:cNvSpPr>
          <p:nvPr>
            <p:ph type="sldImg"/>
          </p:nvPr>
        </p:nvSpPr>
        <p:spPr>
          <a:xfrm>
            <a:off x="955675" y="833438"/>
            <a:ext cx="4921250" cy="2768600"/>
          </a:xfrm>
          <a:ln cap="flat"/>
        </p:spPr>
      </p:sp>
    </p:spTree>
    <p:extLst>
      <p:ext uri="{BB962C8B-B14F-4D97-AF65-F5344CB8AC3E}">
        <p14:creationId xmlns:p14="http://schemas.microsoft.com/office/powerpoint/2010/main" val="290919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lt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241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lt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84059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lt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7995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lt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17701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ln/>
        </p:spPr>
        <p:txBody>
          <a:bodyPr/>
          <a:lstStyle/>
          <a:p>
            <a:endParaRPr lang="en-US" altLang="en-US"/>
          </a:p>
        </p:txBody>
      </p:sp>
      <p:sp>
        <p:nvSpPr>
          <p:cNvPr id="307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775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15926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ltLang="en-US"/>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16980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lt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50663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ltLang="en-US"/>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35536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ltLang="en-US"/>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98321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ln/>
        </p:spPr>
        <p:txBody>
          <a:bodyPr/>
          <a:lstStyle/>
          <a:p>
            <a:endParaRPr lang="en-US" altLang="en-US"/>
          </a:p>
        </p:txBody>
      </p:sp>
      <p:sp>
        <p:nvSpPr>
          <p:cNvPr id="716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09658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ltLang="en-US"/>
          </a:p>
        </p:txBody>
      </p:sp>
      <p:sp>
        <p:nvSpPr>
          <p:cNvPr id="768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1945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ln/>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1652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ln/>
        </p:spPr>
        <p:txBody>
          <a:bodyPr/>
          <a:lstStyle/>
          <a:p>
            <a:endParaRPr lang="en-US" altLang="en-US"/>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71203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ln/>
        </p:spPr>
        <p:txBody>
          <a:bodyPr/>
          <a:lstStyle/>
          <a:p>
            <a:endParaRPr lang="en-US" altLang="en-US"/>
          </a:p>
        </p:txBody>
      </p:sp>
      <p:sp>
        <p:nvSpPr>
          <p:cNvPr id="82947" name="Rectangle 3"/>
          <p:cNvSpPr>
            <a:spLocks noGrp="1" noRot="1" noChangeAspect="1" noChangeArrowheads="1" noTextEdit="1"/>
          </p:cNvSpPr>
          <p:nvPr>
            <p:ph type="sldImg"/>
          </p:nvPr>
        </p:nvSpPr>
        <p:spPr>
          <a:xfrm>
            <a:off x="955675" y="833438"/>
            <a:ext cx="4921250" cy="2768600"/>
          </a:xfrm>
          <a:ln cap="flat"/>
        </p:spPr>
      </p:sp>
    </p:spTree>
    <p:extLst>
      <p:ext uri="{BB962C8B-B14F-4D97-AF65-F5344CB8AC3E}">
        <p14:creationId xmlns:p14="http://schemas.microsoft.com/office/powerpoint/2010/main" val="408870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de-DE" altLang="en-US" smtClean="0">
                <a:latin typeface="Times" panose="02020603050405020304" pitchFamily="18" charset="0"/>
                <a:ea typeface="ＭＳ Ｐゴシック" panose="020B0600070205080204" pitchFamily="34" charset="-128"/>
              </a:rPr>
              <a:t>This unit tests each of the subsystems, and then does one gigantic integration test, in which all the subsystems are immediately tested together. </a:t>
            </a:r>
          </a:p>
          <a:p>
            <a:r>
              <a:rPr lang="de-DE" altLang="en-US" smtClean="0">
                <a:latin typeface="Times" panose="02020603050405020304" pitchFamily="18" charset="0"/>
                <a:ea typeface="ＭＳ Ｐゴシック" panose="020B0600070205080204" pitchFamily="34" charset="-128"/>
              </a:rPr>
              <a:t>Don‘t try this!! Why: The interfaces of each of the subsystems have not been tested yet.  </a:t>
            </a:r>
          </a:p>
        </p:txBody>
      </p:sp>
    </p:spTree>
    <p:extLst>
      <p:ext uri="{BB962C8B-B14F-4D97-AF65-F5344CB8AC3E}">
        <p14:creationId xmlns:p14="http://schemas.microsoft.com/office/powerpoint/2010/main" val="25744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77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398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de-DE" altLang="en-US" smtClean="0">
                <a:latin typeface="Times" panose="02020603050405020304" pitchFamily="18" charset="0"/>
                <a:ea typeface="ＭＳ Ｐゴシック" panose="020B0600070205080204" pitchFamily="34" charset="-128"/>
              </a:rPr>
              <a:t>This unit tests each of the subsystems, and then does one gigantic integration test, in which all the subsystems are immediately tested together. </a:t>
            </a:r>
          </a:p>
          <a:p>
            <a:r>
              <a:rPr lang="de-DE" altLang="en-US" smtClean="0">
                <a:latin typeface="Times" panose="02020603050405020304" pitchFamily="18" charset="0"/>
                <a:ea typeface="ＭＳ Ｐゴシック" panose="020B0600070205080204" pitchFamily="34" charset="-128"/>
              </a:rPr>
              <a:t>Don‘t try this!! Why: The interfaces of each of the subsystems have not been tested yet.  </a:t>
            </a:r>
          </a:p>
        </p:txBody>
      </p:sp>
    </p:spTree>
    <p:extLst>
      <p:ext uri="{BB962C8B-B14F-4D97-AF65-F5344CB8AC3E}">
        <p14:creationId xmlns:p14="http://schemas.microsoft.com/office/powerpoint/2010/main" val="287803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207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How do you select the target layer if there are more than 3 layers?</a:t>
            </a:r>
          </a:p>
          <a:p>
            <a:pPr lvl="1"/>
            <a:r>
              <a:rPr lang="en-US" altLang="en-US" smtClean="0">
                <a:latin typeface="Times" panose="02020603050405020304" pitchFamily="18" charset="0"/>
                <a:ea typeface="ＭＳ Ｐゴシック" panose="020B0600070205080204" pitchFamily="34" charset="-128"/>
              </a:rPr>
              <a:t>Heuristic: Try to minimize the number of stubs and drivers</a:t>
            </a:r>
            <a:endParaRPr lang="de-DE" altLang="en-US" smtClean="0">
              <a:latin typeface="Times" panose="02020603050405020304" pitchFamily="18" charset="0"/>
              <a:ea typeface="ＭＳ Ｐゴシック" panose="020B0600070205080204" pitchFamily="34" charset="-128"/>
            </a:endParaRPr>
          </a:p>
        </p:txBody>
      </p:sp>
      <p:sp>
        <p:nvSpPr>
          <p:cNvPr id="491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3251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panose="02020603050405020304" pitchFamily="18" charset="0"/>
                <a:ea typeface="ＭＳ Ｐゴシック" panose="020B0600070205080204" pitchFamily="34" charset="-128"/>
              </a:rPr>
              <a:t>Anpassen</a:t>
            </a:r>
          </a:p>
        </p:txBody>
      </p:sp>
      <p:sp>
        <p:nvSpPr>
          <p:cNvPr id="50179" name="Rectangle 3"/>
          <p:cNvSpPr>
            <a:spLocks noGrp="1" noRot="1" noChangeAspect="1" noChangeArrowheads="1" noTextEdit="1"/>
          </p:cNvSpPr>
          <p:nvPr>
            <p:ph type="sldImg"/>
          </p:nvPr>
        </p:nvSpPr>
        <p:spPr>
          <a:xfrm>
            <a:off x="406400" y="666750"/>
            <a:ext cx="6070600" cy="3416300"/>
          </a:xfrm>
          <a:ln cap="flat"/>
        </p:spPr>
      </p:sp>
    </p:spTree>
    <p:extLst>
      <p:ext uri="{BB962C8B-B14F-4D97-AF65-F5344CB8AC3E}">
        <p14:creationId xmlns:p14="http://schemas.microsoft.com/office/powerpoint/2010/main" val="145253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dirty="0"/>
          </a:p>
        </p:txBody>
      </p:sp>
      <p:sp>
        <p:nvSpPr>
          <p:cNvPr id="17" name="Footer Placeholder 16"/>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28" name="Date Placeholder 27"/>
          <p:cNvSpPr>
            <a:spLocks noGrp="1"/>
          </p:cNvSpPr>
          <p:nvPr>
            <p:ph type="dt" sz="half" idx="10"/>
          </p:nvPr>
        </p:nvSpPr>
        <p:spPr/>
        <p:txBody>
          <a:bodyPr/>
          <a:lstStyle/>
          <a:p>
            <a:fld id="{A5D244EC-84CE-4DEC-8630-EAFFB720A43D}" type="datetime1">
              <a:rPr lang="en-US" smtClean="0"/>
              <a:t>3/11/2019</a:t>
            </a:fld>
            <a:endParaRPr lang="en-US" dirty="0"/>
          </a:p>
        </p:txBody>
      </p:sp>
    </p:spTree>
    <p:extLst>
      <p:ext uri="{BB962C8B-B14F-4D97-AF65-F5344CB8AC3E}">
        <p14:creationId xmlns:p14="http://schemas.microsoft.com/office/powerpoint/2010/main" val="147578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4" name="Date Placeholder 3"/>
          <p:cNvSpPr>
            <a:spLocks noGrp="1"/>
          </p:cNvSpPr>
          <p:nvPr>
            <p:ph type="dt" sz="half" idx="10"/>
          </p:nvPr>
        </p:nvSpPr>
        <p:spPr/>
        <p:txBody>
          <a:bodyPr/>
          <a:lstStyle/>
          <a:p>
            <a:fld id="{3CDAC77E-25D6-4AA0-B497-6ED435317916}" type="datetime1">
              <a:rPr lang="en-US" smtClean="0"/>
              <a:t>3/11/2019</a:t>
            </a:fld>
            <a:endParaRPr lang="en-US" dirty="0"/>
          </a:p>
        </p:txBody>
      </p:sp>
    </p:spTree>
    <p:extLst>
      <p:ext uri="{BB962C8B-B14F-4D97-AF65-F5344CB8AC3E}">
        <p14:creationId xmlns:p14="http://schemas.microsoft.com/office/powerpoint/2010/main" val="7753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4" name="Date Placeholder 3"/>
          <p:cNvSpPr>
            <a:spLocks noGrp="1"/>
          </p:cNvSpPr>
          <p:nvPr>
            <p:ph type="dt" sz="half" idx="10"/>
          </p:nvPr>
        </p:nvSpPr>
        <p:spPr/>
        <p:txBody>
          <a:bodyPr/>
          <a:lstStyle/>
          <a:p>
            <a:fld id="{1889A7E1-CE1B-433C-8A4E-7052F1617383}" type="datetime1">
              <a:rPr lang="en-US" smtClean="0"/>
              <a:t>3/11/2019</a:t>
            </a:fld>
            <a:endParaRPr lang="en-US" dirty="0"/>
          </a:p>
        </p:txBody>
      </p:sp>
    </p:spTree>
    <p:extLst>
      <p:ext uri="{BB962C8B-B14F-4D97-AF65-F5344CB8AC3E}">
        <p14:creationId xmlns:p14="http://schemas.microsoft.com/office/powerpoint/2010/main" val="317014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4" name="Date Placeholder 3"/>
          <p:cNvSpPr>
            <a:spLocks noGrp="1"/>
          </p:cNvSpPr>
          <p:nvPr>
            <p:ph type="dt" sz="half" idx="10"/>
          </p:nvPr>
        </p:nvSpPr>
        <p:spPr/>
        <p:txBody>
          <a:bodyPr/>
          <a:lstStyle/>
          <a:p>
            <a:fld id="{A60198D0-AA8A-4DB3-88F6-D3508322F8A4}" type="datetime1">
              <a:rPr lang="en-US" smtClean="0"/>
              <a:t>3/11/2019</a:t>
            </a:fld>
            <a:endParaRPr lang="en-US" dirty="0"/>
          </a:p>
        </p:txBody>
      </p:sp>
    </p:spTree>
    <p:extLst>
      <p:ext uri="{BB962C8B-B14F-4D97-AF65-F5344CB8AC3E}">
        <p14:creationId xmlns:p14="http://schemas.microsoft.com/office/powerpoint/2010/main" val="180955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IN" smtClean="0"/>
              <a:t>These slides are designed to accompany Software Engineering: A Practitioner’s Approach, 7/e (McGraw-Hill 2009). Slides copyright 2009 by Roger Pressman. </a:t>
            </a:r>
            <a:endParaRPr lang="en-US" dirty="0"/>
          </a:p>
        </p:txBody>
      </p:sp>
      <p:sp>
        <p:nvSpPr>
          <p:cNvPr id="4" name="Date Placeholder 3"/>
          <p:cNvSpPr>
            <a:spLocks noGrp="1"/>
          </p:cNvSpPr>
          <p:nvPr>
            <p:ph type="dt" sz="half" idx="10"/>
          </p:nvPr>
        </p:nvSpPr>
        <p:spPr/>
        <p:txBody>
          <a:bodyPr/>
          <a:lstStyle/>
          <a:p>
            <a:fld id="{B4931E85-7921-4598-8406-8EBAF4FE9827}" type="datetime1">
              <a:rPr lang="en-US" smtClean="0"/>
              <a:t>3/11/2019</a:t>
            </a:fld>
            <a:endParaRPr lang="en-US" dirty="0"/>
          </a:p>
        </p:txBody>
      </p:sp>
    </p:spTree>
    <p:extLst>
      <p:ext uri="{BB962C8B-B14F-4D97-AF65-F5344CB8AC3E}">
        <p14:creationId xmlns:p14="http://schemas.microsoft.com/office/powerpoint/2010/main" val="320321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
        <p:nvSpPr>
          <p:cNvPr id="6" name="Footer Placeholder 5"/>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5" name="Date Placeholder 4"/>
          <p:cNvSpPr>
            <a:spLocks noGrp="1"/>
          </p:cNvSpPr>
          <p:nvPr>
            <p:ph type="dt" sz="half" idx="10"/>
          </p:nvPr>
        </p:nvSpPr>
        <p:spPr/>
        <p:txBody>
          <a:bodyPr/>
          <a:lstStyle/>
          <a:p>
            <a:fld id="{C5CDC8E3-FCCC-4CD7-A49B-6BCF12BE16D1}" type="datetime1">
              <a:rPr lang="en-US" smtClean="0"/>
              <a:t>3/11/2019</a:t>
            </a:fld>
            <a:endParaRPr lang="en-US" dirty="0"/>
          </a:p>
        </p:txBody>
      </p:sp>
    </p:spTree>
    <p:extLst>
      <p:ext uri="{BB962C8B-B14F-4D97-AF65-F5344CB8AC3E}">
        <p14:creationId xmlns:p14="http://schemas.microsoft.com/office/powerpoint/2010/main" val="323984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ooter Placeholder 7"/>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7" name="Date Placeholder 6"/>
          <p:cNvSpPr>
            <a:spLocks noGrp="1"/>
          </p:cNvSpPr>
          <p:nvPr>
            <p:ph type="dt" sz="half" idx="10"/>
          </p:nvPr>
        </p:nvSpPr>
        <p:spPr/>
        <p:txBody>
          <a:bodyPr/>
          <a:lstStyle/>
          <a:p>
            <a:fld id="{E9AAD16F-4129-4F36-81F4-353C3C7F0186}" type="datetime1">
              <a:rPr lang="en-US" smtClean="0"/>
              <a:t>3/11/2019</a:t>
            </a:fld>
            <a:endParaRPr lang="en-US" dirty="0"/>
          </a:p>
        </p:txBody>
      </p:sp>
    </p:spTree>
    <p:extLst>
      <p:ext uri="{BB962C8B-B14F-4D97-AF65-F5344CB8AC3E}">
        <p14:creationId xmlns:p14="http://schemas.microsoft.com/office/powerpoint/2010/main" val="37390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ooter Placeholder 3"/>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3" name="Date Placeholder 2"/>
          <p:cNvSpPr>
            <a:spLocks noGrp="1"/>
          </p:cNvSpPr>
          <p:nvPr>
            <p:ph type="dt" sz="half" idx="10"/>
          </p:nvPr>
        </p:nvSpPr>
        <p:spPr/>
        <p:txBody>
          <a:bodyPr/>
          <a:lstStyle/>
          <a:p>
            <a:fld id="{BEECA8D0-37BF-43A6-A089-BF6E05DFBB01}" type="datetime1">
              <a:rPr lang="en-US" smtClean="0"/>
              <a:t>3/11/2019</a:t>
            </a:fld>
            <a:endParaRPr lang="en-US" dirty="0"/>
          </a:p>
        </p:txBody>
      </p:sp>
    </p:spTree>
    <p:extLst>
      <p:ext uri="{BB962C8B-B14F-4D97-AF65-F5344CB8AC3E}">
        <p14:creationId xmlns:p14="http://schemas.microsoft.com/office/powerpoint/2010/main" val="1131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3" name="Footer Placeholder 2"/>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2" name="Date Placeholder 1"/>
          <p:cNvSpPr>
            <a:spLocks noGrp="1"/>
          </p:cNvSpPr>
          <p:nvPr>
            <p:ph type="dt" sz="half" idx="10"/>
          </p:nvPr>
        </p:nvSpPr>
        <p:spPr/>
        <p:txBody>
          <a:bodyPr/>
          <a:lstStyle/>
          <a:p>
            <a:fld id="{68646EA3-F336-47DA-9036-3F3459D5A8AC}" type="datetime1">
              <a:rPr lang="en-US" smtClean="0"/>
              <a:t>3/11/2019</a:t>
            </a:fld>
            <a:endParaRPr lang="en-US" dirty="0"/>
          </a:p>
        </p:txBody>
      </p:sp>
    </p:spTree>
    <p:extLst>
      <p:ext uri="{BB962C8B-B14F-4D97-AF65-F5344CB8AC3E}">
        <p14:creationId xmlns:p14="http://schemas.microsoft.com/office/powerpoint/2010/main" val="22588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6" name="Footer Placeholder 5"/>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US" dirty="0"/>
          </a:p>
        </p:txBody>
      </p:sp>
      <p:sp>
        <p:nvSpPr>
          <p:cNvPr id="5" name="Date Placeholder 4"/>
          <p:cNvSpPr>
            <a:spLocks noGrp="1"/>
          </p:cNvSpPr>
          <p:nvPr>
            <p:ph type="dt" sz="half" idx="10"/>
          </p:nvPr>
        </p:nvSpPr>
        <p:spPr/>
        <p:txBody>
          <a:bodyPr/>
          <a:lstStyle/>
          <a:p>
            <a:fld id="{6C591E7B-F6DD-405C-9C9D-99A4F6FFAAC2}" type="datetime1">
              <a:rPr lang="en-US" smtClean="0"/>
              <a:t>3/11/2019</a:t>
            </a:fld>
            <a:endParaRPr lang="en-US" dirty="0"/>
          </a:p>
        </p:txBody>
      </p:sp>
    </p:spTree>
    <p:extLst>
      <p:ext uri="{BB962C8B-B14F-4D97-AF65-F5344CB8AC3E}">
        <p14:creationId xmlns:p14="http://schemas.microsoft.com/office/powerpoint/2010/main" val="962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IN" smtClean="0"/>
              <a:t>These slides are designed to accompany Software Engineering: A Practitioner’s Approach, 7/e (McGraw-Hill 2009). Slides copyright 2009 by Roger Pressman. </a:t>
            </a:r>
            <a:endParaRPr lang="en-US" dirty="0"/>
          </a:p>
        </p:txBody>
      </p:sp>
      <p:sp>
        <p:nvSpPr>
          <p:cNvPr id="5" name="Date Placeholder 4"/>
          <p:cNvSpPr>
            <a:spLocks noGrp="1"/>
          </p:cNvSpPr>
          <p:nvPr>
            <p:ph type="dt" sz="half" idx="10"/>
          </p:nvPr>
        </p:nvSpPr>
        <p:spPr/>
        <p:txBody>
          <a:bodyPr/>
          <a:lstStyle/>
          <a:p>
            <a:fld id="{9DAF6E25-8D1D-46F9-9001-DD82E09A49BC}" type="datetime1">
              <a:rPr lang="en-US" smtClean="0"/>
              <a:t>3/11/2019</a:t>
            </a:fld>
            <a:endParaRPr lang="en-US" dirty="0"/>
          </a:p>
        </p:txBody>
      </p:sp>
    </p:spTree>
    <p:extLst>
      <p:ext uri="{BB962C8B-B14F-4D97-AF65-F5344CB8AC3E}">
        <p14:creationId xmlns:p14="http://schemas.microsoft.com/office/powerpoint/2010/main" val="224439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IN" smtClean="0"/>
              <a:t>These slides are designed to accompany Software Engineering: A Practitioner’s Approach, 7/e (McGraw-Hill 2009). Slides copyright 2009 by Roger Pressman. </a:t>
            </a:r>
            <a:endParaRPr lang="en-US"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CBBD2ED-4F54-4F27-8163-C0DCD5E74A72}" type="datetime1">
              <a:rPr lang="en-US" smtClean="0"/>
              <a:t>3/11/2019</a:t>
            </a:fld>
            <a:endParaRPr lang="en-US" dirty="0"/>
          </a:p>
        </p:txBody>
      </p:sp>
    </p:spTree>
    <p:extLst>
      <p:ext uri="{BB962C8B-B14F-4D97-AF65-F5344CB8AC3E}">
        <p14:creationId xmlns:p14="http://schemas.microsoft.com/office/powerpoint/2010/main" val="140576997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4.wm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5.w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guru99.com/equivalence-partitioning-boundary-value-analysis.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softwaretestinghelp.com/combinational-test-techniqu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2.wmf"/><Relationship Id="rId4" Type="http://schemas.openxmlformats.org/officeDocument/2006/relationships/oleObject" Target="../embeddings/oleObject1.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ctrTitle"/>
          </p:nvPr>
        </p:nvSpPr>
        <p:spPr/>
        <p:txBody>
          <a:bodyPr/>
          <a:lstStyle/>
          <a:p>
            <a:r>
              <a:rPr lang="en-US" altLang="en-US" dirty="0">
                <a:solidFill>
                  <a:schemeClr val="folHlink"/>
                </a:solidFill>
              </a:rPr>
              <a:t>Software Testing Strategies</a:t>
            </a:r>
          </a:p>
        </p:txBody>
      </p:sp>
      <p:sp>
        <p:nvSpPr>
          <p:cNvPr id="172035" name="Rectangle 3"/>
          <p:cNvSpPr>
            <a:spLocks noGrp="1" noChangeArrowheads="1"/>
          </p:cNvSpPr>
          <p:nvPr>
            <p:ph type="subTitle" idx="1"/>
          </p:nvPr>
        </p:nvSpPr>
        <p:spPr/>
        <p:txBody>
          <a:bodyPr/>
          <a:lstStyle/>
          <a:p>
            <a:r>
              <a:rPr lang="en-US" altLang="en-US" b="1" dirty="0" smtClean="0">
                <a:solidFill>
                  <a:schemeClr val="folHlink"/>
                </a:solidFill>
              </a:rPr>
              <a:t>Chapter 17</a:t>
            </a:r>
          </a:p>
          <a:p>
            <a:r>
              <a:rPr lang="en-US" altLang="en-US" b="1" dirty="0" smtClean="0">
                <a:solidFill>
                  <a:schemeClr val="folHlink"/>
                </a:solidFill>
              </a:rPr>
              <a:t>Roger Pressman – 7</a:t>
            </a:r>
            <a:r>
              <a:rPr lang="en-US" altLang="en-US" b="1" baseline="30000" dirty="0" smtClean="0">
                <a:solidFill>
                  <a:schemeClr val="folHlink"/>
                </a:solidFill>
              </a:rPr>
              <a:t>th</a:t>
            </a:r>
            <a:r>
              <a:rPr lang="en-US" altLang="en-US" b="1" dirty="0" smtClean="0">
                <a:solidFill>
                  <a:schemeClr val="folHlink"/>
                </a:solidFill>
              </a:rPr>
              <a:t> Edition</a:t>
            </a:r>
            <a:endParaRPr lang="en-US" altLang="en-US" b="1" dirty="0">
              <a:solidFill>
                <a:schemeClr val="folHlink"/>
              </a:solidFill>
            </a:endParaRPr>
          </a:p>
        </p:txBody>
      </p:sp>
    </p:spTree>
    <p:extLst>
      <p:ext uri="{BB962C8B-B14F-4D97-AF65-F5344CB8AC3E}">
        <p14:creationId xmlns:p14="http://schemas.microsoft.com/office/powerpoint/2010/main" val="361954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a:xfrm>
            <a:off x="1222232" y="1012826"/>
            <a:ext cx="5727700" cy="47942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Unit Testing</a:t>
            </a:r>
          </a:p>
        </p:txBody>
      </p:sp>
      <p:sp>
        <p:nvSpPr>
          <p:cNvPr id="24" name="Slide Number Placeholder 4"/>
          <p:cNvSpPr>
            <a:spLocks noGrp="1"/>
          </p:cNvSpPr>
          <p:nvPr>
            <p:ph type="sldNum" sz="quarter" idx="12"/>
          </p:nvPr>
        </p:nvSpPr>
        <p:spPr/>
        <p:txBody>
          <a:bodyPr/>
          <a:lstStyle/>
          <a:p>
            <a:fld id="{8AAC38DC-2E66-4082-9CDB-60CE4D03FCE6}" type="slidenum">
              <a:rPr lang="en-US" altLang="en-US"/>
              <a:pPr/>
              <a:t>10</a:t>
            </a:fld>
            <a:endParaRPr lang="en-US" altLang="en-US"/>
          </a:p>
        </p:txBody>
      </p:sp>
      <p:sp>
        <p:nvSpPr>
          <p:cNvPr id="180226" name="Rectangle 2"/>
          <p:cNvSpPr>
            <a:spLocks noChangeArrowheads="1"/>
          </p:cNvSpPr>
          <p:nvPr/>
        </p:nvSpPr>
        <p:spPr bwMode="auto">
          <a:xfrm>
            <a:off x="4275138" y="1838326"/>
            <a:ext cx="1498600" cy="11715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0228" name="Rectangle 4"/>
          <p:cNvSpPr>
            <a:spLocks noChangeArrowheads="1"/>
          </p:cNvSpPr>
          <p:nvPr/>
        </p:nvSpPr>
        <p:spPr bwMode="auto">
          <a:xfrm>
            <a:off x="6249988" y="1697038"/>
            <a:ext cx="3568700" cy="3200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0229" name="Rectangle 5"/>
          <p:cNvSpPr>
            <a:spLocks noChangeArrowheads="1"/>
          </p:cNvSpPr>
          <p:nvPr/>
        </p:nvSpPr>
        <p:spPr bwMode="auto">
          <a:xfrm>
            <a:off x="6172201" y="2724150"/>
            <a:ext cx="1208663"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interface </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0" name="Rectangle 6"/>
          <p:cNvSpPr>
            <a:spLocks noChangeArrowheads="1"/>
          </p:cNvSpPr>
          <p:nvPr/>
        </p:nvSpPr>
        <p:spPr bwMode="auto">
          <a:xfrm>
            <a:off x="6172200" y="19812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1" name="Rectangle 7"/>
          <p:cNvSpPr>
            <a:spLocks noChangeArrowheads="1"/>
          </p:cNvSpPr>
          <p:nvPr/>
        </p:nvSpPr>
        <p:spPr bwMode="auto">
          <a:xfrm>
            <a:off x="6172201" y="3167063"/>
            <a:ext cx="2439769"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local data structures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2" name="Rectangle 8"/>
          <p:cNvSpPr>
            <a:spLocks noChangeArrowheads="1"/>
          </p:cNvSpPr>
          <p:nvPr/>
        </p:nvSpPr>
        <p:spPr bwMode="auto">
          <a:xfrm>
            <a:off x="6172200" y="269557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3" name="Rectangle 9"/>
          <p:cNvSpPr>
            <a:spLocks noChangeArrowheads="1"/>
          </p:cNvSpPr>
          <p:nvPr/>
        </p:nvSpPr>
        <p:spPr bwMode="auto">
          <a:xfrm>
            <a:off x="6172201" y="3638550"/>
            <a:ext cx="2465417"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boundary conditions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4" name="Rectangle 10"/>
          <p:cNvSpPr>
            <a:spLocks noChangeArrowheads="1"/>
          </p:cNvSpPr>
          <p:nvPr/>
        </p:nvSpPr>
        <p:spPr bwMode="auto">
          <a:xfrm>
            <a:off x="6172200" y="340995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5" name="Rectangle 11"/>
          <p:cNvSpPr>
            <a:spLocks noChangeArrowheads="1"/>
          </p:cNvSpPr>
          <p:nvPr/>
        </p:nvSpPr>
        <p:spPr bwMode="auto">
          <a:xfrm>
            <a:off x="6172201" y="4067175"/>
            <a:ext cx="223458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independent paths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6" name="Rectangle 12"/>
          <p:cNvSpPr>
            <a:spLocks noChangeArrowheads="1"/>
          </p:cNvSpPr>
          <p:nvPr/>
        </p:nvSpPr>
        <p:spPr bwMode="auto">
          <a:xfrm>
            <a:off x="6172200" y="435292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7" name="Rectangle 13"/>
          <p:cNvSpPr>
            <a:spLocks noChangeArrowheads="1"/>
          </p:cNvSpPr>
          <p:nvPr/>
        </p:nvSpPr>
        <p:spPr bwMode="auto">
          <a:xfrm>
            <a:off x="6172201" y="4481514"/>
            <a:ext cx="2426945"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error handling paths</a:t>
            </a:r>
          </a:p>
        </p:txBody>
      </p:sp>
      <p:pic>
        <p:nvPicPr>
          <p:cNvPr id="180238"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425" y="4492626"/>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80239" name="Rectangle 15"/>
          <p:cNvSpPr>
            <a:spLocks noChangeArrowheads="1"/>
          </p:cNvSpPr>
          <p:nvPr/>
        </p:nvSpPr>
        <p:spPr bwMode="auto">
          <a:xfrm>
            <a:off x="4550480" y="1981200"/>
            <a:ext cx="1003479" cy="7130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pPr>
            <a:r>
              <a:rPr lang="en-US" altLang="en-US" b="1">
                <a:effectLst>
                  <a:outerShdw blurRad="38100" dist="38100" dir="2700000" algn="tl">
                    <a:srgbClr val="FFFFFF"/>
                  </a:outerShdw>
                </a:effectLst>
                <a:latin typeface="Helvetica" panose="020B0604020202020204" pitchFamily="34" charset="0"/>
              </a:rPr>
              <a:t>module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to be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tested</a:t>
            </a:r>
          </a:p>
        </p:txBody>
      </p:sp>
      <p:sp>
        <p:nvSpPr>
          <p:cNvPr id="180240" name="Rectangle 16"/>
          <p:cNvSpPr>
            <a:spLocks noChangeArrowheads="1"/>
          </p:cNvSpPr>
          <p:nvPr/>
        </p:nvSpPr>
        <p:spPr bwMode="auto">
          <a:xfrm>
            <a:off x="5651501" y="5792789"/>
            <a:ext cx="1298431"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test cases</a:t>
            </a:r>
          </a:p>
        </p:txBody>
      </p:sp>
      <p:sp>
        <p:nvSpPr>
          <p:cNvPr id="180241" name="AutoShape 17"/>
          <p:cNvSpPr>
            <a:spLocks noChangeArrowheads="1"/>
          </p:cNvSpPr>
          <p:nvPr/>
        </p:nvSpPr>
        <p:spPr bwMode="auto">
          <a:xfrm rot="16200000">
            <a:off x="4330701" y="3525838"/>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0242" name="Line 18"/>
          <p:cNvSpPr>
            <a:spLocks noChangeShapeType="1"/>
          </p:cNvSpPr>
          <p:nvPr/>
        </p:nvSpPr>
        <p:spPr bwMode="auto">
          <a:xfrm flipV="1">
            <a:off x="5030788" y="2994025"/>
            <a:ext cx="1104900" cy="98583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0243" name="Line 19"/>
          <p:cNvSpPr>
            <a:spLocks noChangeShapeType="1"/>
          </p:cNvSpPr>
          <p:nvPr/>
        </p:nvSpPr>
        <p:spPr bwMode="auto">
          <a:xfrm flipV="1">
            <a:off x="5068888" y="3422651"/>
            <a:ext cx="1054100" cy="55721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0244" name="Line 20"/>
          <p:cNvSpPr>
            <a:spLocks noChangeShapeType="1"/>
          </p:cNvSpPr>
          <p:nvPr/>
        </p:nvSpPr>
        <p:spPr bwMode="auto">
          <a:xfrm flipV="1">
            <a:off x="5081588" y="3836988"/>
            <a:ext cx="1028700" cy="15716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0245" name="Line 21"/>
          <p:cNvSpPr>
            <a:spLocks noChangeShapeType="1"/>
          </p:cNvSpPr>
          <p:nvPr/>
        </p:nvSpPr>
        <p:spPr bwMode="auto">
          <a:xfrm>
            <a:off x="5094288" y="4037014"/>
            <a:ext cx="1079500" cy="2428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0246" name="Line 22"/>
          <p:cNvSpPr>
            <a:spLocks noChangeShapeType="1"/>
          </p:cNvSpPr>
          <p:nvPr/>
        </p:nvSpPr>
        <p:spPr bwMode="auto">
          <a:xfrm>
            <a:off x="5081588" y="3994150"/>
            <a:ext cx="1092200" cy="7000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86941477"/>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Inspection checks 2</a:t>
            </a:r>
          </a:p>
        </p:txBody>
      </p:sp>
      <p:sp>
        <p:nvSpPr>
          <p:cNvPr id="104453" name="Rectangle 5"/>
          <p:cNvSpPr>
            <a:spLocks noChangeArrowheads="1"/>
          </p:cNvSpPr>
          <p:nvPr/>
        </p:nvSpPr>
        <p:spPr bwMode="auto">
          <a:xfrm>
            <a:off x="19050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04454" name="Object 6"/>
          <p:cNvGraphicFramePr>
            <a:graphicFrameLocks noChangeAspect="1"/>
          </p:cNvGraphicFramePr>
          <p:nvPr/>
        </p:nvGraphicFramePr>
        <p:xfrm>
          <a:off x="2286000" y="1828801"/>
          <a:ext cx="7772400" cy="3960813"/>
        </p:xfrm>
        <a:graphic>
          <a:graphicData uri="http://schemas.openxmlformats.org/presentationml/2006/ole">
            <mc:AlternateContent xmlns:mc="http://schemas.openxmlformats.org/markup-compatibility/2006">
              <mc:Choice xmlns:v="urn:schemas-microsoft-com:vml" Requires="v">
                <p:oleObj spid="_x0000_s9224" name="Document" r:id="rId3" imgW="5486400" imgH="3371088" progId="Word.Document.8">
                  <p:embed/>
                </p:oleObj>
              </mc:Choice>
              <mc:Fallback>
                <p:oleObj name="Document" r:id="rId3" imgW="5486400" imgH="33710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9749" t="25142"/>
                      <a:stretch>
                        <a:fillRect/>
                      </a:stretch>
                    </p:blipFill>
                    <p:spPr bwMode="auto">
                      <a:xfrm>
                        <a:off x="2286000" y="1828801"/>
                        <a:ext cx="7772400" cy="396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456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vert="horz" lIns="90840" tIns="44623" rIns="90840" bIns="44623" rtlCol="0" anchor="ctr">
            <a:normAutofit/>
          </a:bodyPr>
          <a:lstStyle/>
          <a:p>
            <a:r>
              <a:rPr lang="en-GB" altLang="en-US"/>
              <a:t>Automated static analysis</a:t>
            </a:r>
          </a:p>
        </p:txBody>
      </p:sp>
      <p:sp>
        <p:nvSpPr>
          <p:cNvPr id="75779" name="Rectangle 3"/>
          <p:cNvSpPr>
            <a:spLocks noGrp="1" noChangeArrowheads="1"/>
          </p:cNvSpPr>
          <p:nvPr>
            <p:ph sz="quarter" idx="1"/>
          </p:nvPr>
        </p:nvSpPr>
        <p:spPr>
          <a:noFill/>
          <a:ln/>
        </p:spPr>
        <p:txBody>
          <a:bodyPr vert="horz" lIns="90840" tIns="44623" rIns="90840" bIns="44623" rtlCol="0">
            <a:normAutofit/>
          </a:bodyPr>
          <a:lstStyle/>
          <a:p>
            <a:pPr algn="just"/>
            <a:r>
              <a:rPr lang="en-GB" altLang="en-US" dirty="0"/>
              <a:t>Static analysers are software tools for source text processing.</a:t>
            </a:r>
          </a:p>
          <a:p>
            <a:pPr algn="just"/>
            <a:r>
              <a:rPr lang="en-GB" altLang="en-US" dirty="0"/>
              <a:t>They parse the program text and try to discover potentially erroneous conditions and bring these to the attention of the V &amp; V team.</a:t>
            </a:r>
          </a:p>
          <a:p>
            <a:pPr algn="just"/>
            <a:r>
              <a:rPr lang="en-GB" altLang="en-US" dirty="0"/>
              <a:t>They are very effective as an aid to inspections - they are a supplement to but not a replacement for inspections.</a:t>
            </a:r>
          </a:p>
        </p:txBody>
      </p:sp>
    </p:spTree>
    <p:extLst>
      <p:ext uri="{BB962C8B-B14F-4D97-AF65-F5344CB8AC3E}">
        <p14:creationId xmlns:p14="http://schemas.microsoft.com/office/powerpoint/2010/main" val="725645947"/>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vert="horz" lIns="90840" tIns="44623" rIns="90840" bIns="44623" rtlCol="0" anchor="ctr">
            <a:normAutofit/>
          </a:bodyPr>
          <a:lstStyle/>
          <a:p>
            <a:r>
              <a:rPr lang="en-GB" altLang="en-US"/>
              <a:t>Static analysis checks</a:t>
            </a:r>
          </a:p>
        </p:txBody>
      </p:sp>
      <p:sp>
        <p:nvSpPr>
          <p:cNvPr id="77828" name="Rectangle 4"/>
          <p:cNvSpPr>
            <a:spLocks noChangeArrowheads="1"/>
          </p:cNvSpPr>
          <p:nvPr/>
        </p:nvSpPr>
        <p:spPr bwMode="auto">
          <a:xfrm>
            <a:off x="2286000" y="1676400"/>
            <a:ext cx="7467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7829" name="Object 5"/>
          <p:cNvGraphicFramePr>
            <a:graphicFrameLocks noChangeAspect="1"/>
          </p:cNvGraphicFramePr>
          <p:nvPr/>
        </p:nvGraphicFramePr>
        <p:xfrm>
          <a:off x="2743200" y="1676400"/>
          <a:ext cx="6477000" cy="4527550"/>
        </p:xfrm>
        <a:graphic>
          <a:graphicData uri="http://schemas.openxmlformats.org/presentationml/2006/ole">
            <mc:AlternateContent xmlns:mc="http://schemas.openxmlformats.org/markup-compatibility/2006">
              <mc:Choice xmlns:v="urn:schemas-microsoft-com:vml" Requires="v">
                <p:oleObj spid="_x0000_s10248" name="Document" r:id="rId4" imgW="5486400" imgH="7946136" progId="Word.Document.8">
                  <p:embed/>
                </p:oleObj>
              </mc:Choice>
              <mc:Fallback>
                <p:oleObj name="Document" r:id="rId4" imgW="5486400" imgH="794613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4754" t="59375" r="1131"/>
                      <a:stretch>
                        <a:fillRect/>
                      </a:stretch>
                    </p:blipFill>
                    <p:spPr bwMode="auto">
                      <a:xfrm>
                        <a:off x="2743200" y="1676400"/>
                        <a:ext cx="64770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3132612"/>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vert="horz" lIns="90840" tIns="44623" rIns="90840" bIns="44623" rtlCol="0" anchor="ctr">
            <a:normAutofit/>
          </a:bodyPr>
          <a:lstStyle/>
          <a:p>
            <a:r>
              <a:rPr lang="en-GB" altLang="en-US"/>
              <a:t>Stages of static analysis</a:t>
            </a:r>
          </a:p>
        </p:txBody>
      </p:sp>
      <p:sp>
        <p:nvSpPr>
          <p:cNvPr id="79875" name="Rectangle 3"/>
          <p:cNvSpPr>
            <a:spLocks noGrp="1" noChangeArrowheads="1"/>
          </p:cNvSpPr>
          <p:nvPr>
            <p:ph sz="quarter" idx="1"/>
          </p:nvPr>
        </p:nvSpPr>
        <p:spPr>
          <a:noFill/>
          <a:ln/>
        </p:spPr>
        <p:txBody>
          <a:bodyPr vert="horz" lIns="90840" tIns="44623" rIns="90840" bIns="44623" rtlCol="0">
            <a:normAutofit/>
          </a:bodyPr>
          <a:lstStyle/>
          <a:p>
            <a:pPr algn="just"/>
            <a:r>
              <a:rPr lang="en-GB" altLang="en-US" sz="2400" dirty="0">
                <a:solidFill>
                  <a:schemeClr val="accent1"/>
                </a:solidFill>
              </a:rPr>
              <a:t>Control flow analysis</a:t>
            </a:r>
            <a:r>
              <a:rPr lang="en-GB" altLang="en-US" sz="2400" i="1" dirty="0"/>
              <a:t>.</a:t>
            </a:r>
            <a:r>
              <a:rPr lang="en-GB" altLang="en-US" sz="2400" dirty="0"/>
              <a:t>  Checks for loops with </a:t>
            </a:r>
            <a:r>
              <a:rPr lang="en-GB" altLang="en-US" sz="2400" dirty="0" smtClean="0"/>
              <a:t>multiple </a:t>
            </a:r>
            <a:r>
              <a:rPr lang="en-GB" altLang="en-US" sz="2400" dirty="0"/>
              <a:t>exit or entry points, </a:t>
            </a:r>
            <a:r>
              <a:rPr lang="en-GB" altLang="en-US" sz="2400" dirty="0" smtClean="0"/>
              <a:t>finds unreachable code</a:t>
            </a:r>
            <a:r>
              <a:rPr lang="en-GB" altLang="en-US" sz="2400" dirty="0"/>
              <a:t>, etc.</a:t>
            </a:r>
          </a:p>
          <a:p>
            <a:pPr algn="just"/>
            <a:r>
              <a:rPr lang="en-GB" altLang="en-US" sz="2400" dirty="0">
                <a:solidFill>
                  <a:schemeClr val="accent1"/>
                </a:solidFill>
              </a:rPr>
              <a:t>Data use analysis</a:t>
            </a:r>
            <a:r>
              <a:rPr lang="en-GB" altLang="en-US" sz="2400" i="1" dirty="0"/>
              <a:t>.</a:t>
            </a:r>
            <a:r>
              <a:rPr lang="en-GB" altLang="en-US" sz="2400" dirty="0"/>
              <a:t>  </a:t>
            </a:r>
            <a:r>
              <a:rPr lang="en-GB" altLang="en-US" sz="2400"/>
              <a:t>Detects </a:t>
            </a:r>
            <a:r>
              <a:rPr lang="en-GB" altLang="en-US" sz="2400" smtClean="0"/>
              <a:t>uninitialized </a:t>
            </a:r>
            <a:r>
              <a:rPr lang="en-GB" altLang="en-US" sz="2400" dirty="0" smtClean="0"/>
              <a:t>variables</a:t>
            </a:r>
            <a:r>
              <a:rPr lang="en-GB" altLang="en-US" sz="2400" dirty="0"/>
              <a:t>, variables written twice without an </a:t>
            </a:r>
            <a:r>
              <a:rPr lang="en-GB" altLang="en-US" sz="2400" dirty="0" smtClean="0"/>
              <a:t>intervening </a:t>
            </a:r>
            <a:r>
              <a:rPr lang="en-GB" altLang="en-US" sz="2400" dirty="0"/>
              <a:t>assignment, variables which are </a:t>
            </a:r>
            <a:r>
              <a:rPr lang="en-GB" altLang="en-US" sz="2400" dirty="0" smtClean="0"/>
              <a:t>declared </a:t>
            </a:r>
            <a:r>
              <a:rPr lang="en-GB" altLang="en-US" sz="2400" dirty="0"/>
              <a:t>but never used, etc.</a:t>
            </a:r>
          </a:p>
          <a:p>
            <a:pPr algn="just"/>
            <a:r>
              <a:rPr lang="en-GB" altLang="en-US" sz="2400" dirty="0">
                <a:solidFill>
                  <a:schemeClr val="accent1"/>
                </a:solidFill>
              </a:rPr>
              <a:t>Interface analysis</a:t>
            </a:r>
            <a:r>
              <a:rPr lang="en-GB" altLang="en-US" sz="2400" i="1" dirty="0"/>
              <a:t>.</a:t>
            </a:r>
            <a:r>
              <a:rPr lang="en-GB" altLang="en-US" sz="2400" dirty="0"/>
              <a:t>  Checks the consistency of </a:t>
            </a:r>
            <a:r>
              <a:rPr lang="en-GB" altLang="en-US" sz="2400" dirty="0" smtClean="0"/>
              <a:t>routine </a:t>
            </a:r>
            <a:r>
              <a:rPr lang="en-GB" altLang="en-US" sz="2400" dirty="0"/>
              <a:t>and procedure </a:t>
            </a:r>
            <a:r>
              <a:rPr lang="en-GB" altLang="en-US" sz="2400" dirty="0" smtClean="0"/>
              <a:t>declarations </a:t>
            </a:r>
            <a:r>
              <a:rPr lang="en-GB" altLang="en-US" sz="2400" dirty="0"/>
              <a:t>and their </a:t>
            </a:r>
            <a:r>
              <a:rPr lang="en-GB" altLang="en-US" sz="2400" dirty="0" smtClean="0"/>
              <a:t>use</a:t>
            </a:r>
            <a:endParaRPr lang="en-GB" altLang="en-US" sz="2400" dirty="0"/>
          </a:p>
        </p:txBody>
      </p:sp>
    </p:spTree>
    <p:extLst>
      <p:ext uri="{BB962C8B-B14F-4D97-AF65-F5344CB8AC3E}">
        <p14:creationId xmlns:p14="http://schemas.microsoft.com/office/powerpoint/2010/main" val="11455059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vert="horz" lIns="90840" tIns="44623" rIns="90840" bIns="44623" rtlCol="0" anchor="ctr">
            <a:normAutofit/>
          </a:bodyPr>
          <a:lstStyle/>
          <a:p>
            <a:r>
              <a:rPr lang="en-GB" altLang="en-US"/>
              <a:t>Stages of static analysis</a:t>
            </a:r>
          </a:p>
        </p:txBody>
      </p:sp>
      <p:sp>
        <p:nvSpPr>
          <p:cNvPr id="81923" name="Rectangle 3"/>
          <p:cNvSpPr>
            <a:spLocks noGrp="1" noChangeArrowheads="1"/>
          </p:cNvSpPr>
          <p:nvPr>
            <p:ph sz="quarter" idx="1"/>
          </p:nvPr>
        </p:nvSpPr>
        <p:spPr>
          <a:xfrm>
            <a:off x="1219200" y="1778001"/>
            <a:ext cx="9842500" cy="4659313"/>
          </a:xfrm>
          <a:noFill/>
          <a:ln/>
        </p:spPr>
        <p:txBody>
          <a:bodyPr vert="horz" lIns="90840" tIns="44623" rIns="90840" bIns="44623" rtlCol="0">
            <a:normAutofit/>
          </a:bodyPr>
          <a:lstStyle/>
          <a:p>
            <a:pPr algn="just"/>
            <a:endParaRPr lang="en-GB" altLang="en-US" dirty="0" smtClean="0">
              <a:solidFill>
                <a:schemeClr val="accent1"/>
              </a:solidFill>
            </a:endParaRPr>
          </a:p>
          <a:p>
            <a:pPr algn="just"/>
            <a:r>
              <a:rPr lang="en-GB" altLang="en-US" dirty="0" smtClean="0">
                <a:solidFill>
                  <a:schemeClr val="accent1"/>
                </a:solidFill>
              </a:rPr>
              <a:t>Information </a:t>
            </a:r>
            <a:r>
              <a:rPr lang="en-GB" altLang="en-US" dirty="0">
                <a:solidFill>
                  <a:schemeClr val="accent1"/>
                </a:solidFill>
              </a:rPr>
              <a:t>flow analysis</a:t>
            </a:r>
            <a:r>
              <a:rPr lang="en-GB" altLang="en-US" i="1" dirty="0"/>
              <a:t>.</a:t>
            </a:r>
            <a:r>
              <a:rPr lang="en-GB" altLang="en-US" dirty="0"/>
              <a:t>  Identifies the </a:t>
            </a:r>
            <a:r>
              <a:rPr lang="en-GB" altLang="en-US" dirty="0" smtClean="0"/>
              <a:t>dependencies of output </a:t>
            </a:r>
            <a:r>
              <a:rPr lang="en-GB" altLang="en-US" dirty="0"/>
              <a:t>variables. Does not </a:t>
            </a:r>
            <a:r>
              <a:rPr lang="en-GB" altLang="en-US" dirty="0" smtClean="0"/>
              <a:t>detect </a:t>
            </a:r>
            <a:r>
              <a:rPr lang="en-GB" altLang="en-US" dirty="0"/>
              <a:t>anomalies itself but </a:t>
            </a:r>
            <a:r>
              <a:rPr lang="en-GB" altLang="en-US" dirty="0" smtClean="0"/>
              <a:t>highlights information </a:t>
            </a:r>
            <a:r>
              <a:rPr lang="en-GB" altLang="en-US" dirty="0"/>
              <a:t>for code inspection or review</a:t>
            </a:r>
          </a:p>
          <a:p>
            <a:pPr algn="just"/>
            <a:r>
              <a:rPr lang="en-GB" altLang="en-US" dirty="0">
                <a:solidFill>
                  <a:schemeClr val="accent1"/>
                </a:solidFill>
              </a:rPr>
              <a:t>Path analysis</a:t>
            </a:r>
            <a:r>
              <a:rPr lang="en-GB" altLang="en-US" i="1" dirty="0"/>
              <a:t>.</a:t>
            </a:r>
            <a:r>
              <a:rPr lang="en-GB" altLang="en-US" dirty="0"/>
              <a:t>  Identifies paths through the program and sets out the statements executed in that path. Again, potentially useful in the review process</a:t>
            </a:r>
          </a:p>
          <a:p>
            <a:pPr algn="just"/>
            <a:r>
              <a:rPr lang="en-GB" altLang="en-US" dirty="0"/>
              <a:t>Both these stages generate vast amounts of information. They must be used with care.</a:t>
            </a:r>
          </a:p>
        </p:txBody>
      </p:sp>
    </p:spTree>
    <p:extLst>
      <p:ext uri="{BB962C8B-B14F-4D97-AF65-F5344CB8AC3E}">
        <p14:creationId xmlns:p14="http://schemas.microsoft.com/office/powerpoint/2010/main" val="4209753050"/>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ltLang="en-US"/>
              <a:t>Use of static analysis</a:t>
            </a:r>
          </a:p>
        </p:txBody>
      </p:sp>
      <p:sp>
        <p:nvSpPr>
          <p:cNvPr id="98307" name="Rectangle 3"/>
          <p:cNvSpPr>
            <a:spLocks noGrp="1" noChangeArrowheads="1"/>
          </p:cNvSpPr>
          <p:nvPr>
            <p:ph sz="quarter" idx="1"/>
          </p:nvPr>
        </p:nvSpPr>
        <p:spPr/>
        <p:txBody>
          <a:bodyPr/>
          <a:lstStyle/>
          <a:p>
            <a:pPr algn="just"/>
            <a:r>
              <a:rPr lang="en-GB" altLang="en-US" dirty="0"/>
              <a:t>Particularly valuable when a language such as C is used which has weak typing and hence many errors are undetected by the compiler,</a:t>
            </a:r>
          </a:p>
          <a:p>
            <a:pPr algn="just"/>
            <a:r>
              <a:rPr lang="en-GB" altLang="en-US" dirty="0"/>
              <a:t>Less cost-effective for languages like Java that have strong type checking and can therefore detect many errors during compilation.</a:t>
            </a:r>
          </a:p>
        </p:txBody>
      </p:sp>
    </p:spTree>
    <p:extLst>
      <p:ext uri="{BB962C8B-B14F-4D97-AF65-F5344CB8AC3E}">
        <p14:creationId xmlns:p14="http://schemas.microsoft.com/office/powerpoint/2010/main" val="336681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	</a:t>
            </a:r>
            <a:endParaRPr lang="en-IN" dirty="0"/>
          </a:p>
        </p:txBody>
      </p:sp>
      <p:sp>
        <p:nvSpPr>
          <p:cNvPr id="5" name="Subtitle 4"/>
          <p:cNvSpPr>
            <a:spLocks noGrp="1"/>
          </p:cNvSpPr>
          <p:nvPr>
            <p:ph type="subTitle" idx="1"/>
          </p:nvPr>
        </p:nvSpPr>
        <p:spPr/>
        <p:txBody>
          <a:bodyPr/>
          <a:lstStyle/>
          <a:p>
            <a:r>
              <a:rPr lang="en-IN" dirty="0" smtClean="0"/>
              <a:t>ANY QUESTIONS???</a:t>
            </a:r>
            <a:endParaRPr lang="en-IN" dirty="0"/>
          </a:p>
        </p:txBody>
      </p:sp>
    </p:spTree>
    <p:extLst>
      <p:ext uri="{BB962C8B-B14F-4D97-AF65-F5344CB8AC3E}">
        <p14:creationId xmlns:p14="http://schemas.microsoft.com/office/powerpoint/2010/main" val="270029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ea typeface="ＭＳ Ｐゴシック" panose="020B0600070205080204" pitchFamily="34" charset="-128"/>
              </a:rPr>
              <a:t>Stubs and drivers</a:t>
            </a:r>
          </a:p>
        </p:txBody>
      </p:sp>
      <p:sp>
        <p:nvSpPr>
          <p:cNvPr id="7171" name="Rectangle 3"/>
          <p:cNvSpPr>
            <a:spLocks noGrp="1" noChangeArrowheads="1"/>
          </p:cNvSpPr>
          <p:nvPr>
            <p:ph sz="quarter" idx="1"/>
          </p:nvPr>
        </p:nvSpPr>
        <p:spPr/>
        <p:txBody>
          <a:bodyPr>
            <a:normAutofit/>
          </a:bodyPr>
          <a:lstStyle/>
          <a:p>
            <a:endParaRPr lang="de-DE" altLang="en-US" dirty="0" smtClean="0">
              <a:ea typeface="ＭＳ Ｐゴシック" panose="020B0600070205080204" pitchFamily="34" charset="-128"/>
            </a:endParaRPr>
          </a:p>
          <a:p>
            <a:r>
              <a:rPr lang="de-DE" altLang="en-US" dirty="0" smtClean="0">
                <a:ea typeface="ＭＳ Ｐゴシック" panose="020B0600070205080204" pitchFamily="34" charset="-128"/>
              </a:rPr>
              <a:t>Driver:</a:t>
            </a:r>
          </a:p>
          <a:p>
            <a:pPr lvl="1"/>
            <a:r>
              <a:rPr lang="de-DE" altLang="en-US" dirty="0" smtClean="0">
                <a:ea typeface="ＭＳ Ｐゴシック" panose="020B0600070205080204" pitchFamily="34" charset="-128"/>
              </a:rPr>
              <a:t>A component, that calls the </a:t>
            </a:r>
            <a:r>
              <a:rPr lang="de-DE" altLang="en-US" dirty="0" smtClean="0">
                <a:latin typeface="Courier New" panose="02070309020205020404" pitchFamily="49" charset="0"/>
                <a:ea typeface="ＭＳ Ｐゴシック" panose="020B0600070205080204" pitchFamily="34" charset="-128"/>
              </a:rPr>
              <a:t>TestedUnit</a:t>
            </a:r>
            <a:endParaRPr lang="de-DE" altLang="en-US" dirty="0" smtClean="0">
              <a:ea typeface="ＭＳ Ｐゴシック" panose="020B0600070205080204" pitchFamily="34" charset="-128"/>
            </a:endParaRPr>
          </a:p>
          <a:p>
            <a:pPr lvl="1"/>
            <a:r>
              <a:rPr lang="de-DE" altLang="en-US" dirty="0" smtClean="0">
                <a:ea typeface="ＭＳ Ｐゴシック" panose="020B0600070205080204" pitchFamily="34" charset="-128"/>
              </a:rPr>
              <a:t>Controls the test cases</a:t>
            </a:r>
          </a:p>
          <a:p>
            <a:pPr>
              <a:buFont typeface="Times" panose="02020603050405020304" pitchFamily="18" charset="0"/>
              <a:buNone/>
            </a:pPr>
            <a:endParaRPr lang="de-DE" altLang="en-US" dirty="0" smtClean="0">
              <a:ea typeface="ＭＳ Ｐゴシック" panose="020B0600070205080204" pitchFamily="34" charset="-128"/>
            </a:endParaRPr>
          </a:p>
          <a:p>
            <a:r>
              <a:rPr lang="de-DE" altLang="en-US" dirty="0" smtClean="0">
                <a:ea typeface="ＭＳ Ｐゴシック" panose="020B0600070205080204" pitchFamily="34" charset="-128"/>
              </a:rPr>
              <a:t>Stub:</a:t>
            </a:r>
          </a:p>
          <a:p>
            <a:pPr lvl="1"/>
            <a:r>
              <a:rPr lang="de-DE" altLang="en-US" dirty="0" smtClean="0">
                <a:ea typeface="ＭＳ Ｐゴシック" panose="020B0600070205080204" pitchFamily="34" charset="-128"/>
              </a:rPr>
              <a:t>A component, the </a:t>
            </a:r>
            <a:r>
              <a:rPr lang="de-DE" altLang="en-US" dirty="0" smtClean="0">
                <a:latin typeface="Courier New" panose="02070309020205020404" pitchFamily="49" charset="0"/>
                <a:ea typeface="ＭＳ Ｐゴシック" panose="020B0600070205080204" pitchFamily="34" charset="-128"/>
              </a:rPr>
              <a:t>TestedUnit</a:t>
            </a:r>
            <a:r>
              <a:rPr lang="de-DE" altLang="en-US" dirty="0" smtClean="0">
                <a:ea typeface="ＭＳ Ｐゴシック" panose="020B0600070205080204" pitchFamily="34" charset="-128"/>
              </a:rPr>
              <a:t> </a:t>
            </a:r>
            <a:br>
              <a:rPr lang="de-DE" altLang="en-US" dirty="0" smtClean="0">
                <a:ea typeface="ＭＳ Ｐゴシック" panose="020B0600070205080204" pitchFamily="34" charset="-128"/>
              </a:rPr>
            </a:br>
            <a:r>
              <a:rPr lang="de-DE" altLang="en-US" dirty="0" smtClean="0">
                <a:ea typeface="ＭＳ Ｐゴシック" panose="020B0600070205080204" pitchFamily="34" charset="-128"/>
              </a:rPr>
              <a:t>depends on</a:t>
            </a:r>
          </a:p>
          <a:p>
            <a:pPr lvl="1"/>
            <a:r>
              <a:rPr lang="de-DE" altLang="en-US" dirty="0" smtClean="0">
                <a:ea typeface="ＭＳ Ｐゴシック" panose="020B0600070205080204" pitchFamily="34" charset="-128"/>
              </a:rPr>
              <a:t>Partial implementation</a:t>
            </a:r>
          </a:p>
          <a:p>
            <a:pPr lvl="1"/>
            <a:r>
              <a:rPr lang="de-DE" altLang="en-US" dirty="0" smtClean="0">
                <a:ea typeface="ＭＳ Ｐゴシック" panose="020B0600070205080204" pitchFamily="34" charset="-128"/>
              </a:rPr>
              <a:t>Returns fake values.</a:t>
            </a:r>
          </a:p>
        </p:txBody>
      </p:sp>
      <p:sp>
        <p:nvSpPr>
          <p:cNvPr id="7172" name="Rectangle 4"/>
          <p:cNvSpPr>
            <a:spLocks noChangeArrowheads="1"/>
          </p:cNvSpPr>
          <p:nvPr/>
        </p:nvSpPr>
        <p:spPr bwMode="auto">
          <a:xfrm>
            <a:off x="7323138" y="2749551"/>
            <a:ext cx="1173162" cy="701675"/>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Driver</a:t>
            </a:r>
          </a:p>
        </p:txBody>
      </p:sp>
      <p:sp>
        <p:nvSpPr>
          <p:cNvPr id="7173" name="AutoShape 5"/>
          <p:cNvSpPr>
            <a:spLocks noChangeArrowheads="1"/>
          </p:cNvSpPr>
          <p:nvPr/>
        </p:nvSpPr>
        <p:spPr bwMode="auto">
          <a:xfrm flipV="1">
            <a:off x="7321550" y="2519364"/>
            <a:ext cx="687388" cy="230187"/>
          </a:xfrm>
          <a:custGeom>
            <a:avLst/>
            <a:gdLst>
              <a:gd name="T0" fmla="*/ 2147483647 w 21600"/>
              <a:gd name="T1" fmla="*/ 1484431435 h 21600"/>
              <a:gd name="T2" fmla="*/ 2147483647 w 21600"/>
              <a:gd name="T3" fmla="*/ 2147483647 h 21600"/>
              <a:gd name="T4" fmla="*/ 2147483647 w 21600"/>
              <a:gd name="T5" fmla="*/ 14844314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174" name="Rectangle 6"/>
          <p:cNvSpPr>
            <a:spLocks noChangeArrowheads="1"/>
          </p:cNvSpPr>
          <p:nvPr/>
        </p:nvSpPr>
        <p:spPr bwMode="auto">
          <a:xfrm>
            <a:off x="7323138" y="4043364"/>
            <a:ext cx="1173162" cy="701675"/>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Tested</a:t>
            </a:r>
          </a:p>
          <a:p>
            <a:pPr algn="ctr"/>
            <a:r>
              <a:rPr lang="de-DE" altLang="en-US"/>
              <a:t>Unit</a:t>
            </a:r>
          </a:p>
        </p:txBody>
      </p:sp>
      <p:sp>
        <p:nvSpPr>
          <p:cNvPr id="7175" name="AutoShape 7"/>
          <p:cNvSpPr>
            <a:spLocks noChangeArrowheads="1"/>
          </p:cNvSpPr>
          <p:nvPr/>
        </p:nvSpPr>
        <p:spPr bwMode="auto">
          <a:xfrm flipV="1">
            <a:off x="7323139" y="3813175"/>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176" name="Rectangle 8"/>
          <p:cNvSpPr>
            <a:spLocks noChangeArrowheads="1"/>
          </p:cNvSpPr>
          <p:nvPr/>
        </p:nvSpPr>
        <p:spPr bwMode="auto">
          <a:xfrm>
            <a:off x="7323138" y="5386389"/>
            <a:ext cx="1173162" cy="701675"/>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Stub</a:t>
            </a:r>
          </a:p>
        </p:txBody>
      </p:sp>
      <p:sp>
        <p:nvSpPr>
          <p:cNvPr id="7177" name="AutoShape 9"/>
          <p:cNvSpPr>
            <a:spLocks noChangeArrowheads="1"/>
          </p:cNvSpPr>
          <p:nvPr/>
        </p:nvSpPr>
        <p:spPr bwMode="auto">
          <a:xfrm flipV="1">
            <a:off x="7323139" y="5156200"/>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cxnSp>
        <p:nvCxnSpPr>
          <p:cNvPr id="7178" name="AutoShape 10"/>
          <p:cNvCxnSpPr>
            <a:cxnSpLocks noChangeShapeType="1"/>
            <a:stCxn id="7172" idx="2"/>
            <a:endCxn id="7175" idx="1"/>
          </p:cNvCxnSpPr>
          <p:nvPr/>
        </p:nvCxnSpPr>
        <p:spPr bwMode="auto">
          <a:xfrm rot="5400000">
            <a:off x="7606507" y="3510757"/>
            <a:ext cx="363538" cy="244475"/>
          </a:xfrm>
          <a:prstGeom prst="bentConnector3">
            <a:avLst>
              <a:gd name="adj1" fmla="val 49782"/>
            </a:avLst>
          </a:prstGeom>
          <a:noFill/>
          <a:ln w="25400">
            <a:solidFill>
              <a:schemeClr val="tx1"/>
            </a:solidFill>
            <a:prstDash val="dash"/>
            <a:miter lim="800000"/>
            <a:headEnd/>
            <a:tailEnd type="arrow" w="med" len="med"/>
          </a:ln>
          <a:extLst>
            <a:ext uri="{909E8E84-426E-40DD-AFC4-6F175D3DCCD1}">
              <a14:hiddenFill xmlns:a14="http://schemas.microsoft.com/office/drawing/2010/main">
                <a:noFill/>
              </a14:hiddenFill>
            </a:ext>
          </a:extLst>
        </p:spPr>
      </p:cxnSp>
      <p:cxnSp>
        <p:nvCxnSpPr>
          <p:cNvPr id="7179" name="AutoShape 11"/>
          <p:cNvCxnSpPr>
            <a:cxnSpLocks noChangeShapeType="1"/>
            <a:stCxn id="7174" idx="2"/>
            <a:endCxn id="7177" idx="1"/>
          </p:cNvCxnSpPr>
          <p:nvPr/>
        </p:nvCxnSpPr>
        <p:spPr bwMode="auto">
          <a:xfrm rot="5400000">
            <a:off x="7581901" y="4829176"/>
            <a:ext cx="412750" cy="244475"/>
          </a:xfrm>
          <a:prstGeom prst="bentConnector3">
            <a:avLst>
              <a:gd name="adj1" fmla="val 49616"/>
            </a:avLst>
          </a:prstGeom>
          <a:noFill/>
          <a:ln w="25400">
            <a:solidFill>
              <a:schemeClr val="tx1"/>
            </a:solidFill>
            <a:prstDash val="dash"/>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5878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112044" y="871539"/>
            <a:ext cx="6081713" cy="457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Unit Test Environment</a:t>
            </a:r>
          </a:p>
        </p:txBody>
      </p:sp>
      <p:sp>
        <p:nvSpPr>
          <p:cNvPr id="34" name="Slide Number Placeholder 4"/>
          <p:cNvSpPr>
            <a:spLocks noGrp="1"/>
          </p:cNvSpPr>
          <p:nvPr>
            <p:ph type="sldNum" sz="quarter" idx="12"/>
          </p:nvPr>
        </p:nvSpPr>
        <p:spPr/>
        <p:txBody>
          <a:bodyPr/>
          <a:lstStyle/>
          <a:p>
            <a:fld id="{2BDE75E5-AC89-48BE-92F7-D2A5655A79A9}" type="slidenum">
              <a:rPr lang="en-US" altLang="en-US"/>
              <a:pPr/>
              <a:t>12</a:t>
            </a:fld>
            <a:endParaRPr lang="en-US" altLang="en-US"/>
          </a:p>
        </p:txBody>
      </p:sp>
      <p:sp>
        <p:nvSpPr>
          <p:cNvPr id="181251" name="Rectangle 3"/>
          <p:cNvSpPr>
            <a:spLocks noChangeArrowheads="1"/>
          </p:cNvSpPr>
          <p:nvPr/>
        </p:nvSpPr>
        <p:spPr bwMode="auto">
          <a:xfrm>
            <a:off x="4110038" y="2890839"/>
            <a:ext cx="1143000" cy="9429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1252" name="Rectangle 4"/>
          <p:cNvSpPr>
            <a:spLocks noChangeArrowheads="1"/>
          </p:cNvSpPr>
          <p:nvPr/>
        </p:nvSpPr>
        <p:spPr bwMode="auto">
          <a:xfrm>
            <a:off x="4152901" y="3175000"/>
            <a:ext cx="10699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Module</a:t>
            </a:r>
          </a:p>
        </p:txBody>
      </p:sp>
      <p:sp>
        <p:nvSpPr>
          <p:cNvPr id="181253" name="Rectangle 5"/>
          <p:cNvSpPr>
            <a:spLocks noChangeArrowheads="1"/>
          </p:cNvSpPr>
          <p:nvPr/>
        </p:nvSpPr>
        <p:spPr bwMode="auto">
          <a:xfrm>
            <a:off x="3652838" y="4305301"/>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1254" name="Rectangle 6"/>
          <p:cNvSpPr>
            <a:spLocks noChangeArrowheads="1"/>
          </p:cNvSpPr>
          <p:nvPr/>
        </p:nvSpPr>
        <p:spPr bwMode="auto">
          <a:xfrm>
            <a:off x="4706938" y="4305301"/>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1255" name="Rectangle 7"/>
          <p:cNvSpPr>
            <a:spLocks noChangeArrowheads="1"/>
          </p:cNvSpPr>
          <p:nvPr/>
        </p:nvSpPr>
        <p:spPr bwMode="auto">
          <a:xfrm>
            <a:off x="5049838" y="1519238"/>
            <a:ext cx="1917700" cy="9715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1256" name="Line 8"/>
          <p:cNvSpPr>
            <a:spLocks noChangeShapeType="1"/>
          </p:cNvSpPr>
          <p:nvPr/>
        </p:nvSpPr>
        <p:spPr bwMode="auto">
          <a:xfrm flipH="1">
            <a:off x="4725988" y="2511425"/>
            <a:ext cx="876300" cy="3571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57" name="Line 9"/>
          <p:cNvSpPr>
            <a:spLocks noChangeShapeType="1"/>
          </p:cNvSpPr>
          <p:nvPr/>
        </p:nvSpPr>
        <p:spPr bwMode="auto">
          <a:xfrm flipH="1">
            <a:off x="4065588" y="3854451"/>
            <a:ext cx="5715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58" name="Line 10"/>
          <p:cNvSpPr>
            <a:spLocks noChangeShapeType="1"/>
          </p:cNvSpPr>
          <p:nvPr/>
        </p:nvSpPr>
        <p:spPr bwMode="auto">
          <a:xfrm>
            <a:off x="4738688" y="3854451"/>
            <a:ext cx="3937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59" name="Rectangle 11"/>
          <p:cNvSpPr>
            <a:spLocks noChangeArrowheads="1"/>
          </p:cNvSpPr>
          <p:nvPr/>
        </p:nvSpPr>
        <p:spPr bwMode="auto">
          <a:xfrm>
            <a:off x="3708400" y="4481513"/>
            <a:ext cx="717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stub</a:t>
            </a:r>
          </a:p>
        </p:txBody>
      </p:sp>
      <p:sp>
        <p:nvSpPr>
          <p:cNvPr id="181260" name="Rectangle 12"/>
          <p:cNvSpPr>
            <a:spLocks noChangeArrowheads="1"/>
          </p:cNvSpPr>
          <p:nvPr/>
        </p:nvSpPr>
        <p:spPr bwMode="auto">
          <a:xfrm>
            <a:off x="4787900" y="4467225"/>
            <a:ext cx="717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stub</a:t>
            </a:r>
          </a:p>
        </p:txBody>
      </p:sp>
      <p:sp>
        <p:nvSpPr>
          <p:cNvPr id="181261" name="Rectangle 13"/>
          <p:cNvSpPr>
            <a:spLocks noChangeArrowheads="1"/>
          </p:cNvSpPr>
          <p:nvPr/>
        </p:nvSpPr>
        <p:spPr bwMode="auto">
          <a:xfrm>
            <a:off x="5562601" y="1752600"/>
            <a:ext cx="88741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driver</a:t>
            </a:r>
          </a:p>
        </p:txBody>
      </p:sp>
      <p:sp>
        <p:nvSpPr>
          <p:cNvPr id="181262" name="Rectangle 14"/>
          <p:cNvSpPr>
            <a:spLocks noChangeArrowheads="1"/>
          </p:cNvSpPr>
          <p:nvPr/>
        </p:nvSpPr>
        <p:spPr bwMode="auto">
          <a:xfrm>
            <a:off x="4864100" y="5924551"/>
            <a:ext cx="124284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RESULTS</a:t>
            </a:r>
            <a:endParaRPr lang="en-US" altLang="en-US" b="1" i="1">
              <a:solidFill>
                <a:schemeClr val="bg1"/>
              </a:solidFill>
              <a:effectLst>
                <a:outerShdw blurRad="38100" dist="38100" dir="2700000" algn="tl">
                  <a:srgbClr val="000000"/>
                </a:outerShdw>
              </a:effectLst>
              <a:latin typeface="Helvetica" panose="020B0604020202020204" pitchFamily="34" charset="0"/>
            </a:endParaRPr>
          </a:p>
        </p:txBody>
      </p:sp>
      <p:sp>
        <p:nvSpPr>
          <p:cNvPr id="181263" name="Rectangle 15"/>
          <p:cNvSpPr>
            <a:spLocks noChangeArrowheads="1"/>
          </p:cNvSpPr>
          <p:nvPr/>
        </p:nvSpPr>
        <p:spPr bwMode="auto">
          <a:xfrm>
            <a:off x="7099300" y="1303338"/>
            <a:ext cx="3568700" cy="3200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64" name="Rectangle 16"/>
          <p:cNvSpPr>
            <a:spLocks noChangeArrowheads="1"/>
          </p:cNvSpPr>
          <p:nvPr/>
        </p:nvSpPr>
        <p:spPr bwMode="auto">
          <a:xfrm>
            <a:off x="7937501" y="2257426"/>
            <a:ext cx="1196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interface </a:t>
            </a:r>
          </a:p>
          <a:p>
            <a:endParaRPr lang="en-US" altLang="en-US" b="1">
              <a:effectLst>
                <a:outerShdw blurRad="38100" dist="38100" dir="2700000" algn="tl">
                  <a:srgbClr val="FFFFFF"/>
                </a:outerShdw>
              </a:effectLst>
              <a:latin typeface="Helvetica" panose="020B0604020202020204" pitchFamily="34" charset="0"/>
            </a:endParaRPr>
          </a:p>
        </p:txBody>
      </p:sp>
      <p:sp>
        <p:nvSpPr>
          <p:cNvPr id="181265" name="Rectangle 17"/>
          <p:cNvSpPr>
            <a:spLocks noChangeArrowheads="1"/>
          </p:cNvSpPr>
          <p:nvPr/>
        </p:nvSpPr>
        <p:spPr bwMode="auto">
          <a:xfrm>
            <a:off x="7937501" y="2700339"/>
            <a:ext cx="24177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local data structures</a:t>
            </a:r>
          </a:p>
          <a:p>
            <a:endParaRPr lang="en-US" altLang="en-US" b="1">
              <a:effectLst>
                <a:outerShdw blurRad="38100" dist="38100" dir="2700000" algn="tl">
                  <a:srgbClr val="FFFFFF"/>
                </a:outerShdw>
              </a:effectLst>
              <a:latin typeface="Helvetica" panose="020B0604020202020204" pitchFamily="34" charset="0"/>
            </a:endParaRPr>
          </a:p>
        </p:txBody>
      </p:sp>
      <p:sp>
        <p:nvSpPr>
          <p:cNvPr id="181266" name="Rectangle 18"/>
          <p:cNvSpPr>
            <a:spLocks noChangeArrowheads="1"/>
          </p:cNvSpPr>
          <p:nvPr/>
        </p:nvSpPr>
        <p:spPr bwMode="auto">
          <a:xfrm>
            <a:off x="7937500" y="222885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1267" name="Rectangle 19"/>
          <p:cNvSpPr>
            <a:spLocks noChangeArrowheads="1"/>
          </p:cNvSpPr>
          <p:nvPr/>
        </p:nvSpPr>
        <p:spPr bwMode="auto">
          <a:xfrm>
            <a:off x="7937501" y="3171826"/>
            <a:ext cx="2441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boundary conditions</a:t>
            </a:r>
          </a:p>
          <a:p>
            <a:endParaRPr lang="en-US" altLang="en-US" b="1">
              <a:effectLst>
                <a:outerShdw blurRad="38100" dist="38100" dir="2700000" algn="tl">
                  <a:srgbClr val="FFFFFF"/>
                </a:outerShdw>
              </a:effectLst>
              <a:latin typeface="Helvetica" panose="020B0604020202020204" pitchFamily="34" charset="0"/>
            </a:endParaRPr>
          </a:p>
        </p:txBody>
      </p:sp>
      <p:sp>
        <p:nvSpPr>
          <p:cNvPr id="181268" name="Rectangle 20"/>
          <p:cNvSpPr>
            <a:spLocks noChangeArrowheads="1"/>
          </p:cNvSpPr>
          <p:nvPr/>
        </p:nvSpPr>
        <p:spPr bwMode="auto">
          <a:xfrm>
            <a:off x="7937500" y="294322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1269" name="Rectangle 21"/>
          <p:cNvSpPr>
            <a:spLocks noChangeArrowheads="1"/>
          </p:cNvSpPr>
          <p:nvPr/>
        </p:nvSpPr>
        <p:spPr bwMode="auto">
          <a:xfrm>
            <a:off x="7937501" y="3600451"/>
            <a:ext cx="2212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independent paths</a:t>
            </a:r>
          </a:p>
          <a:p>
            <a:endParaRPr lang="en-US" altLang="en-US" b="1">
              <a:effectLst>
                <a:outerShdw blurRad="38100" dist="38100" dir="2700000" algn="tl">
                  <a:srgbClr val="FFFFFF"/>
                </a:outerShdw>
              </a:effectLst>
              <a:latin typeface="Helvetica" panose="020B0604020202020204" pitchFamily="34" charset="0"/>
            </a:endParaRPr>
          </a:p>
        </p:txBody>
      </p:sp>
      <p:sp>
        <p:nvSpPr>
          <p:cNvPr id="181270" name="Rectangle 22"/>
          <p:cNvSpPr>
            <a:spLocks noChangeArrowheads="1"/>
          </p:cNvSpPr>
          <p:nvPr/>
        </p:nvSpPr>
        <p:spPr bwMode="auto">
          <a:xfrm>
            <a:off x="7937500" y="38862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1271" name="Rectangle 23"/>
          <p:cNvSpPr>
            <a:spLocks noChangeArrowheads="1"/>
          </p:cNvSpPr>
          <p:nvPr/>
        </p:nvSpPr>
        <p:spPr bwMode="auto">
          <a:xfrm>
            <a:off x="7937501" y="4014789"/>
            <a:ext cx="2403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error handling paths</a:t>
            </a:r>
          </a:p>
        </p:txBody>
      </p:sp>
      <p:pic>
        <p:nvPicPr>
          <p:cNvPr id="181272" name="Picture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948114"/>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81273" name="Rectangle 25"/>
          <p:cNvSpPr>
            <a:spLocks noChangeArrowheads="1"/>
          </p:cNvSpPr>
          <p:nvPr/>
        </p:nvSpPr>
        <p:spPr bwMode="auto">
          <a:xfrm>
            <a:off x="7416801" y="5248276"/>
            <a:ext cx="1298431"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test cases</a:t>
            </a:r>
          </a:p>
        </p:txBody>
      </p:sp>
      <p:sp>
        <p:nvSpPr>
          <p:cNvPr id="181274" name="AutoShape 26"/>
          <p:cNvSpPr>
            <a:spLocks noChangeArrowheads="1"/>
          </p:cNvSpPr>
          <p:nvPr/>
        </p:nvSpPr>
        <p:spPr bwMode="auto">
          <a:xfrm rot="16200000">
            <a:off x="6121401" y="2995613"/>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1275" name="Line 27"/>
          <p:cNvSpPr>
            <a:spLocks noChangeShapeType="1"/>
          </p:cNvSpPr>
          <p:nvPr/>
        </p:nvSpPr>
        <p:spPr bwMode="auto">
          <a:xfrm flipV="1">
            <a:off x="6796088" y="2449514"/>
            <a:ext cx="1104900" cy="98583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76" name="Line 28"/>
          <p:cNvSpPr>
            <a:spLocks noChangeShapeType="1"/>
          </p:cNvSpPr>
          <p:nvPr/>
        </p:nvSpPr>
        <p:spPr bwMode="auto">
          <a:xfrm flipV="1">
            <a:off x="6834188" y="2878138"/>
            <a:ext cx="1054100" cy="55721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77" name="Line 29"/>
          <p:cNvSpPr>
            <a:spLocks noChangeShapeType="1"/>
          </p:cNvSpPr>
          <p:nvPr/>
        </p:nvSpPr>
        <p:spPr bwMode="auto">
          <a:xfrm flipV="1">
            <a:off x="6846888" y="3292476"/>
            <a:ext cx="1028700" cy="15716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78" name="Line 30"/>
          <p:cNvSpPr>
            <a:spLocks noChangeShapeType="1"/>
          </p:cNvSpPr>
          <p:nvPr/>
        </p:nvSpPr>
        <p:spPr bwMode="auto">
          <a:xfrm>
            <a:off x="6859588" y="3492500"/>
            <a:ext cx="1079500" cy="2428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79" name="Line 31"/>
          <p:cNvSpPr>
            <a:spLocks noChangeShapeType="1"/>
          </p:cNvSpPr>
          <p:nvPr/>
        </p:nvSpPr>
        <p:spPr bwMode="auto">
          <a:xfrm>
            <a:off x="6846888" y="3449639"/>
            <a:ext cx="1092200" cy="7000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1280" name="Line 32"/>
          <p:cNvSpPr>
            <a:spLocks noChangeShapeType="1"/>
          </p:cNvSpPr>
          <p:nvPr/>
        </p:nvSpPr>
        <p:spPr bwMode="auto">
          <a:xfrm>
            <a:off x="5868988" y="2535239"/>
            <a:ext cx="0" cy="3286125"/>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5710953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837869" y="2953559"/>
            <a:ext cx="8661400" cy="64611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algn="ctr"/>
            <a:r>
              <a:rPr lang="en-US" altLang="en-US" dirty="0"/>
              <a:t>Integration Testing Strategies</a:t>
            </a:r>
          </a:p>
        </p:txBody>
      </p:sp>
      <p:sp>
        <p:nvSpPr>
          <p:cNvPr id="6" name="Slide Number Placeholder 4"/>
          <p:cNvSpPr>
            <a:spLocks noGrp="1"/>
          </p:cNvSpPr>
          <p:nvPr>
            <p:ph type="sldNum" sz="quarter" idx="12"/>
          </p:nvPr>
        </p:nvSpPr>
        <p:spPr/>
        <p:txBody>
          <a:bodyPr/>
          <a:lstStyle/>
          <a:p>
            <a:fld id="{F0011D80-B8FC-4E37-9BCB-17E7692A86BB}" type="slidenum">
              <a:rPr lang="en-US" altLang="en-US"/>
              <a:pPr/>
              <a:t>13</a:t>
            </a:fld>
            <a:endParaRPr lang="en-US" altLang="en-US"/>
          </a:p>
        </p:txBody>
      </p:sp>
    </p:spTree>
    <p:extLst>
      <p:ext uri="{BB962C8B-B14F-4D97-AF65-F5344CB8AC3E}">
        <p14:creationId xmlns:p14="http://schemas.microsoft.com/office/powerpoint/2010/main" val="25001795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819400" y="1143001"/>
            <a:ext cx="6835776" cy="5254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Top Down Integration</a:t>
            </a:r>
          </a:p>
        </p:txBody>
      </p:sp>
      <p:sp>
        <p:nvSpPr>
          <p:cNvPr id="30" name="Slide Number Placeholder 4"/>
          <p:cNvSpPr>
            <a:spLocks noGrp="1"/>
          </p:cNvSpPr>
          <p:nvPr>
            <p:ph type="sldNum" sz="quarter" idx="12"/>
          </p:nvPr>
        </p:nvSpPr>
        <p:spPr/>
        <p:txBody>
          <a:bodyPr/>
          <a:lstStyle/>
          <a:p>
            <a:fld id="{2076B95A-9F07-44B0-AF1B-B16E8A6301C5}" type="slidenum">
              <a:rPr lang="en-US" altLang="en-US"/>
              <a:pPr/>
              <a:t>14</a:t>
            </a:fld>
            <a:endParaRPr lang="en-US" altLang="en-US"/>
          </a:p>
        </p:txBody>
      </p:sp>
      <p:sp>
        <p:nvSpPr>
          <p:cNvPr id="183299" name="Rectangle 3"/>
          <p:cNvSpPr>
            <a:spLocks noChangeArrowheads="1"/>
          </p:cNvSpPr>
          <p:nvPr/>
        </p:nvSpPr>
        <p:spPr bwMode="auto">
          <a:xfrm>
            <a:off x="5564188" y="2025651"/>
            <a:ext cx="685800" cy="542925"/>
          </a:xfrm>
          <a:prstGeom prst="rect">
            <a:avLst/>
          </a:prstGeom>
          <a:solidFill>
            <a:schemeClr val="folHlink"/>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0" name="Rectangle 4"/>
          <p:cNvSpPr>
            <a:spLocks noChangeArrowheads="1"/>
          </p:cNvSpPr>
          <p:nvPr/>
        </p:nvSpPr>
        <p:spPr bwMode="auto">
          <a:xfrm>
            <a:off x="4814888" y="3111501"/>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1" name="Rectangle 5"/>
          <p:cNvSpPr>
            <a:spLocks noChangeArrowheads="1"/>
          </p:cNvSpPr>
          <p:nvPr/>
        </p:nvSpPr>
        <p:spPr bwMode="auto">
          <a:xfrm>
            <a:off x="4052888" y="4211639"/>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2" name="Rectangle 6"/>
          <p:cNvSpPr>
            <a:spLocks noChangeArrowheads="1"/>
          </p:cNvSpPr>
          <p:nvPr/>
        </p:nvSpPr>
        <p:spPr bwMode="auto">
          <a:xfrm>
            <a:off x="3570288" y="5297489"/>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3" name="Rectangle 7"/>
          <p:cNvSpPr>
            <a:spLocks noChangeArrowheads="1"/>
          </p:cNvSpPr>
          <p:nvPr/>
        </p:nvSpPr>
        <p:spPr bwMode="auto">
          <a:xfrm>
            <a:off x="4471988" y="5297489"/>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4" name="Rectangle 8"/>
          <p:cNvSpPr>
            <a:spLocks noChangeArrowheads="1"/>
          </p:cNvSpPr>
          <p:nvPr/>
        </p:nvSpPr>
        <p:spPr bwMode="auto">
          <a:xfrm>
            <a:off x="5678488" y="3111501"/>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5" name="Rectangle 9"/>
          <p:cNvSpPr>
            <a:spLocks noChangeArrowheads="1"/>
          </p:cNvSpPr>
          <p:nvPr/>
        </p:nvSpPr>
        <p:spPr bwMode="auto">
          <a:xfrm>
            <a:off x="6529388" y="3111501"/>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6" name="Line 10"/>
          <p:cNvSpPr>
            <a:spLocks noChangeShapeType="1"/>
          </p:cNvSpPr>
          <p:nvPr/>
        </p:nvSpPr>
        <p:spPr bwMode="auto">
          <a:xfrm>
            <a:off x="4383088" y="4768851"/>
            <a:ext cx="3810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7" name="Line 11"/>
          <p:cNvSpPr>
            <a:spLocks noChangeShapeType="1"/>
          </p:cNvSpPr>
          <p:nvPr/>
        </p:nvSpPr>
        <p:spPr bwMode="auto">
          <a:xfrm>
            <a:off x="5932488" y="2582864"/>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8" name="Line 12"/>
          <p:cNvSpPr>
            <a:spLocks noChangeShapeType="1"/>
          </p:cNvSpPr>
          <p:nvPr/>
        </p:nvSpPr>
        <p:spPr bwMode="auto">
          <a:xfrm>
            <a:off x="5907088" y="2611439"/>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09" name="Rectangle 13"/>
          <p:cNvSpPr>
            <a:spLocks noChangeArrowheads="1"/>
          </p:cNvSpPr>
          <p:nvPr/>
        </p:nvSpPr>
        <p:spPr bwMode="auto">
          <a:xfrm>
            <a:off x="6667501" y="2200275"/>
            <a:ext cx="29876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top module is tested with </a:t>
            </a:r>
          </a:p>
        </p:txBody>
      </p:sp>
      <p:sp>
        <p:nvSpPr>
          <p:cNvPr id="183310" name="Rectangle 14"/>
          <p:cNvSpPr>
            <a:spLocks noChangeArrowheads="1"/>
          </p:cNvSpPr>
          <p:nvPr/>
        </p:nvSpPr>
        <p:spPr bwMode="auto">
          <a:xfrm>
            <a:off x="6667501" y="2457450"/>
            <a:ext cx="790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stubs</a:t>
            </a:r>
          </a:p>
        </p:txBody>
      </p:sp>
      <p:sp>
        <p:nvSpPr>
          <p:cNvPr id="183311" name="Rectangle 15"/>
          <p:cNvSpPr>
            <a:spLocks noChangeArrowheads="1"/>
          </p:cNvSpPr>
          <p:nvPr/>
        </p:nvSpPr>
        <p:spPr bwMode="auto">
          <a:xfrm>
            <a:off x="5346701" y="3814764"/>
            <a:ext cx="3001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stubs are replaced one at </a:t>
            </a:r>
          </a:p>
        </p:txBody>
      </p:sp>
      <p:sp>
        <p:nvSpPr>
          <p:cNvPr id="183312" name="Rectangle 16"/>
          <p:cNvSpPr>
            <a:spLocks noChangeArrowheads="1"/>
          </p:cNvSpPr>
          <p:nvPr/>
        </p:nvSpPr>
        <p:spPr bwMode="auto">
          <a:xfrm>
            <a:off x="5346701" y="4071939"/>
            <a:ext cx="23034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a time, "depth first"</a:t>
            </a:r>
          </a:p>
        </p:txBody>
      </p:sp>
      <p:sp>
        <p:nvSpPr>
          <p:cNvPr id="183313" name="Rectangle 17"/>
          <p:cNvSpPr>
            <a:spLocks noChangeArrowheads="1"/>
          </p:cNvSpPr>
          <p:nvPr/>
        </p:nvSpPr>
        <p:spPr bwMode="auto">
          <a:xfrm>
            <a:off x="5321301" y="4729164"/>
            <a:ext cx="36496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as new modules are integrated, </a:t>
            </a:r>
          </a:p>
        </p:txBody>
      </p:sp>
      <p:sp>
        <p:nvSpPr>
          <p:cNvPr id="183314" name="Rectangle 18"/>
          <p:cNvSpPr>
            <a:spLocks noChangeArrowheads="1"/>
          </p:cNvSpPr>
          <p:nvPr/>
        </p:nvSpPr>
        <p:spPr bwMode="auto">
          <a:xfrm>
            <a:off x="5321301" y="4986339"/>
            <a:ext cx="34337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some subset of tests is re-run</a:t>
            </a:r>
          </a:p>
        </p:txBody>
      </p:sp>
      <p:sp>
        <p:nvSpPr>
          <p:cNvPr id="183315" name="Rectangle 19"/>
          <p:cNvSpPr>
            <a:spLocks noChangeArrowheads="1"/>
          </p:cNvSpPr>
          <p:nvPr/>
        </p:nvSpPr>
        <p:spPr bwMode="auto">
          <a:xfrm>
            <a:off x="5791201" y="2057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A</a:t>
            </a:r>
          </a:p>
        </p:txBody>
      </p:sp>
      <p:sp>
        <p:nvSpPr>
          <p:cNvPr id="183316" name="Rectangle 20"/>
          <p:cNvSpPr>
            <a:spLocks noChangeArrowheads="1"/>
          </p:cNvSpPr>
          <p:nvPr/>
        </p:nvSpPr>
        <p:spPr bwMode="auto">
          <a:xfrm>
            <a:off x="5003801" y="3200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B</a:t>
            </a:r>
          </a:p>
        </p:txBody>
      </p:sp>
      <p:sp>
        <p:nvSpPr>
          <p:cNvPr id="183317" name="Rectangle 21"/>
          <p:cNvSpPr>
            <a:spLocks noChangeArrowheads="1"/>
          </p:cNvSpPr>
          <p:nvPr/>
        </p:nvSpPr>
        <p:spPr bwMode="auto">
          <a:xfrm>
            <a:off x="4279901" y="4300539"/>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C</a:t>
            </a:r>
          </a:p>
        </p:txBody>
      </p:sp>
      <p:sp>
        <p:nvSpPr>
          <p:cNvPr id="183318" name="Rectangle 22"/>
          <p:cNvSpPr>
            <a:spLocks noChangeArrowheads="1"/>
          </p:cNvSpPr>
          <p:nvPr/>
        </p:nvSpPr>
        <p:spPr bwMode="auto">
          <a:xfrm>
            <a:off x="3746501" y="53435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D</a:t>
            </a:r>
          </a:p>
        </p:txBody>
      </p:sp>
      <p:sp>
        <p:nvSpPr>
          <p:cNvPr id="183319" name="Rectangle 23"/>
          <p:cNvSpPr>
            <a:spLocks noChangeArrowheads="1"/>
          </p:cNvSpPr>
          <p:nvPr/>
        </p:nvSpPr>
        <p:spPr bwMode="auto">
          <a:xfrm>
            <a:off x="4673601" y="53435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E</a:t>
            </a:r>
          </a:p>
        </p:txBody>
      </p:sp>
      <p:sp>
        <p:nvSpPr>
          <p:cNvPr id="183320" name="Rectangle 24"/>
          <p:cNvSpPr>
            <a:spLocks noChangeArrowheads="1"/>
          </p:cNvSpPr>
          <p:nvPr/>
        </p:nvSpPr>
        <p:spPr bwMode="auto">
          <a:xfrm>
            <a:off x="5867401" y="3214689"/>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F</a:t>
            </a:r>
          </a:p>
        </p:txBody>
      </p:sp>
      <p:sp>
        <p:nvSpPr>
          <p:cNvPr id="183321" name="Rectangle 25"/>
          <p:cNvSpPr>
            <a:spLocks noChangeArrowheads="1"/>
          </p:cNvSpPr>
          <p:nvPr/>
        </p:nvSpPr>
        <p:spPr bwMode="auto">
          <a:xfrm>
            <a:off x="6692901" y="3214689"/>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G</a:t>
            </a:r>
          </a:p>
        </p:txBody>
      </p:sp>
      <p:sp>
        <p:nvSpPr>
          <p:cNvPr id="183322" name="Line 26"/>
          <p:cNvSpPr>
            <a:spLocks noChangeShapeType="1"/>
          </p:cNvSpPr>
          <p:nvPr/>
        </p:nvSpPr>
        <p:spPr bwMode="auto">
          <a:xfrm flipH="1">
            <a:off x="5183188" y="2597151"/>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23" name="Line 27"/>
          <p:cNvSpPr>
            <a:spLocks noChangeShapeType="1"/>
          </p:cNvSpPr>
          <p:nvPr/>
        </p:nvSpPr>
        <p:spPr bwMode="auto">
          <a:xfrm flipH="1">
            <a:off x="4408488" y="3683001"/>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3324" name="Line 28"/>
          <p:cNvSpPr>
            <a:spLocks noChangeShapeType="1"/>
          </p:cNvSpPr>
          <p:nvPr/>
        </p:nvSpPr>
        <p:spPr bwMode="auto">
          <a:xfrm flipH="1">
            <a:off x="3925888" y="4783139"/>
            <a:ext cx="4572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9822830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ltLang="en-US" smtClean="0">
                <a:ea typeface="ＭＳ Ｐゴシック" panose="020B0600070205080204" pitchFamily="34" charset="-128"/>
              </a:rPr>
              <a:t>Top-down Testing Strategy</a:t>
            </a:r>
          </a:p>
        </p:txBody>
      </p:sp>
      <p:sp>
        <p:nvSpPr>
          <p:cNvPr id="13315" name="Rectangle 5"/>
          <p:cNvSpPr>
            <a:spLocks noGrp="1" noChangeArrowheads="1"/>
          </p:cNvSpPr>
          <p:nvPr>
            <p:ph sz="quarter" idx="1"/>
          </p:nvPr>
        </p:nvSpPr>
        <p:spPr/>
        <p:txBody>
          <a:bodyPr/>
          <a:lstStyle/>
          <a:p>
            <a:r>
              <a:rPr lang="en-US" altLang="en-US" smtClean="0">
                <a:ea typeface="ＭＳ Ｐゴシック" panose="020B0600070205080204" pitchFamily="34" charset="-128"/>
              </a:rPr>
              <a:t>Test the top layer  or the controlling subsystem first</a:t>
            </a:r>
          </a:p>
          <a:p>
            <a:r>
              <a:rPr lang="en-US" altLang="en-US" smtClean="0">
                <a:ea typeface="ＭＳ Ｐゴシック" panose="020B0600070205080204" pitchFamily="34" charset="-128"/>
              </a:rPr>
              <a:t>Then combine all the subsystems that are called by the tested subsystems and test the resulting collection of subsystems</a:t>
            </a:r>
          </a:p>
          <a:p>
            <a:r>
              <a:rPr lang="en-US" altLang="en-US" smtClean="0">
                <a:ea typeface="ＭＳ Ｐゴシック" panose="020B0600070205080204" pitchFamily="34" charset="-128"/>
              </a:rPr>
              <a:t>Do this until all subsystems are incorporated into the test</a:t>
            </a:r>
          </a:p>
          <a:p>
            <a:r>
              <a:rPr lang="en-US" altLang="en-US" smtClean="0">
                <a:ea typeface="ＭＳ Ｐゴシック" panose="020B0600070205080204" pitchFamily="34" charset="-128"/>
              </a:rPr>
              <a:t>Stubs are needed to do the testing.</a:t>
            </a:r>
          </a:p>
        </p:txBody>
      </p:sp>
    </p:spTree>
    <p:extLst>
      <p:ext uri="{BB962C8B-B14F-4D97-AF65-F5344CB8AC3E}">
        <p14:creationId xmlns:p14="http://schemas.microsoft.com/office/powerpoint/2010/main" val="5739971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2564" y="546550"/>
            <a:ext cx="10353761" cy="1326321"/>
          </a:xfrm>
          <a:noFill/>
        </p:spPr>
        <p:txBody>
          <a:bodyPr/>
          <a:lstStyle/>
          <a:p>
            <a:r>
              <a:rPr lang="en-US" altLang="en-US" dirty="0" smtClean="0">
                <a:ea typeface="ＭＳ Ｐゴシック" panose="020B0600070205080204" pitchFamily="34" charset="-128"/>
              </a:rPr>
              <a:t>Top-down Integration</a:t>
            </a:r>
          </a:p>
        </p:txBody>
      </p:sp>
      <p:sp>
        <p:nvSpPr>
          <p:cNvPr id="237617" name="Oval 49"/>
          <p:cNvSpPr>
            <a:spLocks noChangeArrowheads="1"/>
          </p:cNvSpPr>
          <p:nvPr/>
        </p:nvSpPr>
        <p:spPr bwMode="auto">
          <a:xfrm>
            <a:off x="7797800" y="3454400"/>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a:t>
            </a:r>
          </a:p>
          <a:p>
            <a:pPr algn="ctr"/>
            <a:r>
              <a:rPr lang="en-US" altLang="en-US" sz="2000"/>
              <a:t>A, B, C, D,</a:t>
            </a:r>
          </a:p>
          <a:p>
            <a:pPr algn="ctr"/>
            <a:r>
              <a:rPr lang="en-US" altLang="en-US" sz="2000"/>
              <a:t>E, F, G</a:t>
            </a:r>
          </a:p>
        </p:txBody>
      </p:sp>
      <p:sp>
        <p:nvSpPr>
          <p:cNvPr id="237619" name="Rectangle 51"/>
          <p:cNvSpPr>
            <a:spLocks noChangeArrowheads="1"/>
          </p:cNvSpPr>
          <p:nvPr/>
        </p:nvSpPr>
        <p:spPr bwMode="auto">
          <a:xfrm>
            <a:off x="7823200" y="5095875"/>
            <a:ext cx="13160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r>
              <a:rPr lang="en-US" altLang="en-US" sz="2000"/>
              <a:t>All Layers</a:t>
            </a:r>
          </a:p>
        </p:txBody>
      </p:sp>
      <p:sp>
        <p:nvSpPr>
          <p:cNvPr id="237615" name="Rectangle 47"/>
          <p:cNvSpPr>
            <a:spLocks noChangeArrowheads="1"/>
          </p:cNvSpPr>
          <p:nvPr/>
        </p:nvSpPr>
        <p:spPr bwMode="auto">
          <a:xfrm>
            <a:off x="5138739" y="5092700"/>
            <a:ext cx="14620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r>
              <a:rPr lang="en-US" altLang="en-US" sz="2000"/>
              <a:t>Layer I + II</a:t>
            </a:r>
          </a:p>
        </p:txBody>
      </p:sp>
      <p:sp>
        <p:nvSpPr>
          <p:cNvPr id="237614" name="Oval 46"/>
          <p:cNvSpPr>
            <a:spLocks noChangeArrowheads="1"/>
          </p:cNvSpPr>
          <p:nvPr/>
        </p:nvSpPr>
        <p:spPr bwMode="auto">
          <a:xfrm>
            <a:off x="5016500" y="3854450"/>
            <a:ext cx="1701800" cy="635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A, B, C, D</a:t>
            </a:r>
          </a:p>
        </p:txBody>
      </p:sp>
      <p:cxnSp>
        <p:nvCxnSpPr>
          <p:cNvPr id="237620" name="AutoShape 52"/>
          <p:cNvCxnSpPr>
            <a:cxnSpLocks noChangeShapeType="1"/>
            <a:stCxn id="237614" idx="6"/>
            <a:endCxn id="237617" idx="2"/>
          </p:cNvCxnSpPr>
          <p:nvPr/>
        </p:nvCxnSpPr>
        <p:spPr bwMode="auto">
          <a:xfrm flipV="1">
            <a:off x="6718300" y="4162426"/>
            <a:ext cx="1079500" cy="95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7610" name="Rectangle 42"/>
          <p:cNvSpPr>
            <a:spLocks noChangeArrowheads="1"/>
          </p:cNvSpPr>
          <p:nvPr/>
        </p:nvSpPr>
        <p:spPr bwMode="auto">
          <a:xfrm>
            <a:off x="2951164" y="5092700"/>
            <a:ext cx="9921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r>
              <a:rPr lang="en-US" altLang="en-US" sz="2000"/>
              <a:t>Layer I</a:t>
            </a:r>
          </a:p>
        </p:txBody>
      </p:sp>
      <p:sp>
        <p:nvSpPr>
          <p:cNvPr id="237609" name="Oval 41"/>
          <p:cNvSpPr>
            <a:spLocks noChangeArrowheads="1"/>
          </p:cNvSpPr>
          <p:nvPr/>
        </p:nvSpPr>
        <p:spPr bwMode="auto">
          <a:xfrm>
            <a:off x="3035300" y="38877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A</a:t>
            </a:r>
          </a:p>
        </p:txBody>
      </p:sp>
      <p:cxnSp>
        <p:nvCxnSpPr>
          <p:cNvPr id="237621" name="AutoShape 53"/>
          <p:cNvCxnSpPr>
            <a:cxnSpLocks noChangeShapeType="1"/>
            <a:stCxn id="237609" idx="6"/>
            <a:endCxn id="237614" idx="2"/>
          </p:cNvCxnSpPr>
          <p:nvPr/>
        </p:nvCxnSpPr>
        <p:spPr bwMode="auto">
          <a:xfrm>
            <a:off x="3841750" y="4167188"/>
            <a:ext cx="1174750" cy="4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7650" name="AutoShape 82"/>
          <p:cNvCxnSpPr>
            <a:cxnSpLocks noChangeAspect="1" noChangeShapeType="1"/>
          </p:cNvCxnSpPr>
          <p:nvPr/>
        </p:nvCxnSpPr>
        <p:spPr bwMode="auto">
          <a:xfrm rot="5400000">
            <a:off x="9378951" y="331788"/>
            <a:ext cx="320675" cy="139700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7651" name="AutoShape 83"/>
          <p:cNvCxnSpPr>
            <a:cxnSpLocks noChangeAspect="1" noChangeShapeType="1"/>
          </p:cNvCxnSpPr>
          <p:nvPr/>
        </p:nvCxnSpPr>
        <p:spPr bwMode="auto">
          <a:xfrm rot="5400000">
            <a:off x="8443913" y="1703388"/>
            <a:ext cx="415925" cy="723900"/>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7652" name="AutoShape 84"/>
          <p:cNvCxnSpPr>
            <a:cxnSpLocks noChangeAspect="1" noChangeShapeType="1"/>
          </p:cNvCxnSpPr>
          <p:nvPr/>
        </p:nvCxnSpPr>
        <p:spPr bwMode="auto">
          <a:xfrm rot="16200000" flipH="1">
            <a:off x="9011444" y="1859756"/>
            <a:ext cx="425450" cy="420688"/>
          </a:xfrm>
          <a:prstGeom prst="bentConnector3">
            <a:avLst>
              <a:gd name="adj1" fmla="val 49625"/>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7653" name="AutoShape 85"/>
          <p:cNvCxnSpPr>
            <a:cxnSpLocks noChangeAspect="1" noChangeShapeType="1"/>
          </p:cNvCxnSpPr>
          <p:nvPr/>
        </p:nvCxnSpPr>
        <p:spPr bwMode="auto">
          <a:xfrm rot="5400000">
            <a:off x="11114882" y="1978819"/>
            <a:ext cx="415925" cy="173038"/>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7654" name="AutoShape 86"/>
          <p:cNvCxnSpPr>
            <a:cxnSpLocks noChangeAspect="1" noChangeShapeType="1"/>
          </p:cNvCxnSpPr>
          <p:nvPr/>
        </p:nvCxnSpPr>
        <p:spPr bwMode="auto">
          <a:xfrm rot="5400000">
            <a:off x="9991726" y="944563"/>
            <a:ext cx="320675" cy="17145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7655" name="AutoShape 87"/>
          <p:cNvCxnSpPr>
            <a:cxnSpLocks noChangeAspect="1" noChangeShapeType="1"/>
          </p:cNvCxnSpPr>
          <p:nvPr/>
        </p:nvCxnSpPr>
        <p:spPr bwMode="auto">
          <a:xfrm rot="16200000" flipH="1">
            <a:off x="10576720" y="540545"/>
            <a:ext cx="320675" cy="998537"/>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sp>
        <p:nvSpPr>
          <p:cNvPr id="237656" name="Rectangle 88"/>
          <p:cNvSpPr>
            <a:spLocks noChangeAspect="1" noChangeArrowheads="1"/>
          </p:cNvSpPr>
          <p:nvPr/>
        </p:nvSpPr>
        <p:spPr bwMode="auto">
          <a:xfrm>
            <a:off x="9823450" y="3841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A</a:t>
            </a:r>
          </a:p>
        </p:txBody>
      </p:sp>
      <p:sp>
        <p:nvSpPr>
          <p:cNvPr id="237657" name="AutoShape 89"/>
          <p:cNvSpPr>
            <a:spLocks noChangeAspect="1" noChangeArrowheads="1"/>
          </p:cNvSpPr>
          <p:nvPr/>
        </p:nvSpPr>
        <p:spPr bwMode="auto">
          <a:xfrm flipV="1">
            <a:off x="9823450" y="2222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58" name="Rectangle 90"/>
          <p:cNvSpPr>
            <a:spLocks noChangeAspect="1" noChangeArrowheads="1"/>
          </p:cNvSpPr>
          <p:nvPr/>
        </p:nvSpPr>
        <p:spPr bwMode="auto">
          <a:xfrm>
            <a:off x="80486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E</a:t>
            </a:r>
          </a:p>
        </p:txBody>
      </p:sp>
      <p:sp>
        <p:nvSpPr>
          <p:cNvPr id="237659" name="AutoShape 91"/>
          <p:cNvSpPr>
            <a:spLocks noChangeAspect="1" noChangeArrowheads="1"/>
          </p:cNvSpPr>
          <p:nvPr/>
        </p:nvSpPr>
        <p:spPr bwMode="auto">
          <a:xfrm flipV="1">
            <a:off x="80486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60" name="Rectangle 92"/>
          <p:cNvSpPr>
            <a:spLocks noChangeAspect="1" noChangeArrowheads="1"/>
          </p:cNvSpPr>
          <p:nvPr/>
        </p:nvSpPr>
        <p:spPr bwMode="auto">
          <a:xfrm>
            <a:off x="9193214" y="2444751"/>
            <a:ext cx="827087"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F</a:t>
            </a:r>
          </a:p>
        </p:txBody>
      </p:sp>
      <p:sp>
        <p:nvSpPr>
          <p:cNvPr id="237661" name="AutoShape 93"/>
          <p:cNvSpPr>
            <a:spLocks noChangeAspect="1" noChangeArrowheads="1"/>
          </p:cNvSpPr>
          <p:nvPr/>
        </p:nvSpPr>
        <p:spPr bwMode="auto">
          <a:xfrm flipV="1">
            <a:off x="9193214"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62" name="Rectangle 94"/>
          <p:cNvSpPr>
            <a:spLocks noChangeAspect="1" noChangeArrowheads="1"/>
          </p:cNvSpPr>
          <p:nvPr/>
        </p:nvSpPr>
        <p:spPr bwMode="auto">
          <a:xfrm>
            <a:off x="859948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B</a:t>
            </a:r>
          </a:p>
        </p:txBody>
      </p:sp>
      <p:sp>
        <p:nvSpPr>
          <p:cNvPr id="237663" name="AutoShape 95"/>
          <p:cNvSpPr>
            <a:spLocks noChangeAspect="1" noChangeArrowheads="1"/>
          </p:cNvSpPr>
          <p:nvPr/>
        </p:nvSpPr>
        <p:spPr bwMode="auto">
          <a:xfrm flipV="1">
            <a:off x="859948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64" name="Rectangle 96"/>
          <p:cNvSpPr>
            <a:spLocks noChangeAspect="1" noChangeArrowheads="1"/>
          </p:cNvSpPr>
          <p:nvPr/>
        </p:nvSpPr>
        <p:spPr bwMode="auto">
          <a:xfrm>
            <a:off x="982503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C</a:t>
            </a:r>
          </a:p>
        </p:txBody>
      </p:sp>
      <p:sp>
        <p:nvSpPr>
          <p:cNvPr id="237665" name="AutoShape 97"/>
          <p:cNvSpPr>
            <a:spLocks noChangeAspect="1" noChangeArrowheads="1"/>
          </p:cNvSpPr>
          <p:nvPr/>
        </p:nvSpPr>
        <p:spPr bwMode="auto">
          <a:xfrm flipV="1">
            <a:off x="982503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66" name="Rectangle 98"/>
          <p:cNvSpPr>
            <a:spLocks noChangeAspect="1" noChangeArrowheads="1"/>
          </p:cNvSpPr>
          <p:nvPr/>
        </p:nvSpPr>
        <p:spPr bwMode="auto">
          <a:xfrm>
            <a:off x="10995025" y="13620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D</a:t>
            </a:r>
          </a:p>
        </p:txBody>
      </p:sp>
      <p:sp>
        <p:nvSpPr>
          <p:cNvPr id="237667" name="AutoShape 99"/>
          <p:cNvSpPr>
            <a:spLocks noChangeAspect="1" noChangeArrowheads="1"/>
          </p:cNvSpPr>
          <p:nvPr/>
        </p:nvSpPr>
        <p:spPr bwMode="auto">
          <a:xfrm flipV="1">
            <a:off x="10995025" y="12001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7668" name="Rectangle 100"/>
          <p:cNvSpPr>
            <a:spLocks noChangeAspect="1" noChangeArrowheads="1"/>
          </p:cNvSpPr>
          <p:nvPr/>
        </p:nvSpPr>
        <p:spPr bwMode="auto">
          <a:xfrm>
            <a:off x="109950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G</a:t>
            </a:r>
          </a:p>
        </p:txBody>
      </p:sp>
      <p:sp>
        <p:nvSpPr>
          <p:cNvPr id="237669" name="AutoShape 101"/>
          <p:cNvSpPr>
            <a:spLocks noChangeAspect="1" noChangeArrowheads="1"/>
          </p:cNvSpPr>
          <p:nvPr/>
        </p:nvSpPr>
        <p:spPr bwMode="auto">
          <a:xfrm flipV="1">
            <a:off x="109950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Tree>
    <p:extLst>
      <p:ext uri="{BB962C8B-B14F-4D97-AF65-F5344CB8AC3E}">
        <p14:creationId xmlns:p14="http://schemas.microsoft.com/office/powerpoint/2010/main" val="6407769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609"/>
                                        </p:tgtEl>
                                        <p:attrNameLst>
                                          <p:attrName>style.visibility</p:attrName>
                                        </p:attrNameLst>
                                      </p:cBhvr>
                                      <p:to>
                                        <p:strVal val="visible"/>
                                      </p:to>
                                    </p:set>
                                  </p:childTnLst>
                                </p:cTn>
                              </p:par>
                              <p:par>
                                <p:cTn id="9" presetID="1" presetClass="emph" presetSubtype="2" fill="hold" grpId="0" nodeType="withEffect">
                                  <p:stCondLst>
                                    <p:cond delay="0"/>
                                  </p:stCondLst>
                                  <p:childTnLst>
                                    <p:animClr clrSpc="rgb" dir="cw">
                                      <p:cBhvr>
                                        <p:cTn id="10" dur="500" fill="hold"/>
                                        <p:tgtEl>
                                          <p:spTgt spid="237656"/>
                                        </p:tgtEl>
                                        <p:attrNameLst>
                                          <p:attrName>fillcolor</p:attrName>
                                        </p:attrNameLst>
                                      </p:cBhvr>
                                      <p:to>
                                        <a:srgbClr val="0080FF"/>
                                      </p:to>
                                    </p:animClr>
                                    <p:set>
                                      <p:cBhvr>
                                        <p:cTn id="11" dur="500" fill="hold"/>
                                        <p:tgtEl>
                                          <p:spTgt spid="237656"/>
                                        </p:tgtEl>
                                        <p:attrNameLst>
                                          <p:attrName>fill.type</p:attrName>
                                        </p:attrNameLst>
                                      </p:cBhvr>
                                      <p:to>
                                        <p:strVal val="solid"/>
                                      </p:to>
                                    </p:set>
                                    <p:set>
                                      <p:cBhvr>
                                        <p:cTn id="12" dur="500" fill="hold"/>
                                        <p:tgtEl>
                                          <p:spTgt spid="237656"/>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500" fill="hold"/>
                                        <p:tgtEl>
                                          <p:spTgt spid="237657"/>
                                        </p:tgtEl>
                                        <p:attrNameLst>
                                          <p:attrName>fillcolor</p:attrName>
                                        </p:attrNameLst>
                                      </p:cBhvr>
                                      <p:to>
                                        <a:srgbClr val="0080FF"/>
                                      </p:to>
                                    </p:animClr>
                                    <p:set>
                                      <p:cBhvr>
                                        <p:cTn id="15" dur="500" fill="hold"/>
                                        <p:tgtEl>
                                          <p:spTgt spid="237657"/>
                                        </p:tgtEl>
                                        <p:attrNameLst>
                                          <p:attrName>fill.type</p:attrName>
                                        </p:attrNameLst>
                                      </p:cBhvr>
                                      <p:to>
                                        <p:strVal val="solid"/>
                                      </p:to>
                                    </p:set>
                                    <p:set>
                                      <p:cBhvr>
                                        <p:cTn id="16" dur="500" fill="hold"/>
                                        <p:tgtEl>
                                          <p:spTgt spid="237657"/>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2" fill="hold" grpId="0" nodeType="clickEffect">
                                  <p:stCondLst>
                                    <p:cond delay="0"/>
                                  </p:stCondLst>
                                  <p:childTnLst>
                                    <p:animClr clrSpc="rgb" dir="cw">
                                      <p:cBhvr>
                                        <p:cTn id="20" dur="500" fill="hold"/>
                                        <p:tgtEl>
                                          <p:spTgt spid="237666"/>
                                        </p:tgtEl>
                                        <p:attrNameLst>
                                          <p:attrName>fillcolor</p:attrName>
                                        </p:attrNameLst>
                                      </p:cBhvr>
                                      <p:to>
                                        <a:srgbClr val="0080FF"/>
                                      </p:to>
                                    </p:animClr>
                                    <p:set>
                                      <p:cBhvr>
                                        <p:cTn id="21" dur="500" fill="hold"/>
                                        <p:tgtEl>
                                          <p:spTgt spid="237666"/>
                                        </p:tgtEl>
                                        <p:attrNameLst>
                                          <p:attrName>fill.type</p:attrName>
                                        </p:attrNameLst>
                                      </p:cBhvr>
                                      <p:to>
                                        <p:strVal val="solid"/>
                                      </p:to>
                                    </p:set>
                                    <p:set>
                                      <p:cBhvr>
                                        <p:cTn id="22" dur="500" fill="hold"/>
                                        <p:tgtEl>
                                          <p:spTgt spid="237666"/>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237663"/>
                                        </p:tgtEl>
                                        <p:attrNameLst>
                                          <p:attrName>fillcolor</p:attrName>
                                        </p:attrNameLst>
                                      </p:cBhvr>
                                      <p:to>
                                        <a:srgbClr val="0080FF"/>
                                      </p:to>
                                    </p:animClr>
                                    <p:set>
                                      <p:cBhvr>
                                        <p:cTn id="25" dur="500" fill="hold"/>
                                        <p:tgtEl>
                                          <p:spTgt spid="237663"/>
                                        </p:tgtEl>
                                        <p:attrNameLst>
                                          <p:attrName>fill.type</p:attrName>
                                        </p:attrNameLst>
                                      </p:cBhvr>
                                      <p:to>
                                        <p:strVal val="solid"/>
                                      </p:to>
                                    </p:set>
                                    <p:set>
                                      <p:cBhvr>
                                        <p:cTn id="26" dur="500" fill="hold"/>
                                        <p:tgtEl>
                                          <p:spTgt spid="237663"/>
                                        </p:tgtEl>
                                        <p:attrNameLst>
                                          <p:attrName>fill.on</p:attrName>
                                        </p:attrNameLst>
                                      </p:cBhvr>
                                      <p:to>
                                        <p:strVal val="true"/>
                                      </p:to>
                                    </p:set>
                                  </p:childTnLst>
                                </p:cTn>
                              </p:par>
                              <p:par>
                                <p:cTn id="27" presetID="1" presetClass="emph" presetSubtype="2" fill="hold" grpId="0" nodeType="withEffect">
                                  <p:stCondLst>
                                    <p:cond delay="0"/>
                                  </p:stCondLst>
                                  <p:childTnLst>
                                    <p:animClr clrSpc="rgb" dir="cw">
                                      <p:cBhvr>
                                        <p:cTn id="28" dur="500" fill="hold"/>
                                        <p:tgtEl>
                                          <p:spTgt spid="237664"/>
                                        </p:tgtEl>
                                        <p:attrNameLst>
                                          <p:attrName>fillcolor</p:attrName>
                                        </p:attrNameLst>
                                      </p:cBhvr>
                                      <p:to>
                                        <a:srgbClr val="0080FF"/>
                                      </p:to>
                                    </p:animClr>
                                    <p:set>
                                      <p:cBhvr>
                                        <p:cTn id="29" dur="500" fill="hold"/>
                                        <p:tgtEl>
                                          <p:spTgt spid="237664"/>
                                        </p:tgtEl>
                                        <p:attrNameLst>
                                          <p:attrName>fill.type</p:attrName>
                                        </p:attrNameLst>
                                      </p:cBhvr>
                                      <p:to>
                                        <p:strVal val="solid"/>
                                      </p:to>
                                    </p:set>
                                    <p:set>
                                      <p:cBhvr>
                                        <p:cTn id="30" dur="500" fill="hold"/>
                                        <p:tgtEl>
                                          <p:spTgt spid="237664"/>
                                        </p:tgtEl>
                                        <p:attrNameLst>
                                          <p:attrName>fill.on</p:attrName>
                                        </p:attrNameLst>
                                      </p:cBhvr>
                                      <p:to>
                                        <p:strVal val="true"/>
                                      </p:to>
                                    </p:set>
                                  </p:childTnLst>
                                </p:cTn>
                              </p:par>
                              <p:par>
                                <p:cTn id="31" presetID="1" presetClass="emph" presetSubtype="2" fill="hold" grpId="0" nodeType="withEffect">
                                  <p:stCondLst>
                                    <p:cond delay="0"/>
                                  </p:stCondLst>
                                  <p:childTnLst>
                                    <p:animClr clrSpc="rgb" dir="cw">
                                      <p:cBhvr>
                                        <p:cTn id="32" dur="500" fill="hold"/>
                                        <p:tgtEl>
                                          <p:spTgt spid="237667"/>
                                        </p:tgtEl>
                                        <p:attrNameLst>
                                          <p:attrName>fillcolor</p:attrName>
                                        </p:attrNameLst>
                                      </p:cBhvr>
                                      <p:to>
                                        <a:srgbClr val="0080FF"/>
                                      </p:to>
                                    </p:animClr>
                                    <p:set>
                                      <p:cBhvr>
                                        <p:cTn id="33" dur="500" fill="hold"/>
                                        <p:tgtEl>
                                          <p:spTgt spid="237667"/>
                                        </p:tgtEl>
                                        <p:attrNameLst>
                                          <p:attrName>fill.type</p:attrName>
                                        </p:attrNameLst>
                                      </p:cBhvr>
                                      <p:to>
                                        <p:strVal val="solid"/>
                                      </p:to>
                                    </p:set>
                                    <p:set>
                                      <p:cBhvr>
                                        <p:cTn id="34" dur="500" fill="hold"/>
                                        <p:tgtEl>
                                          <p:spTgt spid="237667"/>
                                        </p:tgtEl>
                                        <p:attrNameLst>
                                          <p:attrName>fill.on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237654"/>
                                        </p:tgtEl>
                                        <p:attrNameLst>
                                          <p:attrName>stroke.color</p:attrName>
                                        </p:attrNameLst>
                                      </p:cBhvr>
                                      <p:to>
                                        <a:srgbClr val="0080FF"/>
                                      </p:to>
                                    </p:animClr>
                                    <p:set>
                                      <p:cBhvr>
                                        <p:cTn id="37" dur="500" fill="hold"/>
                                        <p:tgtEl>
                                          <p:spTgt spid="237654"/>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237655"/>
                                        </p:tgtEl>
                                        <p:attrNameLst>
                                          <p:attrName>stroke.color</p:attrName>
                                        </p:attrNameLst>
                                      </p:cBhvr>
                                      <p:to>
                                        <a:srgbClr val="0080FF"/>
                                      </p:to>
                                    </p:animClr>
                                    <p:set>
                                      <p:cBhvr>
                                        <p:cTn id="40" dur="500" fill="hold"/>
                                        <p:tgtEl>
                                          <p:spTgt spid="237655"/>
                                        </p:tgtEl>
                                        <p:attrNameLst>
                                          <p:attrName>stroke.on</p:attrName>
                                        </p:attrNameLst>
                                      </p:cBhvr>
                                      <p:to>
                                        <p:strVal val="true"/>
                                      </p:to>
                                    </p:set>
                                  </p:childTnLst>
                                </p:cTn>
                              </p:par>
                              <p:par>
                                <p:cTn id="41" presetID="1" presetClass="emph" presetSubtype="2" fill="hold" grpId="0" nodeType="withEffect">
                                  <p:stCondLst>
                                    <p:cond delay="0"/>
                                  </p:stCondLst>
                                  <p:childTnLst>
                                    <p:animClr clrSpc="rgb" dir="cw">
                                      <p:cBhvr>
                                        <p:cTn id="42" dur="500" fill="hold"/>
                                        <p:tgtEl>
                                          <p:spTgt spid="237662"/>
                                        </p:tgtEl>
                                        <p:attrNameLst>
                                          <p:attrName>fillcolor</p:attrName>
                                        </p:attrNameLst>
                                      </p:cBhvr>
                                      <p:to>
                                        <a:srgbClr val="0080FF"/>
                                      </p:to>
                                    </p:animClr>
                                    <p:set>
                                      <p:cBhvr>
                                        <p:cTn id="43" dur="500" fill="hold"/>
                                        <p:tgtEl>
                                          <p:spTgt spid="237662"/>
                                        </p:tgtEl>
                                        <p:attrNameLst>
                                          <p:attrName>fill.type</p:attrName>
                                        </p:attrNameLst>
                                      </p:cBhvr>
                                      <p:to>
                                        <p:strVal val="solid"/>
                                      </p:to>
                                    </p:set>
                                    <p:set>
                                      <p:cBhvr>
                                        <p:cTn id="44" dur="500" fill="hold"/>
                                        <p:tgtEl>
                                          <p:spTgt spid="237662"/>
                                        </p:tgtEl>
                                        <p:attrNameLst>
                                          <p:attrName>fill.on</p:attrName>
                                        </p:attrNameLst>
                                      </p:cBhvr>
                                      <p:to>
                                        <p:strVal val="true"/>
                                      </p:to>
                                    </p:set>
                                  </p:childTnLst>
                                </p:cTn>
                              </p:par>
                              <p:par>
                                <p:cTn id="45" presetID="1" presetClass="entr" presetSubtype="0" fill="hold" grpId="0" nodeType="withEffect">
                                  <p:stCondLst>
                                    <p:cond delay="0"/>
                                  </p:stCondLst>
                                  <p:childTnLst>
                                    <p:set>
                                      <p:cBhvr>
                                        <p:cTn id="46" dur="1" fill="hold">
                                          <p:stCondLst>
                                            <p:cond delay="0"/>
                                          </p:stCondLst>
                                        </p:cTn>
                                        <p:tgtEl>
                                          <p:spTgt spid="237615"/>
                                        </p:tgtEl>
                                        <p:attrNameLst>
                                          <p:attrName>style.visibility</p:attrName>
                                        </p:attrNameLst>
                                      </p:cBhvr>
                                      <p:to>
                                        <p:strVal val="visible"/>
                                      </p:to>
                                    </p:set>
                                  </p:childTnLst>
                                </p:cTn>
                              </p:par>
                              <p:par>
                                <p:cTn id="47" presetID="1" presetClass="emph" presetSubtype="2" fill="hold" grpId="0" nodeType="withEffect">
                                  <p:stCondLst>
                                    <p:cond delay="0"/>
                                  </p:stCondLst>
                                  <p:childTnLst>
                                    <p:animClr clrSpc="rgb" dir="cw">
                                      <p:cBhvr>
                                        <p:cTn id="48" dur="500" fill="hold"/>
                                        <p:tgtEl>
                                          <p:spTgt spid="237665"/>
                                        </p:tgtEl>
                                        <p:attrNameLst>
                                          <p:attrName>fillcolor</p:attrName>
                                        </p:attrNameLst>
                                      </p:cBhvr>
                                      <p:to>
                                        <a:srgbClr val="0080FF"/>
                                      </p:to>
                                    </p:animClr>
                                    <p:set>
                                      <p:cBhvr>
                                        <p:cTn id="49" dur="500" fill="hold"/>
                                        <p:tgtEl>
                                          <p:spTgt spid="237665"/>
                                        </p:tgtEl>
                                        <p:attrNameLst>
                                          <p:attrName>fill.type</p:attrName>
                                        </p:attrNameLst>
                                      </p:cBhvr>
                                      <p:to>
                                        <p:strVal val="solid"/>
                                      </p:to>
                                    </p:set>
                                    <p:set>
                                      <p:cBhvr>
                                        <p:cTn id="50" dur="500" fill="hold"/>
                                        <p:tgtEl>
                                          <p:spTgt spid="237665"/>
                                        </p:tgtEl>
                                        <p:attrNameLst>
                                          <p:attrName>fill.on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237650"/>
                                        </p:tgtEl>
                                        <p:attrNameLst>
                                          <p:attrName>stroke.color</p:attrName>
                                        </p:attrNameLst>
                                      </p:cBhvr>
                                      <p:to>
                                        <a:srgbClr val="0080FF"/>
                                      </p:to>
                                    </p:animClr>
                                    <p:set>
                                      <p:cBhvr>
                                        <p:cTn id="53" dur="500" fill="hold"/>
                                        <p:tgtEl>
                                          <p:spTgt spid="237650"/>
                                        </p:tgtEl>
                                        <p:attrNameLst>
                                          <p:attrName>stroke.on</p:attrName>
                                        </p:attrNameLst>
                                      </p:cBhvr>
                                      <p:to>
                                        <p:strVal val="true"/>
                                      </p:to>
                                    </p:set>
                                  </p:childTnLst>
                                </p:cTn>
                              </p:par>
                              <p:par>
                                <p:cTn id="54" presetID="1" presetClass="entr" presetSubtype="0" fill="hold" grpId="0" nodeType="withEffect">
                                  <p:stCondLst>
                                    <p:cond delay="0"/>
                                  </p:stCondLst>
                                  <p:childTnLst>
                                    <p:set>
                                      <p:cBhvr>
                                        <p:cTn id="55" dur="1" fill="hold">
                                          <p:stCondLst>
                                            <p:cond delay="0"/>
                                          </p:stCondLst>
                                        </p:cTn>
                                        <p:tgtEl>
                                          <p:spTgt spid="2376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3762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76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7620"/>
                                        </p:tgtEl>
                                        <p:attrNameLst>
                                          <p:attrName>style.visibility</p:attrName>
                                        </p:attrNameLst>
                                      </p:cBhvr>
                                      <p:to>
                                        <p:strVal val="visible"/>
                                      </p:to>
                                    </p:set>
                                  </p:childTnLst>
                                </p:cTn>
                              </p:par>
                              <p:par>
                                <p:cTn id="64" presetID="1" presetClass="emph" presetSubtype="2" fill="hold" grpId="0" nodeType="withEffect">
                                  <p:stCondLst>
                                    <p:cond delay="0"/>
                                  </p:stCondLst>
                                  <p:childTnLst>
                                    <p:animClr clrSpc="rgb" dir="cw">
                                      <p:cBhvr>
                                        <p:cTn id="65" dur="500" fill="hold"/>
                                        <p:tgtEl>
                                          <p:spTgt spid="237659"/>
                                        </p:tgtEl>
                                        <p:attrNameLst>
                                          <p:attrName>fillcolor</p:attrName>
                                        </p:attrNameLst>
                                      </p:cBhvr>
                                      <p:to>
                                        <a:srgbClr val="0080FF"/>
                                      </p:to>
                                    </p:animClr>
                                    <p:set>
                                      <p:cBhvr>
                                        <p:cTn id="66" dur="500" fill="hold"/>
                                        <p:tgtEl>
                                          <p:spTgt spid="237659"/>
                                        </p:tgtEl>
                                        <p:attrNameLst>
                                          <p:attrName>fill.type</p:attrName>
                                        </p:attrNameLst>
                                      </p:cBhvr>
                                      <p:to>
                                        <p:strVal val="solid"/>
                                      </p:to>
                                    </p:set>
                                    <p:set>
                                      <p:cBhvr>
                                        <p:cTn id="67" dur="500" fill="hold"/>
                                        <p:tgtEl>
                                          <p:spTgt spid="237659"/>
                                        </p:tgtEl>
                                        <p:attrNameLst>
                                          <p:attrName>fill.on</p:attrName>
                                        </p:attrNameLst>
                                      </p:cBhvr>
                                      <p:to>
                                        <p:strVal val="true"/>
                                      </p:to>
                                    </p:set>
                                  </p:childTnLst>
                                </p:cTn>
                              </p:par>
                              <p:par>
                                <p:cTn id="68" presetID="1" presetClass="emph" presetSubtype="2" fill="hold" grpId="0" nodeType="withEffect">
                                  <p:stCondLst>
                                    <p:cond delay="0"/>
                                  </p:stCondLst>
                                  <p:childTnLst>
                                    <p:animClr clrSpc="rgb" dir="cw">
                                      <p:cBhvr>
                                        <p:cTn id="69" dur="500" fill="hold"/>
                                        <p:tgtEl>
                                          <p:spTgt spid="237660"/>
                                        </p:tgtEl>
                                        <p:attrNameLst>
                                          <p:attrName>fillcolor</p:attrName>
                                        </p:attrNameLst>
                                      </p:cBhvr>
                                      <p:to>
                                        <a:srgbClr val="0080FF"/>
                                      </p:to>
                                    </p:animClr>
                                    <p:set>
                                      <p:cBhvr>
                                        <p:cTn id="70" dur="500" fill="hold"/>
                                        <p:tgtEl>
                                          <p:spTgt spid="237660"/>
                                        </p:tgtEl>
                                        <p:attrNameLst>
                                          <p:attrName>fill.type</p:attrName>
                                        </p:attrNameLst>
                                      </p:cBhvr>
                                      <p:to>
                                        <p:strVal val="solid"/>
                                      </p:to>
                                    </p:set>
                                    <p:set>
                                      <p:cBhvr>
                                        <p:cTn id="71" dur="500" fill="hold"/>
                                        <p:tgtEl>
                                          <p:spTgt spid="237660"/>
                                        </p:tgtEl>
                                        <p:attrNameLst>
                                          <p:attrName>fill.on</p:attrName>
                                        </p:attrNameLst>
                                      </p:cBhvr>
                                      <p:to>
                                        <p:strVal val="true"/>
                                      </p:to>
                                    </p:set>
                                  </p:childTnLst>
                                </p:cTn>
                              </p:par>
                              <p:par>
                                <p:cTn id="72" presetID="1" presetClass="emph" presetSubtype="2" fill="hold" grpId="0" nodeType="withEffect">
                                  <p:stCondLst>
                                    <p:cond delay="0"/>
                                  </p:stCondLst>
                                  <p:childTnLst>
                                    <p:animClr clrSpc="rgb" dir="cw">
                                      <p:cBhvr>
                                        <p:cTn id="73" dur="500" fill="hold"/>
                                        <p:tgtEl>
                                          <p:spTgt spid="237668"/>
                                        </p:tgtEl>
                                        <p:attrNameLst>
                                          <p:attrName>fillcolor</p:attrName>
                                        </p:attrNameLst>
                                      </p:cBhvr>
                                      <p:to>
                                        <a:srgbClr val="0080FF"/>
                                      </p:to>
                                    </p:animClr>
                                    <p:set>
                                      <p:cBhvr>
                                        <p:cTn id="74" dur="500" fill="hold"/>
                                        <p:tgtEl>
                                          <p:spTgt spid="237668"/>
                                        </p:tgtEl>
                                        <p:attrNameLst>
                                          <p:attrName>fill.type</p:attrName>
                                        </p:attrNameLst>
                                      </p:cBhvr>
                                      <p:to>
                                        <p:strVal val="solid"/>
                                      </p:to>
                                    </p:set>
                                    <p:set>
                                      <p:cBhvr>
                                        <p:cTn id="75" dur="500" fill="hold"/>
                                        <p:tgtEl>
                                          <p:spTgt spid="237668"/>
                                        </p:tgtEl>
                                        <p:attrNameLst>
                                          <p:attrName>fill.on</p:attrName>
                                        </p:attrNameLst>
                                      </p:cBhvr>
                                      <p:to>
                                        <p:strVal val="true"/>
                                      </p:to>
                                    </p:set>
                                  </p:childTnLst>
                                </p:cTn>
                              </p:par>
                              <p:par>
                                <p:cTn id="76" presetID="1" presetClass="emph" presetSubtype="2" fill="hold" grpId="0" nodeType="withEffect">
                                  <p:stCondLst>
                                    <p:cond delay="0"/>
                                  </p:stCondLst>
                                  <p:childTnLst>
                                    <p:animClr clrSpc="rgb" dir="cw">
                                      <p:cBhvr>
                                        <p:cTn id="77" dur="500" fill="hold"/>
                                        <p:tgtEl>
                                          <p:spTgt spid="237669"/>
                                        </p:tgtEl>
                                        <p:attrNameLst>
                                          <p:attrName>fillcolor</p:attrName>
                                        </p:attrNameLst>
                                      </p:cBhvr>
                                      <p:to>
                                        <a:srgbClr val="0080FF"/>
                                      </p:to>
                                    </p:animClr>
                                    <p:set>
                                      <p:cBhvr>
                                        <p:cTn id="78" dur="500" fill="hold"/>
                                        <p:tgtEl>
                                          <p:spTgt spid="237669"/>
                                        </p:tgtEl>
                                        <p:attrNameLst>
                                          <p:attrName>fill.type</p:attrName>
                                        </p:attrNameLst>
                                      </p:cBhvr>
                                      <p:to>
                                        <p:strVal val="solid"/>
                                      </p:to>
                                    </p:set>
                                    <p:set>
                                      <p:cBhvr>
                                        <p:cTn id="79" dur="500" fill="hold"/>
                                        <p:tgtEl>
                                          <p:spTgt spid="237669"/>
                                        </p:tgtEl>
                                        <p:attrNameLst>
                                          <p:attrName>fill.on</p:attrName>
                                        </p:attrNameLst>
                                      </p:cBhvr>
                                      <p:to>
                                        <p:strVal val="true"/>
                                      </p:to>
                                    </p:set>
                                  </p:childTnLst>
                                </p:cTn>
                              </p:par>
                              <p:par>
                                <p:cTn id="80" presetID="1" presetClass="emph" presetSubtype="2" fill="hold" grpId="0" nodeType="withEffect">
                                  <p:stCondLst>
                                    <p:cond delay="0"/>
                                  </p:stCondLst>
                                  <p:childTnLst>
                                    <p:animClr clrSpc="rgb" dir="cw">
                                      <p:cBhvr>
                                        <p:cTn id="81" dur="500" fill="hold"/>
                                        <p:tgtEl>
                                          <p:spTgt spid="237658"/>
                                        </p:tgtEl>
                                        <p:attrNameLst>
                                          <p:attrName>fillcolor</p:attrName>
                                        </p:attrNameLst>
                                      </p:cBhvr>
                                      <p:to>
                                        <a:srgbClr val="0080FF"/>
                                      </p:to>
                                    </p:animClr>
                                    <p:set>
                                      <p:cBhvr>
                                        <p:cTn id="82" dur="500" fill="hold"/>
                                        <p:tgtEl>
                                          <p:spTgt spid="237658"/>
                                        </p:tgtEl>
                                        <p:attrNameLst>
                                          <p:attrName>fill.type</p:attrName>
                                        </p:attrNameLst>
                                      </p:cBhvr>
                                      <p:to>
                                        <p:strVal val="solid"/>
                                      </p:to>
                                    </p:set>
                                    <p:set>
                                      <p:cBhvr>
                                        <p:cTn id="83" dur="500" fill="hold"/>
                                        <p:tgtEl>
                                          <p:spTgt spid="237658"/>
                                        </p:tgtEl>
                                        <p:attrNameLst>
                                          <p:attrName>fill.on</p:attrName>
                                        </p:attrNameLst>
                                      </p:cBhvr>
                                      <p:to>
                                        <p:strVal val="true"/>
                                      </p:to>
                                    </p:set>
                                  </p:childTnLst>
                                </p:cTn>
                              </p:par>
                              <p:par>
                                <p:cTn id="84" presetID="1" presetClass="emph" presetSubtype="2" fill="hold" grpId="0" nodeType="withEffect">
                                  <p:stCondLst>
                                    <p:cond delay="0"/>
                                  </p:stCondLst>
                                  <p:childTnLst>
                                    <p:animClr clrSpc="rgb" dir="cw">
                                      <p:cBhvr>
                                        <p:cTn id="85" dur="500" fill="hold"/>
                                        <p:tgtEl>
                                          <p:spTgt spid="237661"/>
                                        </p:tgtEl>
                                        <p:attrNameLst>
                                          <p:attrName>fillcolor</p:attrName>
                                        </p:attrNameLst>
                                      </p:cBhvr>
                                      <p:to>
                                        <a:srgbClr val="0080FF"/>
                                      </p:to>
                                    </p:animClr>
                                    <p:set>
                                      <p:cBhvr>
                                        <p:cTn id="86" dur="500" fill="hold"/>
                                        <p:tgtEl>
                                          <p:spTgt spid="237661"/>
                                        </p:tgtEl>
                                        <p:attrNameLst>
                                          <p:attrName>fill.type</p:attrName>
                                        </p:attrNameLst>
                                      </p:cBhvr>
                                      <p:to>
                                        <p:strVal val="solid"/>
                                      </p:to>
                                    </p:set>
                                    <p:set>
                                      <p:cBhvr>
                                        <p:cTn id="87" dur="500" fill="hold"/>
                                        <p:tgtEl>
                                          <p:spTgt spid="237661"/>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500" fill="hold"/>
                                        <p:tgtEl>
                                          <p:spTgt spid="237653"/>
                                        </p:tgtEl>
                                        <p:attrNameLst>
                                          <p:attrName>stroke.color</p:attrName>
                                        </p:attrNameLst>
                                      </p:cBhvr>
                                      <p:to>
                                        <a:srgbClr val="0080FF"/>
                                      </p:to>
                                    </p:animClr>
                                    <p:set>
                                      <p:cBhvr>
                                        <p:cTn id="90" dur="500" fill="hold"/>
                                        <p:tgtEl>
                                          <p:spTgt spid="237653"/>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500" fill="hold"/>
                                        <p:tgtEl>
                                          <p:spTgt spid="237652"/>
                                        </p:tgtEl>
                                        <p:attrNameLst>
                                          <p:attrName>stroke.color</p:attrName>
                                        </p:attrNameLst>
                                      </p:cBhvr>
                                      <p:to>
                                        <a:srgbClr val="0080FF"/>
                                      </p:to>
                                    </p:animClr>
                                    <p:set>
                                      <p:cBhvr>
                                        <p:cTn id="93" dur="500" fill="hold"/>
                                        <p:tgtEl>
                                          <p:spTgt spid="2376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500" fill="hold"/>
                                        <p:tgtEl>
                                          <p:spTgt spid="237651"/>
                                        </p:tgtEl>
                                        <p:attrNameLst>
                                          <p:attrName>stroke.color</p:attrName>
                                        </p:attrNameLst>
                                      </p:cBhvr>
                                      <p:to>
                                        <a:srgbClr val="0080FF"/>
                                      </p:to>
                                    </p:animClr>
                                    <p:set>
                                      <p:cBhvr>
                                        <p:cTn id="96" dur="500" fill="hold"/>
                                        <p:tgtEl>
                                          <p:spTgt spid="237651"/>
                                        </p:tgtEl>
                                        <p:attrNameLst>
                                          <p:attrName>stroke.on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237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7" grpId="0" animBg="1"/>
      <p:bldP spid="237619" grpId="0"/>
      <p:bldP spid="237615" grpId="0"/>
      <p:bldP spid="237614" grpId="0" animBg="1"/>
      <p:bldP spid="237610" grpId="0"/>
      <p:bldP spid="237609" grpId="0" animBg="1"/>
      <p:bldP spid="237656" grpId="0" animBg="1"/>
      <p:bldP spid="237657" grpId="0" animBg="1"/>
      <p:bldP spid="237658" grpId="0" animBg="1"/>
      <p:bldP spid="237659" grpId="0" animBg="1"/>
      <p:bldP spid="237660" grpId="0" animBg="1"/>
      <p:bldP spid="237661" grpId="0" animBg="1"/>
      <p:bldP spid="237662" grpId="0" animBg="1"/>
      <p:bldP spid="237663" grpId="0" animBg="1"/>
      <p:bldP spid="237664" grpId="0" animBg="1"/>
      <p:bldP spid="237665" grpId="0" animBg="1"/>
      <p:bldP spid="237666" grpId="0" animBg="1"/>
      <p:bldP spid="237667" grpId="0" animBg="1"/>
      <p:bldP spid="237668" grpId="0" animBg="1"/>
      <p:bldP spid="2376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normAutofit/>
          </a:bodyPr>
          <a:lstStyle/>
          <a:p>
            <a:r>
              <a:rPr lang="en-US" altLang="en-US" smtClean="0">
                <a:ea typeface="ＭＳ Ｐゴシック" panose="020B0600070205080204" pitchFamily="34" charset="-128"/>
              </a:rPr>
              <a:t>Pros and Cons of Top-down Integration Testing</a:t>
            </a:r>
          </a:p>
        </p:txBody>
      </p:sp>
      <p:sp>
        <p:nvSpPr>
          <p:cNvPr id="15363" name="Rectangle 3"/>
          <p:cNvSpPr>
            <a:spLocks noGrp="1" noChangeArrowheads="1"/>
          </p:cNvSpPr>
          <p:nvPr>
            <p:ph sz="quarter" idx="1"/>
          </p:nvPr>
        </p:nvSpPr>
        <p:spPr>
          <a:noFill/>
        </p:spPr>
        <p:txBody>
          <a:bodyPr>
            <a:normAutofit/>
          </a:bodyPr>
          <a:lstStyle/>
          <a:p>
            <a:pPr algn="just">
              <a:lnSpc>
                <a:spcPct val="80000"/>
              </a:lnSpc>
              <a:buFont typeface="Times" panose="02020603050405020304" pitchFamily="18" charset="0"/>
              <a:buNone/>
            </a:pPr>
            <a:r>
              <a:rPr lang="en-US" altLang="en-US" dirty="0" smtClean="0">
                <a:ea typeface="ＭＳ Ｐゴシック" panose="020B0600070205080204" pitchFamily="34" charset="-128"/>
              </a:rPr>
              <a:t>Pro</a:t>
            </a:r>
          </a:p>
          <a:p>
            <a:pPr algn="just">
              <a:lnSpc>
                <a:spcPct val="80000"/>
              </a:lnSpc>
            </a:pPr>
            <a:r>
              <a:rPr lang="en-US" altLang="en-US" dirty="0" smtClean="0">
                <a:ea typeface="ＭＳ Ｐゴシック" panose="020B0600070205080204" pitchFamily="34" charset="-128"/>
              </a:rPr>
              <a:t>Test cases can be defined in terms of the functionality of the system (functional requirements)</a:t>
            </a:r>
          </a:p>
          <a:p>
            <a:pPr algn="just">
              <a:lnSpc>
                <a:spcPct val="80000"/>
              </a:lnSpc>
            </a:pPr>
            <a:r>
              <a:rPr lang="en-US" altLang="en-US" dirty="0" smtClean="0">
                <a:ea typeface="ＭＳ Ｐゴシック" panose="020B0600070205080204" pitchFamily="34" charset="-128"/>
              </a:rPr>
              <a:t>No drivers needed</a:t>
            </a:r>
          </a:p>
          <a:p>
            <a:pPr algn="just">
              <a:lnSpc>
                <a:spcPct val="80000"/>
              </a:lnSpc>
            </a:pPr>
            <a:endParaRPr lang="en-US" altLang="en-US" dirty="0" smtClean="0">
              <a:ea typeface="ＭＳ Ｐゴシック" panose="020B0600070205080204" pitchFamily="34" charset="-128"/>
            </a:endParaRPr>
          </a:p>
          <a:p>
            <a:pPr algn="just">
              <a:lnSpc>
                <a:spcPct val="80000"/>
              </a:lnSpc>
              <a:buFont typeface="Times" panose="02020603050405020304" pitchFamily="18" charset="0"/>
              <a:buNone/>
            </a:pPr>
            <a:r>
              <a:rPr lang="en-US" altLang="en-US" dirty="0" smtClean="0">
                <a:ea typeface="ＭＳ Ｐゴシック" panose="020B0600070205080204" pitchFamily="34" charset="-128"/>
              </a:rPr>
              <a:t>Cons</a:t>
            </a:r>
          </a:p>
          <a:p>
            <a:pPr algn="just">
              <a:lnSpc>
                <a:spcPct val="80000"/>
              </a:lnSpc>
            </a:pPr>
            <a:r>
              <a:rPr lang="en-US" altLang="en-US" dirty="0" smtClean="0">
                <a:ea typeface="ＭＳ Ｐゴシック" panose="020B0600070205080204" pitchFamily="34" charset="-128"/>
              </a:rPr>
              <a:t>Writing stubs is difficult: Stubs must allow all possible conditions to be tested.</a:t>
            </a:r>
          </a:p>
          <a:p>
            <a:pPr algn="just">
              <a:lnSpc>
                <a:spcPct val="80000"/>
              </a:lnSpc>
            </a:pPr>
            <a:r>
              <a:rPr lang="en-US" altLang="en-US" dirty="0" smtClean="0">
                <a:ea typeface="ＭＳ Ｐゴシック" panose="020B0600070205080204" pitchFamily="34" charset="-128"/>
              </a:rPr>
              <a:t>Large number of stubs may be required, especially if the lowest level of the system contains many methods.</a:t>
            </a:r>
          </a:p>
          <a:p>
            <a:pPr algn="just">
              <a:lnSpc>
                <a:spcPct val="80000"/>
              </a:lnSpc>
            </a:pPr>
            <a:r>
              <a:rPr lang="en-US" altLang="en-US" dirty="0" smtClean="0">
                <a:ea typeface="ＭＳ Ｐゴシック" panose="020B0600070205080204" pitchFamily="34" charset="-128"/>
              </a:rPr>
              <a:t>Some interfaces are not tested separately.</a:t>
            </a:r>
          </a:p>
        </p:txBody>
      </p:sp>
    </p:spTree>
    <p:extLst>
      <p:ext uri="{BB962C8B-B14F-4D97-AF65-F5344CB8AC3E}">
        <p14:creationId xmlns:p14="http://schemas.microsoft.com/office/powerpoint/2010/main" val="8324597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062038" y="823912"/>
            <a:ext cx="6718299" cy="50641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Bottom-Up Integration</a:t>
            </a:r>
          </a:p>
        </p:txBody>
      </p:sp>
      <p:sp>
        <p:nvSpPr>
          <p:cNvPr id="35" name="Slide Number Placeholder 4"/>
          <p:cNvSpPr>
            <a:spLocks noGrp="1"/>
          </p:cNvSpPr>
          <p:nvPr>
            <p:ph type="sldNum" sz="quarter" idx="12"/>
          </p:nvPr>
        </p:nvSpPr>
        <p:spPr/>
        <p:txBody>
          <a:bodyPr/>
          <a:lstStyle/>
          <a:p>
            <a:fld id="{ABD0744A-1D1F-4869-923B-D68C0EF65E4D}" type="slidenum">
              <a:rPr lang="en-US" altLang="en-US"/>
              <a:pPr/>
              <a:t>18</a:t>
            </a:fld>
            <a:endParaRPr lang="en-US" altLang="en-US"/>
          </a:p>
        </p:txBody>
      </p:sp>
      <p:sp>
        <p:nvSpPr>
          <p:cNvPr id="184323" name="Freeform 3"/>
          <p:cNvSpPr>
            <a:spLocks/>
          </p:cNvSpPr>
          <p:nvPr/>
        </p:nvSpPr>
        <p:spPr bwMode="auto">
          <a:xfrm>
            <a:off x="3925889" y="3702051"/>
            <a:ext cx="2020887" cy="2416175"/>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84324" name="Rectangle 4"/>
          <p:cNvSpPr>
            <a:spLocks noChangeArrowheads="1"/>
          </p:cNvSpPr>
          <p:nvPr/>
        </p:nvSpPr>
        <p:spPr bwMode="auto">
          <a:xfrm>
            <a:off x="6097588" y="1873251"/>
            <a:ext cx="685800" cy="542925"/>
          </a:xfrm>
          <a:prstGeom prst="rect">
            <a:avLst/>
          </a:prstGeom>
          <a:solidFill>
            <a:schemeClr val="folHlink"/>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25" name="Rectangle 5"/>
          <p:cNvSpPr>
            <a:spLocks noChangeArrowheads="1"/>
          </p:cNvSpPr>
          <p:nvPr/>
        </p:nvSpPr>
        <p:spPr bwMode="auto">
          <a:xfrm>
            <a:off x="5335588" y="2959101"/>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26" name="Rectangle 6"/>
          <p:cNvSpPr>
            <a:spLocks noChangeArrowheads="1"/>
          </p:cNvSpPr>
          <p:nvPr/>
        </p:nvSpPr>
        <p:spPr bwMode="auto">
          <a:xfrm>
            <a:off x="4586288" y="4059239"/>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27" name="Rectangle 7"/>
          <p:cNvSpPr>
            <a:spLocks noChangeArrowheads="1"/>
          </p:cNvSpPr>
          <p:nvPr/>
        </p:nvSpPr>
        <p:spPr bwMode="auto">
          <a:xfrm>
            <a:off x="4103688" y="5145089"/>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28" name="Rectangle 8"/>
          <p:cNvSpPr>
            <a:spLocks noChangeArrowheads="1"/>
          </p:cNvSpPr>
          <p:nvPr/>
        </p:nvSpPr>
        <p:spPr bwMode="auto">
          <a:xfrm>
            <a:off x="5005388" y="5145089"/>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29" name="Rectangle 9"/>
          <p:cNvSpPr>
            <a:spLocks noChangeArrowheads="1"/>
          </p:cNvSpPr>
          <p:nvPr/>
        </p:nvSpPr>
        <p:spPr bwMode="auto">
          <a:xfrm>
            <a:off x="6199188" y="2959101"/>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30" name="Rectangle 10"/>
          <p:cNvSpPr>
            <a:spLocks noChangeArrowheads="1"/>
          </p:cNvSpPr>
          <p:nvPr/>
        </p:nvSpPr>
        <p:spPr bwMode="auto">
          <a:xfrm>
            <a:off x="7062788" y="2959101"/>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nvGrpSpPr>
          <p:cNvPr id="184331" name="Group 11"/>
          <p:cNvGrpSpPr>
            <a:grpSpLocks/>
          </p:cNvGrpSpPr>
          <p:nvPr/>
        </p:nvGrpSpPr>
        <p:grpSpPr bwMode="auto">
          <a:xfrm>
            <a:off x="5716589" y="2430463"/>
            <a:ext cx="725487" cy="514350"/>
            <a:chOff x="2256" y="1056"/>
            <a:chExt cx="457" cy="288"/>
          </a:xfrm>
        </p:grpSpPr>
        <p:sp>
          <p:nvSpPr>
            <p:cNvPr id="184332" name="Freeform 1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Lst>
              <a:ahLst/>
              <a:cxnLst>
                <a:cxn ang="0">
                  <a:pos x="T0" y="T1"/>
                </a:cxn>
                <a:cxn ang="0">
                  <a:pos x="T2" y="T3"/>
                </a:cxn>
                <a:cxn ang="0">
                  <a:pos x="T4" y="T5"/>
                </a:cxn>
                <a:cxn ang="0">
                  <a:pos x="T6" y="T7"/>
                </a:cxn>
                <a:cxn ang="0">
                  <a:pos x="T8" y="T9"/>
                </a:cxn>
              </a:cxnLst>
              <a:rect l="0" t="0" r="r" b="b"/>
              <a:pathLst>
                <a:path w="129" h="97">
                  <a:moveTo>
                    <a:pt x="128" y="0"/>
                  </a:moveTo>
                  <a:lnTo>
                    <a:pt x="38" y="96"/>
                  </a:lnTo>
                  <a:lnTo>
                    <a:pt x="23" y="66"/>
                  </a:lnTo>
                  <a:lnTo>
                    <a:pt x="0" y="37"/>
                  </a:lnTo>
                  <a:lnTo>
                    <a:pt x="128"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84333" name="Line 13"/>
            <p:cNvSpPr>
              <a:spLocks noChangeShapeType="1"/>
            </p:cNvSpPr>
            <p:nvPr/>
          </p:nvSpPr>
          <p:spPr bwMode="auto">
            <a:xfrm flipH="1">
              <a:off x="2256" y="1128"/>
              <a:ext cx="36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84334" name="Group 14"/>
          <p:cNvGrpSpPr>
            <a:grpSpLocks/>
          </p:cNvGrpSpPr>
          <p:nvPr/>
        </p:nvGrpSpPr>
        <p:grpSpPr bwMode="auto">
          <a:xfrm>
            <a:off x="4941889" y="3516314"/>
            <a:ext cx="712787" cy="528637"/>
            <a:chOff x="1768" y="1664"/>
            <a:chExt cx="449" cy="296"/>
          </a:xfrm>
        </p:grpSpPr>
        <p:sp>
          <p:nvSpPr>
            <p:cNvPr id="184335" name="Freeform 1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Lst>
              <a:ahLst/>
              <a:cxnLst>
                <a:cxn ang="0">
                  <a:pos x="T0" y="T1"/>
                </a:cxn>
                <a:cxn ang="0">
                  <a:pos x="T2" y="T3"/>
                </a:cxn>
                <a:cxn ang="0">
                  <a:pos x="T4" y="T5"/>
                </a:cxn>
                <a:cxn ang="0">
                  <a:pos x="T6" y="T7"/>
                </a:cxn>
                <a:cxn ang="0">
                  <a:pos x="T8" y="T9"/>
                </a:cxn>
              </a:cxnLst>
              <a:rect l="0" t="0" r="r" b="b"/>
              <a:pathLst>
                <a:path w="121" h="97">
                  <a:moveTo>
                    <a:pt x="120" y="0"/>
                  </a:moveTo>
                  <a:lnTo>
                    <a:pt x="30" y="96"/>
                  </a:lnTo>
                  <a:lnTo>
                    <a:pt x="15" y="66"/>
                  </a:lnTo>
                  <a:lnTo>
                    <a:pt x="0" y="44"/>
                  </a:lnTo>
                  <a:lnTo>
                    <a:pt x="120"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84336" name="Line 16"/>
            <p:cNvSpPr>
              <a:spLocks noChangeShapeType="1"/>
            </p:cNvSpPr>
            <p:nvPr/>
          </p:nvSpPr>
          <p:spPr bwMode="auto">
            <a:xfrm flipH="1">
              <a:off x="1768" y="1736"/>
              <a:ext cx="352"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
        <p:nvSpPr>
          <p:cNvPr id="184337" name="Line 17"/>
          <p:cNvSpPr>
            <a:spLocks noChangeShapeType="1"/>
          </p:cNvSpPr>
          <p:nvPr/>
        </p:nvSpPr>
        <p:spPr bwMode="auto">
          <a:xfrm flipH="1">
            <a:off x="4421188" y="4616450"/>
            <a:ext cx="520700" cy="5286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38" name="Line 18"/>
          <p:cNvSpPr>
            <a:spLocks noChangeShapeType="1"/>
          </p:cNvSpPr>
          <p:nvPr/>
        </p:nvSpPr>
        <p:spPr bwMode="auto">
          <a:xfrm>
            <a:off x="4916488" y="4616451"/>
            <a:ext cx="444500" cy="542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39" name="Line 19"/>
          <p:cNvSpPr>
            <a:spLocks noChangeShapeType="1"/>
          </p:cNvSpPr>
          <p:nvPr/>
        </p:nvSpPr>
        <p:spPr bwMode="auto">
          <a:xfrm>
            <a:off x="6465888" y="2430464"/>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40" name="Line 20"/>
          <p:cNvSpPr>
            <a:spLocks noChangeShapeType="1"/>
          </p:cNvSpPr>
          <p:nvPr/>
        </p:nvSpPr>
        <p:spPr bwMode="auto">
          <a:xfrm>
            <a:off x="6440488" y="2459039"/>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84341" name="Rectangle 21"/>
          <p:cNvSpPr>
            <a:spLocks noChangeArrowheads="1"/>
          </p:cNvSpPr>
          <p:nvPr/>
        </p:nvSpPr>
        <p:spPr bwMode="auto">
          <a:xfrm>
            <a:off x="6019801" y="3719514"/>
            <a:ext cx="33448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drivers are replaced one at a </a:t>
            </a:r>
          </a:p>
        </p:txBody>
      </p:sp>
      <p:sp>
        <p:nvSpPr>
          <p:cNvPr id="184342" name="Rectangle 22"/>
          <p:cNvSpPr>
            <a:spLocks noChangeArrowheads="1"/>
          </p:cNvSpPr>
          <p:nvPr/>
        </p:nvSpPr>
        <p:spPr bwMode="auto">
          <a:xfrm>
            <a:off x="6019801" y="3976689"/>
            <a:ext cx="2112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time, "depth first"</a:t>
            </a:r>
          </a:p>
        </p:txBody>
      </p:sp>
      <p:sp>
        <p:nvSpPr>
          <p:cNvPr id="184343" name="Rectangle 23"/>
          <p:cNvSpPr>
            <a:spLocks noChangeArrowheads="1"/>
          </p:cNvSpPr>
          <p:nvPr/>
        </p:nvSpPr>
        <p:spPr bwMode="auto">
          <a:xfrm>
            <a:off x="5918201" y="4705350"/>
            <a:ext cx="3863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worker modules are grouped into </a:t>
            </a:r>
          </a:p>
        </p:txBody>
      </p:sp>
      <p:sp>
        <p:nvSpPr>
          <p:cNvPr id="184344" name="Rectangle 24"/>
          <p:cNvSpPr>
            <a:spLocks noChangeArrowheads="1"/>
          </p:cNvSpPr>
          <p:nvPr/>
        </p:nvSpPr>
        <p:spPr bwMode="auto">
          <a:xfrm>
            <a:off x="5918201" y="4962525"/>
            <a:ext cx="2492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builds and integrated</a:t>
            </a:r>
          </a:p>
        </p:txBody>
      </p:sp>
      <p:sp>
        <p:nvSpPr>
          <p:cNvPr id="184345" name="Rectangle 25"/>
          <p:cNvSpPr>
            <a:spLocks noChangeArrowheads="1"/>
          </p:cNvSpPr>
          <p:nvPr/>
        </p:nvSpPr>
        <p:spPr bwMode="auto">
          <a:xfrm>
            <a:off x="6324601" y="1905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A</a:t>
            </a:r>
          </a:p>
        </p:txBody>
      </p:sp>
      <p:sp>
        <p:nvSpPr>
          <p:cNvPr id="184346" name="Rectangle 26"/>
          <p:cNvSpPr>
            <a:spLocks noChangeArrowheads="1"/>
          </p:cNvSpPr>
          <p:nvPr/>
        </p:nvSpPr>
        <p:spPr bwMode="auto">
          <a:xfrm>
            <a:off x="5537201" y="3048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B</a:t>
            </a:r>
          </a:p>
        </p:txBody>
      </p:sp>
      <p:sp>
        <p:nvSpPr>
          <p:cNvPr id="184347" name="Rectangle 27"/>
          <p:cNvSpPr>
            <a:spLocks noChangeArrowheads="1"/>
          </p:cNvSpPr>
          <p:nvPr/>
        </p:nvSpPr>
        <p:spPr bwMode="auto">
          <a:xfrm>
            <a:off x="4813301" y="4148139"/>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C</a:t>
            </a:r>
          </a:p>
        </p:txBody>
      </p:sp>
      <p:sp>
        <p:nvSpPr>
          <p:cNvPr id="184348" name="Rectangle 28"/>
          <p:cNvSpPr>
            <a:spLocks noChangeArrowheads="1"/>
          </p:cNvSpPr>
          <p:nvPr/>
        </p:nvSpPr>
        <p:spPr bwMode="auto">
          <a:xfrm>
            <a:off x="4279901" y="51911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D</a:t>
            </a:r>
          </a:p>
        </p:txBody>
      </p:sp>
      <p:sp>
        <p:nvSpPr>
          <p:cNvPr id="184349" name="Rectangle 29"/>
          <p:cNvSpPr>
            <a:spLocks noChangeArrowheads="1"/>
          </p:cNvSpPr>
          <p:nvPr/>
        </p:nvSpPr>
        <p:spPr bwMode="auto">
          <a:xfrm>
            <a:off x="5207001" y="51911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E</a:t>
            </a:r>
          </a:p>
        </p:txBody>
      </p:sp>
      <p:sp>
        <p:nvSpPr>
          <p:cNvPr id="184350" name="Rectangle 30"/>
          <p:cNvSpPr>
            <a:spLocks noChangeArrowheads="1"/>
          </p:cNvSpPr>
          <p:nvPr/>
        </p:nvSpPr>
        <p:spPr bwMode="auto">
          <a:xfrm>
            <a:off x="6400801" y="3062289"/>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F</a:t>
            </a:r>
          </a:p>
        </p:txBody>
      </p:sp>
      <p:sp>
        <p:nvSpPr>
          <p:cNvPr id="184351" name="Rectangle 31"/>
          <p:cNvSpPr>
            <a:spLocks noChangeArrowheads="1"/>
          </p:cNvSpPr>
          <p:nvPr/>
        </p:nvSpPr>
        <p:spPr bwMode="auto">
          <a:xfrm>
            <a:off x="7226301" y="3062289"/>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G</a:t>
            </a:r>
          </a:p>
        </p:txBody>
      </p:sp>
      <p:sp>
        <p:nvSpPr>
          <p:cNvPr id="184352" name="Rectangle 32"/>
          <p:cNvSpPr>
            <a:spLocks noChangeArrowheads="1"/>
          </p:cNvSpPr>
          <p:nvPr/>
        </p:nvSpPr>
        <p:spPr bwMode="auto">
          <a:xfrm>
            <a:off x="5943601" y="5638801"/>
            <a:ext cx="939359"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cluster</a:t>
            </a:r>
          </a:p>
        </p:txBody>
      </p:sp>
      <p:sp>
        <p:nvSpPr>
          <p:cNvPr id="184353" name="Line 33"/>
          <p:cNvSpPr>
            <a:spLocks noChangeShapeType="1"/>
          </p:cNvSpPr>
          <p:nvPr/>
        </p:nvSpPr>
        <p:spPr bwMode="auto">
          <a:xfrm>
            <a:off x="5786438" y="3595689"/>
            <a:ext cx="279400" cy="257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903797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altLang="en-US" smtClean="0">
                <a:ea typeface="ＭＳ Ｐゴシック" panose="020B0600070205080204" pitchFamily="34" charset="-128"/>
              </a:rPr>
              <a:t>Bottom-up  Testing Strategy</a:t>
            </a:r>
          </a:p>
        </p:txBody>
      </p:sp>
      <p:sp>
        <p:nvSpPr>
          <p:cNvPr id="10243" name="Rectangle 5"/>
          <p:cNvSpPr>
            <a:spLocks noGrp="1" noChangeArrowheads="1"/>
          </p:cNvSpPr>
          <p:nvPr>
            <p:ph sz="quarter" idx="1"/>
          </p:nvPr>
        </p:nvSpPr>
        <p:spPr>
          <a:xfrm>
            <a:off x="1948887" y="1758950"/>
            <a:ext cx="8283575" cy="4800600"/>
          </a:xfrm>
        </p:spPr>
        <p:txBody>
          <a:bodyPr/>
          <a:lstStyle/>
          <a:p>
            <a:r>
              <a:rPr lang="en-US" altLang="en-US" dirty="0" smtClean="0">
                <a:ea typeface="ＭＳ Ｐゴシック" panose="020B0600070205080204" pitchFamily="34" charset="-128"/>
              </a:rPr>
              <a:t>The subsystems in the lowest layer of the call hierarchy are tested individually</a:t>
            </a:r>
          </a:p>
          <a:p>
            <a:r>
              <a:rPr lang="en-US" altLang="en-US" dirty="0" smtClean="0">
                <a:ea typeface="ＭＳ Ｐゴシック" panose="020B0600070205080204" pitchFamily="34" charset="-128"/>
              </a:rPr>
              <a:t>Then the next subsystems are tested that call the previously tested subsystems</a:t>
            </a:r>
          </a:p>
          <a:p>
            <a:r>
              <a:rPr lang="en-US" altLang="en-US" dirty="0" smtClean="0">
                <a:ea typeface="ＭＳ Ｐゴシック" panose="020B0600070205080204" pitchFamily="34" charset="-128"/>
              </a:rPr>
              <a:t>This is repeated until all subsystems are included</a:t>
            </a:r>
          </a:p>
          <a:p>
            <a:r>
              <a:rPr lang="en-US" altLang="en-US" dirty="0" smtClean="0">
                <a:ea typeface="ＭＳ Ｐゴシック" panose="020B0600070205080204" pitchFamily="34" charset="-128"/>
              </a:rPr>
              <a:t>Drivers are needed.</a:t>
            </a:r>
          </a:p>
        </p:txBody>
      </p:sp>
    </p:spTree>
    <p:extLst>
      <p:ext uri="{BB962C8B-B14F-4D97-AF65-F5344CB8AC3E}">
        <p14:creationId xmlns:p14="http://schemas.microsoft.com/office/powerpoint/2010/main" val="22568732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421467" y="1371600"/>
            <a:ext cx="4942059" cy="5221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Software Testing</a:t>
            </a:r>
          </a:p>
        </p:txBody>
      </p:sp>
      <p:sp>
        <p:nvSpPr>
          <p:cNvPr id="5" name="Slide Number Placeholder 4"/>
          <p:cNvSpPr>
            <a:spLocks noGrp="1"/>
          </p:cNvSpPr>
          <p:nvPr>
            <p:ph type="sldNum" sz="quarter" idx="12"/>
          </p:nvPr>
        </p:nvSpPr>
        <p:spPr/>
        <p:txBody>
          <a:bodyPr/>
          <a:lstStyle/>
          <a:p>
            <a:fld id="{DB6E770F-49A2-41AA-9D2A-8FDB6E417714}" type="slidenum">
              <a:rPr lang="en-US" altLang="en-US"/>
              <a:pPr/>
              <a:t>2</a:t>
            </a:fld>
            <a:endParaRPr lang="en-US" altLang="en-US"/>
          </a:p>
        </p:txBody>
      </p:sp>
      <p:sp>
        <p:nvSpPr>
          <p:cNvPr id="173060" name="Rectangle 4"/>
          <p:cNvSpPr>
            <a:spLocks noChangeArrowheads="1"/>
          </p:cNvSpPr>
          <p:nvPr/>
        </p:nvSpPr>
        <p:spPr bwMode="auto">
          <a:xfrm>
            <a:off x="1104294" y="2438401"/>
            <a:ext cx="99574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7" tIns="44450" rIns="90487" bIns="44450">
            <a:spAutoFit/>
          </a:bodyPr>
          <a:lstStyle/>
          <a:p>
            <a:pPr algn="ctr"/>
            <a:r>
              <a:rPr lang="en-US" altLang="en-US" sz="2400" b="1" dirty="0">
                <a:latin typeface="Helvetica" panose="020B0604020202020204" pitchFamily="34" charset="0"/>
              </a:rPr>
              <a:t>Testing is the process of exercising a program with the specific intent of finding errors prior to delivery to the end user.</a:t>
            </a:r>
          </a:p>
        </p:txBody>
      </p:sp>
    </p:spTree>
    <p:extLst>
      <p:ext uri="{BB962C8B-B14F-4D97-AF65-F5344CB8AC3E}">
        <p14:creationId xmlns:p14="http://schemas.microsoft.com/office/powerpoint/2010/main" val="26495640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99"/>
          <p:cNvGrpSpPr>
            <a:grpSpLocks/>
          </p:cNvGrpSpPr>
          <p:nvPr/>
        </p:nvGrpSpPr>
        <p:grpSpPr bwMode="auto">
          <a:xfrm>
            <a:off x="6600825" y="222251"/>
            <a:ext cx="3773488" cy="2716213"/>
            <a:chOff x="3198" y="140"/>
            <a:chExt cx="2377" cy="1711"/>
          </a:xfrm>
        </p:grpSpPr>
        <p:sp>
          <p:nvSpPr>
            <p:cNvPr id="11301" name="Rectangle 79"/>
            <p:cNvSpPr>
              <a:spLocks noChangeAspect="1" noChangeArrowheads="1"/>
            </p:cNvSpPr>
            <p:nvPr/>
          </p:nvSpPr>
          <p:spPr bwMode="auto">
            <a:xfrm>
              <a:off x="4316" y="242"/>
              <a:ext cx="521" cy="312"/>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A</a:t>
              </a:r>
            </a:p>
          </p:txBody>
        </p:sp>
        <p:sp>
          <p:nvSpPr>
            <p:cNvPr id="11302" name="AutoShape 80"/>
            <p:cNvSpPr>
              <a:spLocks noChangeAspect="1" noChangeArrowheads="1"/>
            </p:cNvSpPr>
            <p:nvPr/>
          </p:nvSpPr>
          <p:spPr bwMode="auto">
            <a:xfrm flipV="1">
              <a:off x="4316" y="140"/>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03" name="Rectangle 81"/>
            <p:cNvSpPr>
              <a:spLocks noChangeAspect="1" noChangeArrowheads="1"/>
            </p:cNvSpPr>
            <p:nvPr/>
          </p:nvSpPr>
          <p:spPr bwMode="auto">
            <a:xfrm>
              <a:off x="4317" y="858"/>
              <a:ext cx="521" cy="312"/>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C</a:t>
              </a:r>
            </a:p>
          </p:txBody>
        </p:sp>
        <p:sp>
          <p:nvSpPr>
            <p:cNvPr id="11304" name="AutoShape 82"/>
            <p:cNvSpPr>
              <a:spLocks noChangeAspect="1" noChangeArrowheads="1"/>
            </p:cNvSpPr>
            <p:nvPr/>
          </p:nvSpPr>
          <p:spPr bwMode="auto">
            <a:xfrm flipV="1">
              <a:off x="4317"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05" name="Rectangle 83"/>
            <p:cNvSpPr>
              <a:spLocks noChangeAspect="1" noChangeArrowheads="1"/>
            </p:cNvSpPr>
            <p:nvPr/>
          </p:nvSpPr>
          <p:spPr bwMode="auto">
            <a:xfrm>
              <a:off x="3198" y="1534"/>
              <a:ext cx="521" cy="311"/>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E</a:t>
              </a:r>
            </a:p>
          </p:txBody>
        </p:sp>
        <p:sp>
          <p:nvSpPr>
            <p:cNvPr id="11306" name="AutoShape 84"/>
            <p:cNvSpPr>
              <a:spLocks noChangeAspect="1" noChangeArrowheads="1"/>
            </p:cNvSpPr>
            <p:nvPr/>
          </p:nvSpPr>
          <p:spPr bwMode="auto">
            <a:xfrm flipV="1">
              <a:off x="3198"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07" name="Rectangle 85"/>
            <p:cNvSpPr>
              <a:spLocks noChangeAspect="1" noChangeArrowheads="1"/>
            </p:cNvSpPr>
            <p:nvPr/>
          </p:nvSpPr>
          <p:spPr bwMode="auto">
            <a:xfrm>
              <a:off x="3919" y="1540"/>
              <a:ext cx="521" cy="311"/>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F</a:t>
              </a:r>
            </a:p>
          </p:txBody>
        </p:sp>
        <p:sp>
          <p:nvSpPr>
            <p:cNvPr id="11308" name="AutoShape 86"/>
            <p:cNvSpPr>
              <a:spLocks noChangeAspect="1" noChangeArrowheads="1"/>
            </p:cNvSpPr>
            <p:nvPr/>
          </p:nvSpPr>
          <p:spPr bwMode="auto">
            <a:xfrm flipV="1">
              <a:off x="3919" y="1437"/>
              <a:ext cx="30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04 h 21600"/>
                <a:gd name="T14" fmla="*/ 17068 w 21600"/>
                <a:gd name="T15" fmla="*/ 171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09" name="Rectangle 87"/>
            <p:cNvSpPr>
              <a:spLocks noChangeAspect="1" noChangeArrowheads="1"/>
            </p:cNvSpPr>
            <p:nvPr/>
          </p:nvSpPr>
          <p:spPr bwMode="auto">
            <a:xfrm>
              <a:off x="5054" y="1534"/>
              <a:ext cx="521" cy="311"/>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G</a:t>
              </a:r>
            </a:p>
          </p:txBody>
        </p:sp>
        <p:sp>
          <p:nvSpPr>
            <p:cNvPr id="11310" name="AutoShape 88"/>
            <p:cNvSpPr>
              <a:spLocks noChangeAspect="1" noChangeArrowheads="1"/>
            </p:cNvSpPr>
            <p:nvPr/>
          </p:nvSpPr>
          <p:spPr bwMode="auto">
            <a:xfrm flipV="1">
              <a:off x="5054"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11" name="Rectangle 89"/>
            <p:cNvSpPr>
              <a:spLocks noChangeAspect="1" noChangeArrowheads="1"/>
            </p:cNvSpPr>
            <p:nvPr/>
          </p:nvSpPr>
          <p:spPr bwMode="auto">
            <a:xfrm>
              <a:off x="5054" y="858"/>
              <a:ext cx="521" cy="312"/>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D</a:t>
              </a:r>
            </a:p>
          </p:txBody>
        </p:sp>
        <p:sp>
          <p:nvSpPr>
            <p:cNvPr id="11312" name="AutoShape 90"/>
            <p:cNvSpPr>
              <a:spLocks noChangeAspect="1" noChangeArrowheads="1"/>
            </p:cNvSpPr>
            <p:nvPr/>
          </p:nvSpPr>
          <p:spPr bwMode="auto">
            <a:xfrm flipV="1">
              <a:off x="5054"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11313" name="Rectangle 91"/>
            <p:cNvSpPr>
              <a:spLocks noChangeAspect="1" noChangeArrowheads="1"/>
            </p:cNvSpPr>
            <p:nvPr/>
          </p:nvSpPr>
          <p:spPr bwMode="auto">
            <a:xfrm>
              <a:off x="3545" y="858"/>
              <a:ext cx="521" cy="312"/>
            </a:xfrm>
            <a:prstGeom prst="rect">
              <a:avLst/>
            </a:prstGeom>
            <a:solidFill>
              <a:schemeClr val="bg1"/>
            </a:solidFill>
            <a:ln w="12700">
              <a:solidFill>
                <a:srgbClr val="969696"/>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solidFill>
                    <a:srgbClr val="A1A1A1"/>
                  </a:solidFill>
                </a:rPr>
                <a:t>B</a:t>
              </a:r>
            </a:p>
          </p:txBody>
        </p:sp>
        <p:sp>
          <p:nvSpPr>
            <p:cNvPr id="11314" name="AutoShape 92"/>
            <p:cNvSpPr>
              <a:spLocks noChangeAspect="1" noChangeArrowheads="1"/>
            </p:cNvSpPr>
            <p:nvPr/>
          </p:nvSpPr>
          <p:spPr bwMode="auto">
            <a:xfrm flipV="1">
              <a:off x="3545"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grpSp>
      <p:cxnSp>
        <p:nvCxnSpPr>
          <p:cNvPr id="233565" name="AutoShape 93"/>
          <p:cNvCxnSpPr>
            <a:cxnSpLocks noChangeAspect="1" noChangeShapeType="1"/>
          </p:cNvCxnSpPr>
          <p:nvPr/>
        </p:nvCxnSpPr>
        <p:spPr bwMode="auto">
          <a:xfrm rot="5400000">
            <a:off x="7943851" y="331788"/>
            <a:ext cx="320675" cy="139700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3566" name="AutoShape 94"/>
          <p:cNvCxnSpPr>
            <a:cxnSpLocks noChangeAspect="1" noChangeShapeType="1"/>
          </p:cNvCxnSpPr>
          <p:nvPr/>
        </p:nvCxnSpPr>
        <p:spPr bwMode="auto">
          <a:xfrm rot="5400000">
            <a:off x="7008813" y="1703388"/>
            <a:ext cx="415925" cy="723900"/>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3567" name="AutoShape 95"/>
          <p:cNvCxnSpPr>
            <a:cxnSpLocks noChangeAspect="1" noChangeShapeType="1"/>
          </p:cNvCxnSpPr>
          <p:nvPr/>
        </p:nvCxnSpPr>
        <p:spPr bwMode="auto">
          <a:xfrm rot="16200000" flipH="1">
            <a:off x="7576344" y="1859756"/>
            <a:ext cx="425450" cy="420688"/>
          </a:xfrm>
          <a:prstGeom prst="bentConnector3">
            <a:avLst>
              <a:gd name="adj1" fmla="val 49625"/>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3568" name="AutoShape 96"/>
          <p:cNvCxnSpPr>
            <a:cxnSpLocks noChangeAspect="1" noChangeShapeType="1"/>
          </p:cNvCxnSpPr>
          <p:nvPr/>
        </p:nvCxnSpPr>
        <p:spPr bwMode="auto">
          <a:xfrm rot="5400000">
            <a:off x="9679782" y="1978819"/>
            <a:ext cx="415925" cy="173038"/>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3569" name="AutoShape 97"/>
          <p:cNvCxnSpPr>
            <a:cxnSpLocks noChangeAspect="1" noChangeShapeType="1"/>
          </p:cNvCxnSpPr>
          <p:nvPr/>
        </p:nvCxnSpPr>
        <p:spPr bwMode="auto">
          <a:xfrm rot="5400000">
            <a:off x="8556626" y="944563"/>
            <a:ext cx="320675" cy="17145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233570" name="AutoShape 98"/>
          <p:cNvCxnSpPr>
            <a:cxnSpLocks noChangeAspect="1" noChangeShapeType="1"/>
          </p:cNvCxnSpPr>
          <p:nvPr/>
        </p:nvCxnSpPr>
        <p:spPr bwMode="auto">
          <a:xfrm rot="16200000" flipH="1">
            <a:off x="9141620" y="540545"/>
            <a:ext cx="320675" cy="998537"/>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sp>
        <p:nvSpPr>
          <p:cNvPr id="11273" name="Rectangle 2"/>
          <p:cNvSpPr>
            <a:spLocks noGrp="1" noChangeArrowheads="1"/>
          </p:cNvSpPr>
          <p:nvPr>
            <p:ph type="title"/>
          </p:nvPr>
        </p:nvSpPr>
        <p:spPr>
          <a:xfrm>
            <a:off x="825457" y="444157"/>
            <a:ext cx="10353761" cy="1326321"/>
          </a:xfrm>
          <a:noFill/>
        </p:spPr>
        <p:txBody>
          <a:bodyPr/>
          <a:lstStyle/>
          <a:p>
            <a:r>
              <a:rPr lang="en-US" altLang="en-US" dirty="0" smtClean="0">
                <a:ea typeface="ＭＳ Ｐゴシック" panose="020B0600070205080204" pitchFamily="34" charset="-128"/>
              </a:rPr>
              <a:t>Bottom-up Integration</a:t>
            </a:r>
          </a:p>
        </p:txBody>
      </p:sp>
      <p:sp>
        <p:nvSpPr>
          <p:cNvPr id="233477" name="Rectangle 5"/>
          <p:cNvSpPr>
            <a:spLocks noChangeAspect="1" noChangeArrowheads="1"/>
          </p:cNvSpPr>
          <p:nvPr/>
        </p:nvSpPr>
        <p:spPr bwMode="auto">
          <a:xfrm>
            <a:off x="8375650" y="3841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A</a:t>
            </a:r>
          </a:p>
        </p:txBody>
      </p:sp>
      <p:sp>
        <p:nvSpPr>
          <p:cNvPr id="233478" name="AutoShape 6"/>
          <p:cNvSpPr>
            <a:spLocks noChangeAspect="1" noChangeArrowheads="1"/>
          </p:cNvSpPr>
          <p:nvPr/>
        </p:nvSpPr>
        <p:spPr bwMode="auto">
          <a:xfrm flipV="1">
            <a:off x="8324850" y="2222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24" name="Oval 52"/>
          <p:cNvSpPr>
            <a:spLocks noChangeArrowheads="1"/>
          </p:cNvSpPr>
          <p:nvPr/>
        </p:nvSpPr>
        <p:spPr bwMode="auto">
          <a:xfrm>
            <a:off x="6600825" y="3727450"/>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a:t>
            </a:r>
          </a:p>
          <a:p>
            <a:pPr algn="ctr"/>
            <a:r>
              <a:rPr lang="en-US" altLang="en-US" sz="2000"/>
              <a:t>A, B, C, D,</a:t>
            </a:r>
          </a:p>
          <a:p>
            <a:pPr algn="ctr"/>
            <a:r>
              <a:rPr lang="en-US" altLang="en-US" sz="2000"/>
              <a:t>E, F, G</a:t>
            </a:r>
          </a:p>
        </p:txBody>
      </p:sp>
      <p:sp>
        <p:nvSpPr>
          <p:cNvPr id="233481" name="Rectangle 9"/>
          <p:cNvSpPr>
            <a:spLocks noChangeAspect="1" noChangeArrowheads="1"/>
          </p:cNvSpPr>
          <p:nvPr/>
        </p:nvSpPr>
        <p:spPr bwMode="auto">
          <a:xfrm>
            <a:off x="66008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E</a:t>
            </a:r>
          </a:p>
        </p:txBody>
      </p:sp>
      <p:sp>
        <p:nvSpPr>
          <p:cNvPr id="233482" name="AutoShape 10"/>
          <p:cNvSpPr>
            <a:spLocks noChangeAspect="1" noChangeArrowheads="1"/>
          </p:cNvSpPr>
          <p:nvPr/>
        </p:nvSpPr>
        <p:spPr bwMode="auto">
          <a:xfrm flipV="1">
            <a:off x="66008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14" name="Oval 42"/>
          <p:cNvSpPr>
            <a:spLocks noChangeArrowheads="1"/>
          </p:cNvSpPr>
          <p:nvPr/>
        </p:nvSpPr>
        <p:spPr bwMode="auto">
          <a:xfrm>
            <a:off x="2322513" y="21653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E</a:t>
            </a:r>
          </a:p>
        </p:txBody>
      </p:sp>
      <p:cxnSp>
        <p:nvCxnSpPr>
          <p:cNvPr id="233529" name="AutoShape 57"/>
          <p:cNvCxnSpPr>
            <a:cxnSpLocks noChangeShapeType="1"/>
            <a:stCxn id="233514" idx="6"/>
            <a:endCxn id="233523" idx="1"/>
          </p:cNvCxnSpPr>
          <p:nvPr/>
        </p:nvCxnSpPr>
        <p:spPr bwMode="auto">
          <a:xfrm>
            <a:off x="3128963" y="2444750"/>
            <a:ext cx="900112" cy="4778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3483" name="Rectangle 11"/>
          <p:cNvSpPr>
            <a:spLocks noChangeAspect="1" noChangeArrowheads="1"/>
          </p:cNvSpPr>
          <p:nvPr/>
        </p:nvSpPr>
        <p:spPr bwMode="auto">
          <a:xfrm>
            <a:off x="7758114" y="2444751"/>
            <a:ext cx="827087"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F</a:t>
            </a:r>
          </a:p>
        </p:txBody>
      </p:sp>
      <p:sp>
        <p:nvSpPr>
          <p:cNvPr id="233484" name="AutoShape 12"/>
          <p:cNvSpPr>
            <a:spLocks noChangeAspect="1" noChangeArrowheads="1"/>
          </p:cNvSpPr>
          <p:nvPr/>
        </p:nvSpPr>
        <p:spPr bwMode="auto">
          <a:xfrm flipV="1">
            <a:off x="7758114"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13" name="Oval 41"/>
          <p:cNvSpPr>
            <a:spLocks noChangeArrowheads="1"/>
          </p:cNvSpPr>
          <p:nvPr/>
        </p:nvSpPr>
        <p:spPr bwMode="auto">
          <a:xfrm>
            <a:off x="2319338" y="3384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F</a:t>
            </a:r>
          </a:p>
        </p:txBody>
      </p:sp>
      <p:cxnSp>
        <p:nvCxnSpPr>
          <p:cNvPr id="233530" name="AutoShape 58"/>
          <p:cNvCxnSpPr>
            <a:cxnSpLocks noChangeShapeType="1"/>
            <a:stCxn id="233513" idx="6"/>
            <a:endCxn id="233523" idx="3"/>
          </p:cNvCxnSpPr>
          <p:nvPr/>
        </p:nvCxnSpPr>
        <p:spPr bwMode="auto">
          <a:xfrm flipV="1">
            <a:off x="3125789" y="3357564"/>
            <a:ext cx="903287" cy="3063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3489" name="Rectangle 17"/>
          <p:cNvSpPr>
            <a:spLocks noChangeAspect="1" noChangeArrowheads="1"/>
          </p:cNvSpPr>
          <p:nvPr/>
        </p:nvSpPr>
        <p:spPr bwMode="auto">
          <a:xfrm>
            <a:off x="716438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B</a:t>
            </a:r>
          </a:p>
        </p:txBody>
      </p:sp>
      <p:sp>
        <p:nvSpPr>
          <p:cNvPr id="233490" name="AutoShape 18"/>
          <p:cNvSpPr>
            <a:spLocks noChangeAspect="1" noChangeArrowheads="1"/>
          </p:cNvSpPr>
          <p:nvPr/>
        </p:nvSpPr>
        <p:spPr bwMode="auto">
          <a:xfrm flipV="1">
            <a:off x="716438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23" name="Oval 51"/>
          <p:cNvSpPr>
            <a:spLocks noChangeArrowheads="1"/>
          </p:cNvSpPr>
          <p:nvPr/>
        </p:nvSpPr>
        <p:spPr bwMode="auto">
          <a:xfrm>
            <a:off x="3827463" y="283210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B, E, F</a:t>
            </a:r>
          </a:p>
        </p:txBody>
      </p:sp>
      <p:cxnSp>
        <p:nvCxnSpPr>
          <p:cNvPr id="233531" name="AutoShape 59"/>
          <p:cNvCxnSpPr>
            <a:cxnSpLocks noChangeShapeType="1"/>
            <a:stCxn id="233523" idx="6"/>
            <a:endCxn id="233524" idx="1"/>
          </p:cNvCxnSpPr>
          <p:nvPr/>
        </p:nvCxnSpPr>
        <p:spPr bwMode="auto">
          <a:xfrm>
            <a:off x="5205413" y="3140075"/>
            <a:ext cx="1593850" cy="795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3479" name="Rectangle 7"/>
          <p:cNvSpPr>
            <a:spLocks noChangeAspect="1" noChangeArrowheads="1"/>
          </p:cNvSpPr>
          <p:nvPr/>
        </p:nvSpPr>
        <p:spPr bwMode="auto">
          <a:xfrm>
            <a:off x="838993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C</a:t>
            </a:r>
          </a:p>
        </p:txBody>
      </p:sp>
      <p:sp>
        <p:nvSpPr>
          <p:cNvPr id="233480" name="AutoShape 8"/>
          <p:cNvSpPr>
            <a:spLocks noChangeAspect="1" noChangeArrowheads="1"/>
          </p:cNvSpPr>
          <p:nvPr/>
        </p:nvSpPr>
        <p:spPr bwMode="auto">
          <a:xfrm flipV="1">
            <a:off x="838993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16" name="Oval 44"/>
          <p:cNvSpPr>
            <a:spLocks noChangeArrowheads="1"/>
          </p:cNvSpPr>
          <p:nvPr/>
        </p:nvSpPr>
        <p:spPr bwMode="auto">
          <a:xfrm>
            <a:off x="4106863" y="3956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C</a:t>
            </a:r>
          </a:p>
        </p:txBody>
      </p:sp>
      <p:cxnSp>
        <p:nvCxnSpPr>
          <p:cNvPr id="233532" name="AutoShape 60"/>
          <p:cNvCxnSpPr>
            <a:cxnSpLocks noChangeShapeType="1"/>
            <a:stCxn id="233516" idx="6"/>
            <a:endCxn id="233524" idx="2"/>
          </p:cNvCxnSpPr>
          <p:nvPr/>
        </p:nvCxnSpPr>
        <p:spPr bwMode="auto">
          <a:xfrm>
            <a:off x="4913313" y="4235451"/>
            <a:ext cx="1687512"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3487" name="Rectangle 15"/>
          <p:cNvSpPr>
            <a:spLocks noChangeAspect="1" noChangeArrowheads="1"/>
          </p:cNvSpPr>
          <p:nvPr/>
        </p:nvSpPr>
        <p:spPr bwMode="auto">
          <a:xfrm>
            <a:off x="9559925" y="13620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D</a:t>
            </a:r>
          </a:p>
        </p:txBody>
      </p:sp>
      <p:sp>
        <p:nvSpPr>
          <p:cNvPr id="233488" name="AutoShape 16"/>
          <p:cNvSpPr>
            <a:spLocks noChangeAspect="1" noChangeArrowheads="1"/>
          </p:cNvSpPr>
          <p:nvPr/>
        </p:nvSpPr>
        <p:spPr bwMode="auto">
          <a:xfrm flipV="1">
            <a:off x="9559925" y="12001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18" name="Oval 46"/>
          <p:cNvSpPr>
            <a:spLocks noChangeArrowheads="1"/>
          </p:cNvSpPr>
          <p:nvPr/>
        </p:nvSpPr>
        <p:spPr bwMode="auto">
          <a:xfrm>
            <a:off x="3827463" y="5108575"/>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D,G</a:t>
            </a:r>
          </a:p>
        </p:txBody>
      </p:sp>
      <p:cxnSp>
        <p:nvCxnSpPr>
          <p:cNvPr id="233533" name="AutoShape 61"/>
          <p:cNvCxnSpPr>
            <a:cxnSpLocks noChangeShapeType="1"/>
            <a:stCxn id="233518" idx="6"/>
            <a:endCxn id="233524" idx="3"/>
          </p:cNvCxnSpPr>
          <p:nvPr/>
        </p:nvCxnSpPr>
        <p:spPr bwMode="auto">
          <a:xfrm flipV="1">
            <a:off x="5205413" y="4935538"/>
            <a:ext cx="1593850" cy="4810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3485" name="Rectangle 13"/>
          <p:cNvSpPr>
            <a:spLocks noChangeAspect="1" noChangeArrowheads="1"/>
          </p:cNvSpPr>
          <p:nvPr/>
        </p:nvSpPr>
        <p:spPr bwMode="auto">
          <a:xfrm>
            <a:off x="95599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G</a:t>
            </a:r>
          </a:p>
        </p:txBody>
      </p:sp>
      <p:sp>
        <p:nvSpPr>
          <p:cNvPr id="233486" name="AutoShape 14"/>
          <p:cNvSpPr>
            <a:spLocks noChangeAspect="1" noChangeArrowheads="1"/>
          </p:cNvSpPr>
          <p:nvPr/>
        </p:nvSpPr>
        <p:spPr bwMode="auto">
          <a:xfrm flipV="1">
            <a:off x="95599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233515" name="Oval 43"/>
          <p:cNvSpPr>
            <a:spLocks noChangeArrowheads="1"/>
          </p:cNvSpPr>
          <p:nvPr/>
        </p:nvSpPr>
        <p:spPr bwMode="auto">
          <a:xfrm>
            <a:off x="2308225" y="51371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G</a:t>
            </a:r>
          </a:p>
        </p:txBody>
      </p:sp>
      <p:cxnSp>
        <p:nvCxnSpPr>
          <p:cNvPr id="233534" name="AutoShape 62"/>
          <p:cNvCxnSpPr>
            <a:cxnSpLocks noChangeShapeType="1"/>
            <a:stCxn id="233515" idx="6"/>
            <a:endCxn id="233518" idx="2"/>
          </p:cNvCxnSpPr>
          <p:nvPr/>
        </p:nvCxnSpPr>
        <p:spPr bwMode="auto">
          <a:xfrm>
            <a:off x="3114675" y="5416550"/>
            <a:ext cx="7127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01529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grpId="0" nodeType="clickEffect">
                                  <p:stCondLst>
                                    <p:cond delay="0"/>
                                  </p:stCondLst>
                                  <p:childTnLst>
                                    <p:animClr clrSpc="rgb" dir="cw">
                                      <p:cBhvr>
                                        <p:cTn id="6" dur="500" fill="hold"/>
                                        <p:tgtEl>
                                          <p:spTgt spid="233481"/>
                                        </p:tgtEl>
                                        <p:attrNameLst>
                                          <p:attrName>fillcolor</p:attrName>
                                        </p:attrNameLst>
                                      </p:cBhvr>
                                      <p:to>
                                        <a:srgbClr val="0080FF"/>
                                      </p:to>
                                    </p:animClr>
                                    <p:set>
                                      <p:cBhvr>
                                        <p:cTn id="7" dur="500" fill="hold"/>
                                        <p:tgtEl>
                                          <p:spTgt spid="233481"/>
                                        </p:tgtEl>
                                        <p:attrNameLst>
                                          <p:attrName>fill.type</p:attrName>
                                        </p:attrNameLst>
                                      </p:cBhvr>
                                      <p:to>
                                        <p:strVal val="solid"/>
                                      </p:to>
                                    </p:set>
                                    <p:set>
                                      <p:cBhvr>
                                        <p:cTn id="8" dur="500" fill="hold"/>
                                        <p:tgtEl>
                                          <p:spTgt spid="233481"/>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233482"/>
                                        </p:tgtEl>
                                        <p:attrNameLst>
                                          <p:attrName>fillcolor</p:attrName>
                                        </p:attrNameLst>
                                      </p:cBhvr>
                                      <p:to>
                                        <a:srgbClr val="0080FF"/>
                                      </p:to>
                                    </p:animClr>
                                    <p:set>
                                      <p:cBhvr>
                                        <p:cTn id="11" dur="500" fill="hold"/>
                                        <p:tgtEl>
                                          <p:spTgt spid="233482"/>
                                        </p:tgtEl>
                                        <p:attrNameLst>
                                          <p:attrName>fill.type</p:attrName>
                                        </p:attrNameLst>
                                      </p:cBhvr>
                                      <p:to>
                                        <p:strVal val="solid"/>
                                      </p:to>
                                    </p:set>
                                    <p:set>
                                      <p:cBhvr>
                                        <p:cTn id="12" dur="500" fill="hold"/>
                                        <p:tgtEl>
                                          <p:spTgt spid="233482"/>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2335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grpId="0" nodeType="clickEffect">
                                  <p:stCondLst>
                                    <p:cond delay="0"/>
                                  </p:stCondLst>
                                  <p:childTnLst>
                                    <p:animClr clrSpc="rgb" dir="cw">
                                      <p:cBhvr>
                                        <p:cTn id="18" dur="500" fill="hold"/>
                                        <p:tgtEl>
                                          <p:spTgt spid="233483"/>
                                        </p:tgtEl>
                                        <p:attrNameLst>
                                          <p:attrName>fillcolor</p:attrName>
                                        </p:attrNameLst>
                                      </p:cBhvr>
                                      <p:to>
                                        <a:srgbClr val="0080FF"/>
                                      </p:to>
                                    </p:animClr>
                                    <p:set>
                                      <p:cBhvr>
                                        <p:cTn id="19" dur="500" fill="hold"/>
                                        <p:tgtEl>
                                          <p:spTgt spid="233483"/>
                                        </p:tgtEl>
                                        <p:attrNameLst>
                                          <p:attrName>fill.type</p:attrName>
                                        </p:attrNameLst>
                                      </p:cBhvr>
                                      <p:to>
                                        <p:strVal val="solid"/>
                                      </p:to>
                                    </p:set>
                                    <p:set>
                                      <p:cBhvr>
                                        <p:cTn id="20" dur="500" fill="hold"/>
                                        <p:tgtEl>
                                          <p:spTgt spid="233483"/>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233484"/>
                                        </p:tgtEl>
                                        <p:attrNameLst>
                                          <p:attrName>fillcolor</p:attrName>
                                        </p:attrNameLst>
                                      </p:cBhvr>
                                      <p:to>
                                        <a:srgbClr val="0080FF"/>
                                      </p:to>
                                    </p:animClr>
                                    <p:set>
                                      <p:cBhvr>
                                        <p:cTn id="23" dur="500" fill="hold"/>
                                        <p:tgtEl>
                                          <p:spTgt spid="233484"/>
                                        </p:tgtEl>
                                        <p:attrNameLst>
                                          <p:attrName>fill.type</p:attrName>
                                        </p:attrNameLst>
                                      </p:cBhvr>
                                      <p:to>
                                        <p:strVal val="solid"/>
                                      </p:to>
                                    </p:set>
                                    <p:set>
                                      <p:cBhvr>
                                        <p:cTn id="24" dur="500" fill="hold"/>
                                        <p:tgtEl>
                                          <p:spTgt spid="233484"/>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335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51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233479"/>
                                        </p:tgtEl>
                                        <p:attrNameLst>
                                          <p:attrName>fillcolor</p:attrName>
                                        </p:attrNameLst>
                                      </p:cBhvr>
                                      <p:to>
                                        <a:srgbClr val="0080FF"/>
                                      </p:to>
                                    </p:animClr>
                                    <p:set>
                                      <p:cBhvr>
                                        <p:cTn id="33" dur="500" fill="hold"/>
                                        <p:tgtEl>
                                          <p:spTgt spid="233479"/>
                                        </p:tgtEl>
                                        <p:attrNameLst>
                                          <p:attrName>fill.type</p:attrName>
                                        </p:attrNameLst>
                                      </p:cBhvr>
                                      <p:to>
                                        <p:strVal val="solid"/>
                                      </p:to>
                                    </p:set>
                                    <p:set>
                                      <p:cBhvr>
                                        <p:cTn id="34" dur="500" fill="hold"/>
                                        <p:tgtEl>
                                          <p:spTgt spid="233479"/>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233480"/>
                                        </p:tgtEl>
                                        <p:attrNameLst>
                                          <p:attrName>fillcolor</p:attrName>
                                        </p:attrNameLst>
                                      </p:cBhvr>
                                      <p:to>
                                        <a:srgbClr val="0080FF"/>
                                      </p:to>
                                    </p:animClr>
                                    <p:set>
                                      <p:cBhvr>
                                        <p:cTn id="37" dur="500" fill="hold"/>
                                        <p:tgtEl>
                                          <p:spTgt spid="233480"/>
                                        </p:tgtEl>
                                        <p:attrNameLst>
                                          <p:attrName>fill.type</p:attrName>
                                        </p:attrNameLst>
                                      </p:cBhvr>
                                      <p:to>
                                        <p:strVal val="solid"/>
                                      </p:to>
                                    </p:set>
                                    <p:set>
                                      <p:cBhvr>
                                        <p:cTn id="38" dur="500" fill="hold"/>
                                        <p:tgtEl>
                                          <p:spTgt spid="23348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3515"/>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233485"/>
                                        </p:tgtEl>
                                        <p:attrNameLst>
                                          <p:attrName>fillcolor</p:attrName>
                                        </p:attrNameLst>
                                      </p:cBhvr>
                                      <p:to>
                                        <a:srgbClr val="0080FF"/>
                                      </p:to>
                                    </p:animClr>
                                    <p:set>
                                      <p:cBhvr>
                                        <p:cTn id="45" dur="500" fill="hold"/>
                                        <p:tgtEl>
                                          <p:spTgt spid="233485"/>
                                        </p:tgtEl>
                                        <p:attrNameLst>
                                          <p:attrName>fill.type</p:attrName>
                                        </p:attrNameLst>
                                      </p:cBhvr>
                                      <p:to>
                                        <p:strVal val="solid"/>
                                      </p:to>
                                    </p:set>
                                    <p:set>
                                      <p:cBhvr>
                                        <p:cTn id="46" dur="500" fill="hold"/>
                                        <p:tgtEl>
                                          <p:spTgt spid="233485"/>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233486"/>
                                        </p:tgtEl>
                                        <p:attrNameLst>
                                          <p:attrName>fillcolor</p:attrName>
                                        </p:attrNameLst>
                                      </p:cBhvr>
                                      <p:to>
                                        <a:srgbClr val="0080FF"/>
                                      </p:to>
                                    </p:animClr>
                                    <p:set>
                                      <p:cBhvr>
                                        <p:cTn id="49" dur="500" fill="hold"/>
                                        <p:tgtEl>
                                          <p:spTgt spid="233486"/>
                                        </p:tgtEl>
                                        <p:attrNameLst>
                                          <p:attrName>fill.type</p:attrName>
                                        </p:attrNameLst>
                                      </p:cBhvr>
                                      <p:to>
                                        <p:strVal val="solid"/>
                                      </p:to>
                                    </p:set>
                                    <p:set>
                                      <p:cBhvr>
                                        <p:cTn id="50" dur="500" fill="hold"/>
                                        <p:tgtEl>
                                          <p:spTgt spid="233486"/>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mph" presetSubtype="2" fill="hold" nodeType="clickEffect">
                                  <p:stCondLst>
                                    <p:cond delay="0"/>
                                  </p:stCondLst>
                                  <p:childTnLst>
                                    <p:animClr clrSpc="rgb" dir="cw">
                                      <p:cBhvr>
                                        <p:cTn id="54" dur="500" fill="hold"/>
                                        <p:tgtEl>
                                          <p:spTgt spid="233566"/>
                                        </p:tgtEl>
                                        <p:attrNameLst>
                                          <p:attrName>stroke.color</p:attrName>
                                        </p:attrNameLst>
                                      </p:cBhvr>
                                      <p:to>
                                        <a:srgbClr val="0080FF"/>
                                      </p:to>
                                    </p:animClr>
                                    <p:set>
                                      <p:cBhvr>
                                        <p:cTn id="55" dur="500" fill="hold"/>
                                        <p:tgtEl>
                                          <p:spTgt spid="233566"/>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33567"/>
                                        </p:tgtEl>
                                        <p:attrNameLst>
                                          <p:attrName>stroke.color</p:attrName>
                                        </p:attrNameLst>
                                      </p:cBhvr>
                                      <p:to>
                                        <a:srgbClr val="0080FF"/>
                                      </p:to>
                                    </p:animClr>
                                    <p:set>
                                      <p:cBhvr>
                                        <p:cTn id="58" dur="500" fill="hold"/>
                                        <p:tgtEl>
                                          <p:spTgt spid="233567"/>
                                        </p:tgtEl>
                                        <p:attrNameLst>
                                          <p:attrName>stroke.on</p:attrName>
                                        </p:attrNameLst>
                                      </p:cBhvr>
                                      <p:to>
                                        <p:strVal val="true"/>
                                      </p:to>
                                    </p:set>
                                  </p:childTnLst>
                                </p:cTn>
                              </p:par>
                              <p:par>
                                <p:cTn id="59" presetID="1" presetClass="entr" presetSubtype="0" fill="hold" nodeType="withEffect">
                                  <p:stCondLst>
                                    <p:cond delay="0"/>
                                  </p:stCondLst>
                                  <p:childTnLst>
                                    <p:set>
                                      <p:cBhvr>
                                        <p:cTn id="60" dur="1" fill="hold">
                                          <p:stCondLst>
                                            <p:cond delay="0"/>
                                          </p:stCondLst>
                                        </p:cTn>
                                        <p:tgtEl>
                                          <p:spTgt spid="2335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3530"/>
                                        </p:tgtEl>
                                        <p:attrNameLst>
                                          <p:attrName>style.visibility</p:attrName>
                                        </p:attrNameLst>
                                      </p:cBhvr>
                                      <p:to>
                                        <p:strVal val="visible"/>
                                      </p:to>
                                    </p:set>
                                  </p:childTnLst>
                                </p:cTn>
                              </p:par>
                              <p:par>
                                <p:cTn id="63" presetID="1" presetClass="emph" presetSubtype="2" fill="hold" grpId="0" nodeType="withEffect">
                                  <p:stCondLst>
                                    <p:cond delay="0"/>
                                  </p:stCondLst>
                                  <p:childTnLst>
                                    <p:animClr clrSpc="rgb" dir="cw">
                                      <p:cBhvr>
                                        <p:cTn id="64" dur="500" fill="hold"/>
                                        <p:tgtEl>
                                          <p:spTgt spid="233489"/>
                                        </p:tgtEl>
                                        <p:attrNameLst>
                                          <p:attrName>fillcolor</p:attrName>
                                        </p:attrNameLst>
                                      </p:cBhvr>
                                      <p:to>
                                        <a:srgbClr val="0080FF"/>
                                      </p:to>
                                    </p:animClr>
                                    <p:set>
                                      <p:cBhvr>
                                        <p:cTn id="65" dur="500" fill="hold"/>
                                        <p:tgtEl>
                                          <p:spTgt spid="233489"/>
                                        </p:tgtEl>
                                        <p:attrNameLst>
                                          <p:attrName>fill.type</p:attrName>
                                        </p:attrNameLst>
                                      </p:cBhvr>
                                      <p:to>
                                        <p:strVal val="solid"/>
                                      </p:to>
                                    </p:set>
                                    <p:set>
                                      <p:cBhvr>
                                        <p:cTn id="66" dur="500" fill="hold"/>
                                        <p:tgtEl>
                                          <p:spTgt spid="233489"/>
                                        </p:tgtEl>
                                        <p:attrNameLst>
                                          <p:attrName>fill.on</p:attrName>
                                        </p:attrNameLst>
                                      </p:cBhvr>
                                      <p:to>
                                        <p:strVal val="true"/>
                                      </p:to>
                                    </p:set>
                                  </p:childTnLst>
                                </p:cTn>
                              </p:par>
                              <p:par>
                                <p:cTn id="67" presetID="1" presetClass="emph" presetSubtype="2" fill="hold" grpId="0" nodeType="withEffect">
                                  <p:stCondLst>
                                    <p:cond delay="0"/>
                                  </p:stCondLst>
                                  <p:childTnLst>
                                    <p:animClr clrSpc="rgb" dir="cw">
                                      <p:cBhvr>
                                        <p:cTn id="68" dur="500" fill="hold"/>
                                        <p:tgtEl>
                                          <p:spTgt spid="233490"/>
                                        </p:tgtEl>
                                        <p:attrNameLst>
                                          <p:attrName>fillcolor</p:attrName>
                                        </p:attrNameLst>
                                      </p:cBhvr>
                                      <p:to>
                                        <a:srgbClr val="0080FF"/>
                                      </p:to>
                                    </p:animClr>
                                    <p:set>
                                      <p:cBhvr>
                                        <p:cTn id="69" dur="500" fill="hold"/>
                                        <p:tgtEl>
                                          <p:spTgt spid="233490"/>
                                        </p:tgtEl>
                                        <p:attrNameLst>
                                          <p:attrName>fill.type</p:attrName>
                                        </p:attrNameLst>
                                      </p:cBhvr>
                                      <p:to>
                                        <p:strVal val="solid"/>
                                      </p:to>
                                    </p:set>
                                    <p:set>
                                      <p:cBhvr>
                                        <p:cTn id="70" dur="500" fill="hold"/>
                                        <p:tgtEl>
                                          <p:spTgt spid="233490"/>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23352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7" presetClass="emph" presetSubtype="2" fill="hold" nodeType="clickEffect">
                                  <p:stCondLst>
                                    <p:cond delay="0"/>
                                  </p:stCondLst>
                                  <p:childTnLst>
                                    <p:animClr clrSpc="rgb" dir="cw">
                                      <p:cBhvr>
                                        <p:cTn id="76" dur="500" fill="hold"/>
                                        <p:tgtEl>
                                          <p:spTgt spid="233568"/>
                                        </p:tgtEl>
                                        <p:attrNameLst>
                                          <p:attrName>stroke.color</p:attrName>
                                        </p:attrNameLst>
                                      </p:cBhvr>
                                      <p:to>
                                        <a:srgbClr val="0080FF"/>
                                      </p:to>
                                    </p:animClr>
                                    <p:set>
                                      <p:cBhvr>
                                        <p:cTn id="77" dur="500" fill="hold"/>
                                        <p:tgtEl>
                                          <p:spTgt spid="233568"/>
                                        </p:tgtEl>
                                        <p:attrNameLst>
                                          <p:attrName>stroke.on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233487"/>
                                        </p:tgtEl>
                                        <p:attrNameLst>
                                          <p:attrName>fillcolor</p:attrName>
                                        </p:attrNameLst>
                                      </p:cBhvr>
                                      <p:to>
                                        <a:srgbClr val="0080FF"/>
                                      </p:to>
                                    </p:animClr>
                                    <p:set>
                                      <p:cBhvr>
                                        <p:cTn id="80" dur="500" fill="hold"/>
                                        <p:tgtEl>
                                          <p:spTgt spid="233487"/>
                                        </p:tgtEl>
                                        <p:attrNameLst>
                                          <p:attrName>fill.type</p:attrName>
                                        </p:attrNameLst>
                                      </p:cBhvr>
                                      <p:to>
                                        <p:strVal val="solid"/>
                                      </p:to>
                                    </p:set>
                                    <p:set>
                                      <p:cBhvr>
                                        <p:cTn id="81" dur="500" fill="hold"/>
                                        <p:tgtEl>
                                          <p:spTgt spid="233487"/>
                                        </p:tgtEl>
                                        <p:attrNameLst>
                                          <p:attrName>fill.on</p:attrName>
                                        </p:attrNameLst>
                                      </p:cBhvr>
                                      <p:to>
                                        <p:strVal val="true"/>
                                      </p:to>
                                    </p:set>
                                  </p:childTnLst>
                                </p:cTn>
                              </p:par>
                              <p:par>
                                <p:cTn id="82" presetID="1" presetClass="entr" presetSubtype="0" fill="hold" grpId="0" nodeType="withEffect">
                                  <p:stCondLst>
                                    <p:cond delay="0"/>
                                  </p:stCondLst>
                                  <p:childTnLst>
                                    <p:set>
                                      <p:cBhvr>
                                        <p:cTn id="83" dur="1" fill="hold">
                                          <p:stCondLst>
                                            <p:cond delay="0"/>
                                          </p:stCondLst>
                                        </p:cTn>
                                        <p:tgtEl>
                                          <p:spTgt spid="233518"/>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351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3534"/>
                                        </p:tgtEl>
                                        <p:attrNameLst>
                                          <p:attrName>style.visibility</p:attrName>
                                        </p:attrNameLst>
                                      </p:cBhvr>
                                      <p:to>
                                        <p:strVal val="visible"/>
                                      </p:to>
                                    </p:set>
                                  </p:childTnLst>
                                </p:cTn>
                              </p:par>
                              <p:par>
                                <p:cTn id="88" presetID="1" presetClass="emph" presetSubtype="2" fill="hold" grpId="0" nodeType="withEffect">
                                  <p:stCondLst>
                                    <p:cond delay="0"/>
                                  </p:stCondLst>
                                  <p:childTnLst>
                                    <p:animClr clrSpc="rgb" dir="cw">
                                      <p:cBhvr>
                                        <p:cTn id="89" dur="500" fill="hold"/>
                                        <p:tgtEl>
                                          <p:spTgt spid="233488"/>
                                        </p:tgtEl>
                                        <p:attrNameLst>
                                          <p:attrName>fillcolor</p:attrName>
                                        </p:attrNameLst>
                                      </p:cBhvr>
                                      <p:to>
                                        <a:srgbClr val="0080FF"/>
                                      </p:to>
                                    </p:animClr>
                                    <p:set>
                                      <p:cBhvr>
                                        <p:cTn id="90" dur="500" fill="hold"/>
                                        <p:tgtEl>
                                          <p:spTgt spid="233488"/>
                                        </p:tgtEl>
                                        <p:attrNameLst>
                                          <p:attrName>fill.type</p:attrName>
                                        </p:attrNameLst>
                                      </p:cBhvr>
                                      <p:to>
                                        <p:strVal val="solid"/>
                                      </p:to>
                                    </p:set>
                                    <p:set>
                                      <p:cBhvr>
                                        <p:cTn id="91" dur="500" fill="hold"/>
                                        <p:tgtEl>
                                          <p:spTgt spid="233488"/>
                                        </p:tgtEl>
                                        <p:attrNameLst>
                                          <p:attrName>fill.on</p:attrName>
                                        </p:attrNameLst>
                                      </p:cBhvr>
                                      <p:to>
                                        <p:strVal val="tru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233565"/>
                                        </p:tgtEl>
                                        <p:attrNameLst>
                                          <p:attrName>stroke.color</p:attrName>
                                        </p:attrNameLst>
                                      </p:cBhvr>
                                      <p:to>
                                        <a:srgbClr val="0080FF"/>
                                      </p:to>
                                    </p:animClr>
                                    <p:set>
                                      <p:cBhvr>
                                        <p:cTn id="96" dur="500" fill="hold"/>
                                        <p:tgtEl>
                                          <p:spTgt spid="233565"/>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33569"/>
                                        </p:tgtEl>
                                        <p:attrNameLst>
                                          <p:attrName>stroke.color</p:attrName>
                                        </p:attrNameLst>
                                      </p:cBhvr>
                                      <p:to>
                                        <a:srgbClr val="0080FF"/>
                                      </p:to>
                                    </p:animClr>
                                    <p:set>
                                      <p:cBhvr>
                                        <p:cTn id="99" dur="500" fill="hold"/>
                                        <p:tgtEl>
                                          <p:spTgt spid="233569"/>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500" fill="hold"/>
                                        <p:tgtEl>
                                          <p:spTgt spid="233570"/>
                                        </p:tgtEl>
                                        <p:attrNameLst>
                                          <p:attrName>stroke.color</p:attrName>
                                        </p:attrNameLst>
                                      </p:cBhvr>
                                      <p:to>
                                        <a:srgbClr val="0080FF"/>
                                      </p:to>
                                    </p:animClr>
                                    <p:set>
                                      <p:cBhvr>
                                        <p:cTn id="102" dur="500" fill="hold"/>
                                        <p:tgtEl>
                                          <p:spTgt spid="233570"/>
                                        </p:tgtEl>
                                        <p:attrNameLst>
                                          <p:attrName>stroke.on</p:attrName>
                                        </p:attrNameLst>
                                      </p:cBhvr>
                                      <p:to>
                                        <p:strVal val="true"/>
                                      </p:to>
                                    </p:set>
                                  </p:childTnLst>
                                </p:cTn>
                              </p:par>
                              <p:par>
                                <p:cTn id="103" presetID="1" presetClass="emph" presetSubtype="2" fill="hold" grpId="0" nodeType="withEffect">
                                  <p:stCondLst>
                                    <p:cond delay="0"/>
                                  </p:stCondLst>
                                  <p:childTnLst>
                                    <p:animClr clrSpc="rgb" dir="cw">
                                      <p:cBhvr>
                                        <p:cTn id="104" dur="500" fill="hold"/>
                                        <p:tgtEl>
                                          <p:spTgt spid="233477"/>
                                        </p:tgtEl>
                                        <p:attrNameLst>
                                          <p:attrName>fillcolor</p:attrName>
                                        </p:attrNameLst>
                                      </p:cBhvr>
                                      <p:to>
                                        <a:srgbClr val="0080FF"/>
                                      </p:to>
                                    </p:animClr>
                                    <p:set>
                                      <p:cBhvr>
                                        <p:cTn id="105" dur="500" fill="hold"/>
                                        <p:tgtEl>
                                          <p:spTgt spid="233477"/>
                                        </p:tgtEl>
                                        <p:attrNameLst>
                                          <p:attrName>fill.type</p:attrName>
                                        </p:attrNameLst>
                                      </p:cBhvr>
                                      <p:to>
                                        <p:strVal val="solid"/>
                                      </p:to>
                                    </p:set>
                                    <p:set>
                                      <p:cBhvr>
                                        <p:cTn id="106" dur="500" fill="hold"/>
                                        <p:tgtEl>
                                          <p:spTgt spid="233477"/>
                                        </p:tgtEl>
                                        <p:attrNameLst>
                                          <p:attrName>fill.on</p:attrName>
                                        </p:attrNameLst>
                                      </p:cBhvr>
                                      <p:to>
                                        <p:strVal val="true"/>
                                      </p:to>
                                    </p:set>
                                  </p:childTnLst>
                                </p:cTn>
                              </p:par>
                              <p:par>
                                <p:cTn id="107" presetID="1" presetClass="entr" presetSubtype="0" fill="hold" grpId="0" nodeType="withEffect">
                                  <p:stCondLst>
                                    <p:cond delay="0"/>
                                  </p:stCondLst>
                                  <p:childTnLst>
                                    <p:set>
                                      <p:cBhvr>
                                        <p:cTn id="108" dur="1" fill="hold">
                                          <p:stCondLst>
                                            <p:cond delay="0"/>
                                          </p:stCondLst>
                                        </p:cTn>
                                        <p:tgtEl>
                                          <p:spTgt spid="23352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35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335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33533"/>
                                        </p:tgtEl>
                                        <p:attrNameLst>
                                          <p:attrName>style.visibility</p:attrName>
                                        </p:attrNameLst>
                                      </p:cBhvr>
                                      <p:to>
                                        <p:strVal val="visible"/>
                                      </p:to>
                                    </p:set>
                                  </p:childTnLst>
                                </p:cTn>
                              </p:par>
                              <p:par>
                                <p:cTn id="115" presetID="1" presetClass="emph" presetSubtype="2" fill="hold" grpId="0" nodeType="withEffect">
                                  <p:stCondLst>
                                    <p:cond delay="0"/>
                                  </p:stCondLst>
                                  <p:childTnLst>
                                    <p:animClr clrSpc="rgb" dir="cw">
                                      <p:cBhvr>
                                        <p:cTn id="116" dur="500" fill="hold"/>
                                        <p:tgtEl>
                                          <p:spTgt spid="233478"/>
                                        </p:tgtEl>
                                        <p:attrNameLst>
                                          <p:attrName>fillcolor</p:attrName>
                                        </p:attrNameLst>
                                      </p:cBhvr>
                                      <p:to>
                                        <a:srgbClr val="0080FF"/>
                                      </p:to>
                                    </p:animClr>
                                    <p:set>
                                      <p:cBhvr>
                                        <p:cTn id="117" dur="500" fill="hold"/>
                                        <p:tgtEl>
                                          <p:spTgt spid="233478"/>
                                        </p:tgtEl>
                                        <p:attrNameLst>
                                          <p:attrName>fill.type</p:attrName>
                                        </p:attrNameLst>
                                      </p:cBhvr>
                                      <p:to>
                                        <p:strVal val="solid"/>
                                      </p:to>
                                    </p:set>
                                    <p:set>
                                      <p:cBhvr>
                                        <p:cTn id="118" dur="500" fill="hold"/>
                                        <p:tgtEl>
                                          <p:spTgt spid="233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animBg="1"/>
      <p:bldP spid="233524" grpId="0" animBg="1"/>
      <p:bldP spid="233481" grpId="0" animBg="1"/>
      <p:bldP spid="233482" grpId="0" animBg="1"/>
      <p:bldP spid="233514" grpId="0" animBg="1"/>
      <p:bldP spid="233483" grpId="0" animBg="1"/>
      <p:bldP spid="233484" grpId="0" animBg="1"/>
      <p:bldP spid="233513" grpId="0" animBg="1"/>
      <p:bldP spid="233489" grpId="0" animBg="1"/>
      <p:bldP spid="233490" grpId="0" animBg="1"/>
      <p:bldP spid="233523" grpId="0" animBg="1"/>
      <p:bldP spid="233479" grpId="0" animBg="1"/>
      <p:bldP spid="233480" grpId="0" animBg="1"/>
      <p:bldP spid="233516" grpId="0" animBg="1"/>
      <p:bldP spid="233487" grpId="0" animBg="1"/>
      <p:bldP spid="233488" grpId="0" animBg="1"/>
      <p:bldP spid="233518" grpId="0" animBg="1"/>
      <p:bldP spid="233485" grpId="0" animBg="1"/>
      <p:bldP spid="233486" grpId="0" animBg="1"/>
      <p:bldP spid="233515" grpId="0" animBg="1"/>
      <p:bldP spid="233515"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normAutofit fontScale="90000"/>
          </a:bodyPr>
          <a:lstStyle/>
          <a:p>
            <a:r>
              <a:rPr lang="en-US" altLang="en-US" smtClean="0">
                <a:ea typeface="ＭＳ Ｐゴシック" panose="020B0600070205080204" pitchFamily="34" charset="-128"/>
              </a:rPr>
              <a:t>Pros and Cons of Bottom-Up Integration Testing</a:t>
            </a:r>
          </a:p>
        </p:txBody>
      </p:sp>
      <p:sp>
        <p:nvSpPr>
          <p:cNvPr id="12291" name="Rectangle 5"/>
          <p:cNvSpPr>
            <a:spLocks noGrp="1" noChangeArrowheads="1"/>
          </p:cNvSpPr>
          <p:nvPr>
            <p:ph sz="quarter" idx="1"/>
          </p:nvPr>
        </p:nvSpPr>
        <p:spPr>
          <a:xfrm>
            <a:off x="1320800" y="2057400"/>
            <a:ext cx="8001000" cy="4800600"/>
          </a:xfrm>
        </p:spPr>
        <p:txBody>
          <a:bodyPr/>
          <a:lstStyle/>
          <a:p>
            <a:r>
              <a:rPr lang="en-US" altLang="en-US" dirty="0" smtClean="0">
                <a:ea typeface="ＭＳ Ｐゴシック" panose="020B0600070205080204" pitchFamily="34" charset="-128"/>
              </a:rPr>
              <a:t>Con:</a:t>
            </a:r>
          </a:p>
          <a:p>
            <a:pPr lvl="1"/>
            <a:r>
              <a:rPr lang="en-US" altLang="en-US" dirty="0" smtClean="0">
                <a:ea typeface="ＭＳ Ｐゴシック" panose="020B0600070205080204" pitchFamily="34" charset="-128"/>
              </a:rPr>
              <a:t>Tests the most important subsystem (user interface) last</a:t>
            </a:r>
          </a:p>
          <a:p>
            <a:pPr lvl="1"/>
            <a:r>
              <a:rPr lang="en-US" altLang="en-US" dirty="0" smtClean="0">
                <a:ea typeface="ＭＳ Ｐゴシック" panose="020B0600070205080204" pitchFamily="34" charset="-128"/>
              </a:rPr>
              <a:t>Drivers needed</a:t>
            </a:r>
          </a:p>
          <a:p>
            <a:r>
              <a:rPr lang="en-US" altLang="en-US" dirty="0" smtClean="0">
                <a:ea typeface="ＭＳ Ｐゴシック" panose="020B0600070205080204" pitchFamily="34" charset="-128"/>
              </a:rPr>
              <a:t>Pro</a:t>
            </a:r>
          </a:p>
          <a:p>
            <a:pPr lvl="1"/>
            <a:r>
              <a:rPr lang="en-US" altLang="en-US" dirty="0" smtClean="0">
                <a:ea typeface="ＭＳ Ｐゴシック" panose="020B0600070205080204" pitchFamily="34" charset="-128"/>
              </a:rPr>
              <a:t>No stubs needed</a:t>
            </a:r>
          </a:p>
        </p:txBody>
      </p:sp>
    </p:spTree>
    <p:extLst>
      <p:ext uri="{BB962C8B-B14F-4D97-AF65-F5344CB8AC3E}">
        <p14:creationId xmlns:p14="http://schemas.microsoft.com/office/powerpoint/2010/main" val="16509547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ltLang="en-US" smtClean="0">
                <a:ea typeface="ＭＳ Ｐゴシック" panose="020B0600070205080204" pitchFamily="34" charset="-128"/>
              </a:rPr>
              <a:t>Sandwich Testing Strategy</a:t>
            </a:r>
          </a:p>
        </p:txBody>
      </p:sp>
      <p:sp>
        <p:nvSpPr>
          <p:cNvPr id="16387" name="Rectangle 5"/>
          <p:cNvSpPr>
            <a:spLocks noGrp="1" noChangeArrowheads="1"/>
          </p:cNvSpPr>
          <p:nvPr>
            <p:ph sz="quarter" idx="1"/>
          </p:nvPr>
        </p:nvSpPr>
        <p:spPr/>
        <p:txBody>
          <a:bodyPr/>
          <a:lstStyle/>
          <a:p>
            <a:r>
              <a:rPr lang="en-US" altLang="en-US" smtClean="0">
                <a:ea typeface="ＭＳ Ｐゴシック" panose="020B0600070205080204" pitchFamily="34" charset="-128"/>
              </a:rPr>
              <a:t>Combines top-down strategy with bottom-up strategy</a:t>
            </a:r>
          </a:p>
          <a:p>
            <a:r>
              <a:rPr lang="en-US" altLang="en-US" smtClean="0">
                <a:ea typeface="ＭＳ Ｐゴシック" panose="020B0600070205080204" pitchFamily="34" charset="-128"/>
              </a:rPr>
              <a:t>The system is viewed as having three layers</a:t>
            </a:r>
          </a:p>
          <a:p>
            <a:pPr lvl="1"/>
            <a:r>
              <a:rPr lang="en-US" altLang="en-US" smtClean="0">
                <a:ea typeface="ＭＳ Ｐゴシック" panose="020B0600070205080204" pitchFamily="34" charset="-128"/>
              </a:rPr>
              <a:t>A target layer in the middle</a:t>
            </a:r>
          </a:p>
          <a:p>
            <a:pPr lvl="1"/>
            <a:r>
              <a:rPr lang="en-US" altLang="en-US" smtClean="0">
                <a:ea typeface="ＭＳ Ｐゴシック" panose="020B0600070205080204" pitchFamily="34" charset="-128"/>
              </a:rPr>
              <a:t>A layer above the target</a:t>
            </a:r>
          </a:p>
          <a:p>
            <a:pPr lvl="1"/>
            <a:r>
              <a:rPr lang="en-US" altLang="en-US" smtClean="0">
                <a:ea typeface="ＭＳ Ｐゴシック" panose="020B0600070205080204" pitchFamily="34" charset="-128"/>
              </a:rPr>
              <a:t>A layer below the target</a:t>
            </a:r>
          </a:p>
          <a:p>
            <a:r>
              <a:rPr lang="en-US" altLang="en-US" smtClean="0">
                <a:ea typeface="ＭＳ Ｐゴシック" panose="020B0600070205080204" pitchFamily="34" charset="-128"/>
              </a:rPr>
              <a:t>Testing converges at the target layer.</a:t>
            </a:r>
          </a:p>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9254928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06364" y="105604"/>
            <a:ext cx="10353761" cy="1326321"/>
          </a:xfrm>
          <a:noFill/>
        </p:spPr>
        <p:txBody>
          <a:bodyPr/>
          <a:lstStyle/>
          <a:p>
            <a:r>
              <a:rPr lang="en-US" altLang="en-US" dirty="0" smtClean="0">
                <a:ea typeface="ＭＳ Ｐゴシック" panose="020B0600070205080204" pitchFamily="34" charset="-128"/>
              </a:rPr>
              <a:t>Sandwich Testing Strategy</a:t>
            </a:r>
          </a:p>
        </p:txBody>
      </p:sp>
      <p:sp>
        <p:nvSpPr>
          <p:cNvPr id="73762" name="Oval 34"/>
          <p:cNvSpPr>
            <a:spLocks noChangeArrowheads="1"/>
          </p:cNvSpPr>
          <p:nvPr/>
        </p:nvSpPr>
        <p:spPr bwMode="auto">
          <a:xfrm>
            <a:off x="8188325" y="3351213"/>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a:t>
            </a:r>
          </a:p>
          <a:p>
            <a:pPr algn="ctr"/>
            <a:r>
              <a:rPr lang="en-US" altLang="en-US" sz="2000"/>
              <a:t>A, B, C, D,</a:t>
            </a:r>
          </a:p>
          <a:p>
            <a:pPr algn="ctr"/>
            <a:r>
              <a:rPr lang="en-US" altLang="en-US" sz="2000"/>
              <a:t>E, F, G</a:t>
            </a:r>
          </a:p>
        </p:txBody>
      </p:sp>
      <p:sp>
        <p:nvSpPr>
          <p:cNvPr id="73764" name="Oval 36"/>
          <p:cNvSpPr>
            <a:spLocks noChangeArrowheads="1"/>
          </p:cNvSpPr>
          <p:nvPr/>
        </p:nvSpPr>
        <p:spPr bwMode="auto">
          <a:xfrm>
            <a:off x="4213225" y="3751263"/>
            <a:ext cx="1862138"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B, E, F</a:t>
            </a:r>
          </a:p>
        </p:txBody>
      </p:sp>
      <p:cxnSp>
        <p:nvCxnSpPr>
          <p:cNvPr id="73821" name="AutoShape 93"/>
          <p:cNvCxnSpPr>
            <a:cxnSpLocks noChangeShapeType="1"/>
            <a:stCxn id="73764" idx="6"/>
            <a:endCxn id="73762" idx="2"/>
          </p:cNvCxnSpPr>
          <p:nvPr/>
        </p:nvCxnSpPr>
        <p:spPr bwMode="auto">
          <a:xfrm>
            <a:off x="6075363" y="4059238"/>
            <a:ext cx="211296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55" name="Oval 27"/>
          <p:cNvSpPr>
            <a:spLocks noChangeArrowheads="1"/>
          </p:cNvSpPr>
          <p:nvPr/>
        </p:nvSpPr>
        <p:spPr bwMode="auto">
          <a:xfrm>
            <a:off x="4213225" y="4810125"/>
            <a:ext cx="1862138"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D,G</a:t>
            </a:r>
          </a:p>
        </p:txBody>
      </p:sp>
      <p:cxnSp>
        <p:nvCxnSpPr>
          <p:cNvPr id="73826" name="AutoShape 98"/>
          <p:cNvCxnSpPr>
            <a:cxnSpLocks noChangeShapeType="1"/>
            <a:stCxn id="73755" idx="6"/>
            <a:endCxn id="73762" idx="3"/>
          </p:cNvCxnSpPr>
          <p:nvPr/>
        </p:nvCxnSpPr>
        <p:spPr bwMode="auto">
          <a:xfrm flipV="1">
            <a:off x="6075363" y="4559300"/>
            <a:ext cx="2311400" cy="558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61" name="Oval 33"/>
          <p:cNvSpPr>
            <a:spLocks noChangeArrowheads="1"/>
          </p:cNvSpPr>
          <p:nvPr/>
        </p:nvSpPr>
        <p:spPr bwMode="auto">
          <a:xfrm>
            <a:off x="2039938" y="18796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A</a:t>
            </a:r>
          </a:p>
        </p:txBody>
      </p:sp>
      <p:cxnSp>
        <p:nvCxnSpPr>
          <p:cNvPr id="73820" name="AutoShape 92"/>
          <p:cNvCxnSpPr>
            <a:cxnSpLocks noChangeShapeType="1"/>
            <a:stCxn id="73761" idx="6"/>
            <a:endCxn id="73786" idx="2"/>
          </p:cNvCxnSpPr>
          <p:nvPr/>
        </p:nvCxnSpPr>
        <p:spPr bwMode="auto">
          <a:xfrm>
            <a:off x="2846388" y="2159001"/>
            <a:ext cx="1365250" cy="8794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57" name="Oval 29"/>
          <p:cNvSpPr>
            <a:spLocks noChangeArrowheads="1"/>
          </p:cNvSpPr>
          <p:nvPr/>
        </p:nvSpPr>
        <p:spPr bwMode="auto">
          <a:xfrm>
            <a:off x="2039938" y="29622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E</a:t>
            </a:r>
          </a:p>
        </p:txBody>
      </p:sp>
      <p:cxnSp>
        <p:nvCxnSpPr>
          <p:cNvPr id="73823" name="AutoShape 95"/>
          <p:cNvCxnSpPr>
            <a:cxnSpLocks noChangeShapeType="1"/>
            <a:stCxn id="73757" idx="6"/>
            <a:endCxn id="73764" idx="2"/>
          </p:cNvCxnSpPr>
          <p:nvPr/>
        </p:nvCxnSpPr>
        <p:spPr bwMode="auto">
          <a:xfrm>
            <a:off x="2846389" y="3241676"/>
            <a:ext cx="1366837" cy="8175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56" name="Oval 28"/>
          <p:cNvSpPr>
            <a:spLocks noChangeArrowheads="1"/>
          </p:cNvSpPr>
          <p:nvPr/>
        </p:nvSpPr>
        <p:spPr bwMode="auto">
          <a:xfrm>
            <a:off x="2058988" y="41814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F</a:t>
            </a:r>
          </a:p>
        </p:txBody>
      </p:sp>
      <p:cxnSp>
        <p:nvCxnSpPr>
          <p:cNvPr id="73824" name="AutoShape 96"/>
          <p:cNvCxnSpPr>
            <a:cxnSpLocks noChangeShapeType="1"/>
            <a:stCxn id="73756" idx="6"/>
            <a:endCxn id="73764" idx="2"/>
          </p:cNvCxnSpPr>
          <p:nvPr/>
        </p:nvCxnSpPr>
        <p:spPr bwMode="auto">
          <a:xfrm flipV="1">
            <a:off x="2865439" y="4059239"/>
            <a:ext cx="1347787" cy="4016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60" name="Oval 32"/>
          <p:cNvSpPr>
            <a:spLocks noChangeArrowheads="1"/>
          </p:cNvSpPr>
          <p:nvPr/>
        </p:nvSpPr>
        <p:spPr bwMode="auto">
          <a:xfrm>
            <a:off x="2097088" y="53054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G</a:t>
            </a:r>
          </a:p>
        </p:txBody>
      </p:sp>
      <p:cxnSp>
        <p:nvCxnSpPr>
          <p:cNvPr id="73822" name="AutoShape 94"/>
          <p:cNvCxnSpPr>
            <a:cxnSpLocks noChangeShapeType="1"/>
            <a:stCxn id="73760" idx="6"/>
            <a:endCxn id="73755" idx="2"/>
          </p:cNvCxnSpPr>
          <p:nvPr/>
        </p:nvCxnSpPr>
        <p:spPr bwMode="auto">
          <a:xfrm flipV="1">
            <a:off x="2903539" y="5118101"/>
            <a:ext cx="1309687" cy="466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86" name="Oval 58"/>
          <p:cNvSpPr>
            <a:spLocks noChangeArrowheads="1"/>
          </p:cNvSpPr>
          <p:nvPr/>
        </p:nvSpPr>
        <p:spPr bwMode="auto">
          <a:xfrm>
            <a:off x="4211639" y="2730500"/>
            <a:ext cx="1862137"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A,B,C, D</a:t>
            </a:r>
          </a:p>
        </p:txBody>
      </p:sp>
      <p:cxnSp>
        <p:nvCxnSpPr>
          <p:cNvPr id="73825" name="AutoShape 97"/>
          <p:cNvCxnSpPr>
            <a:cxnSpLocks noChangeShapeType="1"/>
            <a:stCxn id="73786" idx="6"/>
            <a:endCxn id="73762" idx="1"/>
          </p:cNvCxnSpPr>
          <p:nvPr/>
        </p:nvCxnSpPr>
        <p:spPr bwMode="auto">
          <a:xfrm>
            <a:off x="6073775" y="3038475"/>
            <a:ext cx="2312988" cy="5207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860" name="AutoShape 132"/>
          <p:cNvCxnSpPr>
            <a:cxnSpLocks noChangeAspect="1" noChangeShapeType="1"/>
          </p:cNvCxnSpPr>
          <p:nvPr/>
        </p:nvCxnSpPr>
        <p:spPr bwMode="auto">
          <a:xfrm rot="5400000">
            <a:off x="7931151" y="331788"/>
            <a:ext cx="320675" cy="139700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3861" name="AutoShape 133"/>
          <p:cNvCxnSpPr>
            <a:cxnSpLocks noChangeAspect="1" noChangeShapeType="1"/>
          </p:cNvCxnSpPr>
          <p:nvPr/>
        </p:nvCxnSpPr>
        <p:spPr bwMode="auto">
          <a:xfrm rot="5400000">
            <a:off x="6996113" y="1703388"/>
            <a:ext cx="415925" cy="723900"/>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3862" name="AutoShape 134"/>
          <p:cNvCxnSpPr>
            <a:cxnSpLocks noChangeAspect="1" noChangeShapeType="1"/>
          </p:cNvCxnSpPr>
          <p:nvPr/>
        </p:nvCxnSpPr>
        <p:spPr bwMode="auto">
          <a:xfrm rot="16200000" flipH="1">
            <a:off x="7563644" y="1859756"/>
            <a:ext cx="425450" cy="420688"/>
          </a:xfrm>
          <a:prstGeom prst="bentConnector3">
            <a:avLst>
              <a:gd name="adj1" fmla="val 49625"/>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3863" name="AutoShape 135"/>
          <p:cNvCxnSpPr>
            <a:cxnSpLocks noChangeAspect="1" noChangeShapeType="1"/>
          </p:cNvCxnSpPr>
          <p:nvPr/>
        </p:nvCxnSpPr>
        <p:spPr bwMode="auto">
          <a:xfrm rot="5400000">
            <a:off x="9667082" y="1978819"/>
            <a:ext cx="415925" cy="173038"/>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3864" name="AutoShape 136"/>
          <p:cNvCxnSpPr>
            <a:cxnSpLocks noChangeAspect="1" noChangeShapeType="1"/>
          </p:cNvCxnSpPr>
          <p:nvPr/>
        </p:nvCxnSpPr>
        <p:spPr bwMode="auto">
          <a:xfrm rot="5400000">
            <a:off x="8543926" y="944563"/>
            <a:ext cx="320675" cy="17145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3865" name="AutoShape 137"/>
          <p:cNvCxnSpPr>
            <a:cxnSpLocks noChangeAspect="1" noChangeShapeType="1"/>
          </p:cNvCxnSpPr>
          <p:nvPr/>
        </p:nvCxnSpPr>
        <p:spPr bwMode="auto">
          <a:xfrm rot="16200000" flipH="1">
            <a:off x="9128920" y="540545"/>
            <a:ext cx="320675" cy="998537"/>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sp>
        <p:nvSpPr>
          <p:cNvPr id="73866" name="Rectangle 138"/>
          <p:cNvSpPr>
            <a:spLocks noChangeAspect="1" noChangeArrowheads="1"/>
          </p:cNvSpPr>
          <p:nvPr/>
        </p:nvSpPr>
        <p:spPr bwMode="auto">
          <a:xfrm>
            <a:off x="8375650" y="3841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A</a:t>
            </a:r>
          </a:p>
        </p:txBody>
      </p:sp>
      <p:sp>
        <p:nvSpPr>
          <p:cNvPr id="73867" name="AutoShape 139"/>
          <p:cNvSpPr>
            <a:spLocks noChangeAspect="1" noChangeArrowheads="1"/>
          </p:cNvSpPr>
          <p:nvPr/>
        </p:nvSpPr>
        <p:spPr bwMode="auto">
          <a:xfrm flipV="1">
            <a:off x="8375650" y="2222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68" name="Rectangle 140"/>
          <p:cNvSpPr>
            <a:spLocks noChangeAspect="1" noChangeArrowheads="1"/>
          </p:cNvSpPr>
          <p:nvPr/>
        </p:nvSpPr>
        <p:spPr bwMode="auto">
          <a:xfrm>
            <a:off x="66008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E</a:t>
            </a:r>
          </a:p>
        </p:txBody>
      </p:sp>
      <p:sp>
        <p:nvSpPr>
          <p:cNvPr id="73869" name="AutoShape 141"/>
          <p:cNvSpPr>
            <a:spLocks noChangeAspect="1" noChangeArrowheads="1"/>
          </p:cNvSpPr>
          <p:nvPr/>
        </p:nvSpPr>
        <p:spPr bwMode="auto">
          <a:xfrm flipV="1">
            <a:off x="66008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70" name="Rectangle 142"/>
          <p:cNvSpPr>
            <a:spLocks noChangeAspect="1" noChangeArrowheads="1"/>
          </p:cNvSpPr>
          <p:nvPr/>
        </p:nvSpPr>
        <p:spPr bwMode="auto">
          <a:xfrm>
            <a:off x="7745414" y="2444751"/>
            <a:ext cx="827087"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F</a:t>
            </a:r>
          </a:p>
        </p:txBody>
      </p:sp>
      <p:sp>
        <p:nvSpPr>
          <p:cNvPr id="73871" name="AutoShape 143"/>
          <p:cNvSpPr>
            <a:spLocks noChangeAspect="1" noChangeArrowheads="1"/>
          </p:cNvSpPr>
          <p:nvPr/>
        </p:nvSpPr>
        <p:spPr bwMode="auto">
          <a:xfrm flipV="1">
            <a:off x="7745414"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72" name="Rectangle 144"/>
          <p:cNvSpPr>
            <a:spLocks noChangeAspect="1" noChangeArrowheads="1"/>
          </p:cNvSpPr>
          <p:nvPr/>
        </p:nvSpPr>
        <p:spPr bwMode="auto">
          <a:xfrm>
            <a:off x="715168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B</a:t>
            </a:r>
          </a:p>
        </p:txBody>
      </p:sp>
      <p:sp>
        <p:nvSpPr>
          <p:cNvPr id="73873" name="AutoShape 145"/>
          <p:cNvSpPr>
            <a:spLocks noChangeAspect="1" noChangeArrowheads="1"/>
          </p:cNvSpPr>
          <p:nvPr/>
        </p:nvSpPr>
        <p:spPr bwMode="auto">
          <a:xfrm flipV="1">
            <a:off x="715168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74" name="Rectangle 146"/>
          <p:cNvSpPr>
            <a:spLocks noChangeAspect="1" noChangeArrowheads="1"/>
          </p:cNvSpPr>
          <p:nvPr/>
        </p:nvSpPr>
        <p:spPr bwMode="auto">
          <a:xfrm>
            <a:off x="837723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C</a:t>
            </a:r>
          </a:p>
        </p:txBody>
      </p:sp>
      <p:sp>
        <p:nvSpPr>
          <p:cNvPr id="73875" name="AutoShape 147"/>
          <p:cNvSpPr>
            <a:spLocks noChangeAspect="1" noChangeArrowheads="1"/>
          </p:cNvSpPr>
          <p:nvPr/>
        </p:nvSpPr>
        <p:spPr bwMode="auto">
          <a:xfrm flipV="1">
            <a:off x="837723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76" name="Rectangle 148"/>
          <p:cNvSpPr>
            <a:spLocks noChangeAspect="1" noChangeArrowheads="1"/>
          </p:cNvSpPr>
          <p:nvPr/>
        </p:nvSpPr>
        <p:spPr bwMode="auto">
          <a:xfrm>
            <a:off x="9547225" y="13620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D</a:t>
            </a:r>
          </a:p>
        </p:txBody>
      </p:sp>
      <p:sp>
        <p:nvSpPr>
          <p:cNvPr id="73877" name="AutoShape 149"/>
          <p:cNvSpPr>
            <a:spLocks noChangeAspect="1" noChangeArrowheads="1"/>
          </p:cNvSpPr>
          <p:nvPr/>
        </p:nvSpPr>
        <p:spPr bwMode="auto">
          <a:xfrm flipV="1">
            <a:off x="9547225" y="12001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3878" name="Rectangle 150"/>
          <p:cNvSpPr>
            <a:spLocks noChangeAspect="1" noChangeArrowheads="1"/>
          </p:cNvSpPr>
          <p:nvPr/>
        </p:nvSpPr>
        <p:spPr bwMode="auto">
          <a:xfrm>
            <a:off x="95472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G</a:t>
            </a:r>
          </a:p>
        </p:txBody>
      </p:sp>
      <p:sp>
        <p:nvSpPr>
          <p:cNvPr id="73879" name="AutoShape 151"/>
          <p:cNvSpPr>
            <a:spLocks noChangeAspect="1" noChangeArrowheads="1"/>
          </p:cNvSpPr>
          <p:nvPr/>
        </p:nvSpPr>
        <p:spPr bwMode="auto">
          <a:xfrm flipV="1">
            <a:off x="95472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Tree>
    <p:extLst>
      <p:ext uri="{BB962C8B-B14F-4D97-AF65-F5344CB8AC3E}">
        <p14:creationId xmlns:p14="http://schemas.microsoft.com/office/powerpoint/2010/main" val="4068393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61"/>
                                        </p:tgtEl>
                                        <p:attrNameLst>
                                          <p:attrName>style.visibility</p:attrName>
                                        </p:attrNameLst>
                                      </p:cBhvr>
                                      <p:to>
                                        <p:strVal val="visible"/>
                                      </p:to>
                                    </p:set>
                                  </p:childTnLst>
                                </p:cTn>
                              </p:par>
                              <p:par>
                                <p:cTn id="7" presetID="1" presetClass="emph" presetSubtype="2" fill="hold" grpId="0" nodeType="withEffect">
                                  <p:stCondLst>
                                    <p:cond delay="0"/>
                                  </p:stCondLst>
                                  <p:childTnLst>
                                    <p:animClr clrSpc="rgb" dir="cw">
                                      <p:cBhvr>
                                        <p:cTn id="8" dur="500" fill="hold"/>
                                        <p:tgtEl>
                                          <p:spTgt spid="73866"/>
                                        </p:tgtEl>
                                        <p:attrNameLst>
                                          <p:attrName>fillcolor</p:attrName>
                                        </p:attrNameLst>
                                      </p:cBhvr>
                                      <p:to>
                                        <a:srgbClr val="0080FF"/>
                                      </p:to>
                                    </p:animClr>
                                    <p:set>
                                      <p:cBhvr>
                                        <p:cTn id="9" dur="500" fill="hold"/>
                                        <p:tgtEl>
                                          <p:spTgt spid="73866"/>
                                        </p:tgtEl>
                                        <p:attrNameLst>
                                          <p:attrName>fill.type</p:attrName>
                                        </p:attrNameLst>
                                      </p:cBhvr>
                                      <p:to>
                                        <p:strVal val="solid"/>
                                      </p:to>
                                    </p:set>
                                    <p:set>
                                      <p:cBhvr>
                                        <p:cTn id="10" dur="500" fill="hold"/>
                                        <p:tgtEl>
                                          <p:spTgt spid="73866"/>
                                        </p:tgtEl>
                                        <p:attrNameLst>
                                          <p:attrName>fill.on</p:attrName>
                                        </p:attrNameLst>
                                      </p:cBhvr>
                                      <p:to>
                                        <p:strVal val="true"/>
                                      </p:to>
                                    </p:set>
                                  </p:childTnLst>
                                </p:cTn>
                              </p:par>
                              <p:par>
                                <p:cTn id="11" presetID="1" presetClass="emph" presetSubtype="2" fill="hold" grpId="0" nodeType="withEffect">
                                  <p:stCondLst>
                                    <p:cond delay="0"/>
                                  </p:stCondLst>
                                  <p:childTnLst>
                                    <p:animClr clrSpc="rgb" dir="cw">
                                      <p:cBhvr>
                                        <p:cTn id="12" dur="500" fill="hold"/>
                                        <p:tgtEl>
                                          <p:spTgt spid="73867"/>
                                        </p:tgtEl>
                                        <p:attrNameLst>
                                          <p:attrName>fillcolor</p:attrName>
                                        </p:attrNameLst>
                                      </p:cBhvr>
                                      <p:to>
                                        <a:srgbClr val="0080FF"/>
                                      </p:to>
                                    </p:animClr>
                                    <p:set>
                                      <p:cBhvr>
                                        <p:cTn id="13" dur="500" fill="hold"/>
                                        <p:tgtEl>
                                          <p:spTgt spid="73867"/>
                                        </p:tgtEl>
                                        <p:attrNameLst>
                                          <p:attrName>fill.type</p:attrName>
                                        </p:attrNameLst>
                                      </p:cBhvr>
                                      <p:to>
                                        <p:strVal val="solid"/>
                                      </p:to>
                                    </p:set>
                                    <p:set>
                                      <p:cBhvr>
                                        <p:cTn id="14" dur="500" fill="hold"/>
                                        <p:tgtEl>
                                          <p:spTgt spid="73867"/>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57"/>
                                        </p:tgtEl>
                                        <p:attrNameLst>
                                          <p:attrName>style.visibility</p:attrName>
                                        </p:attrNameLst>
                                      </p:cBhvr>
                                      <p:to>
                                        <p:strVal val="visible"/>
                                      </p:to>
                                    </p:set>
                                  </p:childTnLst>
                                </p:cTn>
                              </p:par>
                              <p:par>
                                <p:cTn id="19" presetID="1" presetClass="emph" presetSubtype="2" fill="hold" grpId="0" nodeType="withEffect">
                                  <p:stCondLst>
                                    <p:cond delay="0"/>
                                  </p:stCondLst>
                                  <p:childTnLst>
                                    <p:animClr clrSpc="rgb" dir="cw">
                                      <p:cBhvr>
                                        <p:cTn id="20" dur="500" fill="hold"/>
                                        <p:tgtEl>
                                          <p:spTgt spid="73868"/>
                                        </p:tgtEl>
                                        <p:attrNameLst>
                                          <p:attrName>fillcolor</p:attrName>
                                        </p:attrNameLst>
                                      </p:cBhvr>
                                      <p:to>
                                        <a:srgbClr val="0080FF"/>
                                      </p:to>
                                    </p:animClr>
                                    <p:set>
                                      <p:cBhvr>
                                        <p:cTn id="21" dur="500" fill="hold"/>
                                        <p:tgtEl>
                                          <p:spTgt spid="73868"/>
                                        </p:tgtEl>
                                        <p:attrNameLst>
                                          <p:attrName>fill.type</p:attrName>
                                        </p:attrNameLst>
                                      </p:cBhvr>
                                      <p:to>
                                        <p:strVal val="solid"/>
                                      </p:to>
                                    </p:set>
                                    <p:set>
                                      <p:cBhvr>
                                        <p:cTn id="22" dur="500" fill="hold"/>
                                        <p:tgtEl>
                                          <p:spTgt spid="73868"/>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73869"/>
                                        </p:tgtEl>
                                        <p:attrNameLst>
                                          <p:attrName>fillcolor</p:attrName>
                                        </p:attrNameLst>
                                      </p:cBhvr>
                                      <p:to>
                                        <a:srgbClr val="0080FF"/>
                                      </p:to>
                                    </p:animClr>
                                    <p:set>
                                      <p:cBhvr>
                                        <p:cTn id="25" dur="500" fill="hold"/>
                                        <p:tgtEl>
                                          <p:spTgt spid="73869"/>
                                        </p:tgtEl>
                                        <p:attrNameLst>
                                          <p:attrName>fill.type</p:attrName>
                                        </p:attrNameLst>
                                      </p:cBhvr>
                                      <p:to>
                                        <p:strVal val="solid"/>
                                      </p:to>
                                    </p:set>
                                    <p:set>
                                      <p:cBhvr>
                                        <p:cTn id="26" dur="500" fill="hold"/>
                                        <p:tgtEl>
                                          <p:spTgt spid="738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5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73871"/>
                                        </p:tgtEl>
                                        <p:attrNameLst>
                                          <p:attrName>fillcolor</p:attrName>
                                        </p:attrNameLst>
                                      </p:cBhvr>
                                      <p:to>
                                        <a:srgbClr val="0080FF"/>
                                      </p:to>
                                    </p:animClr>
                                    <p:set>
                                      <p:cBhvr>
                                        <p:cTn id="33" dur="500" fill="hold"/>
                                        <p:tgtEl>
                                          <p:spTgt spid="73871"/>
                                        </p:tgtEl>
                                        <p:attrNameLst>
                                          <p:attrName>fill.type</p:attrName>
                                        </p:attrNameLst>
                                      </p:cBhvr>
                                      <p:to>
                                        <p:strVal val="solid"/>
                                      </p:to>
                                    </p:set>
                                    <p:set>
                                      <p:cBhvr>
                                        <p:cTn id="34" dur="500" fill="hold"/>
                                        <p:tgtEl>
                                          <p:spTgt spid="73871"/>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73870"/>
                                        </p:tgtEl>
                                        <p:attrNameLst>
                                          <p:attrName>fillcolor</p:attrName>
                                        </p:attrNameLst>
                                      </p:cBhvr>
                                      <p:to>
                                        <a:srgbClr val="0080FF"/>
                                      </p:to>
                                    </p:animClr>
                                    <p:set>
                                      <p:cBhvr>
                                        <p:cTn id="37" dur="500" fill="hold"/>
                                        <p:tgtEl>
                                          <p:spTgt spid="73870"/>
                                        </p:tgtEl>
                                        <p:attrNameLst>
                                          <p:attrName>fill.type</p:attrName>
                                        </p:attrNameLst>
                                      </p:cBhvr>
                                      <p:to>
                                        <p:strVal val="solid"/>
                                      </p:to>
                                    </p:set>
                                    <p:set>
                                      <p:cBhvr>
                                        <p:cTn id="38" dur="500" fill="hold"/>
                                        <p:tgtEl>
                                          <p:spTgt spid="738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60"/>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73878"/>
                                        </p:tgtEl>
                                        <p:attrNameLst>
                                          <p:attrName>fillcolor</p:attrName>
                                        </p:attrNameLst>
                                      </p:cBhvr>
                                      <p:to>
                                        <a:srgbClr val="0080FF"/>
                                      </p:to>
                                    </p:animClr>
                                    <p:set>
                                      <p:cBhvr>
                                        <p:cTn id="45" dur="500" fill="hold"/>
                                        <p:tgtEl>
                                          <p:spTgt spid="73878"/>
                                        </p:tgtEl>
                                        <p:attrNameLst>
                                          <p:attrName>fill.type</p:attrName>
                                        </p:attrNameLst>
                                      </p:cBhvr>
                                      <p:to>
                                        <p:strVal val="solid"/>
                                      </p:to>
                                    </p:set>
                                    <p:set>
                                      <p:cBhvr>
                                        <p:cTn id="46" dur="500" fill="hold"/>
                                        <p:tgtEl>
                                          <p:spTgt spid="73878"/>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73879"/>
                                        </p:tgtEl>
                                        <p:attrNameLst>
                                          <p:attrName>fillcolor</p:attrName>
                                        </p:attrNameLst>
                                      </p:cBhvr>
                                      <p:to>
                                        <a:srgbClr val="0080FF"/>
                                      </p:to>
                                    </p:animClr>
                                    <p:set>
                                      <p:cBhvr>
                                        <p:cTn id="49" dur="500" fill="hold"/>
                                        <p:tgtEl>
                                          <p:spTgt spid="73879"/>
                                        </p:tgtEl>
                                        <p:attrNameLst>
                                          <p:attrName>fill.type</p:attrName>
                                        </p:attrNameLst>
                                      </p:cBhvr>
                                      <p:to>
                                        <p:strVal val="solid"/>
                                      </p:to>
                                    </p:set>
                                    <p:set>
                                      <p:cBhvr>
                                        <p:cTn id="50" dur="500" fill="hold"/>
                                        <p:tgtEl>
                                          <p:spTgt spid="73879"/>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38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786"/>
                                        </p:tgtEl>
                                        <p:attrNameLst>
                                          <p:attrName>style.visibility</p:attrName>
                                        </p:attrNameLst>
                                      </p:cBhvr>
                                      <p:to>
                                        <p:strVal val="visible"/>
                                      </p:to>
                                    </p:set>
                                  </p:childTnLst>
                                </p:cTn>
                              </p:par>
                              <p:par>
                                <p:cTn id="57" presetID="7" presetClass="emph" presetSubtype="2" fill="hold" nodeType="withEffect">
                                  <p:stCondLst>
                                    <p:cond delay="0"/>
                                  </p:stCondLst>
                                  <p:childTnLst>
                                    <p:animClr clrSpc="rgb" dir="cw">
                                      <p:cBhvr>
                                        <p:cTn id="58" dur="500" fill="hold"/>
                                        <p:tgtEl>
                                          <p:spTgt spid="73865"/>
                                        </p:tgtEl>
                                        <p:attrNameLst>
                                          <p:attrName>stroke.color</p:attrName>
                                        </p:attrNameLst>
                                      </p:cBhvr>
                                      <p:to>
                                        <a:srgbClr val="0080FF"/>
                                      </p:to>
                                    </p:animClr>
                                    <p:set>
                                      <p:cBhvr>
                                        <p:cTn id="59" dur="500" fill="hold"/>
                                        <p:tgtEl>
                                          <p:spTgt spid="73865"/>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73864"/>
                                        </p:tgtEl>
                                        <p:attrNameLst>
                                          <p:attrName>stroke.color</p:attrName>
                                        </p:attrNameLst>
                                      </p:cBhvr>
                                      <p:to>
                                        <a:srgbClr val="0080FF"/>
                                      </p:to>
                                    </p:animClr>
                                    <p:set>
                                      <p:cBhvr>
                                        <p:cTn id="62" dur="500" fill="hold"/>
                                        <p:tgtEl>
                                          <p:spTgt spid="73864"/>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73860"/>
                                        </p:tgtEl>
                                        <p:attrNameLst>
                                          <p:attrName>stroke.color</p:attrName>
                                        </p:attrNameLst>
                                      </p:cBhvr>
                                      <p:to>
                                        <a:srgbClr val="0080FF"/>
                                      </p:to>
                                    </p:animClr>
                                    <p:set>
                                      <p:cBhvr>
                                        <p:cTn id="65" dur="500" fill="hold"/>
                                        <p:tgtEl>
                                          <p:spTgt spid="73860"/>
                                        </p:tgtEl>
                                        <p:attrNameLst>
                                          <p:attrName>stroke.on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73872"/>
                                        </p:tgtEl>
                                        <p:attrNameLst>
                                          <p:attrName>fillcolor</p:attrName>
                                        </p:attrNameLst>
                                      </p:cBhvr>
                                      <p:to>
                                        <a:srgbClr val="0080FF"/>
                                      </p:to>
                                    </p:animClr>
                                    <p:set>
                                      <p:cBhvr>
                                        <p:cTn id="68" dur="500" fill="hold"/>
                                        <p:tgtEl>
                                          <p:spTgt spid="73872"/>
                                        </p:tgtEl>
                                        <p:attrNameLst>
                                          <p:attrName>fill.type</p:attrName>
                                        </p:attrNameLst>
                                      </p:cBhvr>
                                      <p:to>
                                        <p:strVal val="solid"/>
                                      </p:to>
                                    </p:set>
                                    <p:set>
                                      <p:cBhvr>
                                        <p:cTn id="69" dur="500" fill="hold"/>
                                        <p:tgtEl>
                                          <p:spTgt spid="73872"/>
                                        </p:tgtEl>
                                        <p:attrNameLst>
                                          <p:attrName>fill.on</p:attrName>
                                        </p:attrNameLst>
                                      </p:cBhvr>
                                      <p:to>
                                        <p:strVal val="true"/>
                                      </p:to>
                                    </p:set>
                                  </p:childTnLst>
                                </p:cTn>
                              </p:par>
                              <p:par>
                                <p:cTn id="70" presetID="1" presetClass="emph" presetSubtype="2" fill="hold" grpId="0" nodeType="withEffect">
                                  <p:stCondLst>
                                    <p:cond delay="0"/>
                                  </p:stCondLst>
                                  <p:childTnLst>
                                    <p:animClr clrSpc="rgb" dir="cw">
                                      <p:cBhvr>
                                        <p:cTn id="71" dur="500" fill="hold"/>
                                        <p:tgtEl>
                                          <p:spTgt spid="73873"/>
                                        </p:tgtEl>
                                        <p:attrNameLst>
                                          <p:attrName>fillcolor</p:attrName>
                                        </p:attrNameLst>
                                      </p:cBhvr>
                                      <p:to>
                                        <a:srgbClr val="0080FF"/>
                                      </p:to>
                                    </p:animClr>
                                    <p:set>
                                      <p:cBhvr>
                                        <p:cTn id="72" dur="500" fill="hold"/>
                                        <p:tgtEl>
                                          <p:spTgt spid="73873"/>
                                        </p:tgtEl>
                                        <p:attrNameLst>
                                          <p:attrName>fill.type</p:attrName>
                                        </p:attrNameLst>
                                      </p:cBhvr>
                                      <p:to>
                                        <p:strVal val="solid"/>
                                      </p:to>
                                    </p:set>
                                    <p:set>
                                      <p:cBhvr>
                                        <p:cTn id="73" dur="500" fill="hold"/>
                                        <p:tgtEl>
                                          <p:spTgt spid="73873"/>
                                        </p:tgtEl>
                                        <p:attrNameLst>
                                          <p:attrName>fill.on</p:attrName>
                                        </p:attrNameLst>
                                      </p:cBhvr>
                                      <p:to>
                                        <p:strVal val="true"/>
                                      </p:to>
                                    </p:set>
                                  </p:childTnLst>
                                </p:cTn>
                              </p:par>
                              <p:par>
                                <p:cTn id="74" presetID="1" presetClass="emph" presetSubtype="2" fill="hold" grpId="0" nodeType="withEffect">
                                  <p:stCondLst>
                                    <p:cond delay="0"/>
                                  </p:stCondLst>
                                  <p:childTnLst>
                                    <p:animClr clrSpc="rgb" dir="cw">
                                      <p:cBhvr>
                                        <p:cTn id="75" dur="500" fill="hold"/>
                                        <p:tgtEl>
                                          <p:spTgt spid="73874"/>
                                        </p:tgtEl>
                                        <p:attrNameLst>
                                          <p:attrName>fillcolor</p:attrName>
                                        </p:attrNameLst>
                                      </p:cBhvr>
                                      <p:to>
                                        <a:srgbClr val="0080FF"/>
                                      </p:to>
                                    </p:animClr>
                                    <p:set>
                                      <p:cBhvr>
                                        <p:cTn id="76" dur="500" fill="hold"/>
                                        <p:tgtEl>
                                          <p:spTgt spid="73874"/>
                                        </p:tgtEl>
                                        <p:attrNameLst>
                                          <p:attrName>fill.type</p:attrName>
                                        </p:attrNameLst>
                                      </p:cBhvr>
                                      <p:to>
                                        <p:strVal val="solid"/>
                                      </p:to>
                                    </p:set>
                                    <p:set>
                                      <p:cBhvr>
                                        <p:cTn id="77" dur="500" fill="hold"/>
                                        <p:tgtEl>
                                          <p:spTgt spid="73874"/>
                                        </p:tgtEl>
                                        <p:attrNameLst>
                                          <p:attrName>fill.on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73875"/>
                                        </p:tgtEl>
                                        <p:attrNameLst>
                                          <p:attrName>fillcolor</p:attrName>
                                        </p:attrNameLst>
                                      </p:cBhvr>
                                      <p:to>
                                        <a:srgbClr val="0080FF"/>
                                      </p:to>
                                    </p:animClr>
                                    <p:set>
                                      <p:cBhvr>
                                        <p:cTn id="80" dur="500" fill="hold"/>
                                        <p:tgtEl>
                                          <p:spTgt spid="73875"/>
                                        </p:tgtEl>
                                        <p:attrNameLst>
                                          <p:attrName>fill.type</p:attrName>
                                        </p:attrNameLst>
                                      </p:cBhvr>
                                      <p:to>
                                        <p:strVal val="solid"/>
                                      </p:to>
                                    </p:set>
                                    <p:set>
                                      <p:cBhvr>
                                        <p:cTn id="81" dur="500" fill="hold"/>
                                        <p:tgtEl>
                                          <p:spTgt spid="73875"/>
                                        </p:tgtEl>
                                        <p:attrNameLst>
                                          <p:attrName>fill.on</p:attrName>
                                        </p:attrNameLst>
                                      </p:cBhvr>
                                      <p:to>
                                        <p:strVal val="true"/>
                                      </p:to>
                                    </p:set>
                                  </p:childTnLst>
                                </p:cTn>
                              </p:par>
                              <p:par>
                                <p:cTn id="82" presetID="1" presetClass="emph" presetSubtype="2" fill="hold" grpId="0" nodeType="withEffect">
                                  <p:stCondLst>
                                    <p:cond delay="0"/>
                                  </p:stCondLst>
                                  <p:childTnLst>
                                    <p:animClr clrSpc="rgb" dir="cw">
                                      <p:cBhvr>
                                        <p:cTn id="83" dur="500" fill="hold"/>
                                        <p:tgtEl>
                                          <p:spTgt spid="73876"/>
                                        </p:tgtEl>
                                        <p:attrNameLst>
                                          <p:attrName>fillcolor</p:attrName>
                                        </p:attrNameLst>
                                      </p:cBhvr>
                                      <p:to>
                                        <a:srgbClr val="0080FF"/>
                                      </p:to>
                                    </p:animClr>
                                    <p:set>
                                      <p:cBhvr>
                                        <p:cTn id="84" dur="500" fill="hold"/>
                                        <p:tgtEl>
                                          <p:spTgt spid="73876"/>
                                        </p:tgtEl>
                                        <p:attrNameLst>
                                          <p:attrName>fill.type</p:attrName>
                                        </p:attrNameLst>
                                      </p:cBhvr>
                                      <p:to>
                                        <p:strVal val="solid"/>
                                      </p:to>
                                    </p:set>
                                    <p:set>
                                      <p:cBhvr>
                                        <p:cTn id="85" dur="500" fill="hold"/>
                                        <p:tgtEl>
                                          <p:spTgt spid="73876"/>
                                        </p:tgtEl>
                                        <p:attrNameLst>
                                          <p:attrName>fill.on</p:attrName>
                                        </p:attrNameLst>
                                      </p:cBhvr>
                                      <p:to>
                                        <p:strVal val="true"/>
                                      </p:to>
                                    </p:set>
                                  </p:childTnLst>
                                </p:cTn>
                              </p:par>
                              <p:par>
                                <p:cTn id="86" presetID="1" presetClass="emph" presetSubtype="2" fill="hold" grpId="0" nodeType="withEffect">
                                  <p:stCondLst>
                                    <p:cond delay="0"/>
                                  </p:stCondLst>
                                  <p:childTnLst>
                                    <p:animClr clrSpc="rgb" dir="cw">
                                      <p:cBhvr>
                                        <p:cTn id="87" dur="500" fill="hold"/>
                                        <p:tgtEl>
                                          <p:spTgt spid="73877"/>
                                        </p:tgtEl>
                                        <p:attrNameLst>
                                          <p:attrName>fillcolor</p:attrName>
                                        </p:attrNameLst>
                                      </p:cBhvr>
                                      <p:to>
                                        <a:srgbClr val="0080FF"/>
                                      </p:to>
                                    </p:animClr>
                                    <p:set>
                                      <p:cBhvr>
                                        <p:cTn id="88" dur="500" fill="hold"/>
                                        <p:tgtEl>
                                          <p:spTgt spid="73877"/>
                                        </p:tgtEl>
                                        <p:attrNameLst>
                                          <p:attrName>fill.type</p:attrName>
                                        </p:attrNameLst>
                                      </p:cBhvr>
                                      <p:to>
                                        <p:strVal val="solid"/>
                                      </p:to>
                                    </p:set>
                                    <p:set>
                                      <p:cBhvr>
                                        <p:cTn id="89" dur="500" fill="hold"/>
                                        <p:tgtEl>
                                          <p:spTgt spid="73877"/>
                                        </p:tgtEl>
                                        <p:attrNameLst>
                                          <p:attrName>fill.on</p:attrName>
                                        </p:attrNameLst>
                                      </p:cBhvr>
                                      <p:to>
                                        <p:strVal val="tru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7376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382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73824"/>
                                        </p:tgtEl>
                                        <p:attrNameLst>
                                          <p:attrName>style.visibility</p:attrName>
                                        </p:attrNameLst>
                                      </p:cBhvr>
                                      <p:to>
                                        <p:strVal val="visible"/>
                                      </p:to>
                                    </p:set>
                                  </p:childTnLst>
                                </p:cTn>
                              </p:par>
                              <p:par>
                                <p:cTn id="98" presetID="7" presetClass="emph" presetSubtype="2" fill="hold" nodeType="withEffect">
                                  <p:stCondLst>
                                    <p:cond delay="0"/>
                                  </p:stCondLst>
                                  <p:childTnLst>
                                    <p:animClr clrSpc="rgb" dir="cw">
                                      <p:cBhvr>
                                        <p:cTn id="99" dur="500" fill="hold"/>
                                        <p:tgtEl>
                                          <p:spTgt spid="73862"/>
                                        </p:tgtEl>
                                        <p:attrNameLst>
                                          <p:attrName>stroke.color</p:attrName>
                                        </p:attrNameLst>
                                      </p:cBhvr>
                                      <p:to>
                                        <a:srgbClr val="0080FF"/>
                                      </p:to>
                                    </p:animClr>
                                    <p:set>
                                      <p:cBhvr>
                                        <p:cTn id="100" dur="500" fill="hold"/>
                                        <p:tgtEl>
                                          <p:spTgt spid="73862"/>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73861"/>
                                        </p:tgtEl>
                                        <p:attrNameLst>
                                          <p:attrName>stroke.color</p:attrName>
                                        </p:attrNameLst>
                                      </p:cBhvr>
                                      <p:to>
                                        <a:srgbClr val="0080FF"/>
                                      </p:to>
                                    </p:animClr>
                                    <p:set>
                                      <p:cBhvr>
                                        <p:cTn id="103" dur="500" fill="hold"/>
                                        <p:tgtEl>
                                          <p:spTgt spid="73861"/>
                                        </p:tgtEl>
                                        <p:attrNameLst>
                                          <p:attrName>stroke.on</p:attrName>
                                        </p:attrNameLst>
                                      </p:cBhvr>
                                      <p:to>
                                        <p:strVal val="tru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375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3822"/>
                                        </p:tgtEl>
                                        <p:attrNameLst>
                                          <p:attrName>style.visibility</p:attrName>
                                        </p:attrNameLst>
                                      </p:cBhvr>
                                      <p:to>
                                        <p:strVal val="visible"/>
                                      </p:to>
                                    </p:set>
                                  </p:childTnLst>
                                </p:cTn>
                              </p:par>
                              <p:par>
                                <p:cTn id="110" presetID="7" presetClass="emph" presetSubtype="2" fill="hold" nodeType="withEffect">
                                  <p:stCondLst>
                                    <p:cond delay="0"/>
                                  </p:stCondLst>
                                  <p:childTnLst>
                                    <p:animClr clrSpc="rgb" dir="cw">
                                      <p:cBhvr>
                                        <p:cTn id="111" dur="500" fill="hold"/>
                                        <p:tgtEl>
                                          <p:spTgt spid="73863"/>
                                        </p:tgtEl>
                                        <p:attrNameLst>
                                          <p:attrName>stroke.color</p:attrName>
                                        </p:attrNameLst>
                                      </p:cBhvr>
                                      <p:to>
                                        <a:srgbClr val="0080FF"/>
                                      </p:to>
                                    </p:animClr>
                                    <p:set>
                                      <p:cBhvr>
                                        <p:cTn id="112" dur="500" fill="hold"/>
                                        <p:tgtEl>
                                          <p:spTgt spid="73863"/>
                                        </p:tgtEl>
                                        <p:attrNameLst>
                                          <p:attrName>stroke.on</p:attrName>
                                        </p:attrNameLst>
                                      </p:cBhvr>
                                      <p:to>
                                        <p:strVal val="tru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7382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38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82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animBg="1"/>
      <p:bldP spid="73764" grpId="0" animBg="1"/>
      <p:bldP spid="73755" grpId="0" animBg="1"/>
      <p:bldP spid="73761" grpId="0" animBg="1"/>
      <p:bldP spid="73757" grpId="0" animBg="1"/>
      <p:bldP spid="73756" grpId="0" animBg="1"/>
      <p:bldP spid="73760" grpId="0" animBg="1"/>
      <p:bldP spid="73786" grpId="0" animBg="1"/>
      <p:bldP spid="73866" grpId="0" animBg="1"/>
      <p:bldP spid="73867" grpId="0" animBg="1"/>
      <p:bldP spid="73868" grpId="0" animBg="1"/>
      <p:bldP spid="73869" grpId="0" animBg="1"/>
      <p:bldP spid="73870" grpId="0" animBg="1"/>
      <p:bldP spid="73871" grpId="0" animBg="1"/>
      <p:bldP spid="73872" grpId="0" animBg="1"/>
      <p:bldP spid="73873" grpId="0" animBg="1"/>
      <p:bldP spid="73874" grpId="0" animBg="1"/>
      <p:bldP spid="73875" grpId="0" animBg="1"/>
      <p:bldP spid="73876" grpId="0" animBg="1"/>
      <p:bldP spid="73877" grpId="0" animBg="1"/>
      <p:bldP spid="73878" grpId="0" animBg="1"/>
      <p:bldP spid="738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Pros and Cons of Sandwich Testing</a:t>
            </a:r>
          </a:p>
        </p:txBody>
      </p:sp>
      <p:sp>
        <p:nvSpPr>
          <p:cNvPr id="18435" name="Rectangle 3"/>
          <p:cNvSpPr>
            <a:spLocks noGrp="1" noChangeArrowheads="1"/>
          </p:cNvSpPr>
          <p:nvPr>
            <p:ph sz="quarter" idx="1"/>
          </p:nvPr>
        </p:nvSpPr>
        <p:spPr>
          <a:noFill/>
        </p:spPr>
        <p:txBody>
          <a:bodyPr/>
          <a:lstStyle/>
          <a:p>
            <a:r>
              <a:rPr lang="en-US" altLang="en-US" smtClean="0">
                <a:ea typeface="ＭＳ Ｐゴシック" panose="020B0600070205080204" pitchFamily="34" charset="-128"/>
              </a:rPr>
              <a:t>Top and Bottom Layer Tests can be done in parallel</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Problem: Does not test the individual subsystems  and their interfaces thoroughly before integration</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Solution: Modified sandwich testing strategy</a:t>
            </a:r>
          </a:p>
        </p:txBody>
      </p:sp>
    </p:spTree>
    <p:extLst>
      <p:ext uri="{BB962C8B-B14F-4D97-AF65-F5344CB8AC3E}">
        <p14:creationId xmlns:p14="http://schemas.microsoft.com/office/powerpoint/2010/main" val="3325598573"/>
      </p:ext>
    </p:extLst>
  </p:cSld>
  <p:clrMapOvr>
    <a:masterClrMapping/>
  </p:clrMapOvr>
  <p:transition advTm="2617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Modified Sandwich Testing Strategy</a:t>
            </a:r>
          </a:p>
        </p:txBody>
      </p:sp>
      <p:sp>
        <p:nvSpPr>
          <p:cNvPr id="19459" name="Rectangle 3"/>
          <p:cNvSpPr>
            <a:spLocks noGrp="1" noChangeArrowheads="1"/>
          </p:cNvSpPr>
          <p:nvPr>
            <p:ph sz="quarter" idx="1"/>
          </p:nvPr>
        </p:nvSpPr>
        <p:spPr>
          <a:noFill/>
        </p:spPr>
        <p:txBody>
          <a:bodyPr>
            <a:normAutofit/>
          </a:bodyPr>
          <a:lstStyle/>
          <a:p>
            <a:r>
              <a:rPr lang="en-US" altLang="en-US" smtClean="0">
                <a:solidFill>
                  <a:srgbClr val="FC0128"/>
                </a:solidFill>
                <a:ea typeface="ＭＳ Ｐゴシック" panose="020B0600070205080204" pitchFamily="34" charset="-128"/>
              </a:rPr>
              <a:t>Test in parallel:</a:t>
            </a:r>
            <a:endParaRPr lang="en-US" altLang="en-US" smtClean="0">
              <a:ea typeface="ＭＳ Ｐゴシック" panose="020B0600070205080204" pitchFamily="34" charset="-128"/>
            </a:endParaRPr>
          </a:p>
          <a:p>
            <a:pPr lvl="1"/>
            <a:r>
              <a:rPr lang="en-US" altLang="en-US" sz="2400">
                <a:ea typeface="ＭＳ Ｐゴシック" panose="020B0600070205080204" pitchFamily="34" charset="-128"/>
              </a:rPr>
              <a:t>Middle layer with drivers and stubs</a:t>
            </a:r>
          </a:p>
          <a:p>
            <a:pPr lvl="1"/>
            <a:r>
              <a:rPr lang="en-US" altLang="en-US" sz="2400">
                <a:ea typeface="ＭＳ Ｐゴシック" panose="020B0600070205080204" pitchFamily="34" charset="-128"/>
              </a:rPr>
              <a:t>Top layer with stubs</a:t>
            </a:r>
          </a:p>
          <a:p>
            <a:pPr lvl="1"/>
            <a:r>
              <a:rPr lang="en-US" altLang="en-US" sz="2400">
                <a:ea typeface="ＭＳ Ｐゴシック" panose="020B0600070205080204" pitchFamily="34" charset="-128"/>
              </a:rPr>
              <a:t>Bottom layer with drivers</a:t>
            </a:r>
          </a:p>
          <a:p>
            <a:r>
              <a:rPr lang="en-US" altLang="en-US" smtClean="0">
                <a:solidFill>
                  <a:srgbClr val="FC0128"/>
                </a:solidFill>
                <a:ea typeface="ＭＳ Ｐゴシック" panose="020B0600070205080204" pitchFamily="34" charset="-128"/>
              </a:rPr>
              <a:t>Test in parallel:</a:t>
            </a:r>
            <a:endParaRPr lang="en-US" altLang="en-US" smtClean="0">
              <a:ea typeface="ＭＳ Ｐゴシック" panose="020B0600070205080204" pitchFamily="34" charset="-128"/>
            </a:endParaRPr>
          </a:p>
          <a:p>
            <a:pPr lvl="1"/>
            <a:r>
              <a:rPr lang="en-US" altLang="en-US" sz="2400">
                <a:ea typeface="ＭＳ Ｐゴシック" panose="020B0600070205080204" pitchFamily="34" charset="-128"/>
              </a:rPr>
              <a:t>Top layer accessing middle layer (top layer replaces drivers)</a:t>
            </a:r>
          </a:p>
          <a:p>
            <a:pPr lvl="1"/>
            <a:r>
              <a:rPr lang="en-US" altLang="en-US" sz="2400">
                <a:ea typeface="ＭＳ Ｐゴシック" panose="020B0600070205080204" pitchFamily="34" charset="-128"/>
              </a:rPr>
              <a:t>Bottom accessed by  middle layer (bottom layer replaces stubs).</a:t>
            </a:r>
          </a:p>
        </p:txBody>
      </p:sp>
    </p:spTree>
    <p:extLst>
      <p:ext uri="{BB962C8B-B14F-4D97-AF65-F5344CB8AC3E}">
        <p14:creationId xmlns:p14="http://schemas.microsoft.com/office/powerpoint/2010/main" val="1002265540"/>
      </p:ext>
    </p:extLst>
  </p:cSld>
  <p:clrMapOvr>
    <a:masterClrMapping/>
  </p:clrMapOvr>
  <p:transition advTm="7921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9077" y="419100"/>
            <a:ext cx="10353761" cy="1326321"/>
          </a:xfrm>
          <a:noFill/>
        </p:spPr>
        <p:txBody>
          <a:bodyPr/>
          <a:lstStyle/>
          <a:p>
            <a:r>
              <a:rPr lang="en-US" altLang="en-US" dirty="0" smtClean="0">
                <a:ea typeface="ＭＳ Ｐゴシック" panose="020B0600070205080204" pitchFamily="34" charset="-128"/>
              </a:rPr>
              <a:t>Modified Sandwich Testing</a:t>
            </a:r>
          </a:p>
        </p:txBody>
      </p:sp>
      <p:sp>
        <p:nvSpPr>
          <p:cNvPr id="77852" name="Oval 28"/>
          <p:cNvSpPr>
            <a:spLocks noChangeArrowheads="1"/>
          </p:cNvSpPr>
          <p:nvPr/>
        </p:nvSpPr>
        <p:spPr bwMode="auto">
          <a:xfrm>
            <a:off x="1976438" y="44100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solidFill>
                  <a:schemeClr val="bg1"/>
                </a:solidFill>
              </a:rPr>
              <a:t>Test F</a:t>
            </a:r>
          </a:p>
        </p:txBody>
      </p:sp>
      <p:sp>
        <p:nvSpPr>
          <p:cNvPr id="77853" name="Oval 29"/>
          <p:cNvSpPr>
            <a:spLocks noChangeArrowheads="1"/>
          </p:cNvSpPr>
          <p:nvPr/>
        </p:nvSpPr>
        <p:spPr bwMode="auto">
          <a:xfrm>
            <a:off x="1976438" y="37496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solidFill>
                  <a:schemeClr val="bg1"/>
                </a:solidFill>
              </a:rPr>
              <a:t>Test E</a:t>
            </a:r>
          </a:p>
        </p:txBody>
      </p:sp>
      <p:sp>
        <p:nvSpPr>
          <p:cNvPr id="77864" name="Oval 40"/>
          <p:cNvSpPr>
            <a:spLocks noChangeArrowheads="1"/>
          </p:cNvSpPr>
          <p:nvPr/>
        </p:nvSpPr>
        <p:spPr bwMode="auto">
          <a:xfrm>
            <a:off x="1957388" y="308133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solidFill>
                  <a:schemeClr val="bg1"/>
                </a:solidFill>
              </a:rPr>
              <a:t>Test B</a:t>
            </a:r>
          </a:p>
        </p:txBody>
      </p:sp>
      <p:sp>
        <p:nvSpPr>
          <p:cNvPr id="77856" name="Oval 32"/>
          <p:cNvSpPr>
            <a:spLocks noChangeArrowheads="1"/>
          </p:cNvSpPr>
          <p:nvPr/>
        </p:nvSpPr>
        <p:spPr bwMode="auto">
          <a:xfrm>
            <a:off x="1976438" y="58293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G</a:t>
            </a:r>
          </a:p>
        </p:txBody>
      </p:sp>
      <p:sp>
        <p:nvSpPr>
          <p:cNvPr id="77866" name="Oval 42"/>
          <p:cNvSpPr>
            <a:spLocks noChangeArrowheads="1"/>
          </p:cNvSpPr>
          <p:nvPr/>
        </p:nvSpPr>
        <p:spPr bwMode="auto">
          <a:xfrm>
            <a:off x="1976438" y="51244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D</a:t>
            </a:r>
          </a:p>
        </p:txBody>
      </p:sp>
      <p:sp>
        <p:nvSpPr>
          <p:cNvPr id="77857" name="Oval 33"/>
          <p:cNvSpPr>
            <a:spLocks noChangeArrowheads="1"/>
          </p:cNvSpPr>
          <p:nvPr/>
        </p:nvSpPr>
        <p:spPr bwMode="auto">
          <a:xfrm>
            <a:off x="1976438" y="1757363"/>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A</a:t>
            </a:r>
          </a:p>
        </p:txBody>
      </p:sp>
      <p:sp>
        <p:nvSpPr>
          <p:cNvPr id="77868" name="Oval 44"/>
          <p:cNvSpPr>
            <a:spLocks noChangeArrowheads="1"/>
          </p:cNvSpPr>
          <p:nvPr/>
        </p:nvSpPr>
        <p:spPr bwMode="auto">
          <a:xfrm>
            <a:off x="1976438" y="2386013"/>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chemeClr val="bg1"/>
                </a:solidFill>
              </a:rPr>
              <a:t>Test C</a:t>
            </a:r>
          </a:p>
        </p:txBody>
      </p:sp>
      <p:sp>
        <p:nvSpPr>
          <p:cNvPr id="77860" name="Oval 36"/>
          <p:cNvSpPr>
            <a:spLocks noChangeArrowheads="1"/>
          </p:cNvSpPr>
          <p:nvPr/>
        </p:nvSpPr>
        <p:spPr bwMode="auto">
          <a:xfrm>
            <a:off x="3606800" y="372110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sz="2000"/>
              <a:t>Test B, E, F</a:t>
            </a:r>
          </a:p>
        </p:txBody>
      </p:sp>
      <p:sp>
        <p:nvSpPr>
          <p:cNvPr id="77851" name="Oval 27"/>
          <p:cNvSpPr>
            <a:spLocks noChangeArrowheads="1"/>
          </p:cNvSpPr>
          <p:nvPr/>
        </p:nvSpPr>
        <p:spPr bwMode="auto">
          <a:xfrm>
            <a:off x="3606800" y="544830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t>Test D,G</a:t>
            </a:r>
          </a:p>
        </p:txBody>
      </p:sp>
      <p:sp>
        <p:nvSpPr>
          <p:cNvPr id="77883" name="Oval 59"/>
          <p:cNvSpPr>
            <a:spLocks noChangeArrowheads="1"/>
          </p:cNvSpPr>
          <p:nvPr/>
        </p:nvSpPr>
        <p:spPr bwMode="auto">
          <a:xfrm>
            <a:off x="3606800" y="2043113"/>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t>Test A,C</a:t>
            </a:r>
          </a:p>
        </p:txBody>
      </p:sp>
      <p:sp>
        <p:nvSpPr>
          <p:cNvPr id="77858" name="Oval 34"/>
          <p:cNvSpPr>
            <a:spLocks noChangeArrowheads="1"/>
          </p:cNvSpPr>
          <p:nvPr/>
        </p:nvSpPr>
        <p:spPr bwMode="auto">
          <a:xfrm>
            <a:off x="7493000" y="3321050"/>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en-US" altLang="en-US"/>
              <a:t>Test </a:t>
            </a:r>
          </a:p>
          <a:p>
            <a:pPr algn="ctr"/>
            <a:r>
              <a:rPr lang="en-US" altLang="en-US"/>
              <a:t>A, B, C, D,</a:t>
            </a:r>
          </a:p>
          <a:p>
            <a:pPr algn="ctr"/>
            <a:r>
              <a:rPr lang="en-US" altLang="en-US"/>
              <a:t>E, F, G</a:t>
            </a:r>
          </a:p>
        </p:txBody>
      </p:sp>
      <p:cxnSp>
        <p:nvCxnSpPr>
          <p:cNvPr id="77888" name="AutoShape 64"/>
          <p:cNvCxnSpPr>
            <a:cxnSpLocks noChangeShapeType="1"/>
            <a:stCxn id="77857" idx="6"/>
            <a:endCxn id="77883" idx="1"/>
          </p:cNvCxnSpPr>
          <p:nvPr/>
        </p:nvCxnSpPr>
        <p:spPr bwMode="auto">
          <a:xfrm>
            <a:off x="2782889" y="2036764"/>
            <a:ext cx="1025525" cy="968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89" name="AutoShape 65"/>
          <p:cNvCxnSpPr>
            <a:cxnSpLocks noChangeShapeType="1"/>
            <a:stCxn id="77868" idx="6"/>
            <a:endCxn id="77883" idx="3"/>
          </p:cNvCxnSpPr>
          <p:nvPr/>
        </p:nvCxnSpPr>
        <p:spPr bwMode="auto">
          <a:xfrm flipV="1">
            <a:off x="2782889" y="2568575"/>
            <a:ext cx="1025525" cy="968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0" name="AutoShape 66"/>
          <p:cNvCxnSpPr>
            <a:cxnSpLocks noChangeShapeType="1"/>
            <a:stCxn id="77866" idx="6"/>
            <a:endCxn id="77851" idx="1"/>
          </p:cNvCxnSpPr>
          <p:nvPr/>
        </p:nvCxnSpPr>
        <p:spPr bwMode="auto">
          <a:xfrm>
            <a:off x="2782889" y="5403850"/>
            <a:ext cx="1025525" cy="1349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1" name="AutoShape 67"/>
          <p:cNvCxnSpPr>
            <a:cxnSpLocks noChangeShapeType="1"/>
            <a:stCxn id="77856" idx="6"/>
            <a:endCxn id="77851" idx="3"/>
          </p:cNvCxnSpPr>
          <p:nvPr/>
        </p:nvCxnSpPr>
        <p:spPr bwMode="auto">
          <a:xfrm flipV="1">
            <a:off x="2782889" y="5973764"/>
            <a:ext cx="1025525" cy="1349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3" name="AutoShape 69"/>
          <p:cNvCxnSpPr>
            <a:cxnSpLocks noChangeShapeType="1"/>
            <a:stCxn id="77853" idx="6"/>
            <a:endCxn id="77860" idx="2"/>
          </p:cNvCxnSpPr>
          <p:nvPr/>
        </p:nvCxnSpPr>
        <p:spPr bwMode="auto">
          <a:xfrm>
            <a:off x="2782888" y="4029075"/>
            <a:ext cx="82391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4" name="AutoShape 70"/>
          <p:cNvCxnSpPr>
            <a:cxnSpLocks noChangeShapeType="1"/>
            <a:stCxn id="77864" idx="6"/>
            <a:endCxn id="77860" idx="1"/>
          </p:cNvCxnSpPr>
          <p:nvPr/>
        </p:nvCxnSpPr>
        <p:spPr bwMode="auto">
          <a:xfrm>
            <a:off x="2763839" y="3360738"/>
            <a:ext cx="1044575" cy="4508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5" name="AutoShape 71"/>
          <p:cNvCxnSpPr>
            <a:cxnSpLocks noChangeShapeType="1"/>
            <a:stCxn id="77852" idx="6"/>
            <a:endCxn id="77860" idx="3"/>
          </p:cNvCxnSpPr>
          <p:nvPr/>
        </p:nvCxnSpPr>
        <p:spPr bwMode="auto">
          <a:xfrm flipV="1">
            <a:off x="2782889" y="4246563"/>
            <a:ext cx="1025525" cy="4429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6" name="AutoShape 72"/>
          <p:cNvCxnSpPr>
            <a:cxnSpLocks noChangeShapeType="1"/>
            <a:stCxn id="77883" idx="6"/>
            <a:endCxn id="77858" idx="1"/>
          </p:cNvCxnSpPr>
          <p:nvPr/>
        </p:nvCxnSpPr>
        <p:spPr bwMode="auto">
          <a:xfrm>
            <a:off x="4984750" y="2351089"/>
            <a:ext cx="2706688" cy="11779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7" name="AutoShape 73"/>
          <p:cNvCxnSpPr>
            <a:cxnSpLocks noChangeShapeType="1"/>
            <a:stCxn id="77860" idx="6"/>
            <a:endCxn id="77858" idx="2"/>
          </p:cNvCxnSpPr>
          <p:nvPr/>
        </p:nvCxnSpPr>
        <p:spPr bwMode="auto">
          <a:xfrm>
            <a:off x="4984750" y="4029075"/>
            <a:ext cx="250825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98" name="AutoShape 74"/>
          <p:cNvCxnSpPr>
            <a:cxnSpLocks noChangeShapeType="1"/>
            <a:stCxn id="77851" idx="6"/>
            <a:endCxn id="77858" idx="3"/>
          </p:cNvCxnSpPr>
          <p:nvPr/>
        </p:nvCxnSpPr>
        <p:spPr bwMode="auto">
          <a:xfrm flipV="1">
            <a:off x="4984750" y="4529139"/>
            <a:ext cx="2706688" cy="12271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963" name="AutoShape 139"/>
          <p:cNvCxnSpPr>
            <a:cxnSpLocks noChangeAspect="1" noChangeShapeType="1"/>
          </p:cNvCxnSpPr>
          <p:nvPr/>
        </p:nvCxnSpPr>
        <p:spPr bwMode="auto">
          <a:xfrm rot="5400000">
            <a:off x="7931151" y="331788"/>
            <a:ext cx="320675" cy="1397000"/>
          </a:xfrm>
          <a:prstGeom prst="bentConnector3">
            <a:avLst>
              <a:gd name="adj1" fmla="val 49653"/>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7964" name="AutoShape 140"/>
          <p:cNvCxnSpPr>
            <a:cxnSpLocks noChangeAspect="1" noChangeShapeType="1"/>
          </p:cNvCxnSpPr>
          <p:nvPr/>
        </p:nvCxnSpPr>
        <p:spPr bwMode="auto">
          <a:xfrm rot="5400000">
            <a:off x="6996113" y="1703388"/>
            <a:ext cx="415925" cy="723900"/>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7965" name="AutoShape 141"/>
          <p:cNvCxnSpPr>
            <a:cxnSpLocks noChangeAspect="1" noChangeShapeType="1"/>
          </p:cNvCxnSpPr>
          <p:nvPr/>
        </p:nvCxnSpPr>
        <p:spPr bwMode="auto">
          <a:xfrm rot="16200000" flipH="1">
            <a:off x="7563644" y="1859756"/>
            <a:ext cx="425450" cy="420688"/>
          </a:xfrm>
          <a:prstGeom prst="bentConnector3">
            <a:avLst>
              <a:gd name="adj1" fmla="val 49625"/>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7966" name="AutoShape 142"/>
          <p:cNvCxnSpPr>
            <a:cxnSpLocks noChangeAspect="1" noChangeShapeType="1"/>
          </p:cNvCxnSpPr>
          <p:nvPr/>
        </p:nvCxnSpPr>
        <p:spPr bwMode="auto">
          <a:xfrm rot="5400000">
            <a:off x="9667082" y="1978819"/>
            <a:ext cx="415925" cy="173038"/>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cxnSp>
        <p:nvCxnSpPr>
          <p:cNvPr id="77968" name="AutoShape 144"/>
          <p:cNvCxnSpPr>
            <a:cxnSpLocks noChangeAspect="1" noChangeShapeType="1"/>
          </p:cNvCxnSpPr>
          <p:nvPr/>
        </p:nvCxnSpPr>
        <p:spPr bwMode="auto">
          <a:xfrm rot="16200000" flipH="1">
            <a:off x="9128920" y="540545"/>
            <a:ext cx="320675" cy="998537"/>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sp>
        <p:nvSpPr>
          <p:cNvPr id="77969" name="Rectangle 145"/>
          <p:cNvSpPr>
            <a:spLocks noChangeAspect="1" noChangeArrowheads="1"/>
          </p:cNvSpPr>
          <p:nvPr/>
        </p:nvSpPr>
        <p:spPr bwMode="auto">
          <a:xfrm>
            <a:off x="8375650" y="3841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A</a:t>
            </a:r>
          </a:p>
        </p:txBody>
      </p:sp>
      <p:sp>
        <p:nvSpPr>
          <p:cNvPr id="77970" name="AutoShape 146"/>
          <p:cNvSpPr>
            <a:spLocks noChangeAspect="1" noChangeArrowheads="1"/>
          </p:cNvSpPr>
          <p:nvPr/>
        </p:nvSpPr>
        <p:spPr bwMode="auto">
          <a:xfrm flipV="1">
            <a:off x="8375650" y="2222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71" name="Rectangle 147"/>
          <p:cNvSpPr>
            <a:spLocks noChangeAspect="1" noChangeArrowheads="1"/>
          </p:cNvSpPr>
          <p:nvPr/>
        </p:nvSpPr>
        <p:spPr bwMode="auto">
          <a:xfrm>
            <a:off x="66008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E</a:t>
            </a:r>
          </a:p>
        </p:txBody>
      </p:sp>
      <p:sp>
        <p:nvSpPr>
          <p:cNvPr id="77972" name="AutoShape 148"/>
          <p:cNvSpPr>
            <a:spLocks noChangeAspect="1" noChangeArrowheads="1"/>
          </p:cNvSpPr>
          <p:nvPr/>
        </p:nvSpPr>
        <p:spPr bwMode="auto">
          <a:xfrm flipV="1">
            <a:off x="66008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73" name="Rectangle 149"/>
          <p:cNvSpPr>
            <a:spLocks noChangeAspect="1" noChangeArrowheads="1"/>
          </p:cNvSpPr>
          <p:nvPr/>
        </p:nvSpPr>
        <p:spPr bwMode="auto">
          <a:xfrm>
            <a:off x="7745414" y="2444751"/>
            <a:ext cx="827087"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F</a:t>
            </a:r>
          </a:p>
        </p:txBody>
      </p:sp>
      <p:sp>
        <p:nvSpPr>
          <p:cNvPr id="77974" name="AutoShape 150"/>
          <p:cNvSpPr>
            <a:spLocks noChangeAspect="1" noChangeArrowheads="1"/>
          </p:cNvSpPr>
          <p:nvPr/>
        </p:nvSpPr>
        <p:spPr bwMode="auto">
          <a:xfrm flipV="1">
            <a:off x="7745414"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75" name="Rectangle 151"/>
          <p:cNvSpPr>
            <a:spLocks noChangeAspect="1" noChangeArrowheads="1"/>
          </p:cNvSpPr>
          <p:nvPr/>
        </p:nvSpPr>
        <p:spPr bwMode="auto">
          <a:xfrm>
            <a:off x="715168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B</a:t>
            </a:r>
          </a:p>
        </p:txBody>
      </p:sp>
      <p:sp>
        <p:nvSpPr>
          <p:cNvPr id="77976" name="AutoShape 152"/>
          <p:cNvSpPr>
            <a:spLocks noChangeAspect="1" noChangeArrowheads="1"/>
          </p:cNvSpPr>
          <p:nvPr/>
        </p:nvSpPr>
        <p:spPr bwMode="auto">
          <a:xfrm flipV="1">
            <a:off x="715168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77" name="Rectangle 153"/>
          <p:cNvSpPr>
            <a:spLocks noChangeAspect="1" noChangeArrowheads="1"/>
          </p:cNvSpPr>
          <p:nvPr/>
        </p:nvSpPr>
        <p:spPr bwMode="auto">
          <a:xfrm>
            <a:off x="8377239" y="1362075"/>
            <a:ext cx="827087"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C</a:t>
            </a:r>
          </a:p>
        </p:txBody>
      </p:sp>
      <p:sp>
        <p:nvSpPr>
          <p:cNvPr id="77978" name="AutoShape 154"/>
          <p:cNvSpPr>
            <a:spLocks noChangeAspect="1" noChangeArrowheads="1"/>
          </p:cNvSpPr>
          <p:nvPr/>
        </p:nvSpPr>
        <p:spPr bwMode="auto">
          <a:xfrm flipV="1">
            <a:off x="8377239" y="1200151"/>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79" name="Rectangle 155"/>
          <p:cNvSpPr>
            <a:spLocks noChangeAspect="1" noChangeArrowheads="1"/>
          </p:cNvSpPr>
          <p:nvPr/>
        </p:nvSpPr>
        <p:spPr bwMode="auto">
          <a:xfrm>
            <a:off x="9547225" y="1362075"/>
            <a:ext cx="827088" cy="4953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D</a:t>
            </a:r>
          </a:p>
        </p:txBody>
      </p:sp>
      <p:sp>
        <p:nvSpPr>
          <p:cNvPr id="77980" name="AutoShape 156"/>
          <p:cNvSpPr>
            <a:spLocks noChangeAspect="1" noChangeArrowheads="1"/>
          </p:cNvSpPr>
          <p:nvPr/>
        </p:nvSpPr>
        <p:spPr bwMode="auto">
          <a:xfrm flipV="1">
            <a:off x="9547225" y="120015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77981" name="Rectangle 157"/>
          <p:cNvSpPr>
            <a:spLocks noChangeAspect="1" noChangeArrowheads="1"/>
          </p:cNvSpPr>
          <p:nvPr/>
        </p:nvSpPr>
        <p:spPr bwMode="auto">
          <a:xfrm>
            <a:off x="9547225" y="2435226"/>
            <a:ext cx="827088" cy="493713"/>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pPr algn="ctr"/>
            <a:r>
              <a:rPr lang="de-DE" altLang="en-US"/>
              <a:t>G</a:t>
            </a:r>
          </a:p>
        </p:txBody>
      </p:sp>
      <p:sp>
        <p:nvSpPr>
          <p:cNvPr id="77982" name="AutoShape 158"/>
          <p:cNvSpPr>
            <a:spLocks noChangeAspect="1" noChangeArrowheads="1"/>
          </p:cNvSpPr>
          <p:nvPr/>
        </p:nvSpPr>
        <p:spPr bwMode="auto">
          <a:xfrm flipV="1">
            <a:off x="9547225" y="2273301"/>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lvl1pPr>
              <a:defRPr b="1">
                <a:solidFill>
                  <a:schemeClr val="tx1"/>
                </a:solidFill>
                <a:latin typeface="Times" panose="02020603050405020304" pitchFamily="18" charset="0"/>
                <a:ea typeface="ＭＳ Ｐゴシック" panose="020B0600070205080204" pitchFamily="34" charset="-128"/>
              </a:defRPr>
            </a:lvl1pPr>
            <a:lvl2pPr marL="742950" indent="-285750">
              <a:defRPr b="1">
                <a:solidFill>
                  <a:schemeClr val="tx1"/>
                </a:solidFill>
                <a:latin typeface="Times" panose="02020603050405020304" pitchFamily="18" charset="0"/>
                <a:ea typeface="ＭＳ Ｐゴシック" panose="020B0600070205080204" pitchFamily="34" charset="-128"/>
              </a:defRPr>
            </a:lvl2pPr>
            <a:lvl3pPr marL="1143000" indent="-228600">
              <a:defRPr b="1">
                <a:solidFill>
                  <a:schemeClr val="tx1"/>
                </a:solidFill>
                <a:latin typeface="Times" panose="02020603050405020304" pitchFamily="18" charset="0"/>
                <a:ea typeface="ＭＳ Ｐゴシック" panose="020B0600070205080204" pitchFamily="34" charset="-128"/>
              </a:defRPr>
            </a:lvl3pPr>
            <a:lvl4pPr marL="1600200" indent="-228600">
              <a:defRPr b="1">
                <a:solidFill>
                  <a:schemeClr val="tx1"/>
                </a:solidFill>
                <a:latin typeface="Times" panose="02020603050405020304" pitchFamily="18" charset="0"/>
                <a:ea typeface="ＭＳ Ｐゴシック" panose="020B0600070205080204" pitchFamily="34" charset="-128"/>
              </a:defRPr>
            </a:lvl4pPr>
            <a:lvl5pPr marL="2057400" indent="-228600">
              <a:defRPr b="1">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Times" panose="02020603050405020304" pitchFamily="18" charset="0"/>
                <a:ea typeface="ＭＳ Ｐゴシック" panose="020B0600070205080204" pitchFamily="34" charset="-128"/>
              </a:defRPr>
            </a:lvl9pPr>
          </a:lstStyle>
          <a:p>
            <a:endParaRPr lang="en-US" altLang="en-US"/>
          </a:p>
        </p:txBody>
      </p:sp>
      <p:cxnSp>
        <p:nvCxnSpPr>
          <p:cNvPr id="77983" name="AutoShape 159"/>
          <p:cNvCxnSpPr>
            <a:cxnSpLocks noChangeAspect="1" noChangeShapeType="1"/>
          </p:cNvCxnSpPr>
          <p:nvPr/>
        </p:nvCxnSpPr>
        <p:spPr bwMode="auto">
          <a:xfrm rot="5400000">
            <a:off x="8539163" y="949325"/>
            <a:ext cx="330200" cy="171450"/>
          </a:xfrm>
          <a:prstGeom prst="bentConnector3">
            <a:avLst>
              <a:gd name="adj1" fmla="val 50000"/>
            </a:avLst>
          </a:prstGeom>
          <a:noFill/>
          <a:ln w="25400">
            <a:solidFill>
              <a:schemeClr val="tx1"/>
            </a:solidFill>
            <a:prstDash val="dash"/>
            <a:miter lim="800000"/>
            <a:headEnd/>
            <a:tailEnd type="arrow" w="sm"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7276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57"/>
                                        </p:tgtEl>
                                        <p:attrNameLst>
                                          <p:attrName>style.visibility</p:attrName>
                                        </p:attrNameLst>
                                      </p:cBhvr>
                                      <p:to>
                                        <p:strVal val="visible"/>
                                      </p:to>
                                    </p:set>
                                  </p:childTnLst>
                                </p:cTn>
                              </p:par>
                              <p:par>
                                <p:cTn id="7" presetID="1" presetClass="emph" presetSubtype="2" fill="hold" grpId="0" nodeType="withEffect">
                                  <p:stCondLst>
                                    <p:cond delay="0"/>
                                  </p:stCondLst>
                                  <p:childTnLst>
                                    <p:animClr clrSpc="rgb" dir="cw">
                                      <p:cBhvr>
                                        <p:cTn id="8" dur="500" fill="hold"/>
                                        <p:tgtEl>
                                          <p:spTgt spid="77969"/>
                                        </p:tgtEl>
                                        <p:attrNameLst>
                                          <p:attrName>fillcolor</p:attrName>
                                        </p:attrNameLst>
                                      </p:cBhvr>
                                      <p:to>
                                        <a:srgbClr val="0080FF"/>
                                      </p:to>
                                    </p:animClr>
                                    <p:set>
                                      <p:cBhvr>
                                        <p:cTn id="9" dur="500" fill="hold"/>
                                        <p:tgtEl>
                                          <p:spTgt spid="77969"/>
                                        </p:tgtEl>
                                        <p:attrNameLst>
                                          <p:attrName>fill.type</p:attrName>
                                        </p:attrNameLst>
                                      </p:cBhvr>
                                      <p:to>
                                        <p:strVal val="solid"/>
                                      </p:to>
                                    </p:set>
                                    <p:set>
                                      <p:cBhvr>
                                        <p:cTn id="10" dur="500" fill="hold"/>
                                        <p:tgtEl>
                                          <p:spTgt spid="77969"/>
                                        </p:tgtEl>
                                        <p:attrNameLst>
                                          <p:attrName>fill.on</p:attrName>
                                        </p:attrNameLst>
                                      </p:cBhvr>
                                      <p:to>
                                        <p:strVal val="true"/>
                                      </p:to>
                                    </p:set>
                                  </p:childTnLst>
                                </p:cTn>
                              </p:par>
                              <p:par>
                                <p:cTn id="11" presetID="1" presetClass="emph" presetSubtype="2" fill="hold" grpId="0" nodeType="withEffect">
                                  <p:stCondLst>
                                    <p:cond delay="0"/>
                                  </p:stCondLst>
                                  <p:childTnLst>
                                    <p:animClr clrSpc="rgb" dir="cw">
                                      <p:cBhvr>
                                        <p:cTn id="12" dur="500" fill="hold"/>
                                        <p:tgtEl>
                                          <p:spTgt spid="77970"/>
                                        </p:tgtEl>
                                        <p:attrNameLst>
                                          <p:attrName>fillcolor</p:attrName>
                                        </p:attrNameLst>
                                      </p:cBhvr>
                                      <p:to>
                                        <a:srgbClr val="0080FF"/>
                                      </p:to>
                                    </p:animClr>
                                    <p:set>
                                      <p:cBhvr>
                                        <p:cTn id="13" dur="500" fill="hold"/>
                                        <p:tgtEl>
                                          <p:spTgt spid="77970"/>
                                        </p:tgtEl>
                                        <p:attrNameLst>
                                          <p:attrName>fill.type</p:attrName>
                                        </p:attrNameLst>
                                      </p:cBhvr>
                                      <p:to>
                                        <p:strVal val="solid"/>
                                      </p:to>
                                    </p:set>
                                    <p:set>
                                      <p:cBhvr>
                                        <p:cTn id="14" dur="500" fill="hold"/>
                                        <p:tgtEl>
                                          <p:spTgt spid="77970"/>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68"/>
                                        </p:tgtEl>
                                        <p:attrNameLst>
                                          <p:attrName>style.visibility</p:attrName>
                                        </p:attrNameLst>
                                      </p:cBhvr>
                                      <p:to>
                                        <p:strVal val="visible"/>
                                      </p:to>
                                    </p:set>
                                  </p:childTnLst>
                                </p:cTn>
                              </p:par>
                              <p:par>
                                <p:cTn id="19" presetID="1" presetClass="emph" presetSubtype="2" fill="hold" grpId="0" nodeType="withEffect">
                                  <p:stCondLst>
                                    <p:cond delay="0"/>
                                  </p:stCondLst>
                                  <p:childTnLst>
                                    <p:animClr clrSpc="rgb" dir="cw">
                                      <p:cBhvr>
                                        <p:cTn id="20" dur="500" fill="hold"/>
                                        <p:tgtEl>
                                          <p:spTgt spid="77977"/>
                                        </p:tgtEl>
                                        <p:attrNameLst>
                                          <p:attrName>fillcolor</p:attrName>
                                        </p:attrNameLst>
                                      </p:cBhvr>
                                      <p:to>
                                        <a:srgbClr val="0080FF"/>
                                      </p:to>
                                    </p:animClr>
                                    <p:set>
                                      <p:cBhvr>
                                        <p:cTn id="21" dur="500" fill="hold"/>
                                        <p:tgtEl>
                                          <p:spTgt spid="77977"/>
                                        </p:tgtEl>
                                        <p:attrNameLst>
                                          <p:attrName>fill.type</p:attrName>
                                        </p:attrNameLst>
                                      </p:cBhvr>
                                      <p:to>
                                        <p:strVal val="solid"/>
                                      </p:to>
                                    </p:set>
                                    <p:set>
                                      <p:cBhvr>
                                        <p:cTn id="22" dur="500" fill="hold"/>
                                        <p:tgtEl>
                                          <p:spTgt spid="77977"/>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77978"/>
                                        </p:tgtEl>
                                        <p:attrNameLst>
                                          <p:attrName>fillcolor</p:attrName>
                                        </p:attrNameLst>
                                      </p:cBhvr>
                                      <p:to>
                                        <a:srgbClr val="0080FF"/>
                                      </p:to>
                                    </p:animClr>
                                    <p:set>
                                      <p:cBhvr>
                                        <p:cTn id="25" dur="500" fill="hold"/>
                                        <p:tgtEl>
                                          <p:spTgt spid="77978"/>
                                        </p:tgtEl>
                                        <p:attrNameLst>
                                          <p:attrName>fill.type</p:attrName>
                                        </p:attrNameLst>
                                      </p:cBhvr>
                                      <p:to>
                                        <p:strVal val="solid"/>
                                      </p:to>
                                    </p:set>
                                    <p:set>
                                      <p:cBhvr>
                                        <p:cTn id="26" dur="500" fill="hold"/>
                                        <p:tgtEl>
                                          <p:spTgt spid="77978"/>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6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500" fill="hold"/>
                                        <p:tgtEl>
                                          <p:spTgt spid="77975"/>
                                        </p:tgtEl>
                                        <p:attrNameLst>
                                          <p:attrName>fillcolor</p:attrName>
                                        </p:attrNameLst>
                                      </p:cBhvr>
                                      <p:to>
                                        <a:srgbClr val="0080FF"/>
                                      </p:to>
                                    </p:animClr>
                                    <p:set>
                                      <p:cBhvr>
                                        <p:cTn id="33" dur="500" fill="hold"/>
                                        <p:tgtEl>
                                          <p:spTgt spid="77975"/>
                                        </p:tgtEl>
                                        <p:attrNameLst>
                                          <p:attrName>fill.type</p:attrName>
                                        </p:attrNameLst>
                                      </p:cBhvr>
                                      <p:to>
                                        <p:strVal val="solid"/>
                                      </p:to>
                                    </p:set>
                                    <p:set>
                                      <p:cBhvr>
                                        <p:cTn id="34" dur="500" fill="hold"/>
                                        <p:tgtEl>
                                          <p:spTgt spid="7797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77976"/>
                                        </p:tgtEl>
                                        <p:attrNameLst>
                                          <p:attrName>fillcolor</p:attrName>
                                        </p:attrNameLst>
                                      </p:cBhvr>
                                      <p:to>
                                        <a:srgbClr val="0080FF"/>
                                      </p:to>
                                    </p:animClr>
                                    <p:set>
                                      <p:cBhvr>
                                        <p:cTn id="37" dur="500" fill="hold"/>
                                        <p:tgtEl>
                                          <p:spTgt spid="77976"/>
                                        </p:tgtEl>
                                        <p:attrNameLst>
                                          <p:attrName>fill.type</p:attrName>
                                        </p:attrNameLst>
                                      </p:cBhvr>
                                      <p:to>
                                        <p:strVal val="solid"/>
                                      </p:to>
                                    </p:set>
                                    <p:set>
                                      <p:cBhvr>
                                        <p:cTn id="38" dur="500" fill="hold"/>
                                        <p:tgtEl>
                                          <p:spTgt spid="77976"/>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853"/>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77971"/>
                                        </p:tgtEl>
                                        <p:attrNameLst>
                                          <p:attrName>fillcolor</p:attrName>
                                        </p:attrNameLst>
                                      </p:cBhvr>
                                      <p:to>
                                        <a:srgbClr val="0080FF"/>
                                      </p:to>
                                    </p:animClr>
                                    <p:set>
                                      <p:cBhvr>
                                        <p:cTn id="45" dur="500" fill="hold"/>
                                        <p:tgtEl>
                                          <p:spTgt spid="77971"/>
                                        </p:tgtEl>
                                        <p:attrNameLst>
                                          <p:attrName>fill.type</p:attrName>
                                        </p:attrNameLst>
                                      </p:cBhvr>
                                      <p:to>
                                        <p:strVal val="solid"/>
                                      </p:to>
                                    </p:set>
                                    <p:set>
                                      <p:cBhvr>
                                        <p:cTn id="46" dur="500" fill="hold"/>
                                        <p:tgtEl>
                                          <p:spTgt spid="77971"/>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77972"/>
                                        </p:tgtEl>
                                        <p:attrNameLst>
                                          <p:attrName>fillcolor</p:attrName>
                                        </p:attrNameLst>
                                      </p:cBhvr>
                                      <p:to>
                                        <a:srgbClr val="0080FF"/>
                                      </p:to>
                                    </p:animClr>
                                    <p:set>
                                      <p:cBhvr>
                                        <p:cTn id="49" dur="500" fill="hold"/>
                                        <p:tgtEl>
                                          <p:spTgt spid="77972"/>
                                        </p:tgtEl>
                                        <p:attrNameLst>
                                          <p:attrName>fill.type</p:attrName>
                                        </p:attrNameLst>
                                      </p:cBhvr>
                                      <p:to>
                                        <p:strVal val="solid"/>
                                      </p:to>
                                    </p:set>
                                    <p:set>
                                      <p:cBhvr>
                                        <p:cTn id="50" dur="500" fill="hold"/>
                                        <p:tgtEl>
                                          <p:spTgt spid="77972"/>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852"/>
                                        </p:tgtEl>
                                        <p:attrNameLst>
                                          <p:attrName>style.visibility</p:attrName>
                                        </p:attrNameLst>
                                      </p:cBhvr>
                                      <p:to>
                                        <p:strVal val="visible"/>
                                      </p:to>
                                    </p:set>
                                  </p:childTnLst>
                                </p:cTn>
                              </p:par>
                              <p:par>
                                <p:cTn id="55" presetID="1" presetClass="emph" presetSubtype="2" fill="hold" grpId="0" nodeType="withEffect">
                                  <p:stCondLst>
                                    <p:cond delay="0"/>
                                  </p:stCondLst>
                                  <p:childTnLst>
                                    <p:animClr clrSpc="rgb" dir="cw">
                                      <p:cBhvr>
                                        <p:cTn id="56" dur="500" fill="hold"/>
                                        <p:tgtEl>
                                          <p:spTgt spid="77974"/>
                                        </p:tgtEl>
                                        <p:attrNameLst>
                                          <p:attrName>fillcolor</p:attrName>
                                        </p:attrNameLst>
                                      </p:cBhvr>
                                      <p:to>
                                        <a:srgbClr val="0080FF"/>
                                      </p:to>
                                    </p:animClr>
                                    <p:set>
                                      <p:cBhvr>
                                        <p:cTn id="57" dur="500" fill="hold"/>
                                        <p:tgtEl>
                                          <p:spTgt spid="77974"/>
                                        </p:tgtEl>
                                        <p:attrNameLst>
                                          <p:attrName>fill.type</p:attrName>
                                        </p:attrNameLst>
                                      </p:cBhvr>
                                      <p:to>
                                        <p:strVal val="solid"/>
                                      </p:to>
                                    </p:set>
                                    <p:set>
                                      <p:cBhvr>
                                        <p:cTn id="58" dur="500" fill="hold"/>
                                        <p:tgtEl>
                                          <p:spTgt spid="77974"/>
                                        </p:tgtEl>
                                        <p:attrNameLst>
                                          <p:attrName>fill.on</p:attrName>
                                        </p:attrNameLst>
                                      </p:cBhvr>
                                      <p:to>
                                        <p:strVal val="true"/>
                                      </p:to>
                                    </p:set>
                                  </p:childTnLst>
                                </p:cTn>
                              </p:par>
                              <p:par>
                                <p:cTn id="59" presetID="1" presetClass="emph" presetSubtype="2" fill="hold" grpId="0" nodeType="withEffect">
                                  <p:stCondLst>
                                    <p:cond delay="0"/>
                                  </p:stCondLst>
                                  <p:childTnLst>
                                    <p:animClr clrSpc="rgb" dir="cw">
                                      <p:cBhvr>
                                        <p:cTn id="60" dur="500" fill="hold"/>
                                        <p:tgtEl>
                                          <p:spTgt spid="77973"/>
                                        </p:tgtEl>
                                        <p:attrNameLst>
                                          <p:attrName>fillcolor</p:attrName>
                                        </p:attrNameLst>
                                      </p:cBhvr>
                                      <p:to>
                                        <a:srgbClr val="0080FF"/>
                                      </p:to>
                                    </p:animClr>
                                    <p:set>
                                      <p:cBhvr>
                                        <p:cTn id="61" dur="500" fill="hold"/>
                                        <p:tgtEl>
                                          <p:spTgt spid="77973"/>
                                        </p:tgtEl>
                                        <p:attrNameLst>
                                          <p:attrName>fill.type</p:attrName>
                                        </p:attrNameLst>
                                      </p:cBhvr>
                                      <p:to>
                                        <p:strVal val="solid"/>
                                      </p:to>
                                    </p:set>
                                    <p:set>
                                      <p:cBhvr>
                                        <p:cTn id="62" dur="500" fill="hold"/>
                                        <p:tgtEl>
                                          <p:spTgt spid="77973"/>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866"/>
                                        </p:tgtEl>
                                        <p:attrNameLst>
                                          <p:attrName>style.visibility</p:attrName>
                                        </p:attrNameLst>
                                      </p:cBhvr>
                                      <p:to>
                                        <p:strVal val="visible"/>
                                      </p:to>
                                    </p:set>
                                  </p:childTnLst>
                                </p:cTn>
                              </p:par>
                              <p:par>
                                <p:cTn id="67" presetID="1" presetClass="emph" presetSubtype="2" fill="hold" grpId="0" nodeType="withEffect">
                                  <p:stCondLst>
                                    <p:cond delay="0"/>
                                  </p:stCondLst>
                                  <p:childTnLst>
                                    <p:animClr clrSpc="rgb" dir="cw">
                                      <p:cBhvr>
                                        <p:cTn id="68" dur="500" fill="hold"/>
                                        <p:tgtEl>
                                          <p:spTgt spid="77979"/>
                                        </p:tgtEl>
                                        <p:attrNameLst>
                                          <p:attrName>fillcolor</p:attrName>
                                        </p:attrNameLst>
                                      </p:cBhvr>
                                      <p:to>
                                        <a:srgbClr val="0080FF"/>
                                      </p:to>
                                    </p:animClr>
                                    <p:set>
                                      <p:cBhvr>
                                        <p:cTn id="69" dur="500" fill="hold"/>
                                        <p:tgtEl>
                                          <p:spTgt spid="77979"/>
                                        </p:tgtEl>
                                        <p:attrNameLst>
                                          <p:attrName>fill.type</p:attrName>
                                        </p:attrNameLst>
                                      </p:cBhvr>
                                      <p:to>
                                        <p:strVal val="solid"/>
                                      </p:to>
                                    </p:set>
                                    <p:set>
                                      <p:cBhvr>
                                        <p:cTn id="70" dur="500" fill="hold"/>
                                        <p:tgtEl>
                                          <p:spTgt spid="77979"/>
                                        </p:tgtEl>
                                        <p:attrNameLst>
                                          <p:attrName>fill.on</p:attrName>
                                        </p:attrNameLst>
                                      </p:cBhvr>
                                      <p:to>
                                        <p:strVal val="true"/>
                                      </p:to>
                                    </p:set>
                                  </p:childTnLst>
                                </p:cTn>
                              </p:par>
                              <p:par>
                                <p:cTn id="71" presetID="1" presetClass="emph" presetSubtype="2" fill="hold" grpId="0" nodeType="withEffect">
                                  <p:stCondLst>
                                    <p:cond delay="0"/>
                                  </p:stCondLst>
                                  <p:childTnLst>
                                    <p:animClr clrSpc="rgb" dir="cw">
                                      <p:cBhvr>
                                        <p:cTn id="72" dur="500" fill="hold"/>
                                        <p:tgtEl>
                                          <p:spTgt spid="77980"/>
                                        </p:tgtEl>
                                        <p:attrNameLst>
                                          <p:attrName>fillcolor</p:attrName>
                                        </p:attrNameLst>
                                      </p:cBhvr>
                                      <p:to>
                                        <a:srgbClr val="0080FF"/>
                                      </p:to>
                                    </p:animClr>
                                    <p:set>
                                      <p:cBhvr>
                                        <p:cTn id="73" dur="500" fill="hold"/>
                                        <p:tgtEl>
                                          <p:spTgt spid="77980"/>
                                        </p:tgtEl>
                                        <p:attrNameLst>
                                          <p:attrName>fill.type</p:attrName>
                                        </p:attrNameLst>
                                      </p:cBhvr>
                                      <p:to>
                                        <p:strVal val="solid"/>
                                      </p:to>
                                    </p:set>
                                    <p:set>
                                      <p:cBhvr>
                                        <p:cTn id="74" dur="500" fill="hold"/>
                                        <p:tgtEl>
                                          <p:spTgt spid="77980"/>
                                        </p:tgtEl>
                                        <p:attrNameLst>
                                          <p:attrName>fill.on</p:attrName>
                                        </p:attrNameLst>
                                      </p:cBhvr>
                                      <p:to>
                                        <p:strVal val="tru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856"/>
                                        </p:tgtEl>
                                        <p:attrNameLst>
                                          <p:attrName>style.visibility</p:attrName>
                                        </p:attrNameLst>
                                      </p:cBhvr>
                                      <p:to>
                                        <p:strVal val="visible"/>
                                      </p:to>
                                    </p:set>
                                  </p:childTnLst>
                                </p:cTn>
                              </p:par>
                              <p:par>
                                <p:cTn id="79" presetID="1" presetClass="emph" presetSubtype="2" fill="hold" grpId="0" nodeType="withEffect">
                                  <p:stCondLst>
                                    <p:cond delay="0"/>
                                  </p:stCondLst>
                                  <p:childTnLst>
                                    <p:animClr clrSpc="rgb" dir="cw">
                                      <p:cBhvr>
                                        <p:cTn id="80" dur="500" fill="hold"/>
                                        <p:tgtEl>
                                          <p:spTgt spid="77981"/>
                                        </p:tgtEl>
                                        <p:attrNameLst>
                                          <p:attrName>fillcolor</p:attrName>
                                        </p:attrNameLst>
                                      </p:cBhvr>
                                      <p:to>
                                        <a:srgbClr val="0080FF"/>
                                      </p:to>
                                    </p:animClr>
                                    <p:set>
                                      <p:cBhvr>
                                        <p:cTn id="81" dur="500" fill="hold"/>
                                        <p:tgtEl>
                                          <p:spTgt spid="77981"/>
                                        </p:tgtEl>
                                        <p:attrNameLst>
                                          <p:attrName>fill.type</p:attrName>
                                        </p:attrNameLst>
                                      </p:cBhvr>
                                      <p:to>
                                        <p:strVal val="solid"/>
                                      </p:to>
                                    </p:set>
                                    <p:set>
                                      <p:cBhvr>
                                        <p:cTn id="82" dur="500" fill="hold"/>
                                        <p:tgtEl>
                                          <p:spTgt spid="77981"/>
                                        </p:tgtEl>
                                        <p:attrNameLst>
                                          <p:attrName>fill.on</p:attrName>
                                        </p:attrNameLst>
                                      </p:cBhvr>
                                      <p:to>
                                        <p:strVal val="true"/>
                                      </p:to>
                                    </p:set>
                                  </p:childTnLst>
                                </p:cTn>
                              </p:par>
                              <p:par>
                                <p:cTn id="83" presetID="1" presetClass="emph" presetSubtype="2" fill="hold" grpId="0" nodeType="withEffect">
                                  <p:stCondLst>
                                    <p:cond delay="0"/>
                                  </p:stCondLst>
                                  <p:childTnLst>
                                    <p:animClr clrSpc="rgb" dir="cw">
                                      <p:cBhvr>
                                        <p:cTn id="84" dur="500" fill="hold"/>
                                        <p:tgtEl>
                                          <p:spTgt spid="77982"/>
                                        </p:tgtEl>
                                        <p:attrNameLst>
                                          <p:attrName>fillcolor</p:attrName>
                                        </p:attrNameLst>
                                      </p:cBhvr>
                                      <p:to>
                                        <a:srgbClr val="0080FF"/>
                                      </p:to>
                                    </p:animClr>
                                    <p:set>
                                      <p:cBhvr>
                                        <p:cTn id="85" dur="500" fill="hold"/>
                                        <p:tgtEl>
                                          <p:spTgt spid="77982"/>
                                        </p:tgtEl>
                                        <p:attrNameLst>
                                          <p:attrName>fill.type</p:attrName>
                                        </p:attrNameLst>
                                      </p:cBhvr>
                                      <p:to>
                                        <p:strVal val="solid"/>
                                      </p:to>
                                    </p:set>
                                    <p:set>
                                      <p:cBhvr>
                                        <p:cTn id="86" dur="500" fill="hold"/>
                                        <p:tgtEl>
                                          <p:spTgt spid="77982"/>
                                        </p:tgtEl>
                                        <p:attrNameLst>
                                          <p:attrName>fill.on</p:attrName>
                                        </p:attrNameLst>
                                      </p:cBhvr>
                                      <p:to>
                                        <p:strVal val="tru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778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88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7883"/>
                                        </p:tgtEl>
                                        <p:attrNameLst>
                                          <p:attrName>style.visibility</p:attrName>
                                        </p:attrNameLst>
                                      </p:cBhvr>
                                      <p:to>
                                        <p:strVal val="visible"/>
                                      </p:to>
                                    </p:set>
                                  </p:childTnLst>
                                </p:cTn>
                              </p:par>
                              <p:par>
                                <p:cTn id="95" presetID="7" presetClass="emph" presetSubtype="2" fill="hold" nodeType="withEffect">
                                  <p:stCondLst>
                                    <p:cond delay="0"/>
                                  </p:stCondLst>
                                  <p:childTnLst>
                                    <p:animClr clrSpc="rgb" dir="cw">
                                      <p:cBhvr>
                                        <p:cTn id="96" dur="500" fill="hold"/>
                                        <p:tgtEl>
                                          <p:spTgt spid="77983"/>
                                        </p:tgtEl>
                                        <p:attrNameLst>
                                          <p:attrName>stroke.color</p:attrName>
                                        </p:attrNameLst>
                                      </p:cBhvr>
                                      <p:to>
                                        <a:srgbClr val="0080FF"/>
                                      </p:to>
                                    </p:animClr>
                                    <p:set>
                                      <p:cBhvr>
                                        <p:cTn id="97" dur="500" fill="hold"/>
                                        <p:tgtEl>
                                          <p:spTgt spid="77983"/>
                                        </p:tgtEl>
                                        <p:attrNameLst>
                                          <p:attrName>stroke.on</p:attrName>
                                        </p:attrNameLst>
                                      </p:cBhvr>
                                      <p:to>
                                        <p:strVal val="tru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786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77893"/>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7789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77895"/>
                                        </p:tgtEl>
                                        <p:attrNameLst>
                                          <p:attrName>style.visibility</p:attrName>
                                        </p:attrNameLst>
                                      </p:cBhvr>
                                      <p:to>
                                        <p:strVal val="visible"/>
                                      </p:to>
                                    </p:set>
                                  </p:childTnLst>
                                </p:cTn>
                              </p:par>
                              <p:par>
                                <p:cTn id="108" presetID="7" presetClass="emph" presetSubtype="2" fill="hold" nodeType="withEffect">
                                  <p:stCondLst>
                                    <p:cond delay="0"/>
                                  </p:stCondLst>
                                  <p:childTnLst>
                                    <p:animClr clrSpc="rgb" dir="cw">
                                      <p:cBhvr>
                                        <p:cTn id="109" dur="500" fill="hold"/>
                                        <p:tgtEl>
                                          <p:spTgt spid="77965"/>
                                        </p:tgtEl>
                                        <p:attrNameLst>
                                          <p:attrName>stroke.color</p:attrName>
                                        </p:attrNameLst>
                                      </p:cBhvr>
                                      <p:to>
                                        <a:srgbClr val="0080FF"/>
                                      </p:to>
                                    </p:animClr>
                                    <p:set>
                                      <p:cBhvr>
                                        <p:cTn id="110" dur="500" fill="hold"/>
                                        <p:tgtEl>
                                          <p:spTgt spid="77965"/>
                                        </p:tgtEl>
                                        <p:attrNameLst>
                                          <p:attrName>stroke.on</p:attrName>
                                        </p:attrNameLst>
                                      </p:cBhvr>
                                      <p:to>
                                        <p:strVal val="true"/>
                                      </p:to>
                                    </p:set>
                                  </p:childTnLst>
                                </p:cTn>
                              </p:par>
                              <p:par>
                                <p:cTn id="111" presetID="7" presetClass="emph" presetSubtype="2" fill="hold" nodeType="withEffect">
                                  <p:stCondLst>
                                    <p:cond delay="0"/>
                                  </p:stCondLst>
                                  <p:childTnLst>
                                    <p:animClr clrSpc="rgb" dir="cw">
                                      <p:cBhvr>
                                        <p:cTn id="112" dur="500" fill="hold"/>
                                        <p:tgtEl>
                                          <p:spTgt spid="77964"/>
                                        </p:tgtEl>
                                        <p:attrNameLst>
                                          <p:attrName>stroke.color</p:attrName>
                                        </p:attrNameLst>
                                      </p:cBhvr>
                                      <p:to>
                                        <a:srgbClr val="0080FF"/>
                                      </p:to>
                                    </p:animClr>
                                    <p:set>
                                      <p:cBhvr>
                                        <p:cTn id="113" dur="500" fill="hold"/>
                                        <p:tgtEl>
                                          <p:spTgt spid="77964"/>
                                        </p:tgtEl>
                                        <p:attrNameLst>
                                          <p:attrName>stroke.on</p:attrName>
                                        </p:attrNameLst>
                                      </p:cBhvr>
                                      <p:to>
                                        <p:strVal val="tru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77851"/>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77891"/>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77890"/>
                                        </p:tgtEl>
                                        <p:attrNameLst>
                                          <p:attrName>style.visibility</p:attrName>
                                        </p:attrNameLst>
                                      </p:cBhvr>
                                      <p:to>
                                        <p:strVal val="visible"/>
                                      </p:to>
                                    </p:set>
                                  </p:childTnLst>
                                </p:cTn>
                              </p:par>
                              <p:par>
                                <p:cTn id="122" presetID="7" presetClass="emph" presetSubtype="2" fill="hold" nodeType="withEffect">
                                  <p:stCondLst>
                                    <p:cond delay="0"/>
                                  </p:stCondLst>
                                  <p:childTnLst>
                                    <p:animClr clrSpc="rgb" dir="cw">
                                      <p:cBhvr>
                                        <p:cTn id="123" dur="500" fill="hold"/>
                                        <p:tgtEl>
                                          <p:spTgt spid="77966"/>
                                        </p:tgtEl>
                                        <p:attrNameLst>
                                          <p:attrName>stroke.color</p:attrName>
                                        </p:attrNameLst>
                                      </p:cBhvr>
                                      <p:to>
                                        <a:srgbClr val="0080FF"/>
                                      </p:to>
                                    </p:animClr>
                                    <p:set>
                                      <p:cBhvr>
                                        <p:cTn id="124" dur="500" fill="hold"/>
                                        <p:tgtEl>
                                          <p:spTgt spid="77966"/>
                                        </p:tgtEl>
                                        <p:attrNameLst>
                                          <p:attrName>stroke.on</p:attrName>
                                        </p:attrNameLst>
                                      </p:cBhvr>
                                      <p:to>
                                        <p:strVal val="tru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7789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85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89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7898"/>
                                        </p:tgtEl>
                                        <p:attrNameLst>
                                          <p:attrName>style.visibility</p:attrName>
                                        </p:attrNameLst>
                                      </p:cBhvr>
                                      <p:to>
                                        <p:strVal val="visible"/>
                                      </p:to>
                                    </p:set>
                                  </p:childTnLst>
                                </p:cTn>
                              </p:par>
                              <p:par>
                                <p:cTn id="135" presetID="7" presetClass="emph" presetSubtype="2" fill="hold" nodeType="withEffect">
                                  <p:stCondLst>
                                    <p:cond delay="0"/>
                                  </p:stCondLst>
                                  <p:childTnLst>
                                    <p:animClr clrSpc="rgb" dir="cw">
                                      <p:cBhvr>
                                        <p:cTn id="136" dur="500" fill="hold"/>
                                        <p:tgtEl>
                                          <p:spTgt spid="77963"/>
                                        </p:tgtEl>
                                        <p:attrNameLst>
                                          <p:attrName>stroke.color</p:attrName>
                                        </p:attrNameLst>
                                      </p:cBhvr>
                                      <p:to>
                                        <a:srgbClr val="0080FF"/>
                                      </p:to>
                                    </p:animClr>
                                    <p:set>
                                      <p:cBhvr>
                                        <p:cTn id="137" dur="500" fill="hold"/>
                                        <p:tgtEl>
                                          <p:spTgt spid="77963"/>
                                        </p:tgtEl>
                                        <p:attrNameLst>
                                          <p:attrName>stroke.on</p:attrName>
                                        </p:attrNameLst>
                                      </p:cBhvr>
                                      <p:to>
                                        <p:strVal val="true"/>
                                      </p:to>
                                    </p:set>
                                  </p:childTnLst>
                                </p:cTn>
                              </p:par>
                              <p:par>
                                <p:cTn id="138" presetID="7" presetClass="emph" presetSubtype="2" fill="hold" nodeType="withEffect">
                                  <p:stCondLst>
                                    <p:cond delay="0"/>
                                  </p:stCondLst>
                                  <p:childTnLst>
                                    <p:animClr clrSpc="rgb" dir="cw">
                                      <p:cBhvr>
                                        <p:cTn id="139" dur="500" fill="hold"/>
                                        <p:tgtEl>
                                          <p:spTgt spid="77968"/>
                                        </p:tgtEl>
                                        <p:attrNameLst>
                                          <p:attrName>stroke.color</p:attrName>
                                        </p:attrNameLst>
                                      </p:cBhvr>
                                      <p:to>
                                        <a:srgbClr val="0080FF"/>
                                      </p:to>
                                    </p:animClr>
                                    <p:set>
                                      <p:cBhvr>
                                        <p:cTn id="140" dur="500" fill="hold"/>
                                        <p:tgtEl>
                                          <p:spTgt spid="7796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2" grpId="0" animBg="1"/>
      <p:bldP spid="77853" grpId="0" animBg="1"/>
      <p:bldP spid="77864" grpId="0" animBg="1"/>
      <p:bldP spid="77856" grpId="0" animBg="1"/>
      <p:bldP spid="77866" grpId="0" animBg="1"/>
      <p:bldP spid="77857" grpId="0" animBg="1"/>
      <p:bldP spid="77868" grpId="0" animBg="1"/>
      <p:bldP spid="77860" grpId="0" animBg="1"/>
      <p:bldP spid="77851" grpId="0" animBg="1"/>
      <p:bldP spid="77883" grpId="0" animBg="1"/>
      <p:bldP spid="77858" grpId="0" animBg="1"/>
      <p:bldP spid="77969" grpId="0" animBg="1"/>
      <p:bldP spid="77970" grpId="0" animBg="1"/>
      <p:bldP spid="77971" grpId="0" animBg="1"/>
      <p:bldP spid="77972" grpId="0" animBg="1"/>
      <p:bldP spid="77973" grpId="0" animBg="1"/>
      <p:bldP spid="77974" grpId="0" animBg="1"/>
      <p:bldP spid="77977" grpId="0" animBg="1"/>
      <p:bldP spid="77978" grpId="0" animBg="1"/>
      <p:bldP spid="77979" grpId="0" animBg="1"/>
      <p:bldP spid="77980" grpId="0" animBg="1"/>
      <p:bldP spid="77981" grpId="0" animBg="1"/>
      <p:bldP spid="779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Regression Testing</a:t>
            </a:r>
          </a:p>
        </p:txBody>
      </p:sp>
      <p:sp>
        <p:nvSpPr>
          <p:cNvPr id="201731" name="Rectangle 3"/>
          <p:cNvSpPr>
            <a:spLocks noGrp="1" noChangeArrowheads="1"/>
          </p:cNvSpPr>
          <p:nvPr>
            <p:ph sz="quarter" idx="1"/>
          </p:nvPr>
        </p:nvSpPr>
        <p:spPr/>
        <p:txBody>
          <a:bodyPr>
            <a:normAutofit/>
          </a:bodyPr>
          <a:lstStyle/>
          <a:p>
            <a:pPr algn="just">
              <a:lnSpc>
                <a:spcPct val="90000"/>
              </a:lnSpc>
              <a:spcBef>
                <a:spcPts val="900"/>
              </a:spcBef>
            </a:pPr>
            <a:r>
              <a:rPr lang="en-US" altLang="en-US" i="1" dirty="0">
                <a:solidFill>
                  <a:schemeClr val="folHlink"/>
                </a:solidFill>
                <a:latin typeface="Palatino" pitchFamily="-128" charset="0"/>
              </a:rPr>
              <a:t>Regression testing</a:t>
            </a:r>
            <a:r>
              <a:rPr lang="en-US" altLang="en-US" dirty="0">
                <a:latin typeface="Palatino" pitchFamily="-128" charset="0"/>
              </a:rPr>
              <a:t> is the re-execution of some subset of tests that have already been conducted to ensure that changes have not propagated unintended side effects</a:t>
            </a:r>
          </a:p>
          <a:p>
            <a:pPr algn="just">
              <a:lnSpc>
                <a:spcPct val="90000"/>
              </a:lnSpc>
              <a:spcBef>
                <a:spcPts val="300"/>
              </a:spcBef>
            </a:pPr>
            <a:r>
              <a:rPr lang="en-US" altLang="en-US" dirty="0">
                <a:latin typeface="Palatino" pitchFamily="-128" charset="0"/>
              </a:rPr>
              <a:t>Whenever software is corrected, some aspect of the software configuration (the program, its documentation, or the data that support it) is changed. </a:t>
            </a:r>
          </a:p>
          <a:p>
            <a:pPr algn="just">
              <a:lnSpc>
                <a:spcPct val="90000"/>
              </a:lnSpc>
              <a:spcBef>
                <a:spcPts val="300"/>
              </a:spcBef>
            </a:pPr>
            <a:r>
              <a:rPr lang="en-US" altLang="en-US" dirty="0">
                <a:latin typeface="Palatino" pitchFamily="-128" charset="0"/>
              </a:rPr>
              <a:t>Regression testing helps to ensure that changes (due to testing or for other reasons) do not introduce unintended behavior or additional errors.</a:t>
            </a:r>
          </a:p>
          <a:p>
            <a:pPr algn="just">
              <a:lnSpc>
                <a:spcPct val="90000"/>
              </a:lnSpc>
              <a:spcBef>
                <a:spcPts val="900"/>
              </a:spcBef>
            </a:pPr>
            <a:r>
              <a:rPr lang="en-US" altLang="en-US" dirty="0">
                <a:latin typeface="Palatino" pitchFamily="-128" charset="0"/>
              </a:rPr>
              <a:t>Regression testing may be conducted manually, by re-executing a subset of all test cases or using automated capture/playback tools.</a:t>
            </a:r>
          </a:p>
          <a:p>
            <a:pPr algn="just">
              <a:lnSpc>
                <a:spcPct val="90000"/>
              </a:lnSpc>
            </a:pPr>
            <a:endParaRPr lang="en-US" altLang="en-US" dirty="0"/>
          </a:p>
        </p:txBody>
      </p:sp>
      <p:sp>
        <p:nvSpPr>
          <p:cNvPr id="5" name="Slide Number Placeholder 4"/>
          <p:cNvSpPr>
            <a:spLocks noGrp="1"/>
          </p:cNvSpPr>
          <p:nvPr>
            <p:ph type="sldNum" sz="quarter" idx="12"/>
          </p:nvPr>
        </p:nvSpPr>
        <p:spPr/>
        <p:txBody>
          <a:bodyPr/>
          <a:lstStyle/>
          <a:p>
            <a:fld id="{B5CE19AF-9B77-4CF1-9B16-D5424D447DBF}" type="slidenum">
              <a:rPr lang="en-US" altLang="en-US"/>
              <a:pPr/>
              <a:t>27</a:t>
            </a:fld>
            <a:endParaRPr lang="en-US" altLang="en-US"/>
          </a:p>
        </p:txBody>
      </p:sp>
    </p:spTree>
    <p:extLst>
      <p:ext uri="{BB962C8B-B14F-4D97-AF65-F5344CB8AC3E}">
        <p14:creationId xmlns:p14="http://schemas.microsoft.com/office/powerpoint/2010/main" val="54993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672126" y="736600"/>
            <a:ext cx="5744674" cy="685800"/>
          </a:xfrm>
        </p:spPr>
        <p:txBody>
          <a:bodyPr>
            <a:normAutofit fontScale="90000"/>
          </a:bodyPr>
          <a:lstStyle/>
          <a:p>
            <a:r>
              <a:rPr lang="en-US" altLang="en-US" dirty="0" smtClean="0"/>
              <a:t>Sanity/Smoke </a:t>
            </a:r>
            <a:r>
              <a:rPr lang="en-US" altLang="en-US" dirty="0"/>
              <a:t>Testing</a:t>
            </a:r>
          </a:p>
        </p:txBody>
      </p:sp>
      <p:sp>
        <p:nvSpPr>
          <p:cNvPr id="190467" name="Rectangle 3"/>
          <p:cNvSpPr>
            <a:spLocks noGrp="1" noChangeArrowheads="1"/>
          </p:cNvSpPr>
          <p:nvPr>
            <p:ph sz="quarter" idx="1"/>
          </p:nvPr>
        </p:nvSpPr>
        <p:spPr>
          <a:xfrm>
            <a:off x="1498600" y="1905000"/>
            <a:ext cx="9779000" cy="4114800"/>
          </a:xfrm>
        </p:spPr>
        <p:txBody>
          <a:bodyPr>
            <a:noAutofit/>
          </a:bodyPr>
          <a:lstStyle/>
          <a:p>
            <a:pPr algn="just">
              <a:lnSpc>
                <a:spcPct val="90000"/>
              </a:lnSpc>
            </a:pPr>
            <a:r>
              <a:rPr lang="en-US" altLang="en-US" sz="2400" dirty="0"/>
              <a:t>A common approach for creating “daily builds” for product software</a:t>
            </a:r>
          </a:p>
          <a:p>
            <a:pPr algn="just">
              <a:lnSpc>
                <a:spcPct val="90000"/>
              </a:lnSpc>
            </a:pPr>
            <a:r>
              <a:rPr lang="en-US" altLang="en-US" sz="2400" dirty="0"/>
              <a:t>Smoke testing steps:</a:t>
            </a:r>
          </a:p>
          <a:p>
            <a:pPr lvl="1" algn="just">
              <a:lnSpc>
                <a:spcPct val="90000"/>
              </a:lnSpc>
              <a:spcBef>
                <a:spcPts val="300"/>
              </a:spcBef>
            </a:pPr>
            <a:r>
              <a:rPr lang="en-US" altLang="en-US" sz="2000" dirty="0"/>
              <a:t>Software components that have been translated into code are integrated into a “build.” </a:t>
            </a:r>
          </a:p>
          <a:p>
            <a:pPr lvl="2" algn="just">
              <a:lnSpc>
                <a:spcPct val="90000"/>
              </a:lnSpc>
              <a:spcBef>
                <a:spcPts val="300"/>
              </a:spcBef>
            </a:pPr>
            <a:r>
              <a:rPr lang="en-US" altLang="en-US" sz="1800" dirty="0"/>
              <a:t>A build includes all data files, libraries, reusable modules, and engineered components that are required to implement one or more product functions.</a:t>
            </a:r>
          </a:p>
          <a:p>
            <a:pPr lvl="1" algn="just">
              <a:lnSpc>
                <a:spcPct val="90000"/>
              </a:lnSpc>
            </a:pPr>
            <a:r>
              <a:rPr lang="en-US" altLang="en-US" sz="2000" dirty="0"/>
              <a:t>A series of tests is designed to expose errors that will keep the build from properly performing its function. </a:t>
            </a:r>
          </a:p>
          <a:p>
            <a:pPr lvl="2" algn="just">
              <a:lnSpc>
                <a:spcPct val="90000"/>
              </a:lnSpc>
            </a:pPr>
            <a:r>
              <a:rPr lang="en-US" altLang="en-US" sz="1800" dirty="0"/>
              <a:t>The intent should be to uncover “show stopper” errors that have the highest likelihood of throwing the software project behind schedule.</a:t>
            </a:r>
          </a:p>
          <a:p>
            <a:pPr lvl="1" algn="just">
              <a:lnSpc>
                <a:spcPct val="90000"/>
              </a:lnSpc>
            </a:pPr>
            <a:r>
              <a:rPr lang="en-US" altLang="en-US" sz="2000" dirty="0"/>
              <a:t>The build is integrated with other builds and the entire product (in its current form) is smoke tested daily. </a:t>
            </a:r>
          </a:p>
          <a:p>
            <a:pPr lvl="2" algn="just">
              <a:lnSpc>
                <a:spcPct val="90000"/>
              </a:lnSpc>
            </a:pPr>
            <a:r>
              <a:rPr lang="en-US" altLang="en-US" sz="1800" dirty="0"/>
              <a:t>The integration approach may be top down or bottom up.</a:t>
            </a:r>
          </a:p>
        </p:txBody>
      </p:sp>
      <p:sp>
        <p:nvSpPr>
          <p:cNvPr id="5" name="Slide Number Placeholder 4"/>
          <p:cNvSpPr>
            <a:spLocks noGrp="1"/>
          </p:cNvSpPr>
          <p:nvPr>
            <p:ph type="sldNum" sz="quarter" idx="12"/>
          </p:nvPr>
        </p:nvSpPr>
        <p:spPr/>
        <p:txBody>
          <a:bodyPr/>
          <a:lstStyle/>
          <a:p>
            <a:fld id="{6D846E32-0256-4AB2-B830-350B3640B43C}" type="slidenum">
              <a:rPr lang="en-US" altLang="en-US"/>
              <a:pPr/>
              <a:t>28</a:t>
            </a:fld>
            <a:endParaRPr lang="en-US" altLang="en-US"/>
          </a:p>
        </p:txBody>
      </p:sp>
    </p:spTree>
    <p:extLst>
      <p:ext uri="{BB962C8B-B14F-4D97-AF65-F5344CB8AC3E}">
        <p14:creationId xmlns:p14="http://schemas.microsoft.com/office/powerpoint/2010/main" val="421449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testing</a:t>
            </a:r>
            <a:endParaRPr lang="en-IN" dirty="0"/>
          </a:p>
        </p:txBody>
      </p:sp>
      <p:sp>
        <p:nvSpPr>
          <p:cNvPr id="3" name="Content Placeholder 2"/>
          <p:cNvSpPr>
            <a:spLocks noGrp="1"/>
          </p:cNvSpPr>
          <p:nvPr>
            <p:ph sz="quarter" idx="1"/>
          </p:nvPr>
        </p:nvSpPr>
        <p:spPr/>
        <p:txBody>
          <a:bodyPr>
            <a:normAutofit/>
          </a:bodyPr>
          <a:lstStyle/>
          <a:p>
            <a:pPr algn="just"/>
            <a:r>
              <a:rPr lang="en-IN" dirty="0">
                <a:effectLst/>
              </a:rPr>
              <a:t>The process of evaluating software during the development process or at the end of the development process to determine whether it satisfies specified business requirements.</a:t>
            </a:r>
          </a:p>
          <a:p>
            <a:pPr algn="just"/>
            <a:r>
              <a:rPr lang="en-IN" dirty="0">
                <a:effectLst/>
              </a:rPr>
              <a:t>Validation Testing ensures that the product actually meets the client's needs. It can also be defined as to demonstrate that the product </a:t>
            </a:r>
            <a:r>
              <a:rPr lang="en-IN" dirty="0" err="1">
                <a:effectLst/>
              </a:rPr>
              <a:t>fulfills</a:t>
            </a:r>
            <a:r>
              <a:rPr lang="en-IN" dirty="0">
                <a:effectLst/>
              </a:rPr>
              <a:t> its intended use when deployed on appropriate environment.</a:t>
            </a:r>
          </a:p>
          <a:p>
            <a:pPr algn="just"/>
            <a:r>
              <a:rPr lang="en-IN" dirty="0">
                <a:effectLst/>
              </a:rPr>
              <a:t>It answers to the question, Are we building the right product</a:t>
            </a:r>
            <a:r>
              <a:rPr lang="en-IN" dirty="0" smtClean="0">
                <a:effectLst/>
              </a:rPr>
              <a:t>?</a:t>
            </a:r>
            <a:endParaRPr lang="en-IN" dirty="0" smtClean="0"/>
          </a:p>
          <a:p>
            <a:pPr algn="just"/>
            <a:r>
              <a:rPr lang="en-IN" dirty="0" smtClean="0">
                <a:effectLst/>
              </a:rPr>
              <a:t>Acceptance Testing:</a:t>
            </a:r>
          </a:p>
          <a:p>
            <a:pPr lvl="1" algn="just"/>
            <a:r>
              <a:rPr lang="en-IN" dirty="0" smtClean="0">
                <a:effectLst/>
              </a:rPr>
              <a:t>Alpha and Beta Testing</a:t>
            </a:r>
            <a:endParaRPr lang="en-IN" dirty="0">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6837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V &amp; V</a:t>
            </a:r>
          </a:p>
        </p:txBody>
      </p:sp>
      <p:sp>
        <p:nvSpPr>
          <p:cNvPr id="200707" name="Rectangle 3"/>
          <p:cNvSpPr>
            <a:spLocks noGrp="1" noChangeArrowheads="1"/>
          </p:cNvSpPr>
          <p:nvPr>
            <p:ph sz="quarter" idx="1"/>
          </p:nvPr>
        </p:nvSpPr>
        <p:spPr>
          <a:xfrm>
            <a:off x="913794" y="1905000"/>
            <a:ext cx="10353762" cy="4191000"/>
          </a:xfrm>
        </p:spPr>
        <p:txBody>
          <a:bodyPr/>
          <a:lstStyle/>
          <a:p>
            <a:pPr algn="just">
              <a:spcBef>
                <a:spcPts val="300"/>
              </a:spcBef>
            </a:pPr>
            <a:r>
              <a:rPr lang="en-US" altLang="en-US" i="1" dirty="0">
                <a:solidFill>
                  <a:schemeClr val="folHlink"/>
                </a:solidFill>
                <a:latin typeface="Palatino" pitchFamily="-128" charset="0"/>
              </a:rPr>
              <a:t>Verification</a:t>
            </a:r>
            <a:r>
              <a:rPr lang="en-US" altLang="en-US" dirty="0">
                <a:latin typeface="Palatino" pitchFamily="-128" charset="0"/>
              </a:rPr>
              <a:t> refers to the set of tasks that ensure that software correctly implements a specific function. </a:t>
            </a:r>
          </a:p>
          <a:p>
            <a:pPr algn="just">
              <a:spcBef>
                <a:spcPts val="300"/>
              </a:spcBef>
            </a:pPr>
            <a:r>
              <a:rPr lang="en-US" altLang="en-US" i="1" dirty="0">
                <a:solidFill>
                  <a:schemeClr val="folHlink"/>
                </a:solidFill>
                <a:latin typeface="Palatino" pitchFamily="-128" charset="0"/>
              </a:rPr>
              <a:t>Validation</a:t>
            </a:r>
            <a:r>
              <a:rPr lang="en-US" altLang="en-US" dirty="0">
                <a:latin typeface="Palatino" pitchFamily="-128" charset="0"/>
              </a:rPr>
              <a:t> refers to a different set of tasks that ensure that the software that has been built is traceable to customer requirements. </a:t>
            </a:r>
          </a:p>
          <a:p>
            <a:pPr lvl="1" algn="just">
              <a:spcBef>
                <a:spcPts val="600"/>
              </a:spcBef>
            </a:pPr>
            <a:r>
              <a:rPr lang="en-US" altLang="en-US" i="1" dirty="0">
                <a:solidFill>
                  <a:schemeClr val="folHlink"/>
                </a:solidFill>
                <a:latin typeface="Palatino" pitchFamily="-128" charset="0"/>
              </a:rPr>
              <a:t>Verification:</a:t>
            </a:r>
            <a:r>
              <a:rPr lang="en-US" altLang="en-US" dirty="0">
                <a:solidFill>
                  <a:schemeClr val="folHlink"/>
                </a:solidFill>
                <a:latin typeface="Palatino" pitchFamily="-128" charset="0"/>
              </a:rPr>
              <a:t>  "Are we building the product right?" </a:t>
            </a:r>
          </a:p>
          <a:p>
            <a:pPr lvl="1" algn="just">
              <a:spcBef>
                <a:spcPts val="300"/>
              </a:spcBef>
            </a:pPr>
            <a:r>
              <a:rPr lang="en-US" altLang="en-US" i="1" dirty="0">
                <a:solidFill>
                  <a:schemeClr val="folHlink"/>
                </a:solidFill>
                <a:latin typeface="Palatino" pitchFamily="-128" charset="0"/>
              </a:rPr>
              <a:t>Validation: </a:t>
            </a:r>
            <a:r>
              <a:rPr lang="en-US" altLang="en-US" dirty="0">
                <a:solidFill>
                  <a:schemeClr val="folHlink"/>
                </a:solidFill>
                <a:latin typeface="Palatino" pitchFamily="-128" charset="0"/>
              </a:rPr>
              <a:t>  "Are we building the right product?"</a:t>
            </a:r>
          </a:p>
        </p:txBody>
      </p:sp>
      <p:sp>
        <p:nvSpPr>
          <p:cNvPr id="5" name="Slide Number Placeholder 4"/>
          <p:cNvSpPr>
            <a:spLocks noGrp="1"/>
          </p:cNvSpPr>
          <p:nvPr>
            <p:ph type="sldNum" sz="quarter" idx="12"/>
          </p:nvPr>
        </p:nvSpPr>
        <p:spPr/>
        <p:txBody>
          <a:bodyPr/>
          <a:lstStyle/>
          <a:p>
            <a:fld id="{04501584-83FF-4456-854C-88DE814A842D}" type="slidenum">
              <a:rPr lang="en-US" altLang="en-US"/>
              <a:pPr/>
              <a:t>3</a:t>
            </a:fld>
            <a:endParaRPr lang="en-US" altLang="en-US"/>
          </a:p>
        </p:txBody>
      </p:sp>
    </p:spTree>
    <p:extLst>
      <p:ext uri="{BB962C8B-B14F-4D97-AF65-F5344CB8AC3E}">
        <p14:creationId xmlns:p14="http://schemas.microsoft.com/office/powerpoint/2010/main" val="9840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Alpha and beta testing</a:t>
            </a:r>
            <a:endParaRPr lang="en-IN" dirty="0"/>
          </a:p>
        </p:txBody>
      </p:sp>
      <p:sp>
        <p:nvSpPr>
          <p:cNvPr id="3" name="Content Placeholder 2"/>
          <p:cNvSpPr>
            <a:spLocks noGrp="1"/>
          </p:cNvSpPr>
          <p:nvPr>
            <p:ph sz="quarter" idx="1"/>
          </p:nvPr>
        </p:nvSpPr>
        <p:spPr>
          <a:xfrm>
            <a:off x="913795" y="2096064"/>
            <a:ext cx="10353762" cy="4520636"/>
          </a:xfrm>
        </p:spPr>
        <p:txBody>
          <a:bodyPr>
            <a:normAutofit fontScale="92500"/>
          </a:bodyPr>
          <a:lstStyle/>
          <a:p>
            <a:pPr algn="just"/>
            <a:r>
              <a:rPr lang="en-IN" dirty="0" smtClean="0">
                <a:effectLst/>
              </a:rPr>
              <a:t>Acceptance Testing</a:t>
            </a:r>
          </a:p>
          <a:p>
            <a:pPr lvl="1" algn="just"/>
            <a:r>
              <a:rPr lang="en-IN" dirty="0">
                <a:effectLst/>
              </a:rPr>
              <a:t>Acceptance testing, a testing technique performed to determine whether or not the software system has met the requirement specifications. The main purpose of this test is to evaluate the system's compliance with the business requirements and verify if it is has met the required criteria for delivery to end users.</a:t>
            </a:r>
            <a:endParaRPr lang="en-IN" dirty="0" smtClean="0">
              <a:effectLst/>
            </a:endParaRPr>
          </a:p>
          <a:p>
            <a:pPr algn="just"/>
            <a:r>
              <a:rPr lang="en-IN" dirty="0" smtClean="0">
                <a:effectLst/>
              </a:rPr>
              <a:t>Alpha Testing</a:t>
            </a:r>
          </a:p>
          <a:p>
            <a:pPr lvl="1" algn="just"/>
            <a:r>
              <a:rPr lang="en-IN" dirty="0">
                <a:effectLst/>
              </a:rPr>
              <a:t>Alpha testing takes place at the developer's site by the internal teams, before release to external customers. This testing is performed without the involvement of the development teams.</a:t>
            </a:r>
            <a:endParaRPr lang="en-IN" dirty="0" smtClean="0">
              <a:effectLst/>
            </a:endParaRPr>
          </a:p>
          <a:p>
            <a:pPr algn="just"/>
            <a:r>
              <a:rPr lang="en-IN" dirty="0" smtClean="0">
                <a:effectLst/>
              </a:rPr>
              <a:t>Beta Testing</a:t>
            </a:r>
          </a:p>
          <a:p>
            <a:pPr lvl="1" algn="just"/>
            <a:r>
              <a:rPr lang="en-IN" dirty="0">
                <a:effectLst/>
              </a:rPr>
              <a:t>Beta testing also known as user testing takes place at the end users site by the end users to validate the usability, functionality, compatibility, and reliability testing.</a:t>
            </a:r>
            <a:endParaRPr lang="en-IN" dirty="0" smtClean="0">
              <a:effectLst/>
            </a:endParaRPr>
          </a:p>
          <a:p>
            <a:pPr algn="just"/>
            <a:endParaRPr lang="en-IN" dirty="0" smtClean="0">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31639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143000" y="381000"/>
            <a:ext cx="5303838" cy="685800"/>
          </a:xfrm>
        </p:spPr>
        <p:txBody>
          <a:bodyPr>
            <a:normAutofit fontScale="90000"/>
          </a:bodyPr>
          <a:lstStyle/>
          <a:p>
            <a:r>
              <a:rPr lang="en-US" altLang="en-US" dirty="0" smtClean="0"/>
              <a:t>System Testing</a:t>
            </a:r>
            <a:endParaRPr lang="en-US" altLang="en-US" dirty="0"/>
          </a:p>
        </p:txBody>
      </p:sp>
      <p:sp>
        <p:nvSpPr>
          <p:cNvPr id="191491" name="Rectangle 3"/>
          <p:cNvSpPr>
            <a:spLocks noGrp="1" noChangeArrowheads="1"/>
          </p:cNvSpPr>
          <p:nvPr>
            <p:ph sz="quarter" idx="1"/>
          </p:nvPr>
        </p:nvSpPr>
        <p:spPr>
          <a:xfrm>
            <a:off x="1143000" y="1066800"/>
            <a:ext cx="9931400" cy="5676900"/>
          </a:xfrm>
        </p:spPr>
        <p:txBody>
          <a:bodyPr>
            <a:noAutofit/>
          </a:bodyPr>
          <a:lstStyle/>
          <a:p>
            <a:pPr algn="just">
              <a:lnSpc>
                <a:spcPct val="90000"/>
              </a:lnSpc>
            </a:pPr>
            <a:r>
              <a:rPr lang="en-US" altLang="en-US" dirty="0" smtClean="0">
                <a:solidFill>
                  <a:schemeClr val="folHlink"/>
                </a:solidFill>
              </a:rPr>
              <a:t>Recovery testing</a:t>
            </a:r>
            <a:endParaRPr lang="en-US" altLang="en-US" dirty="0" smtClean="0"/>
          </a:p>
          <a:p>
            <a:pPr lvl="1" algn="just">
              <a:lnSpc>
                <a:spcPct val="90000"/>
              </a:lnSpc>
            </a:pPr>
            <a:r>
              <a:rPr lang="en-US" altLang="en-US" dirty="0" smtClean="0"/>
              <a:t>forces the software to fail in a variety of ways and verifies that recovery is properly performed</a:t>
            </a:r>
          </a:p>
          <a:p>
            <a:pPr algn="just">
              <a:lnSpc>
                <a:spcPct val="90000"/>
              </a:lnSpc>
            </a:pPr>
            <a:r>
              <a:rPr lang="en-US" altLang="en-US" dirty="0" smtClean="0">
                <a:solidFill>
                  <a:schemeClr val="folHlink"/>
                </a:solidFill>
              </a:rPr>
              <a:t>Security testing</a:t>
            </a:r>
            <a:endParaRPr lang="en-US" altLang="en-US" dirty="0" smtClean="0"/>
          </a:p>
          <a:p>
            <a:pPr lvl="1" algn="just">
              <a:lnSpc>
                <a:spcPct val="90000"/>
              </a:lnSpc>
            </a:pPr>
            <a:r>
              <a:rPr lang="en-US" altLang="en-US" dirty="0" smtClean="0"/>
              <a:t>verifies that protection mechanisms built into a system will, in fact, protect it from improper penetration</a:t>
            </a:r>
          </a:p>
          <a:p>
            <a:pPr algn="just">
              <a:lnSpc>
                <a:spcPct val="90000"/>
              </a:lnSpc>
            </a:pPr>
            <a:r>
              <a:rPr lang="en-US" altLang="en-US" dirty="0" smtClean="0">
                <a:solidFill>
                  <a:schemeClr val="folHlink"/>
                </a:solidFill>
              </a:rPr>
              <a:t>Stress testing</a:t>
            </a:r>
            <a:endParaRPr lang="en-US" altLang="en-US" dirty="0" smtClean="0"/>
          </a:p>
          <a:p>
            <a:pPr lvl="1" algn="just">
              <a:lnSpc>
                <a:spcPct val="90000"/>
              </a:lnSpc>
            </a:pPr>
            <a:r>
              <a:rPr lang="en-US" altLang="en-US" dirty="0" smtClean="0"/>
              <a:t>executes a system in a manner that demands resources in abnormal quantity, frequency, or volume</a:t>
            </a:r>
          </a:p>
          <a:p>
            <a:pPr algn="just">
              <a:lnSpc>
                <a:spcPct val="90000"/>
              </a:lnSpc>
            </a:pPr>
            <a:r>
              <a:rPr lang="en-US" altLang="en-US" dirty="0" smtClean="0">
                <a:solidFill>
                  <a:schemeClr val="folHlink"/>
                </a:solidFill>
              </a:rPr>
              <a:t>Performance Testing</a:t>
            </a:r>
            <a:endParaRPr lang="en-US" altLang="en-US" dirty="0" smtClean="0"/>
          </a:p>
          <a:p>
            <a:pPr lvl="1" algn="just">
              <a:lnSpc>
                <a:spcPct val="90000"/>
              </a:lnSpc>
            </a:pPr>
            <a:r>
              <a:rPr lang="en-US" altLang="en-US" dirty="0" smtClean="0"/>
              <a:t>test the run-time performance of software within the context of an integrated system</a:t>
            </a:r>
          </a:p>
          <a:p>
            <a:pPr algn="just">
              <a:lnSpc>
                <a:spcPct val="90000"/>
              </a:lnSpc>
            </a:pPr>
            <a:r>
              <a:rPr lang="en-US" altLang="en-US" dirty="0">
                <a:solidFill>
                  <a:schemeClr val="folHlink"/>
                </a:solidFill>
              </a:rPr>
              <a:t>Deployment </a:t>
            </a:r>
            <a:r>
              <a:rPr lang="en-US" altLang="en-US" dirty="0" smtClean="0">
                <a:solidFill>
                  <a:schemeClr val="folHlink"/>
                </a:solidFill>
              </a:rPr>
              <a:t>Testing</a:t>
            </a:r>
          </a:p>
          <a:p>
            <a:pPr lvl="1" algn="just"/>
            <a:r>
              <a:rPr lang="en-IN" dirty="0"/>
              <a:t>software must execute on a variety of platforms and under </a:t>
            </a:r>
            <a:r>
              <a:rPr lang="en-IN" dirty="0" smtClean="0"/>
              <a:t>more than </a:t>
            </a:r>
            <a:r>
              <a:rPr lang="en-IN" dirty="0"/>
              <a:t>one operating system environment</a:t>
            </a:r>
            <a:endParaRPr lang="en-US" altLang="en-US" dirty="0">
              <a:solidFill>
                <a:schemeClr val="folHlink"/>
              </a:solidFill>
            </a:endParaRPr>
          </a:p>
        </p:txBody>
      </p:sp>
      <p:sp>
        <p:nvSpPr>
          <p:cNvPr id="5" name="Slide Number Placeholder 4"/>
          <p:cNvSpPr>
            <a:spLocks noGrp="1"/>
          </p:cNvSpPr>
          <p:nvPr>
            <p:ph type="sldNum" sz="quarter" idx="12"/>
          </p:nvPr>
        </p:nvSpPr>
        <p:spPr/>
        <p:txBody>
          <a:bodyPr/>
          <a:lstStyle/>
          <a:p>
            <a:fld id="{B812E30C-FA6F-43BF-91DD-1A1E3A5FB655}" type="slidenum">
              <a:rPr lang="en-US" altLang="en-US"/>
              <a:pPr/>
              <a:t>31</a:t>
            </a:fld>
            <a:endParaRPr lang="en-US" altLang="en-US"/>
          </a:p>
        </p:txBody>
      </p:sp>
    </p:spTree>
    <p:extLst>
      <p:ext uri="{BB962C8B-B14F-4D97-AF65-F5344CB8AC3E}">
        <p14:creationId xmlns:p14="http://schemas.microsoft.com/office/powerpoint/2010/main" val="71355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743200" y="990601"/>
            <a:ext cx="7162800" cy="7143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US" altLang="en-US" sz="3600"/>
              <a:t>Debugging: A Diagnostic Process</a:t>
            </a:r>
            <a:endParaRPr lang="en-US" altLang="en-US"/>
          </a:p>
        </p:txBody>
      </p:sp>
      <p:sp>
        <p:nvSpPr>
          <p:cNvPr id="5" name="Slide Number Placeholder 4"/>
          <p:cNvSpPr>
            <a:spLocks noGrp="1"/>
          </p:cNvSpPr>
          <p:nvPr>
            <p:ph type="sldNum" sz="quarter" idx="12"/>
          </p:nvPr>
        </p:nvSpPr>
        <p:spPr/>
        <p:txBody>
          <a:bodyPr/>
          <a:lstStyle/>
          <a:p>
            <a:fld id="{4E498549-C49E-4E70-AA07-16E387783D29}" type="slidenum">
              <a:rPr lang="en-US" altLang="en-US"/>
              <a:pPr/>
              <a:t>32</a:t>
            </a:fld>
            <a:endParaRPr lang="en-US" altLang="en-US"/>
          </a:p>
        </p:txBody>
      </p:sp>
      <p:pic>
        <p:nvPicPr>
          <p:cNvPr id="1925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133601"/>
            <a:ext cx="4248150" cy="35353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331919231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vert="horz" lIns="90840" tIns="44623" rIns="90840" bIns="44623" rtlCol="0" anchor="ctr">
            <a:normAutofit/>
          </a:bodyPr>
          <a:lstStyle/>
          <a:p>
            <a:r>
              <a:rPr lang="en-GB" altLang="en-US"/>
              <a:t>The debugging process</a:t>
            </a:r>
          </a:p>
        </p:txBody>
      </p:sp>
      <p:sp>
        <p:nvSpPr>
          <p:cNvPr id="22533" name="Rectangle 5"/>
          <p:cNvSpPr>
            <a:spLocks noChangeArrowheads="1"/>
          </p:cNvSpPr>
          <p:nvPr/>
        </p:nvSpPr>
        <p:spPr bwMode="auto">
          <a:xfrm>
            <a:off x="1828800" y="1905000"/>
            <a:ext cx="8458200" cy="40386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2534" name="Picture 6" descr="22.2 Debugg-proces(19.2).eps                                   00118328Macintosh HD                   B8AA5F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43200"/>
            <a:ext cx="7239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0653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5" name="Rectangle 9"/>
          <p:cNvSpPr>
            <a:spLocks noGrp="1" noChangeArrowheads="1"/>
          </p:cNvSpPr>
          <p:nvPr>
            <p:ph type="title"/>
          </p:nvPr>
        </p:nvSpPr>
        <p:spPr>
          <a:xfrm>
            <a:off x="2743200" y="1143001"/>
            <a:ext cx="6242050" cy="5635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a:t>The Debugging Process</a:t>
            </a:r>
          </a:p>
        </p:txBody>
      </p:sp>
      <p:sp>
        <p:nvSpPr>
          <p:cNvPr id="5" name="Slide Number Placeholder 4"/>
          <p:cNvSpPr>
            <a:spLocks noGrp="1"/>
          </p:cNvSpPr>
          <p:nvPr>
            <p:ph type="sldNum" sz="quarter" idx="12"/>
          </p:nvPr>
        </p:nvSpPr>
        <p:spPr/>
        <p:txBody>
          <a:bodyPr/>
          <a:lstStyle/>
          <a:p>
            <a:fld id="{5652228D-4285-464F-811A-04F7E4FD7ECD}" type="slidenum">
              <a:rPr lang="en-US" altLang="en-US"/>
              <a:pPr/>
              <a:t>34</a:t>
            </a:fld>
            <a:endParaRPr lang="en-US" altLang="en-US"/>
          </a:p>
        </p:txBody>
      </p:sp>
      <p:pic>
        <p:nvPicPr>
          <p:cNvPr id="193560" name="Picture 24" descr="Fig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81201"/>
            <a:ext cx="4876800"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8704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819400" y="1143001"/>
            <a:ext cx="5816600" cy="4746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Symptoms &amp; Causes</a:t>
            </a:r>
          </a:p>
        </p:txBody>
      </p:sp>
      <p:sp>
        <p:nvSpPr>
          <p:cNvPr id="78" name="Slide Number Placeholder 4"/>
          <p:cNvSpPr>
            <a:spLocks noGrp="1"/>
          </p:cNvSpPr>
          <p:nvPr>
            <p:ph type="sldNum" sz="quarter" idx="12"/>
          </p:nvPr>
        </p:nvSpPr>
        <p:spPr/>
        <p:txBody>
          <a:bodyPr/>
          <a:lstStyle/>
          <a:p>
            <a:fld id="{B6B56177-D763-4041-BEF5-D45E2D8D1429}" type="slidenum">
              <a:rPr lang="en-US" altLang="en-US"/>
              <a:pPr/>
              <a:t>35</a:t>
            </a:fld>
            <a:endParaRPr lang="en-US" altLang="en-US" dirty="0"/>
          </a:p>
        </p:txBody>
      </p:sp>
      <p:sp>
        <p:nvSpPr>
          <p:cNvPr id="195587" name="Rectangle 3"/>
          <p:cNvSpPr>
            <a:spLocks noChangeArrowheads="1"/>
          </p:cNvSpPr>
          <p:nvPr/>
        </p:nvSpPr>
        <p:spPr bwMode="auto">
          <a:xfrm>
            <a:off x="4510088" y="2125663"/>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88" name="Rectangle 4"/>
          <p:cNvSpPr>
            <a:spLocks noChangeArrowheads="1"/>
          </p:cNvSpPr>
          <p:nvPr/>
        </p:nvSpPr>
        <p:spPr bwMode="auto">
          <a:xfrm>
            <a:off x="39893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89" name="Rectangle 5"/>
          <p:cNvSpPr>
            <a:spLocks noChangeArrowheads="1"/>
          </p:cNvSpPr>
          <p:nvPr/>
        </p:nvSpPr>
        <p:spPr bwMode="auto">
          <a:xfrm>
            <a:off x="44973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0" name="Rectangle 6"/>
          <p:cNvSpPr>
            <a:spLocks noChangeArrowheads="1"/>
          </p:cNvSpPr>
          <p:nvPr/>
        </p:nvSpPr>
        <p:spPr bwMode="auto">
          <a:xfrm>
            <a:off x="49926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1" name="Rectangle 7"/>
          <p:cNvSpPr>
            <a:spLocks noChangeArrowheads="1"/>
          </p:cNvSpPr>
          <p:nvPr/>
        </p:nvSpPr>
        <p:spPr bwMode="auto">
          <a:xfrm>
            <a:off x="3506788" y="371157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2" name="Rectangle 8"/>
          <p:cNvSpPr>
            <a:spLocks noChangeArrowheads="1"/>
          </p:cNvSpPr>
          <p:nvPr/>
        </p:nvSpPr>
        <p:spPr bwMode="auto">
          <a:xfrm>
            <a:off x="4014788" y="3711575"/>
            <a:ext cx="355600" cy="34290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3" name="Rectangle 9"/>
          <p:cNvSpPr>
            <a:spLocks noChangeArrowheads="1"/>
          </p:cNvSpPr>
          <p:nvPr/>
        </p:nvSpPr>
        <p:spPr bwMode="auto">
          <a:xfrm>
            <a:off x="4497388" y="369728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4" name="Rectangle 10"/>
          <p:cNvSpPr>
            <a:spLocks noChangeArrowheads="1"/>
          </p:cNvSpPr>
          <p:nvPr/>
        </p:nvSpPr>
        <p:spPr bwMode="auto">
          <a:xfrm>
            <a:off x="3989388" y="455453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5" name="Rectangle 11"/>
          <p:cNvSpPr>
            <a:spLocks noChangeArrowheads="1"/>
          </p:cNvSpPr>
          <p:nvPr/>
        </p:nvSpPr>
        <p:spPr bwMode="auto">
          <a:xfrm>
            <a:off x="4497388" y="455453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6" name="Rectangle 12"/>
          <p:cNvSpPr>
            <a:spLocks noChangeArrowheads="1"/>
          </p:cNvSpPr>
          <p:nvPr/>
        </p:nvSpPr>
        <p:spPr bwMode="auto">
          <a:xfrm>
            <a:off x="4992688" y="4554538"/>
            <a:ext cx="355600" cy="34290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7" name="Rectangle 13"/>
          <p:cNvSpPr>
            <a:spLocks noChangeArrowheads="1"/>
          </p:cNvSpPr>
          <p:nvPr/>
        </p:nvSpPr>
        <p:spPr bwMode="auto">
          <a:xfrm>
            <a:off x="5018088" y="369728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8" name="Rectangle 14"/>
          <p:cNvSpPr>
            <a:spLocks noChangeArrowheads="1"/>
          </p:cNvSpPr>
          <p:nvPr/>
        </p:nvSpPr>
        <p:spPr bwMode="auto">
          <a:xfrm>
            <a:off x="5513388" y="3683000"/>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IN"/>
          </a:p>
        </p:txBody>
      </p:sp>
      <p:sp>
        <p:nvSpPr>
          <p:cNvPr id="195599" name="Line 15"/>
          <p:cNvSpPr>
            <a:spLocks noChangeShapeType="1"/>
          </p:cNvSpPr>
          <p:nvPr/>
        </p:nvSpPr>
        <p:spPr bwMode="auto">
          <a:xfrm flipH="1">
            <a:off x="4167188" y="2468563"/>
            <a:ext cx="520700" cy="4000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0" name="Line 16"/>
          <p:cNvSpPr>
            <a:spLocks noChangeShapeType="1"/>
          </p:cNvSpPr>
          <p:nvPr/>
        </p:nvSpPr>
        <p:spPr bwMode="auto">
          <a:xfrm>
            <a:off x="4668838" y="2482850"/>
            <a:ext cx="12700" cy="357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1" name="Line 17"/>
          <p:cNvSpPr>
            <a:spLocks noChangeShapeType="1"/>
          </p:cNvSpPr>
          <p:nvPr/>
        </p:nvSpPr>
        <p:spPr bwMode="auto">
          <a:xfrm>
            <a:off x="4662488" y="2468563"/>
            <a:ext cx="508000" cy="3857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2" name="Line 18"/>
          <p:cNvSpPr>
            <a:spLocks noChangeShapeType="1"/>
          </p:cNvSpPr>
          <p:nvPr/>
        </p:nvSpPr>
        <p:spPr bwMode="auto">
          <a:xfrm flipH="1">
            <a:off x="3697288" y="3211513"/>
            <a:ext cx="4826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3" name="Line 19"/>
          <p:cNvSpPr>
            <a:spLocks noChangeShapeType="1"/>
          </p:cNvSpPr>
          <p:nvPr/>
        </p:nvSpPr>
        <p:spPr bwMode="auto">
          <a:xfrm>
            <a:off x="4173538" y="3211513"/>
            <a:ext cx="127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4" name="Line 20"/>
          <p:cNvSpPr>
            <a:spLocks noChangeShapeType="1"/>
          </p:cNvSpPr>
          <p:nvPr/>
        </p:nvSpPr>
        <p:spPr bwMode="auto">
          <a:xfrm flipH="1">
            <a:off x="4656138" y="3211514"/>
            <a:ext cx="25400" cy="4714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5" name="Line 21"/>
          <p:cNvSpPr>
            <a:spLocks noChangeShapeType="1"/>
          </p:cNvSpPr>
          <p:nvPr/>
        </p:nvSpPr>
        <p:spPr bwMode="auto">
          <a:xfrm>
            <a:off x="4675188" y="3211513"/>
            <a:ext cx="5461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6" name="Line 22"/>
          <p:cNvSpPr>
            <a:spLocks noChangeShapeType="1"/>
          </p:cNvSpPr>
          <p:nvPr/>
        </p:nvSpPr>
        <p:spPr bwMode="auto">
          <a:xfrm>
            <a:off x="4656138" y="4025901"/>
            <a:ext cx="12700" cy="5000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7" name="Line 23"/>
          <p:cNvSpPr>
            <a:spLocks noChangeShapeType="1"/>
          </p:cNvSpPr>
          <p:nvPr/>
        </p:nvSpPr>
        <p:spPr bwMode="auto">
          <a:xfrm flipH="1">
            <a:off x="4713288" y="4054476"/>
            <a:ext cx="495300" cy="5000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8" name="Line 24"/>
          <p:cNvSpPr>
            <a:spLocks noChangeShapeType="1"/>
          </p:cNvSpPr>
          <p:nvPr/>
        </p:nvSpPr>
        <p:spPr bwMode="auto">
          <a:xfrm>
            <a:off x="5221288" y="3211514"/>
            <a:ext cx="431800" cy="485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09" name="Line 25"/>
          <p:cNvSpPr>
            <a:spLocks noChangeShapeType="1"/>
          </p:cNvSpPr>
          <p:nvPr/>
        </p:nvSpPr>
        <p:spPr bwMode="auto">
          <a:xfrm flipH="1">
            <a:off x="5214938" y="4040189"/>
            <a:ext cx="25400" cy="485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10" name="Rectangle 26"/>
          <p:cNvSpPr>
            <a:spLocks noChangeArrowheads="1"/>
          </p:cNvSpPr>
          <p:nvPr/>
        </p:nvSpPr>
        <p:spPr bwMode="auto">
          <a:xfrm>
            <a:off x="3060700" y="4981575"/>
            <a:ext cx="13096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symptom</a:t>
            </a:r>
          </a:p>
        </p:txBody>
      </p:sp>
      <p:sp>
        <p:nvSpPr>
          <p:cNvPr id="195611" name="Line 27"/>
          <p:cNvSpPr>
            <a:spLocks noChangeShapeType="1"/>
          </p:cNvSpPr>
          <p:nvPr/>
        </p:nvSpPr>
        <p:spPr bwMode="auto">
          <a:xfrm flipH="1">
            <a:off x="5037138" y="4783139"/>
            <a:ext cx="139700" cy="7000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12" name="Rectangle 28"/>
          <p:cNvSpPr>
            <a:spLocks noChangeArrowheads="1"/>
          </p:cNvSpPr>
          <p:nvPr/>
        </p:nvSpPr>
        <p:spPr bwMode="auto">
          <a:xfrm>
            <a:off x="5092700" y="5324475"/>
            <a:ext cx="901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cause</a:t>
            </a:r>
          </a:p>
        </p:txBody>
      </p:sp>
      <p:sp>
        <p:nvSpPr>
          <p:cNvPr id="195613" name="Rectangle 29"/>
          <p:cNvSpPr>
            <a:spLocks noChangeArrowheads="1"/>
          </p:cNvSpPr>
          <p:nvPr/>
        </p:nvSpPr>
        <p:spPr bwMode="auto">
          <a:xfrm>
            <a:off x="6553201" y="1828800"/>
            <a:ext cx="32940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symptom and cause may be </a:t>
            </a:r>
          </a:p>
        </p:txBody>
      </p:sp>
      <p:sp>
        <p:nvSpPr>
          <p:cNvPr id="195614" name="Rectangle 30"/>
          <p:cNvSpPr>
            <a:spLocks noChangeArrowheads="1"/>
          </p:cNvSpPr>
          <p:nvPr/>
        </p:nvSpPr>
        <p:spPr bwMode="auto">
          <a:xfrm>
            <a:off x="6553201" y="2085976"/>
            <a:ext cx="2970428"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geographically separated </a:t>
            </a:r>
          </a:p>
          <a:p>
            <a:endParaRPr lang="en-US" altLang="en-US" b="1" dirty="0">
              <a:effectLst>
                <a:outerShdw blurRad="38100" dist="38100" dir="2700000" algn="tl">
                  <a:srgbClr val="FFFFFF"/>
                </a:outerShdw>
              </a:effectLst>
            </a:endParaRPr>
          </a:p>
        </p:txBody>
      </p:sp>
      <p:sp>
        <p:nvSpPr>
          <p:cNvPr id="195615" name="Rectangle 31"/>
          <p:cNvSpPr>
            <a:spLocks noChangeArrowheads="1"/>
          </p:cNvSpPr>
          <p:nvPr/>
        </p:nvSpPr>
        <p:spPr bwMode="auto">
          <a:xfrm>
            <a:off x="6553200" y="234315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endParaRPr>
          </a:p>
          <a:p>
            <a:endParaRPr lang="en-US" altLang="en-US" b="1">
              <a:effectLst>
                <a:outerShdw blurRad="38100" dist="38100" dir="2700000" algn="tl">
                  <a:srgbClr val="FFFFFF"/>
                </a:outerShdw>
              </a:effectLst>
            </a:endParaRPr>
          </a:p>
        </p:txBody>
      </p:sp>
      <p:sp>
        <p:nvSpPr>
          <p:cNvPr id="195616" name="Rectangle 32"/>
          <p:cNvSpPr>
            <a:spLocks noChangeArrowheads="1"/>
          </p:cNvSpPr>
          <p:nvPr/>
        </p:nvSpPr>
        <p:spPr bwMode="auto">
          <a:xfrm>
            <a:off x="6553201" y="2600325"/>
            <a:ext cx="349493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symptom may disappear when </a:t>
            </a:r>
          </a:p>
        </p:txBody>
      </p:sp>
      <p:sp>
        <p:nvSpPr>
          <p:cNvPr id="195617" name="Rectangle 33"/>
          <p:cNvSpPr>
            <a:spLocks noChangeArrowheads="1"/>
          </p:cNvSpPr>
          <p:nvPr/>
        </p:nvSpPr>
        <p:spPr bwMode="auto">
          <a:xfrm>
            <a:off x="6566410" y="2868613"/>
            <a:ext cx="2789224"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another problem is fixed</a:t>
            </a:r>
          </a:p>
          <a:p>
            <a:endParaRPr lang="en-US" altLang="en-US" b="1" dirty="0">
              <a:effectLst>
                <a:outerShdw blurRad="38100" dist="38100" dir="2700000" algn="tl">
                  <a:srgbClr val="FFFFFF"/>
                </a:outerShdw>
              </a:effectLst>
            </a:endParaRPr>
          </a:p>
        </p:txBody>
      </p:sp>
      <p:sp>
        <p:nvSpPr>
          <p:cNvPr id="195618" name="Rectangle 34"/>
          <p:cNvSpPr>
            <a:spLocks noChangeArrowheads="1"/>
          </p:cNvSpPr>
          <p:nvPr/>
        </p:nvSpPr>
        <p:spPr bwMode="auto">
          <a:xfrm>
            <a:off x="6566410" y="311547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endParaRPr>
          </a:p>
          <a:p>
            <a:endParaRPr lang="en-US" altLang="en-US" b="1">
              <a:effectLst>
                <a:outerShdw blurRad="38100" dist="38100" dir="2700000" algn="tl">
                  <a:srgbClr val="FFFFFF"/>
                </a:outerShdw>
              </a:effectLst>
            </a:endParaRPr>
          </a:p>
        </p:txBody>
      </p:sp>
      <p:sp>
        <p:nvSpPr>
          <p:cNvPr id="195619" name="Rectangle 35"/>
          <p:cNvSpPr>
            <a:spLocks noChangeArrowheads="1"/>
          </p:cNvSpPr>
          <p:nvPr/>
        </p:nvSpPr>
        <p:spPr bwMode="auto">
          <a:xfrm>
            <a:off x="6553201" y="3371850"/>
            <a:ext cx="2972159"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symptom may be due to a </a:t>
            </a:r>
          </a:p>
        </p:txBody>
      </p:sp>
      <p:sp>
        <p:nvSpPr>
          <p:cNvPr id="195620" name="Rectangle 36"/>
          <p:cNvSpPr>
            <a:spLocks noChangeArrowheads="1"/>
          </p:cNvSpPr>
          <p:nvPr/>
        </p:nvSpPr>
        <p:spPr bwMode="auto">
          <a:xfrm>
            <a:off x="6578601" y="3641693"/>
            <a:ext cx="301909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combination of non-errors </a:t>
            </a:r>
          </a:p>
          <a:p>
            <a:endParaRPr lang="en-US" altLang="en-US" b="1" dirty="0">
              <a:effectLst>
                <a:outerShdw blurRad="38100" dist="38100" dir="2700000" algn="tl">
                  <a:srgbClr val="FFFFFF"/>
                </a:outerShdw>
              </a:effectLst>
            </a:endParaRPr>
          </a:p>
        </p:txBody>
      </p:sp>
      <p:sp>
        <p:nvSpPr>
          <p:cNvPr id="195621" name="Rectangle 37"/>
          <p:cNvSpPr>
            <a:spLocks noChangeArrowheads="1"/>
          </p:cNvSpPr>
          <p:nvPr/>
        </p:nvSpPr>
        <p:spPr bwMode="auto">
          <a:xfrm>
            <a:off x="6553200" y="38862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endParaRPr>
          </a:p>
          <a:p>
            <a:endParaRPr lang="en-US" altLang="en-US" b="1">
              <a:effectLst>
                <a:outerShdw blurRad="38100" dist="38100" dir="2700000" algn="tl">
                  <a:srgbClr val="FFFFFF"/>
                </a:outerShdw>
              </a:effectLst>
            </a:endParaRPr>
          </a:p>
        </p:txBody>
      </p:sp>
      <p:sp>
        <p:nvSpPr>
          <p:cNvPr id="195622" name="Rectangle 38"/>
          <p:cNvSpPr>
            <a:spLocks noChangeArrowheads="1"/>
          </p:cNvSpPr>
          <p:nvPr/>
        </p:nvSpPr>
        <p:spPr bwMode="auto">
          <a:xfrm>
            <a:off x="6553201" y="4143375"/>
            <a:ext cx="3401764"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cause may be due to a system </a:t>
            </a:r>
          </a:p>
        </p:txBody>
      </p:sp>
      <p:sp>
        <p:nvSpPr>
          <p:cNvPr id="195623" name="Rectangle 39"/>
          <p:cNvSpPr>
            <a:spLocks noChangeArrowheads="1"/>
          </p:cNvSpPr>
          <p:nvPr/>
        </p:nvSpPr>
        <p:spPr bwMode="auto">
          <a:xfrm>
            <a:off x="6553201" y="4400551"/>
            <a:ext cx="2038057"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or compiler error</a:t>
            </a:r>
          </a:p>
          <a:p>
            <a:endParaRPr lang="en-US" altLang="en-US" dirty="0">
              <a:effectLst>
                <a:outerShdw blurRad="50800" dist="38100" dir="2700000" algn="tl" rotWithShape="0">
                  <a:srgbClr val="000000">
                    <a:alpha val="48000"/>
                  </a:srgbClr>
                </a:outerShdw>
              </a:effectLst>
            </a:endParaRPr>
          </a:p>
        </p:txBody>
      </p:sp>
      <p:sp>
        <p:nvSpPr>
          <p:cNvPr id="195624" name="Rectangle 40"/>
          <p:cNvSpPr>
            <a:spLocks noChangeArrowheads="1"/>
          </p:cNvSpPr>
          <p:nvPr/>
        </p:nvSpPr>
        <p:spPr bwMode="auto">
          <a:xfrm>
            <a:off x="6553200" y="465772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endParaRPr>
          </a:p>
          <a:p>
            <a:endParaRPr lang="en-US" altLang="en-US" b="1">
              <a:effectLst>
                <a:outerShdw blurRad="38100" dist="38100" dir="2700000" algn="tl">
                  <a:srgbClr val="FFFFFF"/>
                </a:outerShdw>
              </a:effectLst>
            </a:endParaRPr>
          </a:p>
        </p:txBody>
      </p:sp>
      <p:sp>
        <p:nvSpPr>
          <p:cNvPr id="195625" name="Rectangle 41"/>
          <p:cNvSpPr>
            <a:spLocks noChangeArrowheads="1"/>
          </p:cNvSpPr>
          <p:nvPr/>
        </p:nvSpPr>
        <p:spPr bwMode="auto">
          <a:xfrm>
            <a:off x="6553201" y="4914900"/>
            <a:ext cx="2420726"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cause may be due to </a:t>
            </a:r>
          </a:p>
        </p:txBody>
      </p:sp>
      <p:sp>
        <p:nvSpPr>
          <p:cNvPr id="195626" name="Rectangle 42"/>
          <p:cNvSpPr>
            <a:spLocks noChangeArrowheads="1"/>
          </p:cNvSpPr>
          <p:nvPr/>
        </p:nvSpPr>
        <p:spPr bwMode="auto">
          <a:xfrm>
            <a:off x="6472795" y="5176838"/>
            <a:ext cx="311675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smtClean="0">
                <a:effectLst>
                  <a:outerShdw blurRad="50800" dist="38100" dir="2700000" algn="tl" rotWithShape="0">
                    <a:srgbClr val="000000">
                      <a:alpha val="48000"/>
                    </a:srgbClr>
                  </a:outerShdw>
                </a:effectLst>
              </a:rPr>
              <a:t> assumptions </a:t>
            </a:r>
            <a:r>
              <a:rPr lang="en-US" altLang="en-US" dirty="0">
                <a:effectLst>
                  <a:outerShdw blurRad="50800" dist="38100" dir="2700000" algn="tl" rotWithShape="0">
                    <a:srgbClr val="000000">
                      <a:alpha val="48000"/>
                    </a:srgbClr>
                  </a:outerShdw>
                </a:effectLst>
              </a:rPr>
              <a:t>that everyone </a:t>
            </a:r>
          </a:p>
        </p:txBody>
      </p:sp>
      <p:sp>
        <p:nvSpPr>
          <p:cNvPr id="195627" name="Rectangle 43"/>
          <p:cNvSpPr>
            <a:spLocks noChangeArrowheads="1"/>
          </p:cNvSpPr>
          <p:nvPr/>
        </p:nvSpPr>
        <p:spPr bwMode="auto">
          <a:xfrm>
            <a:off x="6553201" y="5429251"/>
            <a:ext cx="1082539"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believes</a:t>
            </a:r>
          </a:p>
          <a:p>
            <a:endParaRPr lang="en-US" altLang="en-US" b="1" dirty="0">
              <a:effectLst>
                <a:outerShdw blurRad="38100" dist="38100" dir="2700000" algn="tl">
                  <a:srgbClr val="FFFFFF"/>
                </a:outerShdw>
              </a:effectLst>
            </a:endParaRPr>
          </a:p>
        </p:txBody>
      </p:sp>
      <p:sp>
        <p:nvSpPr>
          <p:cNvPr id="195628" name="Rectangle 44"/>
          <p:cNvSpPr>
            <a:spLocks noChangeArrowheads="1"/>
          </p:cNvSpPr>
          <p:nvPr/>
        </p:nvSpPr>
        <p:spPr bwMode="auto">
          <a:xfrm>
            <a:off x="6553200" y="568642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endParaRPr>
          </a:p>
          <a:p>
            <a:endParaRPr lang="en-US" altLang="en-US" b="1">
              <a:effectLst>
                <a:outerShdw blurRad="38100" dist="38100" dir="2700000" algn="tl">
                  <a:srgbClr val="FFFFFF"/>
                </a:outerShdw>
              </a:effectLst>
            </a:endParaRPr>
          </a:p>
        </p:txBody>
      </p:sp>
      <p:sp>
        <p:nvSpPr>
          <p:cNvPr id="195629" name="Rectangle 45"/>
          <p:cNvSpPr>
            <a:spLocks noChangeArrowheads="1"/>
          </p:cNvSpPr>
          <p:nvPr/>
        </p:nvSpPr>
        <p:spPr bwMode="auto">
          <a:xfrm>
            <a:off x="6553201" y="5943600"/>
            <a:ext cx="3307186"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dirty="0">
                <a:effectLst>
                  <a:outerShdw blurRad="50800" dist="38100" dir="2700000" algn="tl" rotWithShape="0">
                    <a:srgbClr val="000000">
                      <a:alpha val="48000"/>
                    </a:srgbClr>
                  </a:outerShdw>
                </a:effectLst>
              </a:rPr>
              <a:t>symptom may be intermittent</a:t>
            </a:r>
          </a:p>
        </p:txBody>
      </p:sp>
      <p:grpSp>
        <p:nvGrpSpPr>
          <p:cNvPr id="195630" name="Group 46"/>
          <p:cNvGrpSpPr>
            <a:grpSpLocks/>
          </p:cNvGrpSpPr>
          <p:nvPr/>
        </p:nvGrpSpPr>
        <p:grpSpPr bwMode="auto">
          <a:xfrm>
            <a:off x="6307138" y="1947864"/>
            <a:ext cx="152400" cy="185737"/>
            <a:chOff x="2700" y="724"/>
            <a:chExt cx="96" cy="104"/>
          </a:xfrm>
        </p:grpSpPr>
        <p:sp>
          <p:nvSpPr>
            <p:cNvPr id="195631" name="Rectangle 47"/>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32" name="Rectangle 48"/>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5633" name="Group 49"/>
          <p:cNvGrpSpPr>
            <a:grpSpLocks/>
          </p:cNvGrpSpPr>
          <p:nvPr/>
        </p:nvGrpSpPr>
        <p:grpSpPr bwMode="auto">
          <a:xfrm>
            <a:off x="6307138" y="2705101"/>
            <a:ext cx="152400" cy="200025"/>
            <a:chOff x="2700" y="1148"/>
            <a:chExt cx="96" cy="112"/>
          </a:xfrm>
        </p:grpSpPr>
        <p:sp>
          <p:nvSpPr>
            <p:cNvPr id="195634" name="Rectangle 50"/>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35" name="Rectangle 51"/>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5636" name="Group 52"/>
          <p:cNvGrpSpPr>
            <a:grpSpLocks/>
          </p:cNvGrpSpPr>
          <p:nvPr/>
        </p:nvGrpSpPr>
        <p:grpSpPr bwMode="auto">
          <a:xfrm>
            <a:off x="6307138" y="3476625"/>
            <a:ext cx="152400" cy="185738"/>
            <a:chOff x="2700" y="1580"/>
            <a:chExt cx="96" cy="104"/>
          </a:xfrm>
        </p:grpSpPr>
        <p:sp>
          <p:nvSpPr>
            <p:cNvPr id="195637" name="Rectangle 53"/>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38" name="Rectangle 54"/>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5639" name="Group 55"/>
          <p:cNvGrpSpPr>
            <a:grpSpLocks/>
          </p:cNvGrpSpPr>
          <p:nvPr/>
        </p:nvGrpSpPr>
        <p:grpSpPr bwMode="auto">
          <a:xfrm>
            <a:off x="6307138" y="4262439"/>
            <a:ext cx="152400" cy="185737"/>
            <a:chOff x="2700" y="2020"/>
            <a:chExt cx="96" cy="104"/>
          </a:xfrm>
        </p:grpSpPr>
        <p:sp>
          <p:nvSpPr>
            <p:cNvPr id="195640" name="Rectangle 56"/>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41" name="Rectangle 57"/>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5642" name="Group 58"/>
          <p:cNvGrpSpPr>
            <a:grpSpLocks/>
          </p:cNvGrpSpPr>
          <p:nvPr/>
        </p:nvGrpSpPr>
        <p:grpSpPr bwMode="auto">
          <a:xfrm>
            <a:off x="6307138" y="5019675"/>
            <a:ext cx="152400" cy="185738"/>
            <a:chOff x="2700" y="2444"/>
            <a:chExt cx="96" cy="104"/>
          </a:xfrm>
        </p:grpSpPr>
        <p:sp>
          <p:nvSpPr>
            <p:cNvPr id="195643" name="Rectangle 59"/>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44" name="Rectangle 60"/>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5645" name="Group 61"/>
          <p:cNvGrpSpPr>
            <a:grpSpLocks/>
          </p:cNvGrpSpPr>
          <p:nvPr/>
        </p:nvGrpSpPr>
        <p:grpSpPr bwMode="auto">
          <a:xfrm>
            <a:off x="6307138" y="6034089"/>
            <a:ext cx="152400" cy="200025"/>
            <a:chOff x="2700" y="3012"/>
            <a:chExt cx="96" cy="112"/>
          </a:xfrm>
        </p:grpSpPr>
        <p:sp>
          <p:nvSpPr>
            <p:cNvPr id="195646" name="Rectangle 62"/>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47" name="Rectangle 63"/>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
        <p:nvSpPr>
          <p:cNvPr id="195648" name="Line 64"/>
          <p:cNvSpPr>
            <a:spLocks noChangeShapeType="1"/>
          </p:cNvSpPr>
          <p:nvPr/>
        </p:nvSpPr>
        <p:spPr bwMode="auto">
          <a:xfrm flipH="1">
            <a:off x="4205288" y="2497138"/>
            <a:ext cx="508000" cy="328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49" name="Line 65"/>
          <p:cNvSpPr>
            <a:spLocks noChangeShapeType="1"/>
          </p:cNvSpPr>
          <p:nvPr/>
        </p:nvSpPr>
        <p:spPr bwMode="auto">
          <a:xfrm>
            <a:off x="4713288" y="2482850"/>
            <a:ext cx="0" cy="342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0" name="Line 66"/>
          <p:cNvSpPr>
            <a:spLocks noChangeShapeType="1"/>
          </p:cNvSpPr>
          <p:nvPr/>
        </p:nvSpPr>
        <p:spPr bwMode="auto">
          <a:xfrm>
            <a:off x="4713288" y="2511426"/>
            <a:ext cx="482600" cy="3286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1" name="Line 67"/>
          <p:cNvSpPr>
            <a:spLocks noChangeShapeType="1"/>
          </p:cNvSpPr>
          <p:nvPr/>
        </p:nvSpPr>
        <p:spPr bwMode="auto">
          <a:xfrm flipH="1">
            <a:off x="3709988" y="3225800"/>
            <a:ext cx="457200" cy="47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2" name="Line 68"/>
          <p:cNvSpPr>
            <a:spLocks noChangeShapeType="1"/>
          </p:cNvSpPr>
          <p:nvPr/>
        </p:nvSpPr>
        <p:spPr bwMode="auto">
          <a:xfrm>
            <a:off x="4192588" y="3225800"/>
            <a:ext cx="25400" cy="47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3" name="Line 69"/>
          <p:cNvSpPr>
            <a:spLocks noChangeShapeType="1"/>
          </p:cNvSpPr>
          <p:nvPr/>
        </p:nvSpPr>
        <p:spPr bwMode="auto">
          <a:xfrm flipH="1">
            <a:off x="4675188" y="3225801"/>
            <a:ext cx="254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4" name="Line 70"/>
          <p:cNvSpPr>
            <a:spLocks noChangeShapeType="1"/>
          </p:cNvSpPr>
          <p:nvPr/>
        </p:nvSpPr>
        <p:spPr bwMode="auto">
          <a:xfrm>
            <a:off x="4700588" y="3225800"/>
            <a:ext cx="508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5" name="Line 71"/>
          <p:cNvSpPr>
            <a:spLocks noChangeShapeType="1"/>
          </p:cNvSpPr>
          <p:nvPr/>
        </p:nvSpPr>
        <p:spPr bwMode="auto">
          <a:xfrm>
            <a:off x="5246688" y="3240089"/>
            <a:ext cx="406400" cy="414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6" name="Line 72"/>
          <p:cNvSpPr>
            <a:spLocks noChangeShapeType="1"/>
          </p:cNvSpPr>
          <p:nvPr/>
        </p:nvSpPr>
        <p:spPr bwMode="auto">
          <a:xfrm flipH="1">
            <a:off x="4179888" y="4083051"/>
            <a:ext cx="254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7" name="Line 73"/>
          <p:cNvSpPr>
            <a:spLocks noChangeShapeType="1"/>
          </p:cNvSpPr>
          <p:nvPr/>
        </p:nvSpPr>
        <p:spPr bwMode="auto">
          <a:xfrm>
            <a:off x="4662488" y="4068763"/>
            <a:ext cx="0" cy="442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8" name="Line 74"/>
          <p:cNvSpPr>
            <a:spLocks noChangeShapeType="1"/>
          </p:cNvSpPr>
          <p:nvPr/>
        </p:nvSpPr>
        <p:spPr bwMode="auto">
          <a:xfrm>
            <a:off x="4675188" y="4068764"/>
            <a:ext cx="520700" cy="471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59" name="Arc 75"/>
          <p:cNvSpPr>
            <a:spLocks/>
          </p:cNvSpPr>
          <p:nvPr/>
        </p:nvSpPr>
        <p:spPr bwMode="auto">
          <a:xfrm>
            <a:off x="3698875" y="3956051"/>
            <a:ext cx="444500" cy="1071563"/>
          </a:xfrm>
          <a:custGeom>
            <a:avLst/>
            <a:gdLst>
              <a:gd name="G0" fmla="+- 21600 0 0"/>
              <a:gd name="G1" fmla="+- 21599 0 0"/>
              <a:gd name="G2" fmla="+- 21600 0 0"/>
              <a:gd name="T0" fmla="*/ 0 w 21600"/>
              <a:gd name="T1" fmla="*/ 21599 h 21599"/>
              <a:gd name="T2" fmla="*/ 2152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9"/>
                  <a:pt x="9623" y="41"/>
                  <a:pt x="21522" y="-1"/>
                </a:cubicBezTo>
              </a:path>
              <a:path w="21600" h="21599" stroke="0" extrusionOk="0">
                <a:moveTo>
                  <a:pt x="0" y="21598"/>
                </a:moveTo>
                <a:cubicBezTo>
                  <a:pt x="0" y="9699"/>
                  <a:pt x="9623" y="41"/>
                  <a:pt x="21522" y="-1"/>
                </a:cubicBezTo>
                <a:lnTo>
                  <a:pt x="21600" y="21599"/>
                </a:lnTo>
                <a:close/>
              </a:path>
            </a:pathLst>
          </a:custGeom>
          <a:noFill/>
          <a:ln w="25400" cap="rnd">
            <a:solidFill>
              <a:schemeClr val="tx1"/>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5660" name="Arc 76"/>
          <p:cNvSpPr>
            <a:spLocks/>
          </p:cNvSpPr>
          <p:nvPr/>
        </p:nvSpPr>
        <p:spPr bwMode="auto">
          <a:xfrm>
            <a:off x="5246688" y="4784726"/>
            <a:ext cx="381000" cy="614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41369296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a:xfrm>
            <a:off x="2743200" y="685800"/>
            <a:ext cx="6248400" cy="609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a:t>Consequences of Bugs</a:t>
            </a:r>
          </a:p>
        </p:txBody>
      </p:sp>
      <p:sp>
        <p:nvSpPr>
          <p:cNvPr id="38" name="Slide Number Placeholder 4"/>
          <p:cNvSpPr>
            <a:spLocks noGrp="1"/>
          </p:cNvSpPr>
          <p:nvPr>
            <p:ph type="sldNum" sz="quarter" idx="12"/>
          </p:nvPr>
        </p:nvSpPr>
        <p:spPr/>
        <p:txBody>
          <a:bodyPr/>
          <a:lstStyle/>
          <a:p>
            <a:fld id="{0921D084-828E-44FF-AC78-0D72347CCA02}" type="slidenum">
              <a:rPr lang="en-US" altLang="en-US"/>
              <a:pPr/>
              <a:t>36</a:t>
            </a:fld>
            <a:endParaRPr lang="en-US" altLang="en-US"/>
          </a:p>
        </p:txBody>
      </p:sp>
      <p:sp>
        <p:nvSpPr>
          <p:cNvPr id="196610" name="Rectangle 2"/>
          <p:cNvSpPr>
            <a:spLocks noChangeArrowheads="1"/>
          </p:cNvSpPr>
          <p:nvPr/>
        </p:nvSpPr>
        <p:spPr bwMode="auto">
          <a:xfrm>
            <a:off x="3657600" y="1295401"/>
            <a:ext cx="6121400" cy="3814763"/>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96612" name="Freeform 4"/>
          <p:cNvSpPr>
            <a:spLocks/>
          </p:cNvSpPr>
          <p:nvPr/>
        </p:nvSpPr>
        <p:spPr bwMode="auto">
          <a:xfrm>
            <a:off x="4457700" y="1952626"/>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13" name="Freeform 5"/>
          <p:cNvSpPr>
            <a:spLocks/>
          </p:cNvSpPr>
          <p:nvPr/>
        </p:nvSpPr>
        <p:spPr bwMode="auto">
          <a:xfrm>
            <a:off x="4445000" y="1938339"/>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grpSp>
        <p:nvGrpSpPr>
          <p:cNvPr id="196614" name="Group 6"/>
          <p:cNvGrpSpPr>
            <a:grpSpLocks/>
          </p:cNvGrpSpPr>
          <p:nvPr/>
        </p:nvGrpSpPr>
        <p:grpSpPr bwMode="auto">
          <a:xfrm>
            <a:off x="4356100" y="1466850"/>
            <a:ext cx="141288" cy="3100388"/>
            <a:chOff x="1424" y="744"/>
            <a:chExt cx="89" cy="1736"/>
          </a:xfrm>
        </p:grpSpPr>
        <p:sp>
          <p:nvSpPr>
            <p:cNvPr id="196615" name="Freeform 7"/>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Lst>
              <a:ahLst/>
              <a:cxnLst>
                <a:cxn ang="0">
                  <a:pos x="T0" y="T1"/>
                </a:cxn>
                <a:cxn ang="0">
                  <a:pos x="T2" y="T3"/>
                </a:cxn>
                <a:cxn ang="0">
                  <a:pos x="T4" y="T5"/>
                </a:cxn>
                <a:cxn ang="0">
                  <a:pos x="T6" y="T7"/>
                </a:cxn>
                <a:cxn ang="0">
                  <a:pos x="T8" y="T9"/>
                </a:cxn>
              </a:cxnLst>
              <a:rect l="0" t="0" r="r" b="b"/>
              <a:pathLst>
                <a:path w="89" h="185">
                  <a:moveTo>
                    <a:pt x="44" y="0"/>
                  </a:moveTo>
                  <a:lnTo>
                    <a:pt x="88" y="184"/>
                  </a:lnTo>
                  <a:lnTo>
                    <a:pt x="44" y="184"/>
                  </a:lnTo>
                  <a:lnTo>
                    <a:pt x="0" y="184"/>
                  </a:lnTo>
                  <a:lnTo>
                    <a:pt x="44" y="0"/>
                  </a:lnTo>
                </a:path>
              </a:pathLst>
            </a:custGeom>
            <a:solidFill>
              <a:srgbClr val="000000"/>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16" name="Line 8"/>
            <p:cNvSpPr>
              <a:spLocks noChangeShapeType="1"/>
            </p:cNvSpPr>
            <p:nvPr/>
          </p:nvSpPr>
          <p:spPr bwMode="auto">
            <a:xfrm>
              <a:off x="1472" y="936"/>
              <a:ext cx="0" cy="1544"/>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6617" name="Group 9"/>
          <p:cNvGrpSpPr>
            <a:grpSpLocks/>
          </p:cNvGrpSpPr>
          <p:nvPr/>
        </p:nvGrpSpPr>
        <p:grpSpPr bwMode="auto">
          <a:xfrm>
            <a:off x="4432300" y="4538663"/>
            <a:ext cx="4903788" cy="158750"/>
            <a:chOff x="1472" y="2464"/>
            <a:chExt cx="3089" cy="89"/>
          </a:xfrm>
        </p:grpSpPr>
        <p:sp>
          <p:nvSpPr>
            <p:cNvPr id="196618" name="Freeform 10"/>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Lst>
              <a:ahLst/>
              <a:cxnLst>
                <a:cxn ang="0">
                  <a:pos x="T0" y="T1"/>
                </a:cxn>
                <a:cxn ang="0">
                  <a:pos x="T2" y="T3"/>
                </a:cxn>
                <a:cxn ang="0">
                  <a:pos x="T4" y="T5"/>
                </a:cxn>
                <a:cxn ang="0">
                  <a:pos x="T6" y="T7"/>
                </a:cxn>
                <a:cxn ang="0">
                  <a:pos x="T8" y="T9"/>
                </a:cxn>
              </a:cxnLst>
              <a:rect l="0" t="0" r="r" b="b"/>
              <a:pathLst>
                <a:path w="185" h="89">
                  <a:moveTo>
                    <a:pt x="184" y="44"/>
                  </a:moveTo>
                  <a:lnTo>
                    <a:pt x="0" y="88"/>
                  </a:lnTo>
                  <a:lnTo>
                    <a:pt x="0" y="44"/>
                  </a:lnTo>
                  <a:lnTo>
                    <a:pt x="0" y="0"/>
                  </a:lnTo>
                  <a:lnTo>
                    <a:pt x="184" y="44"/>
                  </a:lnTo>
                </a:path>
              </a:pathLst>
            </a:custGeom>
            <a:solidFill>
              <a:srgbClr val="000000"/>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19" name="Line 11"/>
            <p:cNvSpPr>
              <a:spLocks noChangeShapeType="1"/>
            </p:cNvSpPr>
            <p:nvPr/>
          </p:nvSpPr>
          <p:spPr bwMode="auto">
            <a:xfrm>
              <a:off x="1472" y="2512"/>
              <a:ext cx="2896"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
        <p:nvSpPr>
          <p:cNvPr id="196620" name="Rectangle 12"/>
          <p:cNvSpPr>
            <a:spLocks noChangeArrowheads="1"/>
          </p:cNvSpPr>
          <p:nvPr/>
        </p:nvSpPr>
        <p:spPr bwMode="auto">
          <a:xfrm>
            <a:off x="4419601" y="1981200"/>
            <a:ext cx="1044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damage</a:t>
            </a:r>
          </a:p>
        </p:txBody>
      </p:sp>
      <p:sp>
        <p:nvSpPr>
          <p:cNvPr id="196621" name="Rectangle 13"/>
          <p:cNvSpPr>
            <a:spLocks noChangeArrowheads="1"/>
          </p:cNvSpPr>
          <p:nvPr/>
        </p:nvSpPr>
        <p:spPr bwMode="auto">
          <a:xfrm>
            <a:off x="4760914" y="4198939"/>
            <a:ext cx="6508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mild</a:t>
            </a:r>
          </a:p>
        </p:txBody>
      </p:sp>
      <p:sp>
        <p:nvSpPr>
          <p:cNvPr id="196622" name="Rectangle 14"/>
          <p:cNvSpPr>
            <a:spLocks noChangeArrowheads="1"/>
          </p:cNvSpPr>
          <p:nvPr/>
        </p:nvSpPr>
        <p:spPr bwMode="auto">
          <a:xfrm>
            <a:off x="5395914" y="4056064"/>
            <a:ext cx="11969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annoying</a:t>
            </a:r>
          </a:p>
        </p:txBody>
      </p:sp>
      <p:sp>
        <p:nvSpPr>
          <p:cNvPr id="196623" name="Rectangle 15"/>
          <p:cNvSpPr>
            <a:spLocks noChangeArrowheads="1"/>
          </p:cNvSpPr>
          <p:nvPr/>
        </p:nvSpPr>
        <p:spPr bwMode="auto">
          <a:xfrm>
            <a:off x="5967414" y="3584575"/>
            <a:ext cx="1298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disturbing</a:t>
            </a:r>
          </a:p>
        </p:txBody>
      </p:sp>
      <p:sp>
        <p:nvSpPr>
          <p:cNvPr id="196624" name="Rectangle 16"/>
          <p:cNvSpPr>
            <a:spLocks noChangeArrowheads="1"/>
          </p:cNvSpPr>
          <p:nvPr/>
        </p:nvSpPr>
        <p:spPr bwMode="auto">
          <a:xfrm>
            <a:off x="6678614" y="3284539"/>
            <a:ext cx="993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serious</a:t>
            </a:r>
          </a:p>
        </p:txBody>
      </p:sp>
      <p:sp>
        <p:nvSpPr>
          <p:cNvPr id="196625" name="Rectangle 17"/>
          <p:cNvSpPr>
            <a:spLocks noChangeArrowheads="1"/>
          </p:cNvSpPr>
          <p:nvPr/>
        </p:nvSpPr>
        <p:spPr bwMode="auto">
          <a:xfrm>
            <a:off x="7046914" y="2927350"/>
            <a:ext cx="1057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extreme</a:t>
            </a:r>
          </a:p>
        </p:txBody>
      </p:sp>
      <p:sp>
        <p:nvSpPr>
          <p:cNvPr id="196626" name="Rectangle 18"/>
          <p:cNvSpPr>
            <a:spLocks noChangeArrowheads="1"/>
          </p:cNvSpPr>
          <p:nvPr/>
        </p:nvSpPr>
        <p:spPr bwMode="auto">
          <a:xfrm>
            <a:off x="7605714" y="2641600"/>
            <a:ext cx="15398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solidFill>
                  <a:schemeClr val="accent1"/>
                </a:solidFill>
                <a:latin typeface="Helvetica" panose="020B0604020202020204" pitchFamily="34" charset="0"/>
              </a:rPr>
              <a:t>catastrophic</a:t>
            </a:r>
          </a:p>
        </p:txBody>
      </p:sp>
      <p:sp>
        <p:nvSpPr>
          <p:cNvPr id="196627" name="Rectangle 19"/>
          <p:cNvSpPr>
            <a:spLocks noChangeArrowheads="1"/>
          </p:cNvSpPr>
          <p:nvPr/>
        </p:nvSpPr>
        <p:spPr bwMode="auto">
          <a:xfrm>
            <a:off x="8393114" y="1755775"/>
            <a:ext cx="12604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solidFill>
                  <a:schemeClr val="accent1"/>
                </a:solidFill>
                <a:latin typeface="Helvetica" panose="020B0604020202020204" pitchFamily="34" charset="0"/>
              </a:rPr>
              <a:t>infectious</a:t>
            </a:r>
          </a:p>
        </p:txBody>
      </p:sp>
      <p:sp>
        <p:nvSpPr>
          <p:cNvPr id="196628" name="Oval 20"/>
          <p:cNvSpPr>
            <a:spLocks noChangeArrowheads="1"/>
          </p:cNvSpPr>
          <p:nvPr/>
        </p:nvSpPr>
        <p:spPr bwMode="auto">
          <a:xfrm>
            <a:off x="4756150" y="4203701"/>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29" name="Oval 21"/>
          <p:cNvSpPr>
            <a:spLocks noChangeArrowheads="1"/>
          </p:cNvSpPr>
          <p:nvPr/>
        </p:nvSpPr>
        <p:spPr bwMode="auto">
          <a:xfrm>
            <a:off x="5441950" y="4046539"/>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0" name="Oval 22"/>
          <p:cNvSpPr>
            <a:spLocks noChangeArrowheads="1"/>
          </p:cNvSpPr>
          <p:nvPr/>
        </p:nvSpPr>
        <p:spPr bwMode="auto">
          <a:xfrm>
            <a:off x="5975350" y="3632200"/>
            <a:ext cx="76200" cy="71438"/>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1" name="Oval 23"/>
          <p:cNvSpPr>
            <a:spLocks noChangeArrowheads="1"/>
          </p:cNvSpPr>
          <p:nvPr/>
        </p:nvSpPr>
        <p:spPr bwMode="auto">
          <a:xfrm>
            <a:off x="6635750" y="3346450"/>
            <a:ext cx="76200" cy="71438"/>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2" name="Oval 24"/>
          <p:cNvSpPr>
            <a:spLocks noChangeArrowheads="1"/>
          </p:cNvSpPr>
          <p:nvPr/>
        </p:nvSpPr>
        <p:spPr bwMode="auto">
          <a:xfrm>
            <a:off x="7067550" y="2960689"/>
            <a:ext cx="63500" cy="71437"/>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3" name="Oval 25"/>
          <p:cNvSpPr>
            <a:spLocks noChangeArrowheads="1"/>
          </p:cNvSpPr>
          <p:nvPr/>
        </p:nvSpPr>
        <p:spPr bwMode="auto">
          <a:xfrm>
            <a:off x="7550150" y="2732089"/>
            <a:ext cx="76200" cy="71437"/>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4" name="Oval 26"/>
          <p:cNvSpPr>
            <a:spLocks noChangeArrowheads="1"/>
          </p:cNvSpPr>
          <p:nvPr/>
        </p:nvSpPr>
        <p:spPr bwMode="auto">
          <a:xfrm>
            <a:off x="8324850" y="1889126"/>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6635" name="Rectangle 27"/>
          <p:cNvSpPr>
            <a:spLocks noChangeArrowheads="1"/>
          </p:cNvSpPr>
          <p:nvPr/>
        </p:nvSpPr>
        <p:spPr bwMode="auto">
          <a:xfrm>
            <a:off x="7466014" y="4656139"/>
            <a:ext cx="12223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solidFill>
                  <a:schemeClr val="accent1"/>
                </a:solidFill>
                <a:latin typeface="Helvetica" panose="020B0604020202020204" pitchFamily="34" charset="0"/>
              </a:rPr>
              <a:t>Bug Type</a:t>
            </a:r>
          </a:p>
        </p:txBody>
      </p:sp>
      <p:sp>
        <p:nvSpPr>
          <p:cNvPr id="196636" name="Freeform 28"/>
          <p:cNvSpPr>
            <a:spLocks/>
          </p:cNvSpPr>
          <p:nvPr/>
        </p:nvSpPr>
        <p:spPr bwMode="auto">
          <a:xfrm>
            <a:off x="7747000" y="2081214"/>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37" name="Freeform 29"/>
          <p:cNvSpPr>
            <a:spLocks/>
          </p:cNvSpPr>
          <p:nvPr/>
        </p:nvSpPr>
        <p:spPr bwMode="auto">
          <a:xfrm>
            <a:off x="7734300" y="2066926"/>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38" name="Freeform 30"/>
          <p:cNvSpPr>
            <a:spLocks/>
          </p:cNvSpPr>
          <p:nvPr/>
        </p:nvSpPr>
        <p:spPr bwMode="auto">
          <a:xfrm>
            <a:off x="7569200" y="2138364"/>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39" name="Freeform 31"/>
          <p:cNvSpPr>
            <a:spLocks/>
          </p:cNvSpPr>
          <p:nvPr/>
        </p:nvSpPr>
        <p:spPr bwMode="auto">
          <a:xfrm>
            <a:off x="7556500" y="2124076"/>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96640" name="Rectangle 32"/>
          <p:cNvSpPr>
            <a:spLocks noChangeArrowheads="1"/>
          </p:cNvSpPr>
          <p:nvPr/>
        </p:nvSpPr>
        <p:spPr bwMode="auto">
          <a:xfrm>
            <a:off x="4354514" y="5156200"/>
            <a:ext cx="1946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u="sng">
                <a:effectLst>
                  <a:outerShdw blurRad="38100" dist="38100" dir="2700000" algn="tl">
                    <a:srgbClr val="FFFFFF"/>
                  </a:outerShdw>
                </a:effectLst>
                <a:latin typeface="Helvetica" panose="020B0604020202020204" pitchFamily="34" charset="0"/>
              </a:rPr>
              <a:t>Bug Categories:</a:t>
            </a:r>
          </a:p>
        </p:txBody>
      </p:sp>
      <p:sp>
        <p:nvSpPr>
          <p:cNvPr id="196641" name="Rectangle 33"/>
          <p:cNvSpPr>
            <a:spLocks noChangeArrowheads="1"/>
          </p:cNvSpPr>
          <p:nvPr/>
        </p:nvSpPr>
        <p:spPr bwMode="auto">
          <a:xfrm>
            <a:off x="6145214" y="5156200"/>
            <a:ext cx="27717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  function-related bugs, </a:t>
            </a:r>
          </a:p>
        </p:txBody>
      </p:sp>
      <p:sp>
        <p:nvSpPr>
          <p:cNvPr id="196642" name="Rectangle 34"/>
          <p:cNvSpPr>
            <a:spLocks noChangeArrowheads="1"/>
          </p:cNvSpPr>
          <p:nvPr/>
        </p:nvSpPr>
        <p:spPr bwMode="auto">
          <a:xfrm>
            <a:off x="4341813" y="5427664"/>
            <a:ext cx="5224462"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system-related bugs, data bugs, coding bugs, </a:t>
            </a:r>
          </a:p>
        </p:txBody>
      </p:sp>
      <p:sp>
        <p:nvSpPr>
          <p:cNvPr id="196643" name="Rectangle 35"/>
          <p:cNvSpPr>
            <a:spLocks noChangeArrowheads="1"/>
          </p:cNvSpPr>
          <p:nvPr/>
        </p:nvSpPr>
        <p:spPr bwMode="auto">
          <a:xfrm>
            <a:off x="4341814" y="5684839"/>
            <a:ext cx="5184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effectLst>
                  <a:outerShdw blurRad="38100" dist="38100" dir="2700000" algn="tl">
                    <a:srgbClr val="FFFFFF"/>
                  </a:outerShdw>
                </a:effectLst>
                <a:latin typeface="Helvetica" panose="020B0604020202020204" pitchFamily="34" charset="0"/>
              </a:rPr>
              <a:t>design bugs, documentation bugs, standards </a:t>
            </a:r>
          </a:p>
        </p:txBody>
      </p:sp>
      <p:sp>
        <p:nvSpPr>
          <p:cNvPr id="196644" name="Rectangle 36"/>
          <p:cNvSpPr>
            <a:spLocks noChangeArrowheads="1"/>
          </p:cNvSpPr>
          <p:nvPr/>
        </p:nvSpPr>
        <p:spPr bwMode="auto">
          <a:xfrm>
            <a:off x="4341814" y="5942014"/>
            <a:ext cx="1768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violations, etc.</a:t>
            </a:r>
          </a:p>
        </p:txBody>
      </p:sp>
    </p:spTree>
    <p:extLst>
      <p:ext uri="{BB962C8B-B14F-4D97-AF65-F5344CB8AC3E}">
        <p14:creationId xmlns:p14="http://schemas.microsoft.com/office/powerpoint/2010/main" val="212848421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title"/>
          </p:nvPr>
        </p:nvSpPr>
        <p:spPr>
          <a:xfrm>
            <a:off x="2819400" y="1066800"/>
            <a:ext cx="5791200" cy="5540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a:t>Debugging Techniques</a:t>
            </a:r>
          </a:p>
        </p:txBody>
      </p:sp>
      <p:sp>
        <p:nvSpPr>
          <p:cNvPr id="24" name="Slide Number Placeholder 4"/>
          <p:cNvSpPr>
            <a:spLocks noGrp="1"/>
          </p:cNvSpPr>
          <p:nvPr>
            <p:ph type="sldNum" sz="quarter" idx="12"/>
          </p:nvPr>
        </p:nvSpPr>
        <p:spPr/>
        <p:txBody>
          <a:bodyPr/>
          <a:lstStyle/>
          <a:p>
            <a:fld id="{0255130B-B99E-4664-84EA-1CFD5E5AB120}" type="slidenum">
              <a:rPr lang="en-US" altLang="en-US"/>
              <a:pPr/>
              <a:t>37</a:t>
            </a:fld>
            <a:endParaRPr lang="en-US" altLang="en-US"/>
          </a:p>
        </p:txBody>
      </p:sp>
      <p:sp>
        <p:nvSpPr>
          <p:cNvPr id="197634" name="Rectangle 2"/>
          <p:cNvSpPr>
            <a:spLocks noChangeArrowheads="1"/>
          </p:cNvSpPr>
          <p:nvPr/>
        </p:nvSpPr>
        <p:spPr bwMode="auto">
          <a:xfrm>
            <a:off x="4051282" y="2239997"/>
            <a:ext cx="5278248" cy="2522503"/>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endParaRPr lang="en-IN"/>
          </a:p>
        </p:txBody>
      </p:sp>
      <p:sp>
        <p:nvSpPr>
          <p:cNvPr id="197636" name="Rectangle 4"/>
          <p:cNvSpPr>
            <a:spLocks noChangeArrowheads="1"/>
          </p:cNvSpPr>
          <p:nvPr/>
        </p:nvSpPr>
        <p:spPr bwMode="auto">
          <a:xfrm>
            <a:off x="5027614" y="2460625"/>
            <a:ext cx="236282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solidFill>
                  <a:schemeClr val="accent1"/>
                </a:solidFill>
                <a:latin typeface="Helvetica" panose="020B0604020202020204" pitchFamily="34" charset="0"/>
              </a:rPr>
              <a:t>B</a:t>
            </a:r>
            <a:r>
              <a:rPr lang="en-US" altLang="en-US" b="1" dirty="0" smtClean="0">
                <a:solidFill>
                  <a:schemeClr val="accent1"/>
                </a:solidFill>
                <a:latin typeface="Helvetica" panose="020B0604020202020204" pitchFamily="34" charset="0"/>
              </a:rPr>
              <a:t>rute </a:t>
            </a:r>
            <a:r>
              <a:rPr lang="en-US" altLang="en-US" b="1" dirty="0">
                <a:solidFill>
                  <a:schemeClr val="accent1"/>
                </a:solidFill>
                <a:latin typeface="Helvetica" panose="020B0604020202020204" pitchFamily="34" charset="0"/>
              </a:rPr>
              <a:t>force / testing</a:t>
            </a:r>
          </a:p>
          <a:p>
            <a:endParaRPr lang="en-US" altLang="en-US" b="1" dirty="0">
              <a:solidFill>
                <a:schemeClr val="accent1"/>
              </a:solidFill>
              <a:latin typeface="Helvetica" panose="020B0604020202020204" pitchFamily="34" charset="0"/>
            </a:endParaRPr>
          </a:p>
        </p:txBody>
      </p:sp>
      <p:sp>
        <p:nvSpPr>
          <p:cNvPr id="197637" name="Rectangle 5"/>
          <p:cNvSpPr>
            <a:spLocks noChangeArrowheads="1"/>
          </p:cNvSpPr>
          <p:nvPr/>
        </p:nvSpPr>
        <p:spPr bwMode="auto">
          <a:xfrm>
            <a:off x="5027613" y="281781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97638" name="Rectangle 6"/>
          <p:cNvSpPr>
            <a:spLocks noChangeArrowheads="1"/>
          </p:cNvSpPr>
          <p:nvPr/>
        </p:nvSpPr>
        <p:spPr bwMode="auto">
          <a:xfrm>
            <a:off x="5027613" y="3175000"/>
            <a:ext cx="163185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solidFill>
                  <a:schemeClr val="accent1"/>
                </a:solidFill>
                <a:latin typeface="Helvetica" panose="020B0604020202020204" pitchFamily="34" charset="0"/>
              </a:rPr>
              <a:t>B</a:t>
            </a:r>
            <a:r>
              <a:rPr lang="en-US" altLang="en-US" b="1" dirty="0" smtClean="0">
                <a:solidFill>
                  <a:schemeClr val="accent1"/>
                </a:solidFill>
                <a:latin typeface="Helvetica" panose="020B0604020202020204" pitchFamily="34" charset="0"/>
              </a:rPr>
              <a:t>acktracking</a:t>
            </a:r>
            <a:endParaRPr lang="en-US" altLang="en-US" b="1" dirty="0">
              <a:solidFill>
                <a:schemeClr val="accent1"/>
              </a:solidFill>
              <a:latin typeface="Helvetica" panose="020B0604020202020204" pitchFamily="34" charset="0"/>
            </a:endParaRPr>
          </a:p>
          <a:p>
            <a:endParaRPr lang="en-US" altLang="en-US" b="1" dirty="0">
              <a:solidFill>
                <a:schemeClr val="accent1"/>
              </a:solidFill>
              <a:latin typeface="Helvetica" panose="020B0604020202020204" pitchFamily="34" charset="0"/>
            </a:endParaRPr>
          </a:p>
        </p:txBody>
      </p:sp>
      <p:sp>
        <p:nvSpPr>
          <p:cNvPr id="197639" name="Rectangle 7"/>
          <p:cNvSpPr>
            <a:spLocks noChangeArrowheads="1"/>
          </p:cNvSpPr>
          <p:nvPr/>
        </p:nvSpPr>
        <p:spPr bwMode="auto">
          <a:xfrm>
            <a:off x="5027613" y="3532188"/>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97640" name="Rectangle 8"/>
          <p:cNvSpPr>
            <a:spLocks noChangeArrowheads="1"/>
          </p:cNvSpPr>
          <p:nvPr/>
        </p:nvSpPr>
        <p:spPr bwMode="auto">
          <a:xfrm>
            <a:off x="5027614" y="3889375"/>
            <a:ext cx="2157641"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smtClean="0">
                <a:solidFill>
                  <a:schemeClr val="accent1"/>
                </a:solidFill>
                <a:latin typeface="Helvetica" panose="020B0604020202020204" pitchFamily="34" charset="0"/>
              </a:rPr>
              <a:t>Cause elimination</a:t>
            </a:r>
            <a:endParaRPr lang="en-US" altLang="en-US" b="1" dirty="0">
              <a:solidFill>
                <a:schemeClr val="accent1"/>
              </a:solidFill>
              <a:latin typeface="Helvetica" panose="020B0604020202020204" pitchFamily="34" charset="0"/>
            </a:endParaRPr>
          </a:p>
          <a:p>
            <a:endParaRPr lang="en-US" altLang="en-US" b="1" dirty="0">
              <a:solidFill>
                <a:schemeClr val="accent1"/>
              </a:solidFill>
              <a:latin typeface="Helvetica" panose="020B0604020202020204" pitchFamily="34" charset="0"/>
            </a:endParaRPr>
          </a:p>
        </p:txBody>
      </p:sp>
      <p:sp>
        <p:nvSpPr>
          <p:cNvPr id="197641" name="Rectangle 9"/>
          <p:cNvSpPr>
            <a:spLocks noChangeArrowheads="1"/>
          </p:cNvSpPr>
          <p:nvPr/>
        </p:nvSpPr>
        <p:spPr bwMode="auto">
          <a:xfrm>
            <a:off x="5027613" y="424656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grpSp>
        <p:nvGrpSpPr>
          <p:cNvPr id="197646" name="Group 14"/>
          <p:cNvGrpSpPr>
            <a:grpSpLocks/>
          </p:cNvGrpSpPr>
          <p:nvPr/>
        </p:nvGrpSpPr>
        <p:grpSpPr bwMode="auto">
          <a:xfrm>
            <a:off x="4692650" y="3997325"/>
            <a:ext cx="215900" cy="242888"/>
            <a:chOff x="2044" y="1953"/>
            <a:chExt cx="136" cy="136"/>
          </a:xfrm>
        </p:grpSpPr>
        <p:sp>
          <p:nvSpPr>
            <p:cNvPr id="197647" name="Rectangle 15"/>
            <p:cNvSpPr>
              <a:spLocks noChangeArrowheads="1"/>
            </p:cNvSpPr>
            <p:nvPr/>
          </p:nvSpPr>
          <p:spPr bwMode="auto">
            <a:xfrm>
              <a:off x="2060" y="1969"/>
              <a:ext cx="120" cy="12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7648" name="Rectangle 16"/>
            <p:cNvSpPr>
              <a:spLocks noChangeArrowheads="1"/>
            </p:cNvSpPr>
            <p:nvPr/>
          </p:nvSpPr>
          <p:spPr bwMode="auto">
            <a:xfrm>
              <a:off x="2044" y="1953"/>
              <a:ext cx="112" cy="12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7649" name="Group 17"/>
          <p:cNvGrpSpPr>
            <a:grpSpLocks/>
          </p:cNvGrpSpPr>
          <p:nvPr/>
        </p:nvGrpSpPr>
        <p:grpSpPr bwMode="auto">
          <a:xfrm>
            <a:off x="4692650" y="3282950"/>
            <a:ext cx="215900" cy="242888"/>
            <a:chOff x="2044" y="1553"/>
            <a:chExt cx="136" cy="136"/>
          </a:xfrm>
        </p:grpSpPr>
        <p:sp>
          <p:nvSpPr>
            <p:cNvPr id="197650" name="Rectangle 18"/>
            <p:cNvSpPr>
              <a:spLocks noChangeArrowheads="1"/>
            </p:cNvSpPr>
            <p:nvPr/>
          </p:nvSpPr>
          <p:spPr bwMode="auto">
            <a:xfrm>
              <a:off x="2060" y="1577"/>
              <a:ext cx="120" cy="112"/>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7651" name="Rectangle 19"/>
            <p:cNvSpPr>
              <a:spLocks noChangeArrowheads="1"/>
            </p:cNvSpPr>
            <p:nvPr/>
          </p:nvSpPr>
          <p:spPr bwMode="auto">
            <a:xfrm>
              <a:off x="2044" y="1553"/>
              <a:ext cx="112" cy="12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97652" name="Group 20"/>
          <p:cNvGrpSpPr>
            <a:grpSpLocks/>
          </p:cNvGrpSpPr>
          <p:nvPr/>
        </p:nvGrpSpPr>
        <p:grpSpPr bwMode="auto">
          <a:xfrm>
            <a:off x="4692650" y="2582864"/>
            <a:ext cx="215900" cy="242887"/>
            <a:chOff x="2044" y="1161"/>
            <a:chExt cx="136" cy="136"/>
          </a:xfrm>
        </p:grpSpPr>
        <p:sp>
          <p:nvSpPr>
            <p:cNvPr id="197653" name="Rectangle 21"/>
            <p:cNvSpPr>
              <a:spLocks noChangeArrowheads="1"/>
            </p:cNvSpPr>
            <p:nvPr/>
          </p:nvSpPr>
          <p:spPr bwMode="auto">
            <a:xfrm>
              <a:off x="2060" y="1177"/>
              <a:ext cx="120" cy="12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97654" name="Rectangle 22"/>
            <p:cNvSpPr>
              <a:spLocks noChangeArrowheads="1"/>
            </p:cNvSpPr>
            <p:nvPr/>
          </p:nvSpPr>
          <p:spPr bwMode="auto">
            <a:xfrm>
              <a:off x="2044" y="1161"/>
              <a:ext cx="112" cy="12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85104766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ctrTitle"/>
          </p:nvPr>
        </p:nvSpPr>
        <p:spPr/>
        <p:txBody>
          <a:bodyPr/>
          <a:lstStyle/>
          <a:p>
            <a:r>
              <a:rPr lang="en-US" altLang="en-US" dirty="0" smtClean="0">
                <a:solidFill>
                  <a:schemeClr val="folHlink"/>
                </a:solidFill>
              </a:rPr>
              <a:t>Testing conventional applications</a:t>
            </a:r>
            <a:endParaRPr lang="en-US" altLang="en-US" dirty="0">
              <a:solidFill>
                <a:schemeClr val="folHlink"/>
              </a:solidFill>
            </a:endParaRPr>
          </a:p>
        </p:txBody>
      </p:sp>
      <p:sp>
        <p:nvSpPr>
          <p:cNvPr id="172035" name="Rectangle 3"/>
          <p:cNvSpPr>
            <a:spLocks noGrp="1" noChangeArrowheads="1"/>
          </p:cNvSpPr>
          <p:nvPr>
            <p:ph type="subTitle" idx="1"/>
          </p:nvPr>
        </p:nvSpPr>
        <p:spPr/>
        <p:txBody>
          <a:bodyPr/>
          <a:lstStyle/>
          <a:p>
            <a:r>
              <a:rPr lang="en-US" altLang="en-US" b="1" dirty="0" smtClean="0">
                <a:solidFill>
                  <a:schemeClr val="folHlink"/>
                </a:solidFill>
              </a:rPr>
              <a:t>Chapter 18</a:t>
            </a:r>
          </a:p>
          <a:p>
            <a:r>
              <a:rPr lang="en-US" altLang="en-US" b="1" dirty="0" smtClean="0">
                <a:solidFill>
                  <a:schemeClr val="folHlink"/>
                </a:solidFill>
              </a:rPr>
              <a:t>Roger Pressman – 7</a:t>
            </a:r>
            <a:r>
              <a:rPr lang="en-US" altLang="en-US" b="1" baseline="30000" dirty="0" smtClean="0">
                <a:solidFill>
                  <a:schemeClr val="folHlink"/>
                </a:solidFill>
              </a:rPr>
              <a:t>th</a:t>
            </a:r>
            <a:r>
              <a:rPr lang="en-US" altLang="en-US" b="1" dirty="0" smtClean="0">
                <a:solidFill>
                  <a:schemeClr val="folHlink"/>
                </a:solidFill>
              </a:rPr>
              <a:t> Edition</a:t>
            </a:r>
            <a:endParaRPr lang="en-US" altLang="en-US" b="1" dirty="0">
              <a:solidFill>
                <a:schemeClr val="folHlink"/>
              </a:solidFill>
            </a:endParaRPr>
          </a:p>
        </p:txBody>
      </p:sp>
    </p:spTree>
    <p:extLst>
      <p:ext uri="{BB962C8B-B14F-4D97-AF65-F5344CB8AC3E}">
        <p14:creationId xmlns:p14="http://schemas.microsoft.com/office/powerpoint/2010/main" val="31839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025897" y="1003300"/>
            <a:ext cx="3206006"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dirty="0" smtClean="0"/>
              <a:t>Testability</a:t>
            </a:r>
          </a:p>
        </p:txBody>
      </p:sp>
      <p:sp>
        <p:nvSpPr>
          <p:cNvPr id="4101" name="Rectangle 3"/>
          <p:cNvSpPr>
            <a:spLocks noGrp="1" noChangeArrowheads="1"/>
          </p:cNvSpPr>
          <p:nvPr>
            <p:ph sz="quarter" idx="1"/>
          </p:nvPr>
        </p:nvSpPr>
        <p:spPr>
          <a:xfrm>
            <a:off x="1854200" y="2057400"/>
            <a:ext cx="8280400" cy="403860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fontScale="92500" lnSpcReduction="10000"/>
          </a:bodyPr>
          <a:lstStyle/>
          <a:p>
            <a:pPr algn="just" eaLnBrk="1" hangingPunct="1"/>
            <a:r>
              <a:rPr lang="en-US" altLang="en-US" dirty="0">
                <a:solidFill>
                  <a:schemeClr val="folHlink"/>
                </a:solidFill>
              </a:rPr>
              <a:t>Operability</a:t>
            </a:r>
            <a:r>
              <a:rPr lang="en-US" altLang="en-US" dirty="0"/>
              <a:t>—it operates cleanly</a:t>
            </a:r>
          </a:p>
          <a:p>
            <a:pPr algn="just" eaLnBrk="1" hangingPunct="1"/>
            <a:r>
              <a:rPr lang="en-US" altLang="en-US" dirty="0">
                <a:solidFill>
                  <a:schemeClr val="folHlink"/>
                </a:solidFill>
              </a:rPr>
              <a:t>Observability</a:t>
            </a:r>
            <a:r>
              <a:rPr lang="en-US" altLang="en-US" dirty="0"/>
              <a:t>—the results of each test case are readily observed</a:t>
            </a:r>
          </a:p>
          <a:p>
            <a:pPr algn="just" eaLnBrk="1" hangingPunct="1"/>
            <a:r>
              <a:rPr lang="en-US" altLang="en-US" dirty="0">
                <a:solidFill>
                  <a:schemeClr val="folHlink"/>
                </a:solidFill>
              </a:rPr>
              <a:t>Controllability</a:t>
            </a:r>
            <a:r>
              <a:rPr lang="en-US" altLang="en-US" dirty="0"/>
              <a:t>—the degree to which testing can be automated and optimized</a:t>
            </a:r>
          </a:p>
          <a:p>
            <a:pPr algn="just" eaLnBrk="1" hangingPunct="1"/>
            <a:r>
              <a:rPr lang="en-US" altLang="en-US" dirty="0">
                <a:solidFill>
                  <a:schemeClr val="folHlink"/>
                </a:solidFill>
              </a:rPr>
              <a:t>Decomposability</a:t>
            </a:r>
            <a:r>
              <a:rPr lang="en-US" altLang="en-US" dirty="0"/>
              <a:t>—testing can be targeted</a:t>
            </a:r>
          </a:p>
          <a:p>
            <a:pPr algn="just" eaLnBrk="1" hangingPunct="1"/>
            <a:r>
              <a:rPr lang="en-US" altLang="en-US" dirty="0">
                <a:solidFill>
                  <a:schemeClr val="folHlink"/>
                </a:solidFill>
              </a:rPr>
              <a:t>Simplicity</a:t>
            </a:r>
            <a:r>
              <a:rPr lang="en-US" altLang="en-US" dirty="0"/>
              <a:t>—reduce complex architecture and logic to simplify tests</a:t>
            </a:r>
          </a:p>
          <a:p>
            <a:pPr algn="just" eaLnBrk="1" hangingPunct="1"/>
            <a:r>
              <a:rPr lang="en-US" altLang="en-US" dirty="0">
                <a:solidFill>
                  <a:schemeClr val="folHlink"/>
                </a:solidFill>
              </a:rPr>
              <a:t>Stability</a:t>
            </a:r>
            <a:r>
              <a:rPr lang="en-US" altLang="en-US" dirty="0"/>
              <a:t>—few changes are requested during testing</a:t>
            </a:r>
          </a:p>
          <a:p>
            <a:pPr algn="just" eaLnBrk="1" hangingPunct="1"/>
            <a:r>
              <a:rPr lang="en-US" altLang="en-US" dirty="0">
                <a:solidFill>
                  <a:schemeClr val="folHlink"/>
                </a:solidFill>
              </a:rPr>
              <a:t>Understandability</a:t>
            </a:r>
            <a:r>
              <a:rPr lang="en-US" altLang="en-US" dirty="0"/>
              <a:t>—of the design</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42FEBF-EA06-49D5-9D5D-B2A609313012}" type="slidenum">
              <a:rPr lang="en-US" altLang="en-US" sz="1000">
                <a:latin typeface="Helvetica" panose="020B0604020202020204" pitchFamily="34" charset="0"/>
              </a:rPr>
              <a:pPr/>
              <a:t>39</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807632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509168" y="949380"/>
            <a:ext cx="6469063" cy="8080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US" altLang="en-US"/>
              <a:t>Who Tests the Software?</a:t>
            </a:r>
          </a:p>
        </p:txBody>
      </p:sp>
      <p:sp>
        <p:nvSpPr>
          <p:cNvPr id="17" name="Slide Number Placeholder 4"/>
          <p:cNvSpPr>
            <a:spLocks noGrp="1"/>
          </p:cNvSpPr>
          <p:nvPr>
            <p:ph type="sldNum" sz="quarter" idx="12"/>
          </p:nvPr>
        </p:nvSpPr>
        <p:spPr/>
        <p:txBody>
          <a:bodyPr/>
          <a:lstStyle/>
          <a:p>
            <a:fld id="{AF30EFCB-19EE-4913-867E-E9E7D5392C30}" type="slidenum">
              <a:rPr lang="en-US" altLang="en-US"/>
              <a:pPr/>
              <a:t>4</a:t>
            </a:fld>
            <a:endParaRPr lang="en-US" altLang="en-US"/>
          </a:p>
        </p:txBody>
      </p:sp>
      <p:sp>
        <p:nvSpPr>
          <p:cNvPr id="175107" name="Rectangle 3"/>
          <p:cNvSpPr>
            <a:spLocks noChangeArrowheads="1"/>
          </p:cNvSpPr>
          <p:nvPr/>
        </p:nvSpPr>
        <p:spPr bwMode="auto">
          <a:xfrm>
            <a:off x="3924301" y="4252914"/>
            <a:ext cx="1272783"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developer</a:t>
            </a:r>
          </a:p>
        </p:txBody>
      </p:sp>
      <p:sp>
        <p:nvSpPr>
          <p:cNvPr id="175108" name="Rectangle 4"/>
          <p:cNvSpPr>
            <a:spLocks noChangeArrowheads="1"/>
          </p:cNvSpPr>
          <p:nvPr/>
        </p:nvSpPr>
        <p:spPr bwMode="auto">
          <a:xfrm>
            <a:off x="7010401" y="4267201"/>
            <a:ext cx="2247409"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independent tester</a:t>
            </a:r>
          </a:p>
        </p:txBody>
      </p:sp>
      <p:sp>
        <p:nvSpPr>
          <p:cNvPr id="175109" name="Rectangle 5"/>
          <p:cNvSpPr>
            <a:spLocks noChangeArrowheads="1"/>
          </p:cNvSpPr>
          <p:nvPr/>
        </p:nvSpPr>
        <p:spPr bwMode="auto">
          <a:xfrm>
            <a:off x="3390901" y="4857751"/>
            <a:ext cx="29003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Understands the system </a:t>
            </a:r>
          </a:p>
          <a:p>
            <a:endParaRPr lang="en-US" altLang="en-US" b="1">
              <a:effectLst>
                <a:outerShdw blurRad="38100" dist="38100" dir="2700000" algn="tl">
                  <a:srgbClr val="FFFFFF"/>
                </a:outerShdw>
              </a:effectLst>
              <a:latin typeface="Helvetica" panose="020B0604020202020204" pitchFamily="34" charset="0"/>
            </a:endParaRPr>
          </a:p>
        </p:txBody>
      </p:sp>
      <p:sp>
        <p:nvSpPr>
          <p:cNvPr id="175111" name="Rectangle 7"/>
          <p:cNvSpPr>
            <a:spLocks noChangeArrowheads="1"/>
          </p:cNvSpPr>
          <p:nvPr/>
        </p:nvSpPr>
        <p:spPr bwMode="auto">
          <a:xfrm>
            <a:off x="3403601" y="5243514"/>
            <a:ext cx="24558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but, will test "gently"</a:t>
            </a:r>
          </a:p>
          <a:p>
            <a:endParaRPr lang="en-US" altLang="en-US" b="1">
              <a:effectLst>
                <a:outerShdw blurRad="38100" dist="38100" dir="2700000" algn="tl">
                  <a:srgbClr val="FFFFFF"/>
                </a:outerShdw>
              </a:effectLst>
              <a:latin typeface="Helvetica" panose="020B0604020202020204" pitchFamily="34" charset="0"/>
            </a:endParaRPr>
          </a:p>
        </p:txBody>
      </p:sp>
      <p:sp>
        <p:nvSpPr>
          <p:cNvPr id="175112" name="Rectangle 8"/>
          <p:cNvSpPr>
            <a:spLocks noChangeArrowheads="1"/>
          </p:cNvSpPr>
          <p:nvPr/>
        </p:nvSpPr>
        <p:spPr bwMode="auto">
          <a:xfrm>
            <a:off x="2806700" y="598646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75113" name="Rectangle 9"/>
          <p:cNvSpPr>
            <a:spLocks noChangeArrowheads="1"/>
          </p:cNvSpPr>
          <p:nvPr/>
        </p:nvSpPr>
        <p:spPr bwMode="auto">
          <a:xfrm>
            <a:off x="3403601" y="5600700"/>
            <a:ext cx="31289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and, is driven by "delivery"</a:t>
            </a:r>
          </a:p>
        </p:txBody>
      </p:sp>
      <p:sp>
        <p:nvSpPr>
          <p:cNvPr id="175114" name="Rectangle 10"/>
          <p:cNvSpPr>
            <a:spLocks noChangeArrowheads="1"/>
          </p:cNvSpPr>
          <p:nvPr/>
        </p:nvSpPr>
        <p:spPr bwMode="auto">
          <a:xfrm>
            <a:off x="7073901" y="4914901"/>
            <a:ext cx="3330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Must learn about the system,</a:t>
            </a:r>
          </a:p>
          <a:p>
            <a:endParaRPr lang="en-US" altLang="en-US" b="1">
              <a:effectLst>
                <a:outerShdw blurRad="38100" dist="38100" dir="2700000" algn="tl">
                  <a:srgbClr val="FFFFFF"/>
                </a:outerShdw>
              </a:effectLst>
              <a:latin typeface="Helvetica" panose="020B0604020202020204" pitchFamily="34" charset="0"/>
            </a:endParaRPr>
          </a:p>
        </p:txBody>
      </p:sp>
      <p:sp>
        <p:nvSpPr>
          <p:cNvPr id="175115" name="Rectangle 11"/>
          <p:cNvSpPr>
            <a:spLocks noChangeArrowheads="1"/>
          </p:cNvSpPr>
          <p:nvPr/>
        </p:nvSpPr>
        <p:spPr bwMode="auto">
          <a:xfrm>
            <a:off x="7073900" y="5272088"/>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75116" name="Rectangle 12"/>
          <p:cNvSpPr>
            <a:spLocks noChangeArrowheads="1"/>
          </p:cNvSpPr>
          <p:nvPr/>
        </p:nvSpPr>
        <p:spPr bwMode="auto">
          <a:xfrm>
            <a:off x="7086601" y="5243514"/>
            <a:ext cx="3076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but, will attempt to break it</a:t>
            </a:r>
          </a:p>
          <a:p>
            <a:endParaRPr lang="en-US" altLang="en-US" b="1">
              <a:effectLst>
                <a:outerShdw blurRad="38100" dist="38100" dir="2700000" algn="tl">
                  <a:srgbClr val="FFFFFF"/>
                </a:outerShdw>
              </a:effectLst>
              <a:latin typeface="Helvetica" panose="020B0604020202020204" pitchFamily="34" charset="0"/>
            </a:endParaRPr>
          </a:p>
        </p:txBody>
      </p:sp>
      <p:sp>
        <p:nvSpPr>
          <p:cNvPr id="175117" name="Rectangle 13"/>
          <p:cNvSpPr>
            <a:spLocks noChangeArrowheads="1"/>
          </p:cNvSpPr>
          <p:nvPr/>
        </p:nvSpPr>
        <p:spPr bwMode="auto">
          <a:xfrm>
            <a:off x="6743700" y="598646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75118" name="Rectangle 14"/>
          <p:cNvSpPr>
            <a:spLocks noChangeArrowheads="1"/>
          </p:cNvSpPr>
          <p:nvPr/>
        </p:nvSpPr>
        <p:spPr bwMode="auto">
          <a:xfrm>
            <a:off x="7099301" y="5586414"/>
            <a:ext cx="2784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and, is driven by quality</a:t>
            </a:r>
          </a:p>
        </p:txBody>
      </p:sp>
      <p:pic>
        <p:nvPicPr>
          <p:cNvPr id="175119"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1995488"/>
            <a:ext cx="2120900" cy="2235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5120"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2122489"/>
            <a:ext cx="2019300" cy="2097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27966414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a:xfrm>
            <a:off x="1219201" y="914401"/>
            <a:ext cx="6932613" cy="633413"/>
          </a:xfrm>
        </p:spPr>
        <p:txBody>
          <a:bodyPr>
            <a:normAutofit fontScale="90000"/>
          </a:bodyPr>
          <a:lstStyle/>
          <a:p>
            <a:pPr eaLnBrk="1" hangingPunct="1"/>
            <a:r>
              <a:rPr lang="en-US" altLang="en-US" dirty="0" smtClean="0"/>
              <a:t>What is a “Good” Test?</a:t>
            </a:r>
          </a:p>
        </p:txBody>
      </p:sp>
      <p:sp>
        <p:nvSpPr>
          <p:cNvPr id="5125" name="Rectangle 4"/>
          <p:cNvSpPr>
            <a:spLocks noGrp="1" noChangeArrowheads="1"/>
          </p:cNvSpPr>
          <p:nvPr>
            <p:ph sz="quarter" idx="1"/>
          </p:nvPr>
        </p:nvSpPr>
        <p:spPr>
          <a:xfrm>
            <a:off x="1625600" y="2133600"/>
            <a:ext cx="8126413" cy="2965450"/>
          </a:xfrm>
        </p:spPr>
        <p:txBody>
          <a:bodyPr/>
          <a:lstStyle/>
          <a:p>
            <a:pPr algn="just" eaLnBrk="1" hangingPunct="1"/>
            <a:r>
              <a:rPr lang="en-US" altLang="en-US" dirty="0" smtClean="0"/>
              <a:t>A good test has a high probability of finding an error</a:t>
            </a:r>
          </a:p>
          <a:p>
            <a:pPr algn="just" eaLnBrk="1" hangingPunct="1"/>
            <a:r>
              <a:rPr lang="en-US" altLang="en-US" dirty="0" smtClean="0"/>
              <a:t>A good test is not redundant.</a:t>
            </a:r>
          </a:p>
          <a:p>
            <a:pPr algn="just" eaLnBrk="1" hangingPunct="1"/>
            <a:r>
              <a:rPr lang="en-US" altLang="en-US" dirty="0" smtClean="0"/>
              <a:t>A good test should be “best of breed” </a:t>
            </a:r>
          </a:p>
          <a:p>
            <a:pPr algn="just" eaLnBrk="1" hangingPunct="1"/>
            <a:r>
              <a:rPr lang="en-US" altLang="en-US" dirty="0" smtClean="0"/>
              <a:t>A good test should be neither too simple nor too complex</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E72368-9421-48A2-B260-F336A9B35DE9}" type="slidenum">
              <a:rPr lang="en-US" altLang="en-US" sz="1000">
                <a:latin typeface="Helvetica" panose="020B0604020202020204" pitchFamily="34" charset="0"/>
              </a:rPr>
              <a:pPr/>
              <a:t>40</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294342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smtClean="0"/>
              <a:t>Internal and External Views</a:t>
            </a:r>
          </a:p>
        </p:txBody>
      </p:sp>
      <p:sp>
        <p:nvSpPr>
          <p:cNvPr id="6149" name="Rectangle 3"/>
          <p:cNvSpPr>
            <a:spLocks noGrp="1" noChangeArrowheads="1"/>
          </p:cNvSpPr>
          <p:nvPr>
            <p:ph sz="quarter" idx="1"/>
          </p:nvPr>
        </p:nvSpPr>
        <p:spPr/>
        <p:txBody>
          <a:bodyPr>
            <a:normAutofit/>
          </a:bodyPr>
          <a:lstStyle/>
          <a:p>
            <a:pPr algn="just" eaLnBrk="1" hangingPunct="1"/>
            <a:r>
              <a:rPr lang="en-US" altLang="en-US" dirty="0" smtClean="0">
                <a:latin typeface="Palatino" pitchFamily="-128" charset="0"/>
              </a:rPr>
              <a:t>Any engineered product (and most other things) can be tested in one of two ways: </a:t>
            </a:r>
          </a:p>
          <a:p>
            <a:pPr lvl="1" algn="just" eaLnBrk="1" hangingPunct="1"/>
            <a:r>
              <a:rPr lang="en-US" altLang="en-US" dirty="0" smtClean="0">
                <a:latin typeface="Palatino" pitchFamily="-128" charset="0"/>
              </a:rPr>
              <a:t>Knowing the specified function that a product has been designed to perform, tests can be conducted that demonstrate each function is fully operational while at the same time searching for errors in each function;  (black box testing)</a:t>
            </a:r>
          </a:p>
          <a:p>
            <a:pPr lvl="1" algn="just" eaLnBrk="1" hangingPunct="1"/>
            <a:r>
              <a:rPr lang="en-US" altLang="en-US" dirty="0" smtClean="0">
                <a:latin typeface="Palatino" pitchFamily="-128" charset="0"/>
              </a:rPr>
              <a:t>Knowing the internal workings of a product, tests can be conducted to ensure that "all gears mesh," that is, internal operations are performed according to specifications and all internal components have been adequately exercised. (white box testing)</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A2661E-78D5-4073-9717-3D8717594016}" type="slidenum">
              <a:rPr lang="en-US" altLang="en-US" sz="1000">
                <a:latin typeface="Helvetica" panose="020B0604020202020204" pitchFamily="34" charset="0"/>
              </a:rPr>
              <a:pPr/>
              <a:t>41</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2161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2819400" y="990601"/>
            <a:ext cx="5278438" cy="627063"/>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smtClean="0"/>
              <a:t>Software Testing</a:t>
            </a:r>
          </a:p>
        </p:txBody>
      </p:sp>
      <p:sp>
        <p:nvSpPr>
          <p:cNvPr id="18"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19BFAC-8099-47D7-94E9-B0A04285D498}" type="slidenum">
              <a:rPr lang="en-US" altLang="en-US" sz="1000">
                <a:latin typeface="Helvetica" panose="020B0604020202020204" pitchFamily="34" charset="0"/>
              </a:rPr>
              <a:pPr/>
              <a:t>42</a:t>
            </a:fld>
            <a:endParaRPr lang="en-US" altLang="en-US" sz="1000">
              <a:latin typeface="Helvetica" panose="020B0604020202020204" pitchFamily="34" charset="0"/>
            </a:endParaRPr>
          </a:p>
        </p:txBody>
      </p:sp>
      <p:sp>
        <p:nvSpPr>
          <p:cNvPr id="10245" name="Oval 3"/>
          <p:cNvSpPr>
            <a:spLocks noChangeArrowheads="1"/>
          </p:cNvSpPr>
          <p:nvPr/>
        </p:nvSpPr>
        <p:spPr bwMode="auto">
          <a:xfrm>
            <a:off x="3722688" y="4468813"/>
            <a:ext cx="5638800" cy="1028700"/>
          </a:xfrm>
          <a:prstGeom prst="ellipse">
            <a:avLst/>
          </a:prstGeom>
          <a:solidFill>
            <a:schemeClr val="folHlink"/>
          </a:solidFill>
          <a:ln>
            <a:noFill/>
          </a:ln>
          <a:effectLst>
            <a:outerShdw dist="107763" dir="2700000" algn="ctr" rotWithShape="0">
              <a:srgbClr val="808080"/>
            </a:outerShdw>
          </a:effectLst>
          <a:extLst>
            <a:ext uri="{91240B29-F687-4F45-9708-019B960494DF}">
              <a14:hiddenLine xmlns:a14="http://schemas.microsoft.com/office/drawing/2010/main" w="25400">
                <a:solidFill>
                  <a:schemeClr val="folHlink"/>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246" name="Oval 4"/>
          <p:cNvSpPr>
            <a:spLocks noChangeArrowheads="1"/>
          </p:cNvSpPr>
          <p:nvPr/>
        </p:nvSpPr>
        <p:spPr bwMode="auto">
          <a:xfrm>
            <a:off x="4281488" y="4354514"/>
            <a:ext cx="4559300" cy="642937"/>
          </a:xfrm>
          <a:prstGeom prst="ellipse">
            <a:avLst/>
          </a:prstGeom>
          <a:solidFill>
            <a:schemeClr val="tx2"/>
          </a:solidFill>
          <a:ln w="25400">
            <a:solidFill>
              <a:schemeClr val="folHlink"/>
            </a:solidFill>
            <a:round/>
            <a:headEnd/>
            <a:tailEnd/>
          </a:ln>
          <a:effectLst>
            <a:outerShdw dist="107763" dir="2700000" algn="ctr" rotWithShape="0">
              <a:srgbClr val="80808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0247" name="Group 5"/>
          <p:cNvGrpSpPr>
            <a:grpSpLocks/>
          </p:cNvGrpSpPr>
          <p:nvPr/>
        </p:nvGrpSpPr>
        <p:grpSpPr bwMode="auto">
          <a:xfrm>
            <a:off x="3532189" y="2211389"/>
            <a:ext cx="2224087" cy="2516187"/>
            <a:chOff x="952" y="1072"/>
            <a:chExt cx="1401" cy="1409"/>
          </a:xfrm>
        </p:grpSpPr>
        <p:sp>
          <p:nvSpPr>
            <p:cNvPr id="10256" name="Freeform 6"/>
            <p:cNvSpPr>
              <a:spLocks/>
            </p:cNvSpPr>
            <p:nvPr/>
          </p:nvSpPr>
          <p:spPr bwMode="auto">
            <a:xfrm>
              <a:off x="960" y="1072"/>
              <a:ext cx="1297" cy="537"/>
            </a:xfrm>
            <a:custGeom>
              <a:avLst/>
              <a:gdLst>
                <a:gd name="T0" fmla="*/ 1296 w 1297"/>
                <a:gd name="T1" fmla="*/ 0 h 537"/>
                <a:gd name="T2" fmla="*/ 384 w 1297"/>
                <a:gd name="T3" fmla="*/ 0 h 537"/>
                <a:gd name="T4" fmla="*/ 0 w 1297"/>
                <a:gd name="T5" fmla="*/ 536 h 537"/>
                <a:gd name="T6" fmla="*/ 936 w 1297"/>
                <a:gd name="T7" fmla="*/ 536 h 537"/>
                <a:gd name="T8" fmla="*/ 1296 w 1297"/>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7" h="537">
                  <a:moveTo>
                    <a:pt x="1296" y="0"/>
                  </a:moveTo>
                  <a:lnTo>
                    <a:pt x="384" y="0"/>
                  </a:lnTo>
                  <a:lnTo>
                    <a:pt x="0" y="536"/>
                  </a:lnTo>
                  <a:lnTo>
                    <a:pt x="936" y="536"/>
                  </a:lnTo>
                  <a:lnTo>
                    <a:pt x="1296" y="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257" name="Freeform 7"/>
            <p:cNvSpPr>
              <a:spLocks/>
            </p:cNvSpPr>
            <p:nvPr/>
          </p:nvSpPr>
          <p:spPr bwMode="auto">
            <a:xfrm>
              <a:off x="952" y="1592"/>
              <a:ext cx="1401" cy="889"/>
            </a:xfrm>
            <a:custGeom>
              <a:avLst/>
              <a:gdLst>
                <a:gd name="T0" fmla="*/ 0 w 1401"/>
                <a:gd name="T1" fmla="*/ 8 h 889"/>
                <a:gd name="T2" fmla="*/ 1400 w 1401"/>
                <a:gd name="T3" fmla="*/ 888 h 889"/>
                <a:gd name="T4" fmla="*/ 928 w 1401"/>
                <a:gd name="T5" fmla="*/ 0 h 889"/>
                <a:gd name="T6" fmla="*/ 0 w 1401"/>
                <a:gd name="T7" fmla="*/ 8 h 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1" h="889">
                  <a:moveTo>
                    <a:pt x="0" y="8"/>
                  </a:moveTo>
                  <a:lnTo>
                    <a:pt x="1400" y="888"/>
                  </a:lnTo>
                  <a:lnTo>
                    <a:pt x="928" y="0"/>
                  </a:lnTo>
                  <a:lnTo>
                    <a:pt x="0" y="8"/>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258" name="Freeform 8"/>
            <p:cNvSpPr>
              <a:spLocks/>
            </p:cNvSpPr>
            <p:nvPr/>
          </p:nvSpPr>
          <p:spPr bwMode="auto">
            <a:xfrm>
              <a:off x="1880" y="1072"/>
              <a:ext cx="465" cy="1409"/>
            </a:xfrm>
            <a:custGeom>
              <a:avLst/>
              <a:gdLst>
                <a:gd name="T0" fmla="*/ 464 w 465"/>
                <a:gd name="T1" fmla="*/ 1408 h 1409"/>
                <a:gd name="T2" fmla="*/ 0 w 465"/>
                <a:gd name="T3" fmla="*/ 528 h 1409"/>
                <a:gd name="T4" fmla="*/ 360 w 465"/>
                <a:gd name="T5" fmla="*/ 0 h 1409"/>
                <a:gd name="T6" fmla="*/ 464 w 465"/>
                <a:gd name="T7" fmla="*/ 1408 h 1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5" h="1409">
                  <a:moveTo>
                    <a:pt x="464" y="1408"/>
                  </a:moveTo>
                  <a:lnTo>
                    <a:pt x="0" y="528"/>
                  </a:lnTo>
                  <a:lnTo>
                    <a:pt x="360" y="0"/>
                  </a:lnTo>
                  <a:lnTo>
                    <a:pt x="464" y="1408"/>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nvGrpSpPr>
          <p:cNvPr id="10248" name="Group 9"/>
          <p:cNvGrpSpPr>
            <a:grpSpLocks/>
          </p:cNvGrpSpPr>
          <p:nvPr/>
        </p:nvGrpSpPr>
        <p:grpSpPr bwMode="auto">
          <a:xfrm>
            <a:off x="7240589" y="2182814"/>
            <a:ext cx="2224087" cy="2516187"/>
            <a:chOff x="3288" y="1056"/>
            <a:chExt cx="1401" cy="1409"/>
          </a:xfrm>
        </p:grpSpPr>
        <p:sp>
          <p:nvSpPr>
            <p:cNvPr id="10253" name="Freeform 10"/>
            <p:cNvSpPr>
              <a:spLocks/>
            </p:cNvSpPr>
            <p:nvPr/>
          </p:nvSpPr>
          <p:spPr bwMode="auto">
            <a:xfrm>
              <a:off x="3384" y="1056"/>
              <a:ext cx="1297" cy="537"/>
            </a:xfrm>
            <a:custGeom>
              <a:avLst/>
              <a:gdLst>
                <a:gd name="T0" fmla="*/ 0 w 1297"/>
                <a:gd name="T1" fmla="*/ 0 h 537"/>
                <a:gd name="T2" fmla="*/ 912 w 1297"/>
                <a:gd name="T3" fmla="*/ 0 h 537"/>
                <a:gd name="T4" fmla="*/ 1296 w 1297"/>
                <a:gd name="T5" fmla="*/ 536 h 537"/>
                <a:gd name="T6" fmla="*/ 360 w 1297"/>
                <a:gd name="T7" fmla="*/ 536 h 537"/>
                <a:gd name="T8" fmla="*/ 0 w 1297"/>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7" h="537">
                  <a:moveTo>
                    <a:pt x="0" y="0"/>
                  </a:moveTo>
                  <a:lnTo>
                    <a:pt x="912" y="0"/>
                  </a:lnTo>
                  <a:lnTo>
                    <a:pt x="1296" y="536"/>
                  </a:lnTo>
                  <a:lnTo>
                    <a:pt x="360" y="536"/>
                  </a:lnTo>
                  <a:lnTo>
                    <a:pt x="0" y="0"/>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254" name="Freeform 11"/>
            <p:cNvSpPr>
              <a:spLocks/>
            </p:cNvSpPr>
            <p:nvPr/>
          </p:nvSpPr>
          <p:spPr bwMode="auto">
            <a:xfrm>
              <a:off x="3288" y="1576"/>
              <a:ext cx="1401" cy="889"/>
            </a:xfrm>
            <a:custGeom>
              <a:avLst/>
              <a:gdLst>
                <a:gd name="T0" fmla="*/ 1400 w 1401"/>
                <a:gd name="T1" fmla="*/ 8 h 889"/>
                <a:gd name="T2" fmla="*/ 0 w 1401"/>
                <a:gd name="T3" fmla="*/ 888 h 889"/>
                <a:gd name="T4" fmla="*/ 472 w 1401"/>
                <a:gd name="T5" fmla="*/ 0 h 889"/>
                <a:gd name="T6" fmla="*/ 1400 w 1401"/>
                <a:gd name="T7" fmla="*/ 8 h 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1" h="889">
                  <a:moveTo>
                    <a:pt x="1400" y="8"/>
                  </a:moveTo>
                  <a:lnTo>
                    <a:pt x="0" y="888"/>
                  </a:lnTo>
                  <a:lnTo>
                    <a:pt x="472" y="0"/>
                  </a:lnTo>
                  <a:lnTo>
                    <a:pt x="1400" y="8"/>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255" name="Freeform 12"/>
            <p:cNvSpPr>
              <a:spLocks/>
            </p:cNvSpPr>
            <p:nvPr/>
          </p:nvSpPr>
          <p:spPr bwMode="auto">
            <a:xfrm>
              <a:off x="3296" y="1056"/>
              <a:ext cx="465" cy="1409"/>
            </a:xfrm>
            <a:custGeom>
              <a:avLst/>
              <a:gdLst>
                <a:gd name="T0" fmla="*/ 0 w 465"/>
                <a:gd name="T1" fmla="*/ 1408 h 1409"/>
                <a:gd name="T2" fmla="*/ 464 w 465"/>
                <a:gd name="T3" fmla="*/ 528 h 1409"/>
                <a:gd name="T4" fmla="*/ 104 w 465"/>
                <a:gd name="T5" fmla="*/ 0 h 1409"/>
                <a:gd name="T6" fmla="*/ 0 w 465"/>
                <a:gd name="T7" fmla="*/ 1408 h 1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5" h="1409">
                  <a:moveTo>
                    <a:pt x="0" y="1408"/>
                  </a:moveTo>
                  <a:lnTo>
                    <a:pt x="464" y="528"/>
                  </a:lnTo>
                  <a:lnTo>
                    <a:pt x="104" y="0"/>
                  </a:lnTo>
                  <a:lnTo>
                    <a:pt x="0" y="1408"/>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10249" name="Rectangle 13"/>
          <p:cNvSpPr>
            <a:spLocks noChangeArrowheads="1"/>
          </p:cNvSpPr>
          <p:nvPr/>
        </p:nvSpPr>
        <p:spPr bwMode="auto">
          <a:xfrm>
            <a:off x="5969001" y="4486275"/>
            <a:ext cx="1057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chemeClr val="bg1"/>
                </a:solidFill>
                <a:latin typeface="Helvetica" panose="020B0604020202020204" pitchFamily="34" charset="0"/>
              </a:rPr>
              <a:t>Methods</a:t>
            </a:r>
            <a:endParaRPr lang="en-US" altLang="en-US" sz="1800">
              <a:solidFill>
                <a:srgbClr val="6E0043"/>
              </a:solidFill>
              <a:latin typeface="Helvetica" panose="020B0604020202020204" pitchFamily="34" charset="0"/>
            </a:endParaRPr>
          </a:p>
        </p:txBody>
      </p:sp>
      <p:sp>
        <p:nvSpPr>
          <p:cNvPr id="10250" name="Rectangle 14"/>
          <p:cNvSpPr>
            <a:spLocks noChangeArrowheads="1"/>
          </p:cNvSpPr>
          <p:nvPr/>
        </p:nvSpPr>
        <p:spPr bwMode="auto">
          <a:xfrm>
            <a:off x="5918201" y="5086350"/>
            <a:ext cx="12096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chemeClr val="bg1"/>
                </a:solidFill>
                <a:latin typeface="Helvetica" panose="020B0604020202020204" pitchFamily="34" charset="0"/>
              </a:rPr>
              <a:t>Strategies</a:t>
            </a:r>
            <a:endParaRPr lang="en-US" altLang="en-US" sz="1800">
              <a:latin typeface="Helvetica" panose="020B0604020202020204" pitchFamily="34" charset="0"/>
            </a:endParaRPr>
          </a:p>
        </p:txBody>
      </p:sp>
      <p:sp>
        <p:nvSpPr>
          <p:cNvPr id="10251" name="Rectangle 15"/>
          <p:cNvSpPr>
            <a:spLocks noChangeArrowheads="1"/>
          </p:cNvSpPr>
          <p:nvPr/>
        </p:nvSpPr>
        <p:spPr bwMode="auto">
          <a:xfrm>
            <a:off x="3962401" y="2314576"/>
            <a:ext cx="13747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en-US" sz="1800" dirty="0">
                <a:solidFill>
                  <a:schemeClr val="folHlink"/>
                </a:solidFill>
                <a:latin typeface="Helvetica" panose="020B0604020202020204" pitchFamily="34" charset="0"/>
              </a:rPr>
              <a:t>white-box</a:t>
            </a:r>
          </a:p>
          <a:p>
            <a:r>
              <a:rPr lang="en-US" altLang="en-US" sz="1800" dirty="0">
                <a:solidFill>
                  <a:schemeClr val="folHlink"/>
                </a:solidFill>
                <a:latin typeface="Helvetica" panose="020B0604020202020204" pitchFamily="34" charset="0"/>
              </a:rPr>
              <a:t>methods      </a:t>
            </a:r>
          </a:p>
        </p:txBody>
      </p:sp>
      <p:sp>
        <p:nvSpPr>
          <p:cNvPr id="10252" name="Rectangle 16"/>
          <p:cNvSpPr>
            <a:spLocks noChangeArrowheads="1"/>
          </p:cNvSpPr>
          <p:nvPr/>
        </p:nvSpPr>
        <p:spPr bwMode="auto">
          <a:xfrm>
            <a:off x="7696201" y="2286001"/>
            <a:ext cx="13747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solidFill>
                  <a:schemeClr val="folHlink"/>
                </a:solidFill>
                <a:latin typeface="Helvetica" panose="020B0604020202020204" pitchFamily="34" charset="0"/>
              </a:rPr>
              <a:t>black-box</a:t>
            </a:r>
          </a:p>
          <a:p>
            <a:pPr algn="ctr"/>
            <a:r>
              <a:rPr lang="en-US" altLang="en-US" sz="1800">
                <a:solidFill>
                  <a:schemeClr val="folHlink"/>
                </a:solidFill>
                <a:latin typeface="Helvetica" panose="020B0604020202020204" pitchFamily="34" charset="0"/>
              </a:rPr>
              <a:t>    methods</a:t>
            </a:r>
          </a:p>
        </p:txBody>
      </p:sp>
    </p:spTree>
    <p:extLst>
      <p:ext uri="{BB962C8B-B14F-4D97-AF65-F5344CB8AC3E}">
        <p14:creationId xmlns:p14="http://schemas.microsoft.com/office/powerpoint/2010/main" val="200624071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434637" y="1066800"/>
            <a:ext cx="5046254"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smtClean="0"/>
              <a:t>White-Box Testing</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43</a:t>
            </a:fld>
            <a:endParaRPr lang="en-US" altLang="en-US" sz="1000">
              <a:latin typeface="Helvetica" panose="020B0604020202020204" pitchFamily="34" charset="0"/>
            </a:endParaRPr>
          </a:p>
        </p:txBody>
      </p:sp>
      <p:sp>
        <p:nvSpPr>
          <p:cNvPr id="11269" name="Oval 3"/>
          <p:cNvSpPr>
            <a:spLocks noChangeArrowheads="1"/>
          </p:cNvSpPr>
          <p:nvPr/>
        </p:nvSpPr>
        <p:spPr bwMode="auto">
          <a:xfrm>
            <a:off x="3573463" y="2463800"/>
            <a:ext cx="63500" cy="114300"/>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0" name="Oval 4"/>
          <p:cNvSpPr>
            <a:spLocks noChangeArrowheads="1"/>
          </p:cNvSpPr>
          <p:nvPr/>
        </p:nvSpPr>
        <p:spPr bwMode="auto">
          <a:xfrm>
            <a:off x="3560763" y="2449514"/>
            <a:ext cx="88900" cy="1428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1" name="Line 5"/>
          <p:cNvSpPr>
            <a:spLocks noChangeShapeType="1"/>
          </p:cNvSpPr>
          <p:nvPr/>
        </p:nvSpPr>
        <p:spPr bwMode="auto">
          <a:xfrm>
            <a:off x="3611563" y="2606676"/>
            <a:ext cx="0" cy="85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72" name="Rectangle 6"/>
          <p:cNvSpPr>
            <a:spLocks noChangeArrowheads="1"/>
          </p:cNvSpPr>
          <p:nvPr/>
        </p:nvSpPr>
        <p:spPr bwMode="auto">
          <a:xfrm>
            <a:off x="3433763" y="2749551"/>
            <a:ext cx="355600" cy="2000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3" name="Rectangle 7"/>
          <p:cNvSpPr>
            <a:spLocks noChangeArrowheads="1"/>
          </p:cNvSpPr>
          <p:nvPr/>
        </p:nvSpPr>
        <p:spPr bwMode="auto">
          <a:xfrm>
            <a:off x="3421063" y="2735263"/>
            <a:ext cx="381000" cy="22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4" name="Line 8"/>
          <p:cNvSpPr>
            <a:spLocks noChangeShapeType="1"/>
          </p:cNvSpPr>
          <p:nvPr/>
        </p:nvSpPr>
        <p:spPr bwMode="auto">
          <a:xfrm>
            <a:off x="3611563" y="2978150"/>
            <a:ext cx="0" cy="71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75" name="Line 9"/>
          <p:cNvSpPr>
            <a:spLocks noChangeShapeType="1"/>
          </p:cNvSpPr>
          <p:nvPr/>
        </p:nvSpPr>
        <p:spPr bwMode="auto">
          <a:xfrm flipH="1">
            <a:off x="3040063" y="31638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76" name="Rectangle 10"/>
          <p:cNvSpPr>
            <a:spLocks noChangeArrowheads="1"/>
          </p:cNvSpPr>
          <p:nvPr/>
        </p:nvSpPr>
        <p:spPr bwMode="auto">
          <a:xfrm>
            <a:off x="2874963" y="3363914"/>
            <a:ext cx="355600" cy="2000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7" name="Rectangle 11"/>
          <p:cNvSpPr>
            <a:spLocks noChangeArrowheads="1"/>
          </p:cNvSpPr>
          <p:nvPr/>
        </p:nvSpPr>
        <p:spPr bwMode="auto">
          <a:xfrm>
            <a:off x="2862263" y="3349625"/>
            <a:ext cx="381000" cy="22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8" name="Rectangle 12"/>
          <p:cNvSpPr>
            <a:spLocks noChangeArrowheads="1"/>
          </p:cNvSpPr>
          <p:nvPr/>
        </p:nvSpPr>
        <p:spPr bwMode="auto">
          <a:xfrm>
            <a:off x="3992563" y="3392489"/>
            <a:ext cx="355600" cy="2000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79" name="Rectangle 13"/>
          <p:cNvSpPr>
            <a:spLocks noChangeArrowheads="1"/>
          </p:cNvSpPr>
          <p:nvPr/>
        </p:nvSpPr>
        <p:spPr bwMode="auto">
          <a:xfrm>
            <a:off x="3979863" y="3378200"/>
            <a:ext cx="381000" cy="22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80" name="Line 14"/>
          <p:cNvSpPr>
            <a:spLocks noChangeShapeType="1"/>
          </p:cNvSpPr>
          <p:nvPr/>
        </p:nvSpPr>
        <p:spPr bwMode="auto">
          <a:xfrm>
            <a:off x="3052763" y="3163888"/>
            <a:ext cx="0" cy="171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1" name="Line 15"/>
          <p:cNvSpPr>
            <a:spLocks noChangeShapeType="1"/>
          </p:cNvSpPr>
          <p:nvPr/>
        </p:nvSpPr>
        <p:spPr bwMode="auto">
          <a:xfrm flipH="1">
            <a:off x="3814763" y="31638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2" name="Line 16"/>
          <p:cNvSpPr>
            <a:spLocks noChangeShapeType="1"/>
          </p:cNvSpPr>
          <p:nvPr/>
        </p:nvSpPr>
        <p:spPr bwMode="auto">
          <a:xfrm>
            <a:off x="4170363" y="3163888"/>
            <a:ext cx="0" cy="171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3" name="Line 17"/>
          <p:cNvSpPr>
            <a:spLocks noChangeShapeType="1"/>
          </p:cNvSpPr>
          <p:nvPr/>
        </p:nvSpPr>
        <p:spPr bwMode="auto">
          <a:xfrm>
            <a:off x="3052763" y="3592513"/>
            <a:ext cx="0" cy="114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4" name="Line 18"/>
          <p:cNvSpPr>
            <a:spLocks noChangeShapeType="1"/>
          </p:cNvSpPr>
          <p:nvPr/>
        </p:nvSpPr>
        <p:spPr bwMode="auto">
          <a:xfrm>
            <a:off x="4170363" y="3621088"/>
            <a:ext cx="0" cy="114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5" name="Line 19"/>
          <p:cNvSpPr>
            <a:spLocks noChangeShapeType="1"/>
          </p:cNvSpPr>
          <p:nvPr/>
        </p:nvSpPr>
        <p:spPr bwMode="auto">
          <a:xfrm>
            <a:off x="3052763" y="3749675"/>
            <a:ext cx="1104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6" name="Line 20"/>
          <p:cNvSpPr>
            <a:spLocks noChangeShapeType="1"/>
          </p:cNvSpPr>
          <p:nvPr/>
        </p:nvSpPr>
        <p:spPr bwMode="auto">
          <a:xfrm>
            <a:off x="3611563" y="3749675"/>
            <a:ext cx="0" cy="171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87" name="Rectangle 21"/>
          <p:cNvSpPr>
            <a:spLocks noChangeArrowheads="1"/>
          </p:cNvSpPr>
          <p:nvPr/>
        </p:nvSpPr>
        <p:spPr bwMode="auto">
          <a:xfrm>
            <a:off x="3433763" y="3978276"/>
            <a:ext cx="355600" cy="2000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88" name="Rectangle 22"/>
          <p:cNvSpPr>
            <a:spLocks noChangeArrowheads="1"/>
          </p:cNvSpPr>
          <p:nvPr/>
        </p:nvSpPr>
        <p:spPr bwMode="auto">
          <a:xfrm>
            <a:off x="3421063" y="3963988"/>
            <a:ext cx="381000" cy="22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89" name="Line 23"/>
          <p:cNvSpPr>
            <a:spLocks noChangeShapeType="1"/>
          </p:cNvSpPr>
          <p:nvPr/>
        </p:nvSpPr>
        <p:spPr bwMode="auto">
          <a:xfrm>
            <a:off x="3611563" y="4206876"/>
            <a:ext cx="0" cy="2143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90" name="Line 24"/>
          <p:cNvSpPr>
            <a:spLocks noChangeShapeType="1"/>
          </p:cNvSpPr>
          <p:nvPr/>
        </p:nvSpPr>
        <p:spPr bwMode="auto">
          <a:xfrm>
            <a:off x="3611563" y="4549775"/>
            <a:ext cx="0" cy="71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91" name="Line 25"/>
          <p:cNvSpPr>
            <a:spLocks noChangeShapeType="1"/>
          </p:cNvSpPr>
          <p:nvPr/>
        </p:nvSpPr>
        <p:spPr bwMode="auto">
          <a:xfrm>
            <a:off x="3611563" y="2663825"/>
            <a:ext cx="863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92" name="Line 26"/>
          <p:cNvSpPr>
            <a:spLocks noChangeShapeType="1"/>
          </p:cNvSpPr>
          <p:nvPr/>
        </p:nvSpPr>
        <p:spPr bwMode="auto">
          <a:xfrm>
            <a:off x="3611563" y="4606925"/>
            <a:ext cx="863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93" name="Line 27"/>
          <p:cNvSpPr>
            <a:spLocks noChangeShapeType="1"/>
          </p:cNvSpPr>
          <p:nvPr/>
        </p:nvSpPr>
        <p:spPr bwMode="auto">
          <a:xfrm>
            <a:off x="4487863" y="2663826"/>
            <a:ext cx="0" cy="19288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1297" name="AutoShape 31"/>
          <p:cNvSpPr>
            <a:spLocks noChangeArrowheads="1"/>
          </p:cNvSpPr>
          <p:nvPr/>
        </p:nvSpPr>
        <p:spPr bwMode="auto">
          <a:xfrm>
            <a:off x="3382963" y="3035301"/>
            <a:ext cx="444500" cy="271463"/>
          </a:xfrm>
          <a:prstGeom prst="diamond">
            <a:avLst/>
          </a:prstGeom>
          <a:solidFill>
            <a:schemeClr val="tx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98" name="AutoShape 32"/>
          <p:cNvSpPr>
            <a:spLocks noChangeArrowheads="1"/>
          </p:cNvSpPr>
          <p:nvPr/>
        </p:nvSpPr>
        <p:spPr bwMode="auto">
          <a:xfrm>
            <a:off x="3382963" y="4449763"/>
            <a:ext cx="444500" cy="271462"/>
          </a:xfrm>
          <a:prstGeom prst="diamond">
            <a:avLst/>
          </a:prstGeom>
          <a:solidFill>
            <a:schemeClr val="tx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299" name="Line 33"/>
          <p:cNvSpPr>
            <a:spLocks noChangeShapeType="1"/>
          </p:cNvSpPr>
          <p:nvPr/>
        </p:nvSpPr>
        <p:spPr bwMode="auto">
          <a:xfrm>
            <a:off x="3611563" y="4721225"/>
            <a:ext cx="0" cy="3571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pic>
        <p:nvPicPr>
          <p:cNvPr id="11300" name="Picture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1" y="1879600"/>
            <a:ext cx="2068513" cy="2819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 name="TextBox 1"/>
          <p:cNvSpPr txBox="1"/>
          <p:nvPr/>
        </p:nvSpPr>
        <p:spPr>
          <a:xfrm>
            <a:off x="5267325" y="2199838"/>
            <a:ext cx="6378575" cy="2585323"/>
          </a:xfrm>
          <a:prstGeom prst="rect">
            <a:avLst/>
          </a:prstGeom>
          <a:noFill/>
        </p:spPr>
        <p:txBody>
          <a:bodyPr wrap="square" rtlCol="0">
            <a:spAutoFit/>
          </a:bodyPr>
          <a:lstStyle/>
          <a:p>
            <a:pPr algn="just"/>
            <a:r>
              <a:rPr lang="en-IN" dirty="0"/>
              <a:t>Using white-box testing methods, you can derive test cases that</a:t>
            </a:r>
          </a:p>
          <a:p>
            <a:pPr algn="just"/>
            <a:r>
              <a:rPr lang="en-IN" dirty="0"/>
              <a:t>(1) guarantee that all independent paths within a module have been exercised </a:t>
            </a:r>
            <a:r>
              <a:rPr lang="en-IN" dirty="0" smtClean="0"/>
              <a:t>at least </a:t>
            </a:r>
            <a:r>
              <a:rPr lang="en-IN" dirty="0"/>
              <a:t>once, </a:t>
            </a:r>
            <a:endParaRPr lang="en-IN" dirty="0" smtClean="0"/>
          </a:p>
          <a:p>
            <a:pPr algn="just"/>
            <a:r>
              <a:rPr lang="en-IN" dirty="0" smtClean="0"/>
              <a:t>(</a:t>
            </a:r>
            <a:r>
              <a:rPr lang="en-IN" dirty="0"/>
              <a:t>2) exercise all logical decisions on their true and false sides, </a:t>
            </a:r>
            <a:endParaRPr lang="en-IN" dirty="0" smtClean="0"/>
          </a:p>
          <a:p>
            <a:pPr algn="just"/>
            <a:r>
              <a:rPr lang="en-IN" dirty="0" smtClean="0"/>
              <a:t>(</a:t>
            </a:r>
            <a:r>
              <a:rPr lang="en-IN" dirty="0"/>
              <a:t>3) </a:t>
            </a:r>
            <a:r>
              <a:rPr lang="en-IN" dirty="0" smtClean="0"/>
              <a:t>Execute all </a:t>
            </a:r>
            <a:r>
              <a:rPr lang="en-IN" dirty="0"/>
              <a:t>loops at their boundaries and within their operational bounds, and </a:t>
            </a:r>
            <a:endParaRPr lang="en-IN" dirty="0" smtClean="0"/>
          </a:p>
          <a:p>
            <a:pPr algn="just"/>
            <a:r>
              <a:rPr lang="en-IN" dirty="0" smtClean="0"/>
              <a:t>(</a:t>
            </a:r>
            <a:r>
              <a:rPr lang="en-IN" dirty="0"/>
              <a:t>4) </a:t>
            </a:r>
            <a:r>
              <a:rPr lang="en-IN" dirty="0" smtClean="0"/>
              <a:t>Exercise internal </a:t>
            </a:r>
            <a:r>
              <a:rPr lang="en-IN" dirty="0"/>
              <a:t>data structures to ensure their validity.</a:t>
            </a:r>
          </a:p>
        </p:txBody>
      </p:sp>
    </p:spTree>
    <p:extLst>
      <p:ext uri="{BB962C8B-B14F-4D97-AF65-F5344CB8AC3E}">
        <p14:creationId xmlns:p14="http://schemas.microsoft.com/office/powerpoint/2010/main" val="11922791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399372" y="1066800"/>
            <a:ext cx="6198528"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Basis path Testing</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44</a:t>
            </a:fld>
            <a:endParaRPr lang="en-US" altLang="en-US" sz="1000">
              <a:latin typeface="Helvetica" panose="020B0604020202020204" pitchFamily="34" charset="0"/>
            </a:endParaRPr>
          </a:p>
        </p:txBody>
      </p:sp>
      <p:sp>
        <p:nvSpPr>
          <p:cNvPr id="2" name="TextBox 1"/>
          <p:cNvSpPr txBox="1"/>
          <p:nvPr/>
        </p:nvSpPr>
        <p:spPr>
          <a:xfrm>
            <a:off x="913795" y="2199838"/>
            <a:ext cx="10732106" cy="2585323"/>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t>B</a:t>
            </a:r>
            <a:r>
              <a:rPr lang="en-IN" b="1" dirty="0" smtClean="0"/>
              <a:t>asis </a:t>
            </a:r>
            <a:r>
              <a:rPr lang="en-IN" b="1" dirty="0"/>
              <a:t>path testing</a:t>
            </a:r>
            <a:r>
              <a:rPr lang="en-IN" dirty="0"/>
              <a:t>, or structured </a:t>
            </a:r>
            <a:r>
              <a:rPr lang="en-IN" b="1" dirty="0"/>
              <a:t>testing</a:t>
            </a:r>
            <a:r>
              <a:rPr lang="en-IN" dirty="0"/>
              <a:t>, is a white box method for designing test cases. The method </a:t>
            </a:r>
            <a:r>
              <a:rPr lang="en-IN" dirty="0" err="1"/>
              <a:t>analyzes</a:t>
            </a:r>
            <a:r>
              <a:rPr lang="en-IN" dirty="0"/>
              <a:t> the control flow graph of a program to find a set of linearly </a:t>
            </a:r>
            <a:r>
              <a:rPr lang="en-IN" dirty="0" smtClean="0"/>
              <a:t>independent </a:t>
            </a:r>
            <a:r>
              <a:rPr lang="en-IN" b="1" dirty="0" smtClean="0"/>
              <a:t>paths</a:t>
            </a:r>
            <a:r>
              <a:rPr lang="en-IN" dirty="0"/>
              <a:t> of execution</a:t>
            </a:r>
            <a:r>
              <a:rPr lang="en-IN" dirty="0" smtClean="0"/>
              <a:t>.</a:t>
            </a:r>
          </a:p>
          <a:p>
            <a:pPr marL="285750" indent="-285750" algn="just">
              <a:buFont typeface="Arial" panose="020B0604020202020204" pitchFamily="34" charset="0"/>
              <a:buChar char="•"/>
            </a:pPr>
            <a:r>
              <a:rPr lang="en-IN" dirty="0"/>
              <a:t>The method </a:t>
            </a:r>
            <a:r>
              <a:rPr lang="en-IN" dirty="0" err="1"/>
              <a:t>analyzes</a:t>
            </a:r>
            <a:r>
              <a:rPr lang="en-IN" dirty="0"/>
              <a:t> the control flow graph of a program to find a set of linearly independent paths of </a:t>
            </a:r>
            <a:r>
              <a:rPr lang="en-IN" dirty="0" smtClean="0"/>
              <a:t>execution.</a:t>
            </a:r>
          </a:p>
          <a:p>
            <a:pPr marL="285750" indent="-285750" algn="just">
              <a:buFont typeface="Arial" panose="020B0604020202020204" pitchFamily="34" charset="0"/>
              <a:buChar char="•"/>
            </a:pPr>
            <a:r>
              <a:rPr lang="en-IN" dirty="0"/>
              <a:t>The method normally uses </a:t>
            </a:r>
            <a:r>
              <a:rPr lang="en-IN" dirty="0" err="1" smtClean="0"/>
              <a:t>cyclomatic</a:t>
            </a:r>
            <a:r>
              <a:rPr lang="en-IN" dirty="0"/>
              <a:t> </a:t>
            </a:r>
            <a:r>
              <a:rPr lang="en-IN" dirty="0" smtClean="0"/>
              <a:t>complexity</a:t>
            </a:r>
            <a:r>
              <a:rPr lang="en-IN" dirty="0"/>
              <a:t> to determine the number of linearly independent paths and then generates test cases for each path thus </a:t>
            </a:r>
            <a:r>
              <a:rPr lang="en-IN" dirty="0" smtClean="0"/>
              <a:t>obtained.</a:t>
            </a:r>
          </a:p>
          <a:p>
            <a:pPr marL="285750" indent="-285750" algn="just">
              <a:buFont typeface="Arial" panose="020B0604020202020204" pitchFamily="34" charset="0"/>
              <a:buChar char="•"/>
            </a:pPr>
            <a:r>
              <a:rPr lang="en-IN" dirty="0"/>
              <a:t>Basis path testing guarantees complete branch coverage (all CFG edges), but achieves that without covering all possible CFG paths—the latter is usually too </a:t>
            </a:r>
            <a:r>
              <a:rPr lang="en-IN" dirty="0" smtClean="0"/>
              <a:t>costly.</a:t>
            </a:r>
            <a:endParaRPr lang="en-IN" dirty="0"/>
          </a:p>
        </p:txBody>
      </p:sp>
    </p:spTree>
    <p:extLst>
      <p:ext uri="{BB962C8B-B14F-4D97-AF65-F5344CB8AC3E}">
        <p14:creationId xmlns:p14="http://schemas.microsoft.com/office/powerpoint/2010/main" val="263515782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881972" y="215900"/>
            <a:ext cx="6198528"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Control flow graph</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45</a:t>
            </a:fld>
            <a:endParaRPr lang="en-US" altLang="en-US" sz="1000">
              <a:latin typeface="Helvetica" panose="020B0604020202020204" pitchFamily="34" charset="0"/>
            </a:endParaRPr>
          </a:p>
        </p:txBody>
      </p:sp>
      <p:pic>
        <p:nvPicPr>
          <p:cNvPr id="3" name="Picture 2"/>
          <p:cNvPicPr>
            <a:picLocks noChangeAspect="1"/>
          </p:cNvPicPr>
          <p:nvPr/>
        </p:nvPicPr>
        <p:blipFill>
          <a:blip r:embed="rId2"/>
          <a:stretch>
            <a:fillRect/>
          </a:stretch>
        </p:blipFill>
        <p:spPr>
          <a:xfrm>
            <a:off x="1535920" y="964900"/>
            <a:ext cx="7113559" cy="2439000"/>
          </a:xfrm>
          <a:prstGeom prst="rect">
            <a:avLst/>
          </a:prstGeom>
        </p:spPr>
      </p:pic>
      <p:sp>
        <p:nvSpPr>
          <p:cNvPr id="4" name="TextBox 3"/>
          <p:cNvSpPr txBox="1"/>
          <p:nvPr/>
        </p:nvSpPr>
        <p:spPr>
          <a:xfrm>
            <a:off x="9080500" y="1473200"/>
            <a:ext cx="1879600" cy="646331"/>
          </a:xfrm>
          <a:prstGeom prst="rect">
            <a:avLst/>
          </a:prstGeom>
          <a:noFill/>
        </p:spPr>
        <p:txBody>
          <a:bodyPr wrap="square" rtlCol="0">
            <a:spAutoFit/>
          </a:bodyPr>
          <a:lstStyle/>
          <a:p>
            <a:r>
              <a:rPr lang="en-IN" dirty="0"/>
              <a:t>Flow graph</a:t>
            </a:r>
          </a:p>
          <a:p>
            <a:r>
              <a:rPr lang="en-IN" dirty="0"/>
              <a:t>notation</a:t>
            </a:r>
          </a:p>
        </p:txBody>
      </p:sp>
      <p:cxnSp>
        <p:nvCxnSpPr>
          <p:cNvPr id="6" name="Straight Arrow Connector 5"/>
          <p:cNvCxnSpPr>
            <a:stCxn id="4" idx="1"/>
          </p:cNvCxnSpPr>
          <p:nvPr/>
        </p:nvCxnSpPr>
        <p:spPr>
          <a:xfrm flipH="1">
            <a:off x="8775700" y="1796366"/>
            <a:ext cx="304800" cy="32316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3"/>
          <a:stretch>
            <a:fillRect/>
          </a:stretch>
        </p:blipFill>
        <p:spPr>
          <a:xfrm>
            <a:off x="1751614" y="3526758"/>
            <a:ext cx="8993571" cy="3062195"/>
          </a:xfrm>
          <a:prstGeom prst="rect">
            <a:avLst/>
          </a:prstGeom>
        </p:spPr>
      </p:pic>
      <p:sp>
        <p:nvSpPr>
          <p:cNvPr id="12" name="TextBox 11"/>
          <p:cNvSpPr txBox="1"/>
          <p:nvPr/>
        </p:nvSpPr>
        <p:spPr>
          <a:xfrm>
            <a:off x="9080500" y="2757569"/>
            <a:ext cx="2133600" cy="923330"/>
          </a:xfrm>
          <a:prstGeom prst="rect">
            <a:avLst/>
          </a:prstGeom>
          <a:noFill/>
        </p:spPr>
        <p:txBody>
          <a:bodyPr wrap="square" rtlCol="0">
            <a:spAutoFit/>
          </a:bodyPr>
          <a:lstStyle/>
          <a:p>
            <a:pPr marL="342900" indent="-342900">
              <a:buAutoNum type="alphaLcPeriod"/>
            </a:pPr>
            <a:r>
              <a:rPr lang="en-IN" dirty="0" smtClean="0"/>
              <a:t>Flowchart </a:t>
            </a:r>
          </a:p>
          <a:p>
            <a:pPr marL="342900" indent="-342900">
              <a:buAutoNum type="alphaLcPeriod"/>
            </a:pPr>
            <a:r>
              <a:rPr lang="en-IN" dirty="0" smtClean="0"/>
              <a:t>Control Flow Graph</a:t>
            </a:r>
            <a:endParaRPr lang="en-IN" dirty="0"/>
          </a:p>
        </p:txBody>
      </p:sp>
    </p:spTree>
    <p:extLst>
      <p:ext uri="{BB962C8B-B14F-4D97-AF65-F5344CB8AC3E}">
        <p14:creationId xmlns:p14="http://schemas.microsoft.com/office/powerpoint/2010/main" val="361018914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881972" y="215900"/>
            <a:ext cx="6198528"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Predicate nodes</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46</a:t>
            </a:fld>
            <a:endParaRPr lang="en-US" altLang="en-US" sz="1000">
              <a:latin typeface="Helvetica" panose="020B0604020202020204" pitchFamily="34" charset="0"/>
            </a:endParaRPr>
          </a:p>
        </p:txBody>
      </p:sp>
      <p:pic>
        <p:nvPicPr>
          <p:cNvPr id="2" name="Picture 1"/>
          <p:cNvPicPr>
            <a:picLocks noChangeAspect="1"/>
          </p:cNvPicPr>
          <p:nvPr/>
        </p:nvPicPr>
        <p:blipFill>
          <a:blip r:embed="rId2"/>
          <a:stretch>
            <a:fillRect/>
          </a:stretch>
        </p:blipFill>
        <p:spPr>
          <a:xfrm>
            <a:off x="481909" y="863250"/>
            <a:ext cx="6300581" cy="2845500"/>
          </a:xfrm>
          <a:prstGeom prst="rect">
            <a:avLst/>
          </a:prstGeom>
        </p:spPr>
      </p:pic>
      <p:sp>
        <p:nvSpPr>
          <p:cNvPr id="5" name="TextBox 4"/>
          <p:cNvSpPr txBox="1"/>
          <p:nvPr/>
        </p:nvSpPr>
        <p:spPr>
          <a:xfrm>
            <a:off x="7289800" y="1752600"/>
            <a:ext cx="2286000" cy="369332"/>
          </a:xfrm>
          <a:prstGeom prst="rect">
            <a:avLst/>
          </a:prstGeom>
          <a:noFill/>
        </p:spPr>
        <p:txBody>
          <a:bodyPr wrap="square" rtlCol="0">
            <a:spAutoFit/>
          </a:bodyPr>
          <a:lstStyle/>
          <a:p>
            <a:r>
              <a:rPr lang="en-IN" dirty="0" smtClean="0"/>
              <a:t>Compound Logic</a:t>
            </a:r>
            <a:endParaRPr lang="en-IN" dirty="0"/>
          </a:p>
        </p:txBody>
      </p:sp>
      <p:sp>
        <p:nvSpPr>
          <p:cNvPr id="7" name="TextBox 6"/>
          <p:cNvSpPr txBox="1"/>
          <p:nvPr/>
        </p:nvSpPr>
        <p:spPr>
          <a:xfrm>
            <a:off x="481909" y="3898900"/>
            <a:ext cx="11252891"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a:t>When compound conditions are encountered in a procedural design, the </a:t>
            </a:r>
            <a:r>
              <a:rPr lang="en-IN" dirty="0" smtClean="0"/>
              <a:t>generation of </a:t>
            </a:r>
            <a:r>
              <a:rPr lang="en-IN" dirty="0"/>
              <a:t>a flow graph becomes slightly more complicated. </a:t>
            </a:r>
            <a:endParaRPr lang="en-IN" dirty="0" smtClean="0"/>
          </a:p>
          <a:p>
            <a:pPr marL="285750" indent="-285750" algn="just">
              <a:buFont typeface="Arial" panose="020B0604020202020204" pitchFamily="34" charset="0"/>
              <a:buChar char="•"/>
            </a:pPr>
            <a:r>
              <a:rPr lang="en-IN" dirty="0" smtClean="0"/>
              <a:t>A </a:t>
            </a:r>
            <a:r>
              <a:rPr lang="en-IN" dirty="0"/>
              <a:t>compound </a:t>
            </a:r>
            <a:r>
              <a:rPr lang="en-IN" dirty="0" smtClean="0"/>
              <a:t>condition occurs </a:t>
            </a:r>
            <a:r>
              <a:rPr lang="en-IN" dirty="0"/>
              <a:t>when one or more Boolean operators (logical OR, AND, NAND, NOR) is </a:t>
            </a:r>
            <a:r>
              <a:rPr lang="en-IN" dirty="0" smtClean="0"/>
              <a:t>present in </a:t>
            </a:r>
            <a:r>
              <a:rPr lang="en-IN" dirty="0"/>
              <a:t>a conditional statement. </a:t>
            </a:r>
            <a:endParaRPr lang="en-IN" dirty="0" smtClean="0"/>
          </a:p>
          <a:p>
            <a:pPr marL="285750" indent="-285750" algn="just">
              <a:buFont typeface="Arial" panose="020B0604020202020204" pitchFamily="34" charset="0"/>
              <a:buChar char="•"/>
            </a:pPr>
            <a:r>
              <a:rPr lang="en-IN" dirty="0" smtClean="0"/>
              <a:t>The </a:t>
            </a:r>
            <a:r>
              <a:rPr lang="en-IN" dirty="0"/>
              <a:t>program design </a:t>
            </a:r>
            <a:r>
              <a:rPr lang="en-IN" dirty="0" smtClean="0"/>
              <a:t>language (</a:t>
            </a:r>
            <a:r>
              <a:rPr lang="en-IN" dirty="0"/>
              <a:t>PDL) segment translates into the flow graph shown. </a:t>
            </a:r>
            <a:endParaRPr lang="en-IN" dirty="0" smtClean="0"/>
          </a:p>
          <a:p>
            <a:pPr marL="285750" indent="-285750" algn="just">
              <a:buFont typeface="Arial" panose="020B0604020202020204" pitchFamily="34" charset="0"/>
              <a:buChar char="•"/>
            </a:pPr>
            <a:r>
              <a:rPr lang="en-IN" dirty="0" smtClean="0"/>
              <a:t>Note </a:t>
            </a:r>
            <a:r>
              <a:rPr lang="en-IN" dirty="0"/>
              <a:t>that a separate node </a:t>
            </a:r>
            <a:r>
              <a:rPr lang="en-IN" dirty="0" smtClean="0"/>
              <a:t>is created </a:t>
            </a:r>
            <a:r>
              <a:rPr lang="en-IN" dirty="0"/>
              <a:t>for each of the conditions </a:t>
            </a:r>
            <a:r>
              <a:rPr lang="en-IN" i="1" dirty="0"/>
              <a:t>a </a:t>
            </a:r>
            <a:r>
              <a:rPr lang="en-IN" dirty="0"/>
              <a:t>and </a:t>
            </a:r>
            <a:r>
              <a:rPr lang="en-IN" i="1" dirty="0"/>
              <a:t>b </a:t>
            </a:r>
            <a:r>
              <a:rPr lang="en-IN" dirty="0"/>
              <a:t>in the statement IF </a:t>
            </a:r>
            <a:r>
              <a:rPr lang="en-IN" i="1" dirty="0"/>
              <a:t>a </a:t>
            </a:r>
            <a:r>
              <a:rPr lang="en-IN" dirty="0"/>
              <a:t>OR </a:t>
            </a:r>
            <a:r>
              <a:rPr lang="en-IN" i="1" dirty="0"/>
              <a:t>b. </a:t>
            </a:r>
            <a:r>
              <a:rPr lang="en-IN" dirty="0"/>
              <a:t>Each node </a:t>
            </a:r>
            <a:r>
              <a:rPr lang="en-IN" dirty="0" smtClean="0"/>
              <a:t>that contains </a:t>
            </a:r>
            <a:r>
              <a:rPr lang="en-IN" dirty="0"/>
              <a:t>a condition is called a </a:t>
            </a:r>
            <a:r>
              <a:rPr lang="en-IN" i="1" dirty="0"/>
              <a:t>predicate node </a:t>
            </a:r>
            <a:r>
              <a:rPr lang="en-IN" dirty="0"/>
              <a:t>and is characterized by two or </a:t>
            </a:r>
            <a:r>
              <a:rPr lang="en-IN" dirty="0" smtClean="0"/>
              <a:t>more edges </a:t>
            </a:r>
            <a:r>
              <a:rPr lang="en-IN" dirty="0"/>
              <a:t>emanating from it.</a:t>
            </a:r>
          </a:p>
        </p:txBody>
      </p:sp>
      <p:cxnSp>
        <p:nvCxnSpPr>
          <p:cNvPr id="10" name="Straight Arrow Connector 9"/>
          <p:cNvCxnSpPr>
            <a:stCxn id="5" idx="1"/>
          </p:cNvCxnSpPr>
          <p:nvPr/>
        </p:nvCxnSpPr>
        <p:spPr>
          <a:xfrm flipH="1">
            <a:off x="6972300" y="1937266"/>
            <a:ext cx="317500" cy="336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3680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Independent program paths</a:t>
            </a:r>
          </a:p>
        </p:txBody>
      </p:sp>
      <p:sp>
        <p:nvSpPr>
          <p:cNvPr id="2" name="Content Placeholder 1"/>
          <p:cNvSpPr>
            <a:spLocks noGrp="1"/>
          </p:cNvSpPr>
          <p:nvPr>
            <p:ph sz="quarter" idx="1"/>
          </p:nvPr>
        </p:nvSpPr>
        <p:spPr>
          <a:xfrm>
            <a:off x="913795" y="1320800"/>
            <a:ext cx="10353762" cy="5321300"/>
          </a:xfrm>
        </p:spPr>
        <p:txBody>
          <a:bodyPr>
            <a:normAutofit fontScale="92500" lnSpcReduction="10000"/>
          </a:bodyPr>
          <a:lstStyle/>
          <a:p>
            <a:pPr algn="just"/>
            <a:r>
              <a:rPr lang="en-IN" dirty="0"/>
              <a:t>An </a:t>
            </a:r>
            <a:r>
              <a:rPr lang="en-IN" i="1" dirty="0"/>
              <a:t>independent path </a:t>
            </a:r>
            <a:r>
              <a:rPr lang="en-IN" dirty="0"/>
              <a:t>is any path through the program that introduces at least </a:t>
            </a:r>
            <a:r>
              <a:rPr lang="en-IN" dirty="0" smtClean="0"/>
              <a:t>one new </a:t>
            </a:r>
            <a:r>
              <a:rPr lang="en-IN" dirty="0"/>
              <a:t>set of processing statements or a new condition. </a:t>
            </a:r>
            <a:endParaRPr lang="en-IN" dirty="0" smtClean="0"/>
          </a:p>
          <a:p>
            <a:pPr algn="just"/>
            <a:r>
              <a:rPr lang="en-IN" dirty="0" smtClean="0"/>
              <a:t>When </a:t>
            </a:r>
            <a:r>
              <a:rPr lang="en-IN" dirty="0"/>
              <a:t>stated in terms of a </a:t>
            </a:r>
            <a:r>
              <a:rPr lang="en-IN" dirty="0" smtClean="0"/>
              <a:t>flow graph</a:t>
            </a:r>
            <a:r>
              <a:rPr lang="en-IN" dirty="0"/>
              <a:t>, an independent path must move along at least one edge that has not </a:t>
            </a:r>
            <a:r>
              <a:rPr lang="en-IN" dirty="0" smtClean="0"/>
              <a:t>been traversed before the path is defined.</a:t>
            </a:r>
          </a:p>
          <a:p>
            <a:pPr algn="just"/>
            <a:r>
              <a:rPr lang="en-IN" dirty="0"/>
              <a:t>Path 1: 1-11</a:t>
            </a:r>
          </a:p>
          <a:p>
            <a:pPr algn="just"/>
            <a:r>
              <a:rPr lang="en-IN" dirty="0"/>
              <a:t>Path 2: 1-2-3-4-5-10-1-11</a:t>
            </a:r>
          </a:p>
          <a:p>
            <a:pPr algn="just"/>
            <a:r>
              <a:rPr lang="en-IN" dirty="0"/>
              <a:t>Path 3: 1-2-3-6-8-9-10-1-11</a:t>
            </a:r>
          </a:p>
          <a:p>
            <a:pPr algn="just"/>
            <a:r>
              <a:rPr lang="en-IN" dirty="0"/>
              <a:t>Path 4: </a:t>
            </a:r>
            <a:r>
              <a:rPr lang="en-IN" dirty="0" smtClean="0"/>
              <a:t>1-2-3-6-7-9-10-1-11</a:t>
            </a:r>
          </a:p>
          <a:p>
            <a:pPr algn="just"/>
            <a:r>
              <a:rPr lang="en-IN" dirty="0"/>
              <a:t>Paths 1 through 4 constitute a </a:t>
            </a:r>
            <a:r>
              <a:rPr lang="en-IN" i="1" dirty="0"/>
              <a:t>basis set </a:t>
            </a:r>
            <a:r>
              <a:rPr lang="en-IN" dirty="0"/>
              <a:t>for the flow </a:t>
            </a:r>
            <a:r>
              <a:rPr lang="en-IN" dirty="0" smtClean="0"/>
              <a:t>graph.</a:t>
            </a:r>
          </a:p>
          <a:p>
            <a:pPr algn="just"/>
            <a:r>
              <a:rPr lang="en-IN" dirty="0"/>
              <a:t>That is</a:t>
            </a:r>
            <a:r>
              <a:rPr lang="en-IN" dirty="0" smtClean="0"/>
              <a:t>, if </a:t>
            </a:r>
            <a:r>
              <a:rPr lang="en-IN" dirty="0"/>
              <a:t>you can design tests to force execution of these paths (a basis set), every </a:t>
            </a:r>
            <a:r>
              <a:rPr lang="en-IN" dirty="0" smtClean="0"/>
              <a:t>statement in </a:t>
            </a:r>
            <a:r>
              <a:rPr lang="en-IN" dirty="0"/>
              <a:t>the program will have been guaranteed to be executed at least one time and </a:t>
            </a:r>
            <a:r>
              <a:rPr lang="en-IN" dirty="0" smtClean="0"/>
              <a:t>every condition </a:t>
            </a:r>
            <a:r>
              <a:rPr lang="en-IN" dirty="0"/>
              <a:t>will have been executed on its true and false </a:t>
            </a:r>
            <a:r>
              <a:rPr lang="en-IN" dirty="0" smtClean="0"/>
              <a:t>sides.</a:t>
            </a:r>
          </a:p>
          <a:p>
            <a:pPr algn="just"/>
            <a:r>
              <a:rPr lang="en-IN" dirty="0"/>
              <a:t>How do you know how many paths to look for?</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47</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53314884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913795" y="609600"/>
            <a:ext cx="10353761"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Cyclomatic complexity</a:t>
            </a:r>
          </a:p>
        </p:txBody>
      </p:sp>
      <p:sp>
        <p:nvSpPr>
          <p:cNvPr id="2" name="Content Placeholder 1"/>
          <p:cNvSpPr>
            <a:spLocks noGrp="1"/>
          </p:cNvSpPr>
          <p:nvPr>
            <p:ph sz="quarter" idx="1"/>
          </p:nvPr>
        </p:nvSpPr>
        <p:spPr>
          <a:xfrm>
            <a:off x="913795" y="1320800"/>
            <a:ext cx="10353762" cy="5321300"/>
          </a:xfrm>
        </p:spPr>
        <p:txBody>
          <a:bodyPr>
            <a:normAutofit fontScale="92500" lnSpcReduction="20000"/>
          </a:bodyPr>
          <a:lstStyle/>
          <a:p>
            <a:pPr algn="just"/>
            <a:r>
              <a:rPr lang="en-IN" i="1" dirty="0"/>
              <a:t>Cyclomatic complexity </a:t>
            </a:r>
            <a:r>
              <a:rPr lang="en-IN" dirty="0"/>
              <a:t>is a software metric that </a:t>
            </a:r>
            <a:r>
              <a:rPr lang="en-IN" dirty="0" smtClean="0"/>
              <a:t>provides a </a:t>
            </a:r>
            <a:r>
              <a:rPr lang="en-IN" dirty="0"/>
              <a:t>quantitative measure of the logical complexity of a program</a:t>
            </a:r>
            <a:r>
              <a:rPr lang="en-IN" dirty="0" smtClean="0"/>
              <a:t>.</a:t>
            </a:r>
          </a:p>
          <a:p>
            <a:pPr algn="just"/>
            <a:r>
              <a:rPr lang="en-IN" dirty="0"/>
              <a:t>When used </a:t>
            </a:r>
            <a:r>
              <a:rPr lang="en-IN" dirty="0" smtClean="0"/>
              <a:t>in the </a:t>
            </a:r>
            <a:r>
              <a:rPr lang="en-IN" dirty="0"/>
              <a:t>context of the basis path testing method, the value computed for </a:t>
            </a:r>
            <a:r>
              <a:rPr lang="en-IN" dirty="0" err="1"/>
              <a:t>cyclomatic</a:t>
            </a:r>
            <a:r>
              <a:rPr lang="en-IN" dirty="0"/>
              <a:t> </a:t>
            </a:r>
            <a:r>
              <a:rPr lang="en-IN" dirty="0" smtClean="0"/>
              <a:t>complexity defines </a:t>
            </a:r>
            <a:r>
              <a:rPr lang="en-IN" dirty="0"/>
              <a:t>the number of independent paths in the basis set of a program </a:t>
            </a:r>
            <a:r>
              <a:rPr lang="en-IN" dirty="0" smtClean="0"/>
              <a:t>and provides </a:t>
            </a:r>
            <a:r>
              <a:rPr lang="en-IN" dirty="0"/>
              <a:t>you with an upper bound for the number of tests that must be conducted </a:t>
            </a:r>
            <a:r>
              <a:rPr lang="en-IN" dirty="0" smtClean="0"/>
              <a:t>to ensure </a:t>
            </a:r>
            <a:r>
              <a:rPr lang="en-IN" dirty="0"/>
              <a:t>that all statements have been executed at least once</a:t>
            </a:r>
            <a:r>
              <a:rPr lang="en-IN" dirty="0" smtClean="0"/>
              <a:t>.</a:t>
            </a:r>
          </a:p>
          <a:p>
            <a:pPr algn="just"/>
            <a:r>
              <a:rPr lang="en-IN" dirty="0"/>
              <a:t>Complexity is computed in one of three </a:t>
            </a:r>
            <a:r>
              <a:rPr lang="en-IN" dirty="0" smtClean="0"/>
              <a:t>ways:</a:t>
            </a:r>
          </a:p>
          <a:p>
            <a:pPr marL="0" indent="0" algn="just">
              <a:buNone/>
            </a:pPr>
            <a:r>
              <a:rPr lang="en-IN" b="1" dirty="0" smtClean="0"/>
              <a:t>1</a:t>
            </a:r>
            <a:r>
              <a:rPr lang="en-IN" b="1" dirty="0"/>
              <a:t>. </a:t>
            </a:r>
            <a:r>
              <a:rPr lang="en-IN" dirty="0"/>
              <a:t>The number of regions of the flow graph corresponds to the </a:t>
            </a:r>
            <a:r>
              <a:rPr lang="en-IN" dirty="0" smtClean="0"/>
              <a:t>Cyclomatic complexity</a:t>
            </a:r>
            <a:r>
              <a:rPr lang="en-IN" dirty="0"/>
              <a:t>.</a:t>
            </a:r>
          </a:p>
          <a:p>
            <a:pPr marL="0" indent="0" algn="just">
              <a:buNone/>
            </a:pPr>
            <a:r>
              <a:rPr lang="en-IN" b="1" dirty="0"/>
              <a:t>2. </a:t>
            </a:r>
            <a:r>
              <a:rPr lang="en-IN" dirty="0"/>
              <a:t>Cyclomatic complexity </a:t>
            </a:r>
            <a:r>
              <a:rPr lang="en-IN" i="1" dirty="0"/>
              <a:t>V</a:t>
            </a:r>
            <a:r>
              <a:rPr lang="en-IN" dirty="0"/>
              <a:t>(</a:t>
            </a:r>
            <a:r>
              <a:rPr lang="en-IN" i="1" dirty="0"/>
              <a:t>G</a:t>
            </a:r>
            <a:r>
              <a:rPr lang="en-IN" dirty="0"/>
              <a:t>) for a flow graph </a:t>
            </a:r>
            <a:r>
              <a:rPr lang="en-IN" i="1" dirty="0"/>
              <a:t>G </a:t>
            </a:r>
            <a:r>
              <a:rPr lang="en-IN" dirty="0"/>
              <a:t>is defined as</a:t>
            </a:r>
          </a:p>
          <a:p>
            <a:pPr marL="0" indent="0" algn="just">
              <a:buNone/>
            </a:pPr>
            <a:r>
              <a:rPr lang="en-IN" i="1" dirty="0" smtClean="0"/>
              <a:t>	V</a:t>
            </a:r>
            <a:r>
              <a:rPr lang="en-IN" dirty="0" smtClean="0"/>
              <a:t>(</a:t>
            </a:r>
            <a:r>
              <a:rPr lang="en-IN" i="1" dirty="0" smtClean="0"/>
              <a:t>G</a:t>
            </a:r>
            <a:r>
              <a:rPr lang="en-IN" dirty="0" smtClean="0"/>
              <a:t>) =  </a:t>
            </a:r>
            <a:r>
              <a:rPr lang="en-IN" i="1" dirty="0" smtClean="0"/>
              <a:t>E </a:t>
            </a:r>
            <a:r>
              <a:rPr lang="en-IN" dirty="0" smtClean="0"/>
              <a:t> - </a:t>
            </a:r>
            <a:r>
              <a:rPr lang="en-IN" i="1" dirty="0" smtClean="0"/>
              <a:t>N +</a:t>
            </a:r>
            <a:r>
              <a:rPr lang="en-IN" dirty="0" smtClean="0"/>
              <a:t> 2</a:t>
            </a:r>
            <a:r>
              <a:rPr lang="en-IN" dirty="0"/>
              <a:t> </a:t>
            </a:r>
            <a:r>
              <a:rPr lang="en-IN" dirty="0" smtClean="0"/>
              <a:t>where </a:t>
            </a:r>
            <a:r>
              <a:rPr lang="en-IN" i="1" dirty="0"/>
              <a:t>E </a:t>
            </a:r>
            <a:r>
              <a:rPr lang="en-IN" dirty="0"/>
              <a:t>is the number of flow graph edges and </a:t>
            </a:r>
            <a:r>
              <a:rPr lang="en-IN" i="1" dirty="0"/>
              <a:t>N </a:t>
            </a:r>
            <a:r>
              <a:rPr lang="en-IN" dirty="0"/>
              <a:t>is the number of </a:t>
            </a:r>
            <a:r>
              <a:rPr lang="en-IN" dirty="0" smtClean="0"/>
              <a:t>flow graph </a:t>
            </a:r>
            <a:r>
              <a:rPr lang="en-IN" dirty="0"/>
              <a:t>nodes.</a:t>
            </a:r>
          </a:p>
          <a:p>
            <a:pPr marL="0" indent="0" algn="just">
              <a:buNone/>
            </a:pPr>
            <a:r>
              <a:rPr lang="en-IN" b="1" dirty="0"/>
              <a:t>3. </a:t>
            </a:r>
            <a:r>
              <a:rPr lang="en-IN" dirty="0"/>
              <a:t>Cyclomatic complexity </a:t>
            </a:r>
            <a:r>
              <a:rPr lang="en-IN" i="1" dirty="0"/>
              <a:t>V</a:t>
            </a:r>
            <a:r>
              <a:rPr lang="en-IN" dirty="0"/>
              <a:t>(</a:t>
            </a:r>
            <a:r>
              <a:rPr lang="en-IN" i="1" dirty="0"/>
              <a:t>G</a:t>
            </a:r>
            <a:r>
              <a:rPr lang="en-IN" dirty="0"/>
              <a:t>) for a flow graph </a:t>
            </a:r>
            <a:r>
              <a:rPr lang="en-IN" i="1" dirty="0"/>
              <a:t>G </a:t>
            </a:r>
            <a:r>
              <a:rPr lang="en-IN" dirty="0"/>
              <a:t>is also defined as</a:t>
            </a:r>
          </a:p>
          <a:p>
            <a:pPr marL="0" indent="0" algn="just">
              <a:buNone/>
            </a:pPr>
            <a:r>
              <a:rPr lang="en-IN" i="1" dirty="0" smtClean="0"/>
              <a:t>	V</a:t>
            </a:r>
            <a:r>
              <a:rPr lang="en-IN" dirty="0" smtClean="0"/>
              <a:t>(</a:t>
            </a:r>
            <a:r>
              <a:rPr lang="en-IN" i="1" dirty="0" smtClean="0"/>
              <a:t>G</a:t>
            </a:r>
            <a:r>
              <a:rPr lang="en-IN" dirty="0"/>
              <a:t>) </a:t>
            </a:r>
            <a:r>
              <a:rPr lang="en-IN" dirty="0" smtClean="0"/>
              <a:t>= </a:t>
            </a:r>
            <a:r>
              <a:rPr lang="en-IN" i="1" dirty="0"/>
              <a:t>P </a:t>
            </a:r>
            <a:r>
              <a:rPr lang="en-IN" i="1" dirty="0" smtClean="0"/>
              <a:t>+</a:t>
            </a:r>
            <a:r>
              <a:rPr lang="en-IN" dirty="0" smtClean="0"/>
              <a:t> 1 where </a:t>
            </a:r>
            <a:r>
              <a:rPr lang="en-IN" i="1" dirty="0"/>
              <a:t>P </a:t>
            </a:r>
            <a:r>
              <a:rPr lang="en-IN" dirty="0"/>
              <a:t>is the number of predicate nodes contained in the flow graph </a:t>
            </a:r>
            <a:r>
              <a:rPr lang="en-IN" i="1" dirty="0"/>
              <a:t>G.</a:t>
            </a:r>
            <a:endParaRPr lang="en-IN" dirty="0"/>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48</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22787627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913795" y="609600"/>
            <a:ext cx="10353761" cy="522194"/>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eaLnBrk="1" hangingPunct="1"/>
            <a:r>
              <a:rPr lang="en-US" altLang="en-US" dirty="0" smtClean="0"/>
              <a:t>Cyclomatic complexity</a:t>
            </a:r>
          </a:p>
        </p:txBody>
      </p:sp>
      <p:sp>
        <p:nvSpPr>
          <p:cNvPr id="2" name="Content Placeholder 1"/>
          <p:cNvSpPr>
            <a:spLocks noGrp="1"/>
          </p:cNvSpPr>
          <p:nvPr>
            <p:ph sz="quarter" idx="1"/>
          </p:nvPr>
        </p:nvSpPr>
        <p:spPr>
          <a:xfrm>
            <a:off x="913795" y="1320800"/>
            <a:ext cx="10353762" cy="5321300"/>
          </a:xfrm>
        </p:spPr>
        <p:txBody>
          <a:bodyPr>
            <a:normAutofit/>
          </a:bodyPr>
          <a:lstStyle/>
          <a:p>
            <a:r>
              <a:rPr lang="en-IN" b="1" dirty="0"/>
              <a:t>1. </a:t>
            </a:r>
            <a:r>
              <a:rPr lang="en-IN" dirty="0"/>
              <a:t>The flow graph has four regions.</a:t>
            </a:r>
          </a:p>
          <a:p>
            <a:r>
              <a:rPr lang="en-IN" b="1" dirty="0"/>
              <a:t>2. </a:t>
            </a:r>
            <a:r>
              <a:rPr lang="en-IN" i="1" dirty="0"/>
              <a:t>V</a:t>
            </a:r>
            <a:r>
              <a:rPr lang="en-IN" dirty="0"/>
              <a:t>(</a:t>
            </a:r>
            <a:r>
              <a:rPr lang="en-IN" i="1" dirty="0"/>
              <a:t>G</a:t>
            </a:r>
            <a:r>
              <a:rPr lang="en-IN" dirty="0"/>
              <a:t>) </a:t>
            </a:r>
            <a:r>
              <a:rPr lang="en-IN" dirty="0" smtClean="0"/>
              <a:t>= 11 edges -  </a:t>
            </a:r>
            <a:r>
              <a:rPr lang="en-IN" dirty="0"/>
              <a:t>9 nodes  </a:t>
            </a:r>
            <a:r>
              <a:rPr lang="en-IN" dirty="0" smtClean="0"/>
              <a:t>+ 2 = 4</a:t>
            </a:r>
            <a:endParaRPr lang="en-IN" dirty="0"/>
          </a:p>
          <a:p>
            <a:r>
              <a:rPr lang="en-IN" b="1" dirty="0"/>
              <a:t>3. </a:t>
            </a:r>
            <a:r>
              <a:rPr lang="en-IN" i="1" dirty="0"/>
              <a:t>V</a:t>
            </a:r>
            <a:r>
              <a:rPr lang="en-IN" dirty="0"/>
              <a:t>(</a:t>
            </a:r>
            <a:r>
              <a:rPr lang="en-IN" i="1" dirty="0"/>
              <a:t>G</a:t>
            </a:r>
            <a:r>
              <a:rPr lang="en-IN" dirty="0"/>
              <a:t>) </a:t>
            </a:r>
            <a:r>
              <a:rPr lang="en-IN" dirty="0" smtClean="0"/>
              <a:t>= </a:t>
            </a:r>
            <a:r>
              <a:rPr lang="en-IN" dirty="0"/>
              <a:t>3 predicate nodes  </a:t>
            </a:r>
            <a:r>
              <a:rPr lang="en-IN" dirty="0" smtClean="0"/>
              <a:t>+ 1 = </a:t>
            </a:r>
            <a:r>
              <a:rPr lang="en-IN" dirty="0"/>
              <a:t>4.</a:t>
            </a:r>
          </a:p>
        </p:txBody>
      </p:sp>
      <p:sp>
        <p:nvSpPr>
          <p:cNvPr id="3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E406A-DE97-4387-876B-C750A04CB6BA}" type="slidenum">
              <a:rPr lang="en-US" altLang="en-US" sz="1000">
                <a:latin typeface="Helvetica" panose="020B0604020202020204" pitchFamily="34" charset="0"/>
              </a:rPr>
              <a:pPr/>
              <a:t>49</a:t>
            </a:fld>
            <a:endParaRPr lang="en-US" altLang="en-US" sz="1000">
              <a:latin typeface="Helvetica" panose="020B0604020202020204" pitchFamily="34" charset="0"/>
            </a:endParaRPr>
          </a:p>
        </p:txBody>
      </p:sp>
      <p:pic>
        <p:nvPicPr>
          <p:cNvPr id="3" name="Picture 2"/>
          <p:cNvPicPr>
            <a:picLocks noChangeAspect="1"/>
          </p:cNvPicPr>
          <p:nvPr/>
        </p:nvPicPr>
        <p:blipFill>
          <a:blip r:embed="rId2"/>
          <a:stretch>
            <a:fillRect/>
          </a:stretch>
        </p:blipFill>
        <p:spPr>
          <a:xfrm>
            <a:off x="5600093" y="2856674"/>
            <a:ext cx="5538414" cy="3353626"/>
          </a:xfrm>
          <a:prstGeom prst="rect">
            <a:avLst/>
          </a:prstGeom>
        </p:spPr>
      </p:pic>
    </p:spTree>
    <p:extLst>
      <p:ext uri="{BB962C8B-B14F-4D97-AF65-F5344CB8AC3E}">
        <p14:creationId xmlns:p14="http://schemas.microsoft.com/office/powerpoint/2010/main" val="174863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819400" y="990600"/>
            <a:ext cx="5589588" cy="5715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a:t>Testing Strategy</a:t>
            </a:r>
          </a:p>
        </p:txBody>
      </p:sp>
      <p:sp>
        <p:nvSpPr>
          <p:cNvPr id="14" name="Slide Number Placeholder 4"/>
          <p:cNvSpPr>
            <a:spLocks noGrp="1"/>
          </p:cNvSpPr>
          <p:nvPr>
            <p:ph type="sldNum" sz="quarter" idx="12"/>
          </p:nvPr>
        </p:nvSpPr>
        <p:spPr/>
        <p:txBody>
          <a:bodyPr/>
          <a:lstStyle/>
          <a:p>
            <a:fld id="{0FEAD319-5250-42D4-965B-05DF94922D97}" type="slidenum">
              <a:rPr lang="en-US" altLang="en-US"/>
              <a:pPr/>
              <a:t>5</a:t>
            </a:fld>
            <a:endParaRPr lang="en-US" altLang="en-US"/>
          </a:p>
        </p:txBody>
      </p:sp>
      <p:pic>
        <p:nvPicPr>
          <p:cNvPr id="2" name="Picture 1"/>
          <p:cNvPicPr>
            <a:picLocks noChangeAspect="1"/>
          </p:cNvPicPr>
          <p:nvPr/>
        </p:nvPicPr>
        <p:blipFill>
          <a:blip r:embed="rId2"/>
          <a:stretch>
            <a:fillRect/>
          </a:stretch>
        </p:blipFill>
        <p:spPr>
          <a:xfrm>
            <a:off x="1218120" y="1784883"/>
            <a:ext cx="9857360" cy="4280954"/>
          </a:xfrm>
          <a:prstGeom prst="rect">
            <a:avLst/>
          </a:prstGeom>
        </p:spPr>
      </p:pic>
    </p:spTree>
    <p:extLst>
      <p:ext uri="{BB962C8B-B14F-4D97-AF65-F5344CB8AC3E}">
        <p14:creationId xmlns:p14="http://schemas.microsoft.com/office/powerpoint/2010/main" val="187057067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t>Deriving Test Cases</a:t>
            </a:r>
          </a:p>
        </p:txBody>
      </p:sp>
      <p:sp>
        <p:nvSpPr>
          <p:cNvPr id="17413" name="Rectangle 3"/>
          <p:cNvSpPr>
            <a:spLocks noGrp="1" noChangeArrowheads="1"/>
          </p:cNvSpPr>
          <p:nvPr>
            <p:ph sz="quarter" idx="1"/>
          </p:nvPr>
        </p:nvSpPr>
        <p:spPr/>
        <p:txBody>
          <a:bodyPr/>
          <a:lstStyle/>
          <a:p>
            <a:pPr algn="just" eaLnBrk="1" hangingPunct="1"/>
            <a:r>
              <a:rPr lang="en-US" altLang="en-US" i="1" dirty="0" smtClean="0">
                <a:latin typeface="Palatino" pitchFamily="-128" charset="0"/>
              </a:rPr>
              <a:t>Summarizing:</a:t>
            </a:r>
          </a:p>
          <a:p>
            <a:pPr lvl="1" algn="just" eaLnBrk="1" hangingPunct="1"/>
            <a:r>
              <a:rPr lang="en-US" altLang="en-US" dirty="0" smtClean="0">
                <a:solidFill>
                  <a:schemeClr val="folHlink"/>
                </a:solidFill>
                <a:latin typeface="Palatino" pitchFamily="-128" charset="0"/>
              </a:rPr>
              <a:t>Using the design or code as a foundation, draw a corresponding flow graph.</a:t>
            </a:r>
          </a:p>
          <a:p>
            <a:pPr lvl="1" algn="just" eaLnBrk="1" hangingPunct="1"/>
            <a:r>
              <a:rPr lang="en-US" altLang="en-US" dirty="0" smtClean="0">
                <a:solidFill>
                  <a:schemeClr val="folHlink"/>
                </a:solidFill>
                <a:latin typeface="Palatino" pitchFamily="-128" charset="0"/>
              </a:rPr>
              <a:t>Determine the cyclomatic complexity of the resultant flow graph.</a:t>
            </a:r>
          </a:p>
          <a:p>
            <a:pPr lvl="1" algn="just" eaLnBrk="1" hangingPunct="1"/>
            <a:r>
              <a:rPr lang="en-US" altLang="en-US" dirty="0" smtClean="0">
                <a:solidFill>
                  <a:schemeClr val="folHlink"/>
                </a:solidFill>
                <a:latin typeface="Palatino" pitchFamily="-128" charset="0"/>
              </a:rPr>
              <a:t>Determine a basis set of linearly independent paths.</a:t>
            </a:r>
          </a:p>
          <a:p>
            <a:pPr lvl="1" algn="just" eaLnBrk="1" hangingPunct="1"/>
            <a:r>
              <a:rPr lang="en-US" altLang="en-US" dirty="0" smtClean="0">
                <a:solidFill>
                  <a:schemeClr val="folHlink"/>
                </a:solidFill>
                <a:latin typeface="Palatino" pitchFamily="-128" charset="0"/>
              </a:rPr>
              <a:t>Prepare test cases that will force execution of each path in the basis set.</a:t>
            </a:r>
            <a:r>
              <a:rPr lang="en-US" altLang="en-US" dirty="0" smtClean="0">
                <a:latin typeface="Palatino" pitchFamily="-128" charset="0"/>
              </a:rPr>
              <a:t> </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4B0ED6-B3CA-4086-90D7-877C54F770C3}" type="slidenum">
              <a:rPr lang="en-US" altLang="en-US" sz="1000">
                <a:latin typeface="Helvetica" panose="020B0604020202020204" pitchFamily="34" charset="0"/>
              </a:rPr>
              <a:pPr/>
              <a:t>50</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9269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195" y="0"/>
            <a:ext cx="10353761" cy="1326321"/>
          </a:xfrm>
        </p:spPr>
        <p:txBody>
          <a:bodyPr/>
          <a:lstStyle/>
          <a:p>
            <a:pPr eaLnBrk="1" hangingPunct="1"/>
            <a:r>
              <a:rPr lang="en-US" altLang="en-US" dirty="0"/>
              <a:t>E</a:t>
            </a:r>
            <a:r>
              <a:rPr lang="en-US" altLang="en-US" dirty="0" smtClean="0"/>
              <a:t>xercise</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4B0ED6-B3CA-4086-90D7-877C54F770C3}" type="slidenum">
              <a:rPr lang="en-US" altLang="en-US" sz="1000">
                <a:latin typeface="Helvetica" panose="020B0604020202020204" pitchFamily="34" charset="0"/>
              </a:rPr>
              <a:pPr/>
              <a:t>51</a:t>
            </a:fld>
            <a:endParaRPr lang="en-US" altLang="en-US" sz="1000">
              <a:latin typeface="Helvetica" panose="020B0604020202020204" pitchFamily="34" charset="0"/>
            </a:endParaRPr>
          </a:p>
        </p:txBody>
      </p:sp>
      <p:pic>
        <p:nvPicPr>
          <p:cNvPr id="3" name="Picture 2"/>
          <p:cNvPicPr>
            <a:picLocks noChangeAspect="1"/>
          </p:cNvPicPr>
          <p:nvPr/>
        </p:nvPicPr>
        <p:blipFill>
          <a:blip r:embed="rId2"/>
          <a:stretch>
            <a:fillRect/>
          </a:stretch>
        </p:blipFill>
        <p:spPr>
          <a:xfrm>
            <a:off x="2603500" y="1085278"/>
            <a:ext cx="6870700" cy="5556821"/>
          </a:xfrm>
          <a:prstGeom prst="rect">
            <a:avLst/>
          </a:prstGeom>
        </p:spPr>
      </p:pic>
    </p:spTree>
    <p:extLst>
      <p:ext uri="{BB962C8B-B14F-4D97-AF65-F5344CB8AC3E}">
        <p14:creationId xmlns:p14="http://schemas.microsoft.com/office/powerpoint/2010/main" val="339864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195" y="0"/>
            <a:ext cx="10353761" cy="1326321"/>
          </a:xfrm>
        </p:spPr>
        <p:txBody>
          <a:bodyPr/>
          <a:lstStyle/>
          <a:p>
            <a:pPr eaLnBrk="1" hangingPunct="1"/>
            <a:r>
              <a:rPr lang="en-US" altLang="en-US" dirty="0" smtClean="0"/>
              <a:t>Solution</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4B0ED6-B3CA-4086-90D7-877C54F770C3}" type="slidenum">
              <a:rPr lang="en-US" altLang="en-US" sz="1000">
                <a:latin typeface="Helvetica" panose="020B0604020202020204" pitchFamily="34" charset="0"/>
              </a:rPr>
              <a:pPr/>
              <a:t>52</a:t>
            </a:fld>
            <a:endParaRPr lang="en-US" altLang="en-US" sz="1000">
              <a:latin typeface="Helvetica" panose="020B0604020202020204" pitchFamily="34" charset="0"/>
            </a:endParaRPr>
          </a:p>
        </p:txBody>
      </p:sp>
      <p:pic>
        <p:nvPicPr>
          <p:cNvPr id="2" name="Picture 1"/>
          <p:cNvPicPr>
            <a:picLocks noChangeAspect="1"/>
          </p:cNvPicPr>
          <p:nvPr/>
        </p:nvPicPr>
        <p:blipFill>
          <a:blip r:embed="rId2"/>
          <a:stretch>
            <a:fillRect/>
          </a:stretch>
        </p:blipFill>
        <p:spPr>
          <a:xfrm>
            <a:off x="685195" y="1326321"/>
            <a:ext cx="5538414" cy="4065001"/>
          </a:xfrm>
          <a:prstGeom prst="rect">
            <a:avLst/>
          </a:prstGeom>
        </p:spPr>
      </p:pic>
      <p:sp>
        <p:nvSpPr>
          <p:cNvPr id="4" name="TextBox 3"/>
          <p:cNvSpPr txBox="1"/>
          <p:nvPr/>
        </p:nvSpPr>
        <p:spPr>
          <a:xfrm>
            <a:off x="6667500" y="1104399"/>
            <a:ext cx="4241800" cy="923330"/>
          </a:xfrm>
          <a:prstGeom prst="rect">
            <a:avLst/>
          </a:prstGeom>
          <a:noFill/>
        </p:spPr>
        <p:txBody>
          <a:bodyPr wrap="square" rtlCol="0">
            <a:spAutoFit/>
          </a:bodyPr>
          <a:lstStyle/>
          <a:p>
            <a:r>
              <a:rPr lang="en-IN" i="1" dirty="0"/>
              <a:t>V</a:t>
            </a:r>
            <a:r>
              <a:rPr lang="en-IN" dirty="0"/>
              <a:t>(</a:t>
            </a:r>
            <a:r>
              <a:rPr lang="en-IN" i="1" dirty="0"/>
              <a:t>G</a:t>
            </a:r>
            <a:r>
              <a:rPr lang="en-IN" dirty="0" smtClean="0"/>
              <a:t>) =  </a:t>
            </a:r>
            <a:r>
              <a:rPr lang="en-IN" dirty="0"/>
              <a:t>6 regions</a:t>
            </a:r>
          </a:p>
          <a:p>
            <a:r>
              <a:rPr lang="en-IN" i="1" dirty="0"/>
              <a:t>V</a:t>
            </a:r>
            <a:r>
              <a:rPr lang="en-IN" dirty="0"/>
              <a:t>(</a:t>
            </a:r>
            <a:r>
              <a:rPr lang="en-IN" i="1" dirty="0"/>
              <a:t>G</a:t>
            </a:r>
            <a:r>
              <a:rPr lang="en-IN" dirty="0"/>
              <a:t>) </a:t>
            </a:r>
            <a:r>
              <a:rPr lang="en-IN" dirty="0" smtClean="0"/>
              <a:t>= </a:t>
            </a:r>
            <a:r>
              <a:rPr lang="en-IN" dirty="0"/>
              <a:t>17 edges </a:t>
            </a:r>
            <a:r>
              <a:rPr lang="en-IN" dirty="0" smtClean="0"/>
              <a:t>- </a:t>
            </a:r>
            <a:r>
              <a:rPr lang="en-IN" dirty="0"/>
              <a:t>13 nodes  </a:t>
            </a:r>
            <a:r>
              <a:rPr lang="en-IN" dirty="0" smtClean="0"/>
              <a:t>+ 2  = 6</a:t>
            </a:r>
            <a:endParaRPr lang="en-IN" dirty="0"/>
          </a:p>
          <a:p>
            <a:r>
              <a:rPr lang="en-IN" i="1" dirty="0"/>
              <a:t>V</a:t>
            </a:r>
            <a:r>
              <a:rPr lang="en-IN" dirty="0"/>
              <a:t>(</a:t>
            </a:r>
            <a:r>
              <a:rPr lang="en-IN" i="1" dirty="0"/>
              <a:t>G</a:t>
            </a:r>
            <a:r>
              <a:rPr lang="en-IN" dirty="0"/>
              <a:t>)  </a:t>
            </a:r>
            <a:r>
              <a:rPr lang="en-IN" dirty="0" smtClean="0"/>
              <a:t>= 5 </a:t>
            </a:r>
            <a:r>
              <a:rPr lang="en-IN" dirty="0"/>
              <a:t>predicate nodes  </a:t>
            </a:r>
            <a:r>
              <a:rPr lang="en-IN" dirty="0" smtClean="0"/>
              <a:t>+ 1 = </a:t>
            </a:r>
            <a:r>
              <a:rPr lang="en-IN" dirty="0"/>
              <a:t>6</a:t>
            </a:r>
          </a:p>
        </p:txBody>
      </p:sp>
      <p:sp>
        <p:nvSpPr>
          <p:cNvPr id="6" name="TextBox 5"/>
          <p:cNvSpPr txBox="1"/>
          <p:nvPr/>
        </p:nvSpPr>
        <p:spPr>
          <a:xfrm>
            <a:off x="6832600" y="2527300"/>
            <a:ext cx="4724400" cy="2862322"/>
          </a:xfrm>
          <a:prstGeom prst="rect">
            <a:avLst/>
          </a:prstGeom>
          <a:noFill/>
        </p:spPr>
        <p:txBody>
          <a:bodyPr wrap="square" rtlCol="0">
            <a:spAutoFit/>
          </a:bodyPr>
          <a:lstStyle/>
          <a:p>
            <a:r>
              <a:rPr lang="en-IN" dirty="0"/>
              <a:t>Path 1: 1-2-10-11-13</a:t>
            </a:r>
          </a:p>
          <a:p>
            <a:r>
              <a:rPr lang="en-IN" dirty="0"/>
              <a:t>Path 2: </a:t>
            </a:r>
            <a:r>
              <a:rPr lang="en-IN" dirty="0" smtClean="0"/>
              <a:t>1-2-10-12-13</a:t>
            </a:r>
          </a:p>
          <a:p>
            <a:r>
              <a:rPr lang="en-IN" dirty="0"/>
              <a:t>Path 3: 1-2-3-10-11-13</a:t>
            </a:r>
          </a:p>
          <a:p>
            <a:r>
              <a:rPr lang="en-IN" dirty="0"/>
              <a:t>Path 4: 1-2-3-4-5-8-9-2-. . .</a:t>
            </a:r>
          </a:p>
          <a:p>
            <a:r>
              <a:rPr lang="en-IN" dirty="0"/>
              <a:t>Path 5: 1-2-3-4-5-6-8-9-2-. . .</a:t>
            </a:r>
          </a:p>
          <a:p>
            <a:r>
              <a:rPr lang="en-IN" dirty="0"/>
              <a:t>Path 6: 1-2-3-4-5-6-7-8-9-2-. . </a:t>
            </a:r>
            <a:r>
              <a:rPr lang="en-IN" dirty="0" smtClean="0"/>
              <a:t>.</a:t>
            </a:r>
          </a:p>
          <a:p>
            <a:pPr algn="just"/>
            <a:r>
              <a:rPr lang="en-IN" dirty="0"/>
              <a:t>The ellipsis (. . .) following paths 4, 5, and 6 indicates that any path </a:t>
            </a:r>
            <a:r>
              <a:rPr lang="en-IN" dirty="0" smtClean="0"/>
              <a:t>through the </a:t>
            </a:r>
            <a:r>
              <a:rPr lang="en-IN" dirty="0"/>
              <a:t>remainder of the control structure is </a:t>
            </a:r>
            <a:r>
              <a:rPr lang="en-IN" dirty="0" smtClean="0"/>
              <a:t>acceptable.</a:t>
            </a:r>
            <a:endParaRPr lang="en-IN" dirty="0"/>
          </a:p>
        </p:txBody>
      </p:sp>
    </p:spTree>
    <p:extLst>
      <p:ext uri="{BB962C8B-B14F-4D97-AF65-F5344CB8AC3E}">
        <p14:creationId xmlns:p14="http://schemas.microsoft.com/office/powerpoint/2010/main" val="359163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562101" y="610572"/>
            <a:ext cx="4843458" cy="633413"/>
          </a:xfrm>
        </p:spPr>
        <p:txBody>
          <a:bodyPr>
            <a:normAutofit fontScale="90000"/>
          </a:bodyPr>
          <a:lstStyle/>
          <a:p>
            <a:pPr eaLnBrk="1" hangingPunct="1"/>
            <a:r>
              <a:rPr lang="en-US" altLang="en-US" dirty="0" smtClean="0"/>
              <a:t>Graph Matrices</a:t>
            </a:r>
          </a:p>
        </p:txBody>
      </p:sp>
      <p:sp>
        <p:nvSpPr>
          <p:cNvPr id="18437" name="Rectangle 3"/>
          <p:cNvSpPr>
            <a:spLocks noGrp="1" noChangeArrowheads="1"/>
          </p:cNvSpPr>
          <p:nvPr>
            <p:ph sz="quarter" idx="1"/>
          </p:nvPr>
        </p:nvSpPr>
        <p:spPr>
          <a:xfrm>
            <a:off x="1358900" y="1333500"/>
            <a:ext cx="8636000" cy="4114800"/>
          </a:xfrm>
        </p:spPr>
        <p:txBody>
          <a:bodyPr>
            <a:normAutofit/>
          </a:bodyPr>
          <a:lstStyle/>
          <a:p>
            <a:pPr algn="just" eaLnBrk="1" hangingPunct="1">
              <a:lnSpc>
                <a:spcPct val="90000"/>
              </a:lnSpc>
            </a:pPr>
            <a:r>
              <a:rPr lang="en-US" altLang="en-US" sz="2000" dirty="0" smtClean="0"/>
              <a:t>A graph matrix is a square matrix whose size (i.e., number of rows and columns) is equal to the number of nodes on a flow graph</a:t>
            </a:r>
          </a:p>
          <a:p>
            <a:pPr algn="just" eaLnBrk="1" hangingPunct="1">
              <a:lnSpc>
                <a:spcPct val="90000"/>
              </a:lnSpc>
            </a:pPr>
            <a:r>
              <a:rPr lang="en-US" altLang="en-US" sz="2000" dirty="0" smtClean="0"/>
              <a:t>Each row and column corresponds to an identified node, and matrix entries correspond to connections (an edge) between nodes. </a:t>
            </a:r>
          </a:p>
          <a:p>
            <a:pPr algn="just" eaLnBrk="1" hangingPunct="1">
              <a:lnSpc>
                <a:spcPct val="90000"/>
              </a:lnSpc>
            </a:pPr>
            <a:r>
              <a:rPr lang="en-US" altLang="en-US" sz="2000" dirty="0" smtClean="0"/>
              <a:t>By adding a </a:t>
            </a:r>
            <a:r>
              <a:rPr lang="en-US" altLang="en-US" sz="2000" i="1" dirty="0" smtClean="0"/>
              <a:t>link weight</a:t>
            </a:r>
            <a:r>
              <a:rPr lang="en-US" altLang="en-US" sz="2000" dirty="0" smtClean="0"/>
              <a:t> to each matrix entry, the graph matrix can become a powerful tool for evaluating program control structure during testing</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5191B8-D364-4A3E-B11B-5571657D03B4}" type="slidenum">
              <a:rPr lang="en-US" altLang="en-US" sz="1000">
                <a:latin typeface="Helvetica" panose="020B0604020202020204" pitchFamily="34" charset="0"/>
              </a:rPr>
              <a:pPr/>
              <a:t>53</a:t>
            </a:fld>
            <a:endParaRPr lang="en-US" altLang="en-US" sz="1000">
              <a:latin typeface="Helvetica" panose="020B0604020202020204" pitchFamily="34" charset="0"/>
            </a:endParaRPr>
          </a:p>
        </p:txBody>
      </p:sp>
      <p:pic>
        <p:nvPicPr>
          <p:cNvPr id="2" name="Picture 1"/>
          <p:cNvPicPr>
            <a:picLocks noChangeAspect="1"/>
          </p:cNvPicPr>
          <p:nvPr/>
        </p:nvPicPr>
        <p:blipFill>
          <a:blip r:embed="rId2"/>
          <a:stretch>
            <a:fillRect/>
          </a:stretch>
        </p:blipFill>
        <p:spPr>
          <a:xfrm>
            <a:off x="3983830" y="3510077"/>
            <a:ext cx="6707070" cy="2896313"/>
          </a:xfrm>
          <a:prstGeom prst="rect">
            <a:avLst/>
          </a:prstGeom>
        </p:spPr>
      </p:pic>
    </p:spTree>
    <p:extLst>
      <p:ext uri="{BB962C8B-B14F-4D97-AF65-F5344CB8AC3E}">
        <p14:creationId xmlns:p14="http://schemas.microsoft.com/office/powerpoint/2010/main" val="42400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8300" y="846931"/>
            <a:ext cx="8763000" cy="56935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436" name="Rectangle 2"/>
          <p:cNvSpPr>
            <a:spLocks noGrp="1" noChangeArrowheads="1"/>
          </p:cNvSpPr>
          <p:nvPr>
            <p:ph type="title"/>
          </p:nvPr>
        </p:nvSpPr>
        <p:spPr>
          <a:xfrm>
            <a:off x="3098801" y="213518"/>
            <a:ext cx="4843458" cy="633413"/>
          </a:xfrm>
        </p:spPr>
        <p:txBody>
          <a:bodyPr>
            <a:normAutofit fontScale="90000"/>
          </a:bodyPr>
          <a:lstStyle/>
          <a:p>
            <a:pPr eaLnBrk="1" hangingPunct="1"/>
            <a:r>
              <a:rPr lang="en-US" altLang="en-US" dirty="0" smtClean="0"/>
              <a:t>Graph Matrices</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5191B8-D364-4A3E-B11B-5571657D03B4}" type="slidenum">
              <a:rPr lang="en-US" altLang="en-US" sz="1000">
                <a:latin typeface="Helvetica" panose="020B0604020202020204" pitchFamily="34" charset="0"/>
              </a:rPr>
              <a:pPr/>
              <a:t>54</a:t>
            </a:fld>
            <a:endParaRPr lang="en-US" altLang="en-US" sz="1000">
              <a:latin typeface="Helvetica" panose="020B0604020202020204" pitchFamily="34" charset="0"/>
            </a:endParaRPr>
          </a:p>
        </p:txBody>
      </p:sp>
      <p:pic>
        <p:nvPicPr>
          <p:cNvPr id="6" name="Picture 5"/>
          <p:cNvPicPr>
            <a:picLocks noChangeAspect="1"/>
          </p:cNvPicPr>
          <p:nvPr/>
        </p:nvPicPr>
        <p:blipFill>
          <a:blip r:embed="rId2"/>
          <a:stretch>
            <a:fillRect/>
          </a:stretch>
        </p:blipFill>
        <p:spPr>
          <a:xfrm>
            <a:off x="3064786" y="961628"/>
            <a:ext cx="2257425" cy="2552700"/>
          </a:xfrm>
          <a:prstGeom prst="rect">
            <a:avLst/>
          </a:prstGeom>
        </p:spPr>
      </p:pic>
      <p:pic>
        <p:nvPicPr>
          <p:cNvPr id="7" name="Picture 6"/>
          <p:cNvPicPr>
            <a:picLocks noChangeAspect="1"/>
          </p:cNvPicPr>
          <p:nvPr/>
        </p:nvPicPr>
        <p:blipFill>
          <a:blip r:embed="rId3"/>
          <a:stretch>
            <a:fillRect/>
          </a:stretch>
        </p:blipFill>
        <p:spPr>
          <a:xfrm>
            <a:off x="5718171" y="961628"/>
            <a:ext cx="2390775" cy="2552700"/>
          </a:xfrm>
          <a:prstGeom prst="rect">
            <a:avLst/>
          </a:prstGeom>
        </p:spPr>
      </p:pic>
      <p:pic>
        <p:nvPicPr>
          <p:cNvPr id="8" name="Picture 7"/>
          <p:cNvPicPr>
            <a:picLocks noChangeAspect="1"/>
          </p:cNvPicPr>
          <p:nvPr/>
        </p:nvPicPr>
        <p:blipFill>
          <a:blip r:embed="rId4"/>
          <a:stretch>
            <a:fillRect/>
          </a:stretch>
        </p:blipFill>
        <p:spPr>
          <a:xfrm>
            <a:off x="2093908" y="3846514"/>
            <a:ext cx="4019550" cy="2495550"/>
          </a:xfrm>
          <a:prstGeom prst="rect">
            <a:avLst/>
          </a:prstGeom>
        </p:spPr>
      </p:pic>
      <p:pic>
        <p:nvPicPr>
          <p:cNvPr id="2" name="Picture 1"/>
          <p:cNvPicPr>
            <a:picLocks noChangeAspect="1"/>
          </p:cNvPicPr>
          <p:nvPr/>
        </p:nvPicPr>
        <p:blipFill>
          <a:blip r:embed="rId5"/>
          <a:stretch>
            <a:fillRect/>
          </a:stretch>
        </p:blipFill>
        <p:spPr>
          <a:xfrm>
            <a:off x="915311" y="1555751"/>
            <a:ext cx="1781175" cy="1676400"/>
          </a:xfrm>
          <a:prstGeom prst="rect">
            <a:avLst/>
          </a:prstGeom>
        </p:spPr>
      </p:pic>
    </p:spTree>
    <p:extLst>
      <p:ext uri="{BB962C8B-B14F-4D97-AF65-F5344CB8AC3E}">
        <p14:creationId xmlns:p14="http://schemas.microsoft.com/office/powerpoint/2010/main" val="376446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143000" y="939801"/>
            <a:ext cx="6932613" cy="633413"/>
          </a:xfrm>
        </p:spPr>
        <p:txBody>
          <a:bodyPr>
            <a:normAutofit fontScale="90000"/>
          </a:bodyPr>
          <a:lstStyle/>
          <a:p>
            <a:pPr eaLnBrk="1" hangingPunct="1"/>
            <a:r>
              <a:rPr lang="en-US" altLang="en-US" dirty="0" smtClean="0"/>
              <a:t>Control Structure Testing</a:t>
            </a:r>
          </a:p>
        </p:txBody>
      </p:sp>
      <p:sp>
        <p:nvSpPr>
          <p:cNvPr id="19461" name="Rectangle 3"/>
          <p:cNvSpPr>
            <a:spLocks noGrp="1" noChangeArrowheads="1"/>
          </p:cNvSpPr>
          <p:nvPr>
            <p:ph sz="quarter" idx="1"/>
          </p:nvPr>
        </p:nvSpPr>
        <p:spPr/>
        <p:txBody>
          <a:bodyPr/>
          <a:lstStyle/>
          <a:p>
            <a:pPr algn="just" eaLnBrk="1" hangingPunct="1"/>
            <a:r>
              <a:rPr lang="en-US" altLang="en-US" dirty="0" smtClean="0">
                <a:solidFill>
                  <a:schemeClr val="folHlink"/>
                </a:solidFill>
              </a:rPr>
              <a:t>Condition testing </a:t>
            </a:r>
            <a:r>
              <a:rPr lang="en-US" altLang="en-US" dirty="0" smtClean="0"/>
              <a:t>— a test case design method that exercises the logical conditions contained in a program module</a:t>
            </a:r>
          </a:p>
          <a:p>
            <a:pPr algn="just" eaLnBrk="1" hangingPunct="1"/>
            <a:r>
              <a:rPr lang="en-US" altLang="en-US" dirty="0" smtClean="0">
                <a:solidFill>
                  <a:schemeClr val="folHlink"/>
                </a:solidFill>
              </a:rPr>
              <a:t>Data flow testing </a:t>
            </a:r>
            <a:r>
              <a:rPr lang="en-US" altLang="en-US" dirty="0" smtClean="0"/>
              <a:t>— selects test paths of a program according to the locations of definitions and uses of variables in the program</a:t>
            </a:r>
          </a:p>
          <a:p>
            <a:pPr algn="just" eaLnBrk="1" hangingPunct="1"/>
            <a:r>
              <a:rPr lang="en-US" altLang="en-US" dirty="0">
                <a:solidFill>
                  <a:schemeClr val="folHlink"/>
                </a:solidFill>
              </a:rPr>
              <a:t>Loop testing </a:t>
            </a:r>
            <a:r>
              <a:rPr lang="en-US" altLang="en-US" b="1" dirty="0" smtClean="0"/>
              <a:t>– </a:t>
            </a:r>
            <a:r>
              <a:rPr lang="en-US" altLang="en-US" dirty="0" smtClean="0"/>
              <a:t>can </a:t>
            </a:r>
            <a:r>
              <a:rPr lang="en-US" altLang="en-US" dirty="0"/>
              <a:t>define loops as simple, concatenated, nested and unstructured.</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7E5C26-3DFA-45BB-A6C5-B0F05CB05342}" type="slidenum">
              <a:rPr lang="en-US" altLang="en-US" sz="1000">
                <a:latin typeface="Helvetica" panose="020B0604020202020204" pitchFamily="34" charset="0"/>
              </a:rPr>
              <a:pPr/>
              <a:t>55</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253720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smtClean="0"/>
              <a:t>Data Flow Testing</a:t>
            </a:r>
          </a:p>
        </p:txBody>
      </p:sp>
      <p:sp>
        <p:nvSpPr>
          <p:cNvPr id="20485" name="Rectangle 3"/>
          <p:cNvSpPr>
            <a:spLocks noGrp="1" noChangeArrowheads="1"/>
          </p:cNvSpPr>
          <p:nvPr>
            <p:ph sz="quarter" idx="1"/>
          </p:nvPr>
        </p:nvSpPr>
        <p:spPr/>
        <p:txBody>
          <a:bodyPr>
            <a:normAutofit lnSpcReduction="10000"/>
          </a:bodyPr>
          <a:lstStyle/>
          <a:p>
            <a:pPr algn="just" eaLnBrk="1" hangingPunct="1"/>
            <a:r>
              <a:rPr lang="en-US" altLang="en-US" dirty="0">
                <a:latin typeface="Palatino" pitchFamily="-128" charset="0"/>
              </a:rPr>
              <a:t>The data flow testing </a:t>
            </a:r>
            <a:r>
              <a:rPr lang="en-US" altLang="en-US" dirty="0" smtClean="0">
                <a:latin typeface="Palatino" pitchFamily="-128" charset="0"/>
              </a:rPr>
              <a:t>method </a:t>
            </a:r>
            <a:r>
              <a:rPr lang="en-US" altLang="en-US" dirty="0">
                <a:latin typeface="Palatino" pitchFamily="-128" charset="0"/>
              </a:rPr>
              <a:t>selects test paths of a program according to the locations of definitions and uses of variables in the program.</a:t>
            </a:r>
          </a:p>
          <a:p>
            <a:pPr lvl="1" algn="just" eaLnBrk="1" hangingPunct="1"/>
            <a:r>
              <a:rPr lang="en-US" altLang="en-US" dirty="0">
                <a:latin typeface="Palatino" pitchFamily="-128" charset="0"/>
              </a:rPr>
              <a:t>Assume that each statement in a program is assigned a unique statement number and that each function does not modify its parameters or global variables. For a statement with </a:t>
            </a:r>
            <a:r>
              <a:rPr lang="en-US" altLang="en-US" i="1" dirty="0">
                <a:latin typeface="Palatino" pitchFamily="-128" charset="0"/>
              </a:rPr>
              <a:t>S</a:t>
            </a:r>
            <a:r>
              <a:rPr lang="en-US" altLang="en-US" dirty="0">
                <a:latin typeface="Palatino" pitchFamily="-128" charset="0"/>
              </a:rPr>
              <a:t> as its statement number</a:t>
            </a:r>
          </a:p>
          <a:p>
            <a:pPr lvl="2" algn="just">
              <a:spcBef>
                <a:spcPts val="300"/>
              </a:spcBef>
            </a:pPr>
            <a:r>
              <a:rPr lang="en-US" altLang="en-US" dirty="0">
                <a:latin typeface="Palatino" pitchFamily="-128" charset="0"/>
              </a:rPr>
              <a:t>DEF(</a:t>
            </a:r>
            <a:r>
              <a:rPr lang="en-US" altLang="en-US" i="1" dirty="0">
                <a:latin typeface="Palatino" pitchFamily="-128" charset="0"/>
              </a:rPr>
              <a:t>S</a:t>
            </a:r>
            <a:r>
              <a:rPr lang="en-US" altLang="en-US" dirty="0">
                <a:latin typeface="Palatino" pitchFamily="-128" charset="0"/>
              </a:rPr>
              <a:t>) = {</a:t>
            </a:r>
            <a:r>
              <a:rPr lang="en-US" altLang="en-US" i="1" dirty="0">
                <a:latin typeface="Palatino" pitchFamily="-128" charset="0"/>
              </a:rPr>
              <a:t>X</a:t>
            </a:r>
            <a:r>
              <a:rPr lang="en-US" altLang="en-US" dirty="0">
                <a:latin typeface="Palatino" pitchFamily="-128" charset="0"/>
              </a:rPr>
              <a:t> | statement </a:t>
            </a:r>
            <a:r>
              <a:rPr lang="en-US" altLang="en-US" i="1" dirty="0">
                <a:latin typeface="Palatino" pitchFamily="-128" charset="0"/>
              </a:rPr>
              <a:t>S</a:t>
            </a:r>
            <a:r>
              <a:rPr lang="en-US" altLang="en-US" dirty="0">
                <a:latin typeface="Palatino" pitchFamily="-128" charset="0"/>
              </a:rPr>
              <a:t> contains a definition of </a:t>
            </a:r>
            <a:r>
              <a:rPr lang="en-US" altLang="en-US" i="1" dirty="0">
                <a:latin typeface="Palatino" pitchFamily="-128" charset="0"/>
              </a:rPr>
              <a:t>X</a:t>
            </a:r>
            <a:r>
              <a:rPr lang="en-US" altLang="en-US" dirty="0">
                <a:latin typeface="Palatino" pitchFamily="-128" charset="0"/>
              </a:rPr>
              <a:t>}</a:t>
            </a:r>
          </a:p>
          <a:p>
            <a:pPr lvl="2" algn="just">
              <a:spcBef>
                <a:spcPts val="300"/>
              </a:spcBef>
            </a:pPr>
            <a:r>
              <a:rPr lang="en-US" altLang="en-US" dirty="0">
                <a:latin typeface="Palatino" pitchFamily="-128" charset="0"/>
              </a:rPr>
              <a:t>USE(</a:t>
            </a:r>
            <a:r>
              <a:rPr lang="en-US" altLang="en-US" i="1" dirty="0">
                <a:latin typeface="Palatino" pitchFamily="-128" charset="0"/>
              </a:rPr>
              <a:t>S</a:t>
            </a:r>
            <a:r>
              <a:rPr lang="en-US" altLang="en-US" dirty="0">
                <a:latin typeface="Palatino" pitchFamily="-128" charset="0"/>
              </a:rPr>
              <a:t>) = {</a:t>
            </a:r>
            <a:r>
              <a:rPr lang="en-US" altLang="en-US" i="1" dirty="0">
                <a:latin typeface="Palatino" pitchFamily="-128" charset="0"/>
              </a:rPr>
              <a:t>X</a:t>
            </a:r>
            <a:r>
              <a:rPr lang="en-US" altLang="en-US" dirty="0">
                <a:latin typeface="Palatino" pitchFamily="-128" charset="0"/>
              </a:rPr>
              <a:t> | statement </a:t>
            </a:r>
            <a:r>
              <a:rPr lang="en-US" altLang="en-US" i="1" dirty="0">
                <a:latin typeface="Palatino" pitchFamily="-128" charset="0"/>
              </a:rPr>
              <a:t>S</a:t>
            </a:r>
            <a:r>
              <a:rPr lang="en-US" altLang="en-US" dirty="0">
                <a:latin typeface="Palatino" pitchFamily="-128" charset="0"/>
              </a:rPr>
              <a:t> contains a use of </a:t>
            </a:r>
            <a:r>
              <a:rPr lang="en-US" altLang="en-US" i="1" dirty="0">
                <a:latin typeface="Palatino" pitchFamily="-128" charset="0"/>
              </a:rPr>
              <a:t>X</a:t>
            </a:r>
            <a:r>
              <a:rPr lang="en-US" altLang="en-US" dirty="0">
                <a:latin typeface="Palatino" pitchFamily="-128" charset="0"/>
              </a:rPr>
              <a:t>}</a:t>
            </a:r>
          </a:p>
          <a:p>
            <a:pPr lvl="1" algn="just">
              <a:spcBef>
                <a:spcPts val="300"/>
              </a:spcBef>
            </a:pPr>
            <a:r>
              <a:rPr lang="en-US" altLang="en-US" dirty="0">
                <a:latin typeface="Palatino" pitchFamily="-128" charset="0"/>
              </a:rPr>
              <a:t>A </a:t>
            </a:r>
            <a:r>
              <a:rPr lang="en-US" altLang="en-US" i="1" dirty="0">
                <a:solidFill>
                  <a:schemeClr val="folHlink"/>
                </a:solidFill>
                <a:latin typeface="Palatino" pitchFamily="-128" charset="0"/>
              </a:rPr>
              <a:t>definition-use (DU) chain</a:t>
            </a:r>
            <a:r>
              <a:rPr lang="en-US" altLang="en-US" dirty="0">
                <a:latin typeface="Palatino" pitchFamily="-128" charset="0"/>
              </a:rPr>
              <a:t> of variable X is of the form [</a:t>
            </a:r>
            <a:r>
              <a:rPr lang="en-US" altLang="en-US" i="1" dirty="0">
                <a:latin typeface="Palatino" pitchFamily="-128" charset="0"/>
              </a:rPr>
              <a:t>X, S, S'</a:t>
            </a:r>
            <a:r>
              <a:rPr lang="en-US" altLang="en-US" dirty="0">
                <a:latin typeface="Palatino" pitchFamily="-128" charset="0"/>
              </a:rPr>
              <a:t>], where </a:t>
            </a:r>
            <a:r>
              <a:rPr lang="en-US" altLang="en-US" i="1" dirty="0">
                <a:latin typeface="Palatino" pitchFamily="-128" charset="0"/>
              </a:rPr>
              <a:t>S</a:t>
            </a:r>
            <a:r>
              <a:rPr lang="en-US" altLang="en-US" dirty="0">
                <a:latin typeface="Palatino" pitchFamily="-128" charset="0"/>
              </a:rPr>
              <a:t> and </a:t>
            </a:r>
            <a:r>
              <a:rPr lang="en-US" altLang="en-US" i="1" dirty="0">
                <a:latin typeface="Palatino" pitchFamily="-128" charset="0"/>
              </a:rPr>
              <a:t>S' </a:t>
            </a:r>
            <a:r>
              <a:rPr lang="en-US" altLang="en-US" dirty="0">
                <a:latin typeface="Palatino" pitchFamily="-128" charset="0"/>
              </a:rPr>
              <a:t>are statement numbers, </a:t>
            </a:r>
            <a:r>
              <a:rPr lang="en-US" altLang="en-US" i="1" dirty="0">
                <a:latin typeface="Palatino" pitchFamily="-128" charset="0"/>
              </a:rPr>
              <a:t>X</a:t>
            </a:r>
            <a:r>
              <a:rPr lang="en-US" altLang="en-US" dirty="0">
                <a:latin typeface="Palatino" pitchFamily="-128" charset="0"/>
              </a:rPr>
              <a:t> is in DEF(</a:t>
            </a:r>
            <a:r>
              <a:rPr lang="en-US" altLang="en-US" i="1" dirty="0">
                <a:latin typeface="Palatino" pitchFamily="-128" charset="0"/>
              </a:rPr>
              <a:t>S</a:t>
            </a:r>
            <a:r>
              <a:rPr lang="en-US" altLang="en-US" dirty="0">
                <a:latin typeface="Palatino" pitchFamily="-128" charset="0"/>
              </a:rPr>
              <a:t>) and USE(</a:t>
            </a:r>
            <a:r>
              <a:rPr lang="en-US" altLang="en-US" i="1" dirty="0">
                <a:latin typeface="Palatino" pitchFamily="-128" charset="0"/>
              </a:rPr>
              <a:t>S'</a:t>
            </a:r>
            <a:r>
              <a:rPr lang="en-US" altLang="en-US" dirty="0">
                <a:latin typeface="Palatino" pitchFamily="-128" charset="0"/>
              </a:rPr>
              <a:t>), and the definition of </a:t>
            </a:r>
            <a:r>
              <a:rPr lang="en-US" altLang="en-US" i="1" dirty="0">
                <a:latin typeface="Palatino" pitchFamily="-128" charset="0"/>
              </a:rPr>
              <a:t>X</a:t>
            </a:r>
            <a:r>
              <a:rPr lang="en-US" altLang="en-US" dirty="0">
                <a:latin typeface="Palatino" pitchFamily="-128" charset="0"/>
              </a:rPr>
              <a:t> in statement </a:t>
            </a:r>
            <a:r>
              <a:rPr lang="en-US" altLang="en-US" i="1" dirty="0">
                <a:latin typeface="Palatino" pitchFamily="-128" charset="0"/>
              </a:rPr>
              <a:t>S</a:t>
            </a:r>
            <a:r>
              <a:rPr lang="en-US" altLang="en-US" dirty="0">
                <a:latin typeface="Palatino" pitchFamily="-128" charset="0"/>
              </a:rPr>
              <a:t> is live at statement</a:t>
            </a:r>
            <a:r>
              <a:rPr lang="en-US" altLang="en-US" i="1" dirty="0">
                <a:latin typeface="Palatino" pitchFamily="-128" charset="0"/>
              </a:rPr>
              <a:t> S'</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BF1A4C-A335-45BE-BD19-A1C86C2BEEAB}" type="slidenum">
              <a:rPr lang="en-US" altLang="en-US" sz="1000">
                <a:latin typeface="Helvetica" panose="020B0604020202020204" pitchFamily="34" charset="0"/>
              </a:rPr>
              <a:pPr/>
              <a:t>56</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45521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2743201" y="1066800"/>
            <a:ext cx="4765675" cy="50165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smtClean="0"/>
              <a:t>Loop Testing</a:t>
            </a:r>
          </a:p>
        </p:txBody>
      </p:sp>
      <p:sp>
        <p:nvSpPr>
          <p:cNvPr id="53"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7BD3D0-93E4-4A43-8A39-9D7CC0455D0D}" type="slidenum">
              <a:rPr lang="en-US" altLang="en-US" sz="1000">
                <a:latin typeface="Helvetica" panose="020B0604020202020204" pitchFamily="34" charset="0"/>
              </a:rPr>
              <a:pPr/>
              <a:t>57</a:t>
            </a:fld>
            <a:endParaRPr lang="en-US" altLang="en-US" sz="1000">
              <a:latin typeface="Helvetica" panose="020B0604020202020204" pitchFamily="34" charset="0"/>
            </a:endParaRPr>
          </a:p>
        </p:txBody>
      </p:sp>
      <p:sp>
        <p:nvSpPr>
          <p:cNvPr id="187395" name="Rectangle 3"/>
          <p:cNvSpPr>
            <a:spLocks noChangeArrowheads="1"/>
          </p:cNvSpPr>
          <p:nvPr/>
        </p:nvSpPr>
        <p:spPr bwMode="auto">
          <a:xfrm>
            <a:off x="4857359" y="4886326"/>
            <a:ext cx="1065996" cy="5575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lnSpc>
                <a:spcPct val="80000"/>
              </a:lnSpc>
              <a:defRPr/>
            </a:pPr>
            <a:r>
              <a:rPr lang="en-US" sz="1900" b="1" dirty="0">
                <a:effectLst>
                  <a:outerShdw blurRad="38100" dist="38100" dir="2700000" algn="tl">
                    <a:srgbClr val="FFFFFF"/>
                  </a:outerShdw>
                </a:effectLst>
                <a:latin typeface="Helvetica" pitchFamily="-128" charset="0"/>
                <a:ea typeface="ＭＳ Ｐゴシック" pitchFamily="-128" charset="-128"/>
              </a:rPr>
              <a:t>Nested </a:t>
            </a:r>
          </a:p>
          <a:p>
            <a:pPr algn="ctr">
              <a:lnSpc>
                <a:spcPct val="80000"/>
              </a:lnSpc>
              <a:defRPr/>
            </a:pPr>
            <a:r>
              <a:rPr lang="en-US" sz="1900" b="1" dirty="0">
                <a:effectLst>
                  <a:outerShdw blurRad="38100" dist="38100" dir="2700000" algn="tl">
                    <a:srgbClr val="FFFFFF"/>
                  </a:outerShdw>
                </a:effectLst>
                <a:latin typeface="Helvetica" pitchFamily="-128" charset="0"/>
                <a:ea typeface="ＭＳ Ｐゴシック" pitchFamily="-128" charset="-128"/>
              </a:rPr>
              <a:t>Loops</a:t>
            </a:r>
          </a:p>
        </p:txBody>
      </p:sp>
      <p:sp>
        <p:nvSpPr>
          <p:cNvPr id="187396" name="Rectangle 4"/>
          <p:cNvSpPr>
            <a:spLocks noChangeArrowheads="1"/>
          </p:cNvSpPr>
          <p:nvPr/>
        </p:nvSpPr>
        <p:spPr bwMode="auto">
          <a:xfrm>
            <a:off x="6064793" y="5576888"/>
            <a:ext cx="1857879" cy="67454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defRPr/>
            </a:pPr>
            <a:r>
              <a:rPr lang="en-US" sz="1900" b="1" dirty="0">
                <a:effectLst>
                  <a:outerShdw blurRad="38100" dist="38100" dir="2700000" algn="tl">
                    <a:srgbClr val="FFFFFF"/>
                  </a:outerShdw>
                </a:effectLst>
                <a:latin typeface="Helvetica" pitchFamily="-128" charset="0"/>
                <a:ea typeface="ＭＳ Ｐゴシック" pitchFamily="-128" charset="-128"/>
              </a:rPr>
              <a:t>Concatenated</a:t>
            </a:r>
          </a:p>
          <a:p>
            <a:pPr algn="ctr">
              <a:defRPr/>
            </a:pPr>
            <a:r>
              <a:rPr lang="en-US" sz="1900" b="1" dirty="0">
                <a:effectLst>
                  <a:outerShdw blurRad="38100" dist="38100" dir="2700000" algn="tl">
                    <a:srgbClr val="FFFFFF"/>
                  </a:outerShdw>
                </a:effectLst>
                <a:latin typeface="Helvetica" pitchFamily="-128" charset="0"/>
                <a:ea typeface="ＭＳ Ｐゴシック" pitchFamily="-128" charset="-128"/>
              </a:rPr>
              <a:t>       Loops       </a:t>
            </a:r>
          </a:p>
        </p:txBody>
      </p:sp>
      <p:sp>
        <p:nvSpPr>
          <p:cNvPr id="187397" name="Rectangle 5"/>
          <p:cNvSpPr>
            <a:spLocks noChangeArrowheads="1"/>
          </p:cNvSpPr>
          <p:nvPr/>
        </p:nvSpPr>
        <p:spPr bwMode="auto">
          <a:xfrm>
            <a:off x="8050213" y="5815013"/>
            <a:ext cx="2188098" cy="38215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900" b="1" dirty="0">
                <a:effectLst>
                  <a:outerShdw blurRad="38100" dist="38100" dir="2700000" algn="tl">
                    <a:srgbClr val="FFFFFF"/>
                  </a:outerShdw>
                </a:effectLst>
                <a:latin typeface="Helvetica" pitchFamily="-128" charset="0"/>
                <a:ea typeface="ＭＳ Ｐゴシック" pitchFamily="-128" charset="-128"/>
              </a:rPr>
              <a:t>Unstructured       </a:t>
            </a:r>
          </a:p>
        </p:txBody>
      </p:sp>
      <p:sp>
        <p:nvSpPr>
          <p:cNvPr id="187398" name="Rectangle 6"/>
          <p:cNvSpPr>
            <a:spLocks noChangeArrowheads="1"/>
          </p:cNvSpPr>
          <p:nvPr/>
        </p:nvSpPr>
        <p:spPr bwMode="auto">
          <a:xfrm>
            <a:off x="8545513" y="6129338"/>
            <a:ext cx="915314" cy="38215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900" b="1" dirty="0">
                <a:effectLst>
                  <a:outerShdw blurRad="38100" dist="38100" dir="2700000" algn="tl">
                    <a:srgbClr val="FFFFFF"/>
                  </a:outerShdw>
                </a:effectLst>
                <a:latin typeface="Helvetica" pitchFamily="-128" charset="0"/>
                <a:ea typeface="ＭＳ Ｐゴシック" pitchFamily="-128" charset="-128"/>
              </a:rPr>
              <a:t>Loops</a:t>
            </a:r>
          </a:p>
        </p:txBody>
      </p:sp>
      <p:sp>
        <p:nvSpPr>
          <p:cNvPr id="187399" name="Rectangle 7"/>
          <p:cNvSpPr>
            <a:spLocks noChangeArrowheads="1"/>
          </p:cNvSpPr>
          <p:nvPr/>
        </p:nvSpPr>
        <p:spPr bwMode="auto">
          <a:xfrm>
            <a:off x="3390901" y="4238625"/>
            <a:ext cx="1039813" cy="552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lnSpc>
                <a:spcPct val="80000"/>
              </a:lnSpc>
              <a:defRPr/>
            </a:pPr>
            <a:r>
              <a:rPr lang="en-US" sz="1900" b="1" dirty="0">
                <a:effectLst>
                  <a:outerShdw blurRad="38100" dist="38100" dir="2700000" algn="tl">
                    <a:srgbClr val="FFFFFF"/>
                  </a:outerShdw>
                </a:effectLst>
                <a:latin typeface="Helvetica" pitchFamily="-128" charset="0"/>
                <a:ea typeface="ＭＳ Ｐゴシック" pitchFamily="-128" charset="-128"/>
              </a:rPr>
              <a:t>Simple </a:t>
            </a:r>
          </a:p>
          <a:p>
            <a:pPr algn="ctr">
              <a:lnSpc>
                <a:spcPct val="80000"/>
              </a:lnSpc>
              <a:defRPr/>
            </a:pPr>
            <a:r>
              <a:rPr lang="en-US" sz="1900" b="1" dirty="0">
                <a:effectLst>
                  <a:outerShdw blurRad="38100" dist="38100" dir="2700000" algn="tl">
                    <a:srgbClr val="FFFFFF"/>
                  </a:outerShdw>
                </a:effectLst>
                <a:latin typeface="Helvetica" pitchFamily="-128" charset="0"/>
                <a:ea typeface="ＭＳ Ｐゴシック" pitchFamily="-128" charset="-128"/>
              </a:rPr>
              <a:t>loop</a:t>
            </a:r>
          </a:p>
        </p:txBody>
      </p:sp>
      <p:sp>
        <p:nvSpPr>
          <p:cNvPr id="21514" name="Rectangle 8"/>
          <p:cNvSpPr>
            <a:spLocks noChangeArrowheads="1"/>
          </p:cNvSpPr>
          <p:nvPr/>
        </p:nvSpPr>
        <p:spPr bwMode="auto">
          <a:xfrm>
            <a:off x="3594100" y="2414589"/>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15" name="AutoShape 9"/>
          <p:cNvSpPr>
            <a:spLocks noChangeArrowheads="1"/>
          </p:cNvSpPr>
          <p:nvPr/>
        </p:nvSpPr>
        <p:spPr bwMode="auto">
          <a:xfrm>
            <a:off x="3632200" y="3171826"/>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16" name="Line 10"/>
          <p:cNvSpPr>
            <a:spLocks noChangeShapeType="1"/>
          </p:cNvSpPr>
          <p:nvPr/>
        </p:nvSpPr>
        <p:spPr bwMode="auto">
          <a:xfrm>
            <a:off x="3949700" y="2065338"/>
            <a:ext cx="0" cy="328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7" name="Line 11"/>
          <p:cNvSpPr>
            <a:spLocks noChangeShapeType="1"/>
          </p:cNvSpPr>
          <p:nvPr/>
        </p:nvSpPr>
        <p:spPr bwMode="auto">
          <a:xfrm>
            <a:off x="3937000" y="2951164"/>
            <a:ext cx="0" cy="2428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8" name="Freeform 12"/>
          <p:cNvSpPr>
            <a:spLocks/>
          </p:cNvSpPr>
          <p:nvPr/>
        </p:nvSpPr>
        <p:spPr bwMode="auto">
          <a:xfrm>
            <a:off x="3314700" y="2700339"/>
            <a:ext cx="306388" cy="758825"/>
          </a:xfrm>
          <a:custGeom>
            <a:avLst/>
            <a:gdLst>
              <a:gd name="T0" fmla="*/ 483870790 w 193"/>
              <a:gd name="T1" fmla="*/ 1351672654 h 425"/>
              <a:gd name="T2" fmla="*/ 0 w 193"/>
              <a:gd name="T3" fmla="*/ 1351672654 h 425"/>
              <a:gd name="T4" fmla="*/ 0 w 193"/>
              <a:gd name="T5" fmla="*/ 0 h 425"/>
              <a:gd name="T6" fmla="*/ 403225658 w 193"/>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9" name="Line 13"/>
          <p:cNvSpPr>
            <a:spLocks noChangeShapeType="1"/>
          </p:cNvSpPr>
          <p:nvPr/>
        </p:nvSpPr>
        <p:spPr bwMode="auto">
          <a:xfrm>
            <a:off x="3956050" y="3779839"/>
            <a:ext cx="0" cy="300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0" name="Rectangle 14"/>
          <p:cNvSpPr>
            <a:spLocks noChangeArrowheads="1"/>
          </p:cNvSpPr>
          <p:nvPr/>
        </p:nvSpPr>
        <p:spPr bwMode="auto">
          <a:xfrm>
            <a:off x="5016500" y="2214564"/>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21" name="AutoShape 15"/>
          <p:cNvSpPr>
            <a:spLocks noChangeArrowheads="1"/>
          </p:cNvSpPr>
          <p:nvPr/>
        </p:nvSpPr>
        <p:spPr bwMode="auto">
          <a:xfrm>
            <a:off x="5054600" y="2971801"/>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22" name="Line 16"/>
          <p:cNvSpPr>
            <a:spLocks noChangeShapeType="1"/>
          </p:cNvSpPr>
          <p:nvPr/>
        </p:nvSpPr>
        <p:spPr bwMode="auto">
          <a:xfrm>
            <a:off x="5372100" y="1865313"/>
            <a:ext cx="0" cy="328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3" name="Line 17"/>
          <p:cNvSpPr>
            <a:spLocks noChangeShapeType="1"/>
          </p:cNvSpPr>
          <p:nvPr/>
        </p:nvSpPr>
        <p:spPr bwMode="auto">
          <a:xfrm>
            <a:off x="5359400" y="2751139"/>
            <a:ext cx="0" cy="2428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4" name="Freeform 18"/>
          <p:cNvSpPr>
            <a:spLocks/>
          </p:cNvSpPr>
          <p:nvPr/>
        </p:nvSpPr>
        <p:spPr bwMode="auto">
          <a:xfrm>
            <a:off x="4737100" y="2500314"/>
            <a:ext cx="306388" cy="758825"/>
          </a:xfrm>
          <a:custGeom>
            <a:avLst/>
            <a:gdLst>
              <a:gd name="T0" fmla="*/ 483870790 w 193"/>
              <a:gd name="T1" fmla="*/ 1351672654 h 425"/>
              <a:gd name="T2" fmla="*/ 0 w 193"/>
              <a:gd name="T3" fmla="*/ 1351672654 h 425"/>
              <a:gd name="T4" fmla="*/ 0 w 193"/>
              <a:gd name="T5" fmla="*/ 0 h 425"/>
              <a:gd name="T6" fmla="*/ 403225658 w 193"/>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5" name="Line 19"/>
          <p:cNvSpPr>
            <a:spLocks noChangeShapeType="1"/>
          </p:cNvSpPr>
          <p:nvPr/>
        </p:nvSpPr>
        <p:spPr bwMode="auto">
          <a:xfrm>
            <a:off x="5378450" y="3579814"/>
            <a:ext cx="0" cy="300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6" name="AutoShape 20"/>
          <p:cNvSpPr>
            <a:spLocks noChangeArrowheads="1"/>
          </p:cNvSpPr>
          <p:nvPr/>
        </p:nvSpPr>
        <p:spPr bwMode="auto">
          <a:xfrm>
            <a:off x="5092700" y="3886201"/>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27" name="Line 21"/>
          <p:cNvSpPr>
            <a:spLocks noChangeShapeType="1"/>
          </p:cNvSpPr>
          <p:nvPr/>
        </p:nvSpPr>
        <p:spPr bwMode="auto">
          <a:xfrm>
            <a:off x="5416550" y="4451350"/>
            <a:ext cx="0" cy="3000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8" name="Freeform 22"/>
          <p:cNvSpPr>
            <a:spLocks/>
          </p:cNvSpPr>
          <p:nvPr/>
        </p:nvSpPr>
        <p:spPr bwMode="auto">
          <a:xfrm>
            <a:off x="4622800" y="2128838"/>
            <a:ext cx="750888" cy="2044700"/>
          </a:xfrm>
          <a:custGeom>
            <a:avLst/>
            <a:gdLst>
              <a:gd name="T0" fmla="*/ 745966747 w 473"/>
              <a:gd name="T1" fmla="*/ 2147483647 h 1145"/>
              <a:gd name="T2" fmla="*/ 0 w 473"/>
              <a:gd name="T3" fmla="*/ 2147483647 h 1145"/>
              <a:gd name="T4" fmla="*/ 0 w 473"/>
              <a:gd name="T5" fmla="*/ 0 h 1145"/>
              <a:gd name="T6" fmla="*/ 1189514542 w 473"/>
              <a:gd name="T7" fmla="*/ 0 h 1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9" name="Rectangle 23"/>
          <p:cNvSpPr>
            <a:spLocks noChangeArrowheads="1"/>
          </p:cNvSpPr>
          <p:nvPr/>
        </p:nvSpPr>
        <p:spPr bwMode="auto">
          <a:xfrm>
            <a:off x="6743700" y="1985964"/>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30" name="AutoShape 24"/>
          <p:cNvSpPr>
            <a:spLocks noChangeArrowheads="1"/>
          </p:cNvSpPr>
          <p:nvPr/>
        </p:nvSpPr>
        <p:spPr bwMode="auto">
          <a:xfrm>
            <a:off x="6781800" y="2743201"/>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31" name="Line 25"/>
          <p:cNvSpPr>
            <a:spLocks noChangeShapeType="1"/>
          </p:cNvSpPr>
          <p:nvPr/>
        </p:nvSpPr>
        <p:spPr bwMode="auto">
          <a:xfrm>
            <a:off x="7099300" y="1636713"/>
            <a:ext cx="0" cy="328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2" name="Line 26"/>
          <p:cNvSpPr>
            <a:spLocks noChangeShapeType="1"/>
          </p:cNvSpPr>
          <p:nvPr/>
        </p:nvSpPr>
        <p:spPr bwMode="auto">
          <a:xfrm>
            <a:off x="7086600" y="2522539"/>
            <a:ext cx="0" cy="2428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3" name="Freeform 27"/>
          <p:cNvSpPr>
            <a:spLocks/>
          </p:cNvSpPr>
          <p:nvPr/>
        </p:nvSpPr>
        <p:spPr bwMode="auto">
          <a:xfrm>
            <a:off x="6464300" y="2271714"/>
            <a:ext cx="306388" cy="758825"/>
          </a:xfrm>
          <a:custGeom>
            <a:avLst/>
            <a:gdLst>
              <a:gd name="T0" fmla="*/ 483870790 w 193"/>
              <a:gd name="T1" fmla="*/ 1351672654 h 425"/>
              <a:gd name="T2" fmla="*/ 0 w 193"/>
              <a:gd name="T3" fmla="*/ 1351672654 h 425"/>
              <a:gd name="T4" fmla="*/ 0 w 193"/>
              <a:gd name="T5" fmla="*/ 0 h 425"/>
              <a:gd name="T6" fmla="*/ 403225658 w 193"/>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34" name="Line 28"/>
          <p:cNvSpPr>
            <a:spLocks noChangeShapeType="1"/>
          </p:cNvSpPr>
          <p:nvPr/>
        </p:nvSpPr>
        <p:spPr bwMode="auto">
          <a:xfrm>
            <a:off x="7105650" y="3351214"/>
            <a:ext cx="0" cy="300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5" name="Rectangle 29"/>
          <p:cNvSpPr>
            <a:spLocks noChangeArrowheads="1"/>
          </p:cNvSpPr>
          <p:nvPr/>
        </p:nvSpPr>
        <p:spPr bwMode="auto">
          <a:xfrm>
            <a:off x="6743700" y="3714751"/>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36" name="AutoShape 30"/>
          <p:cNvSpPr>
            <a:spLocks noChangeArrowheads="1"/>
          </p:cNvSpPr>
          <p:nvPr/>
        </p:nvSpPr>
        <p:spPr bwMode="auto">
          <a:xfrm>
            <a:off x="6781800" y="44719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37" name="Line 31"/>
          <p:cNvSpPr>
            <a:spLocks noChangeShapeType="1"/>
          </p:cNvSpPr>
          <p:nvPr/>
        </p:nvSpPr>
        <p:spPr bwMode="auto">
          <a:xfrm>
            <a:off x="7099300" y="3365501"/>
            <a:ext cx="0" cy="3286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8" name="Line 32"/>
          <p:cNvSpPr>
            <a:spLocks noChangeShapeType="1"/>
          </p:cNvSpPr>
          <p:nvPr/>
        </p:nvSpPr>
        <p:spPr bwMode="auto">
          <a:xfrm>
            <a:off x="7086600" y="4251325"/>
            <a:ext cx="0" cy="2428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9" name="Freeform 33"/>
          <p:cNvSpPr>
            <a:spLocks/>
          </p:cNvSpPr>
          <p:nvPr/>
        </p:nvSpPr>
        <p:spPr bwMode="auto">
          <a:xfrm>
            <a:off x="6464300" y="4000501"/>
            <a:ext cx="306388" cy="758825"/>
          </a:xfrm>
          <a:custGeom>
            <a:avLst/>
            <a:gdLst>
              <a:gd name="T0" fmla="*/ 483870790 w 193"/>
              <a:gd name="T1" fmla="*/ 1351672654 h 425"/>
              <a:gd name="T2" fmla="*/ 0 w 193"/>
              <a:gd name="T3" fmla="*/ 1351672654 h 425"/>
              <a:gd name="T4" fmla="*/ 0 w 193"/>
              <a:gd name="T5" fmla="*/ 0 h 425"/>
              <a:gd name="T6" fmla="*/ 403225658 w 193"/>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40" name="Line 34"/>
          <p:cNvSpPr>
            <a:spLocks noChangeShapeType="1"/>
          </p:cNvSpPr>
          <p:nvPr/>
        </p:nvSpPr>
        <p:spPr bwMode="auto">
          <a:xfrm>
            <a:off x="7092950" y="5094289"/>
            <a:ext cx="0" cy="300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41" name="Rectangle 35"/>
          <p:cNvSpPr>
            <a:spLocks noChangeArrowheads="1"/>
          </p:cNvSpPr>
          <p:nvPr/>
        </p:nvSpPr>
        <p:spPr bwMode="auto">
          <a:xfrm>
            <a:off x="8648700" y="1657351"/>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42" name="AutoShape 36"/>
          <p:cNvSpPr>
            <a:spLocks noChangeArrowheads="1"/>
          </p:cNvSpPr>
          <p:nvPr/>
        </p:nvSpPr>
        <p:spPr bwMode="auto">
          <a:xfrm>
            <a:off x="8686800" y="24145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43" name="Line 37"/>
          <p:cNvSpPr>
            <a:spLocks noChangeShapeType="1"/>
          </p:cNvSpPr>
          <p:nvPr/>
        </p:nvSpPr>
        <p:spPr bwMode="auto">
          <a:xfrm>
            <a:off x="9004300" y="1308101"/>
            <a:ext cx="0" cy="3286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44" name="Line 38"/>
          <p:cNvSpPr>
            <a:spLocks noChangeShapeType="1"/>
          </p:cNvSpPr>
          <p:nvPr/>
        </p:nvSpPr>
        <p:spPr bwMode="auto">
          <a:xfrm>
            <a:off x="8991600" y="2193925"/>
            <a:ext cx="0" cy="2428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45" name="Freeform 39"/>
          <p:cNvSpPr>
            <a:spLocks/>
          </p:cNvSpPr>
          <p:nvPr/>
        </p:nvSpPr>
        <p:spPr bwMode="auto">
          <a:xfrm>
            <a:off x="8369300" y="1943101"/>
            <a:ext cx="306388" cy="758825"/>
          </a:xfrm>
          <a:custGeom>
            <a:avLst/>
            <a:gdLst>
              <a:gd name="T0" fmla="*/ 483870790 w 193"/>
              <a:gd name="T1" fmla="*/ 1351672654 h 425"/>
              <a:gd name="T2" fmla="*/ 0 w 193"/>
              <a:gd name="T3" fmla="*/ 1351672654 h 425"/>
              <a:gd name="T4" fmla="*/ 0 w 193"/>
              <a:gd name="T5" fmla="*/ 0 h 425"/>
              <a:gd name="T6" fmla="*/ 403225658 w 193"/>
              <a:gd name="T7" fmla="*/ 0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46" name="Line 40"/>
          <p:cNvSpPr>
            <a:spLocks noChangeShapeType="1"/>
          </p:cNvSpPr>
          <p:nvPr/>
        </p:nvSpPr>
        <p:spPr bwMode="auto">
          <a:xfrm>
            <a:off x="9010650" y="3022600"/>
            <a:ext cx="0" cy="3000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47" name="Rectangle 41"/>
          <p:cNvSpPr>
            <a:spLocks noChangeArrowheads="1"/>
          </p:cNvSpPr>
          <p:nvPr/>
        </p:nvSpPr>
        <p:spPr bwMode="auto">
          <a:xfrm>
            <a:off x="8648700" y="3414714"/>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48" name="AutoShape 42"/>
          <p:cNvSpPr>
            <a:spLocks noChangeArrowheads="1"/>
          </p:cNvSpPr>
          <p:nvPr/>
        </p:nvSpPr>
        <p:spPr bwMode="auto">
          <a:xfrm>
            <a:off x="8686800" y="4143376"/>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49" name="Line 43"/>
          <p:cNvSpPr>
            <a:spLocks noChangeShapeType="1"/>
          </p:cNvSpPr>
          <p:nvPr/>
        </p:nvSpPr>
        <p:spPr bwMode="auto">
          <a:xfrm>
            <a:off x="9004300" y="3036888"/>
            <a:ext cx="0" cy="328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50" name="Line 44"/>
          <p:cNvSpPr>
            <a:spLocks noChangeShapeType="1"/>
          </p:cNvSpPr>
          <p:nvPr/>
        </p:nvSpPr>
        <p:spPr bwMode="auto">
          <a:xfrm>
            <a:off x="8991600" y="3922714"/>
            <a:ext cx="0" cy="2428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51" name="Freeform 45"/>
          <p:cNvSpPr>
            <a:spLocks/>
          </p:cNvSpPr>
          <p:nvPr/>
        </p:nvSpPr>
        <p:spPr bwMode="auto">
          <a:xfrm>
            <a:off x="8204200" y="1785939"/>
            <a:ext cx="522288" cy="2644775"/>
          </a:xfrm>
          <a:custGeom>
            <a:avLst/>
            <a:gdLst>
              <a:gd name="T0" fmla="*/ 826612041 w 329"/>
              <a:gd name="T1" fmla="*/ 2147483647 h 1481"/>
              <a:gd name="T2" fmla="*/ 0 w 329"/>
              <a:gd name="T3" fmla="*/ 2147483647 h 1481"/>
              <a:gd name="T4" fmla="*/ 0 w 329"/>
              <a:gd name="T5" fmla="*/ 0 h 1481"/>
              <a:gd name="T6" fmla="*/ 688004109 w 329"/>
              <a:gd name="T7" fmla="*/ 0 h 14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52" name="Line 46"/>
          <p:cNvSpPr>
            <a:spLocks noChangeShapeType="1"/>
          </p:cNvSpPr>
          <p:nvPr/>
        </p:nvSpPr>
        <p:spPr bwMode="auto">
          <a:xfrm>
            <a:off x="9010650" y="4751389"/>
            <a:ext cx="0" cy="300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53" name="Freeform 47"/>
          <p:cNvSpPr>
            <a:spLocks/>
          </p:cNvSpPr>
          <p:nvPr/>
        </p:nvSpPr>
        <p:spPr bwMode="auto">
          <a:xfrm>
            <a:off x="9283700" y="2700338"/>
            <a:ext cx="534988" cy="1744662"/>
          </a:xfrm>
          <a:custGeom>
            <a:avLst/>
            <a:gdLst>
              <a:gd name="T0" fmla="*/ 0 w 337"/>
              <a:gd name="T1" fmla="*/ 0 h 977"/>
              <a:gd name="T2" fmla="*/ 846773291 w 337"/>
              <a:gd name="T3" fmla="*/ 0 h 977"/>
              <a:gd name="T4" fmla="*/ 826612023 w 337"/>
              <a:gd name="T5" fmla="*/ 2147483647 h 977"/>
              <a:gd name="T6" fmla="*/ 60483807 w 337"/>
              <a:gd name="T7" fmla="*/ 2147483647 h 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54" name="AutoShape 48"/>
          <p:cNvSpPr>
            <a:spLocks noChangeArrowheads="1"/>
          </p:cNvSpPr>
          <p:nvPr/>
        </p:nvSpPr>
        <p:spPr bwMode="auto">
          <a:xfrm>
            <a:off x="8712200" y="50149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55" name="Freeform 49"/>
          <p:cNvSpPr>
            <a:spLocks/>
          </p:cNvSpPr>
          <p:nvPr/>
        </p:nvSpPr>
        <p:spPr bwMode="auto">
          <a:xfrm>
            <a:off x="9309100" y="3686175"/>
            <a:ext cx="801688" cy="1644650"/>
          </a:xfrm>
          <a:custGeom>
            <a:avLst/>
            <a:gdLst>
              <a:gd name="T0" fmla="*/ 0 w 505"/>
              <a:gd name="T1" fmla="*/ 2147483647 h 921"/>
              <a:gd name="T2" fmla="*/ 1270159542 w 505"/>
              <a:gd name="T3" fmla="*/ 2147483647 h 921"/>
              <a:gd name="T4" fmla="*/ 1270159542 w 505"/>
              <a:gd name="T5" fmla="*/ 0 h 921"/>
              <a:gd name="T6" fmla="*/ 120967575 w 505"/>
              <a:gd name="T7" fmla="*/ 0 h 9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56" name="Freeform 50"/>
          <p:cNvSpPr>
            <a:spLocks/>
          </p:cNvSpPr>
          <p:nvPr/>
        </p:nvSpPr>
        <p:spPr bwMode="auto">
          <a:xfrm>
            <a:off x="8026400" y="2328864"/>
            <a:ext cx="954088" cy="2973387"/>
          </a:xfrm>
          <a:custGeom>
            <a:avLst/>
            <a:gdLst>
              <a:gd name="T0" fmla="*/ 1068546810 w 601"/>
              <a:gd name="T1" fmla="*/ 2147483647 h 1665"/>
              <a:gd name="T2" fmla="*/ 0 w 601"/>
              <a:gd name="T3" fmla="*/ 2147483647 h 1665"/>
              <a:gd name="T4" fmla="*/ 20161261 w 601"/>
              <a:gd name="T5" fmla="*/ 0 h 1665"/>
              <a:gd name="T6" fmla="*/ 1512094542 w 601"/>
              <a:gd name="T7" fmla="*/ 0 h 16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57" name="Line 51"/>
          <p:cNvSpPr>
            <a:spLocks noChangeShapeType="1"/>
          </p:cNvSpPr>
          <p:nvPr/>
        </p:nvSpPr>
        <p:spPr bwMode="auto">
          <a:xfrm>
            <a:off x="9023350" y="5537200"/>
            <a:ext cx="0" cy="3000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70572755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032164" y="976341"/>
            <a:ext cx="7353300" cy="760413"/>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dirty="0" smtClean="0"/>
              <a:t>Loop Testing: Simple Loops</a:t>
            </a:r>
          </a:p>
        </p:txBody>
      </p:sp>
      <p:sp>
        <p:nvSpPr>
          <p:cNvPr id="17"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434920-8232-407E-89C1-157EEE39A449}" type="slidenum">
              <a:rPr lang="en-US" altLang="en-US" sz="1000">
                <a:latin typeface="Helvetica" panose="020B0604020202020204" pitchFamily="34" charset="0"/>
              </a:rPr>
              <a:pPr/>
              <a:t>58</a:t>
            </a:fld>
            <a:endParaRPr lang="en-US" altLang="en-US" sz="1000">
              <a:latin typeface="Helvetica" panose="020B0604020202020204" pitchFamily="34" charset="0"/>
            </a:endParaRPr>
          </a:p>
        </p:txBody>
      </p:sp>
      <p:sp>
        <p:nvSpPr>
          <p:cNvPr id="188419" name="Rectangle 3"/>
          <p:cNvSpPr>
            <a:spLocks noChangeArrowheads="1"/>
          </p:cNvSpPr>
          <p:nvPr/>
        </p:nvSpPr>
        <p:spPr bwMode="auto">
          <a:xfrm>
            <a:off x="3505201" y="1828801"/>
            <a:ext cx="4171013"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i="1" u="sng" dirty="0">
                <a:effectLst>
                  <a:outerShdw blurRad="38100" dist="38100" dir="2700000" algn="tl">
                    <a:srgbClr val="FFFFFF"/>
                  </a:outerShdw>
                </a:effectLst>
                <a:latin typeface="Helvetica" pitchFamily="-128" charset="0"/>
                <a:ea typeface="ＭＳ Ｐゴシック" pitchFamily="-128" charset="-128"/>
              </a:rPr>
              <a:t>Minimum conditions—Simple Loops</a:t>
            </a:r>
          </a:p>
        </p:txBody>
      </p:sp>
      <p:sp>
        <p:nvSpPr>
          <p:cNvPr id="188420" name="Rectangle 4"/>
          <p:cNvSpPr>
            <a:spLocks noChangeArrowheads="1"/>
          </p:cNvSpPr>
          <p:nvPr/>
        </p:nvSpPr>
        <p:spPr bwMode="auto">
          <a:xfrm>
            <a:off x="3873500" y="2386013"/>
            <a:ext cx="281166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1.  skip the loop entirely</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1" name="Rectangle 5"/>
          <p:cNvSpPr>
            <a:spLocks noChangeArrowheads="1"/>
          </p:cNvSpPr>
          <p:nvPr/>
        </p:nvSpPr>
        <p:spPr bwMode="auto">
          <a:xfrm>
            <a:off x="3886200" y="250031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2" name="Rectangle 6"/>
          <p:cNvSpPr>
            <a:spLocks noChangeArrowheads="1"/>
          </p:cNvSpPr>
          <p:nvPr/>
        </p:nvSpPr>
        <p:spPr bwMode="auto">
          <a:xfrm>
            <a:off x="3886200" y="2857500"/>
            <a:ext cx="3940180"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2.  only one pass through the loop</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3" name="Rectangle 7"/>
          <p:cNvSpPr>
            <a:spLocks noChangeArrowheads="1"/>
          </p:cNvSpPr>
          <p:nvPr/>
        </p:nvSpPr>
        <p:spPr bwMode="auto">
          <a:xfrm>
            <a:off x="3886200" y="3214688"/>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4" name="Rectangle 8"/>
          <p:cNvSpPr>
            <a:spLocks noChangeArrowheads="1"/>
          </p:cNvSpPr>
          <p:nvPr/>
        </p:nvSpPr>
        <p:spPr bwMode="auto">
          <a:xfrm>
            <a:off x="3886200" y="3314700"/>
            <a:ext cx="3645228"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3.  two passes through the loop</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5" name="Rectangle 9"/>
          <p:cNvSpPr>
            <a:spLocks noChangeArrowheads="1"/>
          </p:cNvSpPr>
          <p:nvPr/>
        </p:nvSpPr>
        <p:spPr bwMode="auto">
          <a:xfrm>
            <a:off x="3886200" y="3929063"/>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6" name="Rectangle 10"/>
          <p:cNvSpPr>
            <a:spLocks noChangeArrowheads="1"/>
          </p:cNvSpPr>
          <p:nvPr/>
        </p:nvSpPr>
        <p:spPr bwMode="auto">
          <a:xfrm>
            <a:off x="3860801" y="3757613"/>
            <a:ext cx="4190249"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4.  m passes through the loop  m &lt; n</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7" name="Rectangle 11"/>
          <p:cNvSpPr>
            <a:spLocks noChangeArrowheads="1"/>
          </p:cNvSpPr>
          <p:nvPr/>
        </p:nvSpPr>
        <p:spPr bwMode="auto">
          <a:xfrm>
            <a:off x="3886200" y="4643438"/>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8428" name="Rectangle 12"/>
          <p:cNvSpPr>
            <a:spLocks noChangeArrowheads="1"/>
          </p:cNvSpPr>
          <p:nvPr/>
        </p:nvSpPr>
        <p:spPr bwMode="auto">
          <a:xfrm>
            <a:off x="3886201" y="4214814"/>
            <a:ext cx="4600617"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5.  (n-1), n, and (n+1) passes through      </a:t>
            </a:r>
          </a:p>
        </p:txBody>
      </p:sp>
      <p:sp>
        <p:nvSpPr>
          <p:cNvPr id="188429" name="Rectangle 13"/>
          <p:cNvSpPr>
            <a:spLocks noChangeArrowheads="1"/>
          </p:cNvSpPr>
          <p:nvPr/>
        </p:nvSpPr>
        <p:spPr bwMode="auto">
          <a:xfrm>
            <a:off x="3886201" y="4572001"/>
            <a:ext cx="1080423"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the loop</a:t>
            </a:r>
          </a:p>
        </p:txBody>
      </p:sp>
      <p:sp>
        <p:nvSpPr>
          <p:cNvPr id="188430" name="Rectangle 14"/>
          <p:cNvSpPr>
            <a:spLocks noChangeArrowheads="1"/>
          </p:cNvSpPr>
          <p:nvPr/>
        </p:nvSpPr>
        <p:spPr bwMode="auto">
          <a:xfrm>
            <a:off x="3937000" y="5143501"/>
            <a:ext cx="3837588"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where n is the maximum number </a:t>
            </a:r>
          </a:p>
        </p:txBody>
      </p:sp>
      <p:sp>
        <p:nvSpPr>
          <p:cNvPr id="188431" name="Rectangle 15"/>
          <p:cNvSpPr>
            <a:spLocks noChangeArrowheads="1"/>
          </p:cNvSpPr>
          <p:nvPr/>
        </p:nvSpPr>
        <p:spPr bwMode="auto">
          <a:xfrm>
            <a:off x="3949701" y="5514976"/>
            <a:ext cx="2350001"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of allowable passes</a:t>
            </a:r>
          </a:p>
        </p:txBody>
      </p:sp>
    </p:spTree>
    <p:extLst>
      <p:ext uri="{BB962C8B-B14F-4D97-AF65-F5344CB8AC3E}">
        <p14:creationId xmlns:p14="http://schemas.microsoft.com/office/powerpoint/2010/main" val="245608984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353469" y="857250"/>
            <a:ext cx="6905625" cy="70485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dirty="0" smtClean="0"/>
              <a:t>Loop Testing: Nested Loops</a:t>
            </a:r>
          </a:p>
        </p:txBody>
      </p:sp>
      <p:sp>
        <p:nvSpPr>
          <p:cNvPr id="23"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8449C6-4F24-47C5-B6A8-38397F034495}" type="slidenum">
              <a:rPr lang="en-US" altLang="en-US" sz="1000">
                <a:latin typeface="Helvetica" panose="020B0604020202020204" pitchFamily="34" charset="0"/>
              </a:rPr>
              <a:pPr/>
              <a:t>59</a:t>
            </a:fld>
            <a:endParaRPr lang="en-US" altLang="en-US" sz="1000">
              <a:latin typeface="Helvetica" panose="020B0604020202020204" pitchFamily="34" charset="0"/>
            </a:endParaRPr>
          </a:p>
        </p:txBody>
      </p:sp>
      <p:sp>
        <p:nvSpPr>
          <p:cNvPr id="189443" name="Rectangle 3"/>
          <p:cNvSpPr>
            <a:spLocks noChangeArrowheads="1"/>
          </p:cNvSpPr>
          <p:nvPr/>
        </p:nvSpPr>
        <p:spPr bwMode="auto">
          <a:xfrm>
            <a:off x="3886201" y="1905000"/>
            <a:ext cx="60991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Start at the innermost loop. Set all outer loops to their </a:t>
            </a:r>
          </a:p>
        </p:txBody>
      </p:sp>
      <p:sp>
        <p:nvSpPr>
          <p:cNvPr id="189444" name="Rectangle 4"/>
          <p:cNvSpPr>
            <a:spLocks noChangeArrowheads="1"/>
          </p:cNvSpPr>
          <p:nvPr/>
        </p:nvSpPr>
        <p:spPr bwMode="auto">
          <a:xfrm>
            <a:off x="3886201" y="2162176"/>
            <a:ext cx="41703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minimum iteration parameter values.</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45" name="Rectangle 5"/>
          <p:cNvSpPr>
            <a:spLocks noChangeArrowheads="1"/>
          </p:cNvSpPr>
          <p:nvPr/>
        </p:nvSpPr>
        <p:spPr bwMode="auto">
          <a:xfrm>
            <a:off x="3886200" y="227647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46" name="Rectangle 6"/>
          <p:cNvSpPr>
            <a:spLocks noChangeArrowheads="1"/>
          </p:cNvSpPr>
          <p:nvPr/>
        </p:nvSpPr>
        <p:spPr bwMode="auto">
          <a:xfrm>
            <a:off x="3886201" y="2533650"/>
            <a:ext cx="525621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Test the min+1, typical, max-1 and max for the </a:t>
            </a:r>
          </a:p>
        </p:txBody>
      </p:sp>
      <p:sp>
        <p:nvSpPr>
          <p:cNvPr id="189447" name="Rectangle 7"/>
          <p:cNvSpPr>
            <a:spLocks noChangeArrowheads="1"/>
          </p:cNvSpPr>
          <p:nvPr/>
        </p:nvSpPr>
        <p:spPr bwMode="auto">
          <a:xfrm>
            <a:off x="3886201" y="2790825"/>
            <a:ext cx="6022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innermost loop, while holding the outer loops at their </a:t>
            </a:r>
          </a:p>
        </p:txBody>
      </p:sp>
      <p:sp>
        <p:nvSpPr>
          <p:cNvPr id="189448" name="Rectangle 8"/>
          <p:cNvSpPr>
            <a:spLocks noChangeArrowheads="1"/>
          </p:cNvSpPr>
          <p:nvPr/>
        </p:nvSpPr>
        <p:spPr bwMode="auto">
          <a:xfrm>
            <a:off x="3886201" y="3048001"/>
            <a:ext cx="20351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minimum values.</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49" name="Rectangle 9"/>
          <p:cNvSpPr>
            <a:spLocks noChangeArrowheads="1"/>
          </p:cNvSpPr>
          <p:nvPr/>
        </p:nvSpPr>
        <p:spPr bwMode="auto">
          <a:xfrm>
            <a:off x="3886200" y="3305175"/>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50" name="Rectangle 10"/>
          <p:cNvSpPr>
            <a:spLocks noChangeArrowheads="1"/>
          </p:cNvSpPr>
          <p:nvPr/>
        </p:nvSpPr>
        <p:spPr bwMode="auto">
          <a:xfrm>
            <a:off x="3886201" y="3390900"/>
            <a:ext cx="6251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Move out one loop and set it up as in step 2, holding all </a:t>
            </a:r>
          </a:p>
        </p:txBody>
      </p:sp>
      <p:sp>
        <p:nvSpPr>
          <p:cNvPr id="189451" name="Rectangle 11"/>
          <p:cNvSpPr>
            <a:spLocks noChangeArrowheads="1"/>
          </p:cNvSpPr>
          <p:nvPr/>
        </p:nvSpPr>
        <p:spPr bwMode="auto">
          <a:xfrm>
            <a:off x="3886201" y="3648075"/>
            <a:ext cx="59848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other loops at typical values. Continue this step until </a:t>
            </a:r>
          </a:p>
        </p:txBody>
      </p:sp>
      <p:sp>
        <p:nvSpPr>
          <p:cNvPr id="189452" name="Rectangle 12"/>
          <p:cNvSpPr>
            <a:spLocks noChangeArrowheads="1"/>
          </p:cNvSpPr>
          <p:nvPr/>
        </p:nvSpPr>
        <p:spPr bwMode="auto">
          <a:xfrm>
            <a:off x="3886201" y="3905250"/>
            <a:ext cx="4105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the outermost loop has been tested.</a:t>
            </a:r>
          </a:p>
        </p:txBody>
      </p:sp>
      <p:sp>
        <p:nvSpPr>
          <p:cNvPr id="189453" name="Rectangle 13"/>
          <p:cNvSpPr>
            <a:spLocks noChangeArrowheads="1"/>
          </p:cNvSpPr>
          <p:nvPr/>
        </p:nvSpPr>
        <p:spPr bwMode="auto">
          <a:xfrm>
            <a:off x="3886201" y="4662489"/>
            <a:ext cx="4943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If the loops are independent of one another </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54" name="Rectangle 14"/>
          <p:cNvSpPr>
            <a:spLocks noChangeArrowheads="1"/>
          </p:cNvSpPr>
          <p:nvPr/>
        </p:nvSpPr>
        <p:spPr bwMode="auto">
          <a:xfrm>
            <a:off x="3886201" y="4919664"/>
            <a:ext cx="38401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   then treat each as a simple loop</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55" name="Rectangle 15"/>
          <p:cNvSpPr>
            <a:spLocks noChangeArrowheads="1"/>
          </p:cNvSpPr>
          <p:nvPr/>
        </p:nvSpPr>
        <p:spPr bwMode="auto">
          <a:xfrm>
            <a:off x="3886201" y="5176839"/>
            <a:ext cx="32559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   else* treat as nested loops</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56" name="Rectangle 16"/>
          <p:cNvSpPr>
            <a:spLocks noChangeArrowheads="1"/>
          </p:cNvSpPr>
          <p:nvPr/>
        </p:nvSpPr>
        <p:spPr bwMode="auto">
          <a:xfrm>
            <a:off x="3886201" y="5434014"/>
            <a:ext cx="879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err="1">
                <a:effectLst>
                  <a:outerShdw blurRad="38100" dist="38100" dir="2700000" algn="tl">
                    <a:srgbClr val="FFFFFF"/>
                  </a:outerShdw>
                </a:effectLst>
                <a:latin typeface="Helvetica" pitchFamily="-128" charset="0"/>
                <a:ea typeface="ＭＳ Ｐゴシック" pitchFamily="-128" charset="-128"/>
              </a:rPr>
              <a:t>endif</a:t>
            </a:r>
            <a:r>
              <a:rPr lang="en-US" b="1" dirty="0">
                <a:effectLst>
                  <a:outerShdw blurRad="38100" dist="38100" dir="2700000" algn="tl">
                    <a:srgbClr val="FFFFFF"/>
                  </a:outerShdw>
                </a:effectLst>
                <a:latin typeface="Helvetica" pitchFamily="-128" charset="0"/>
                <a:ea typeface="ＭＳ Ｐゴシック" pitchFamily="-128" charset="-128"/>
              </a:rPr>
              <a:t>* </a:t>
            </a:r>
          </a:p>
          <a:p>
            <a:pPr>
              <a:defRPr/>
            </a:pPr>
            <a:endParaRPr lang="en-US" b="1" dirty="0">
              <a:effectLst>
                <a:outerShdw blurRad="38100" dist="38100" dir="2700000" algn="tl">
                  <a:srgbClr val="FFFFFF"/>
                </a:outerShdw>
              </a:effectLst>
              <a:latin typeface="Helvetica" pitchFamily="-128" charset="0"/>
              <a:ea typeface="ＭＳ Ｐゴシック" pitchFamily="-128" charset="-128"/>
            </a:endParaRPr>
          </a:p>
        </p:txBody>
      </p:sp>
      <p:sp>
        <p:nvSpPr>
          <p:cNvPr id="189457" name="Rectangle 17"/>
          <p:cNvSpPr>
            <a:spLocks noChangeArrowheads="1"/>
          </p:cNvSpPr>
          <p:nvPr/>
        </p:nvSpPr>
        <p:spPr bwMode="auto">
          <a:xfrm>
            <a:off x="3886200" y="5691188"/>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9458" name="Rectangle 18"/>
          <p:cNvSpPr>
            <a:spLocks noChangeArrowheads="1"/>
          </p:cNvSpPr>
          <p:nvPr/>
        </p:nvSpPr>
        <p:spPr bwMode="auto">
          <a:xfrm>
            <a:off x="3886201" y="5819775"/>
            <a:ext cx="58975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for example, the final loop counter value of loop 1 is </a:t>
            </a:r>
          </a:p>
        </p:txBody>
      </p:sp>
      <p:sp>
        <p:nvSpPr>
          <p:cNvPr id="189459" name="Rectangle 19"/>
          <p:cNvSpPr>
            <a:spLocks noChangeArrowheads="1"/>
          </p:cNvSpPr>
          <p:nvPr/>
        </p:nvSpPr>
        <p:spPr bwMode="auto">
          <a:xfrm>
            <a:off x="3886201" y="6062664"/>
            <a:ext cx="2759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used to initialize loop 2.</a:t>
            </a:r>
          </a:p>
        </p:txBody>
      </p:sp>
      <p:sp>
        <p:nvSpPr>
          <p:cNvPr id="189460" name="Rectangle 20"/>
          <p:cNvSpPr>
            <a:spLocks noChangeArrowheads="1"/>
          </p:cNvSpPr>
          <p:nvPr/>
        </p:nvSpPr>
        <p:spPr bwMode="auto">
          <a:xfrm>
            <a:off x="3200401" y="1676400"/>
            <a:ext cx="1692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i="1" u="sng">
                <a:effectLst>
                  <a:outerShdw blurRad="38100" dist="38100" dir="2700000" algn="tl">
                    <a:srgbClr val="FFFFFF"/>
                  </a:outerShdw>
                </a:effectLst>
                <a:latin typeface="Helvetica" pitchFamily="-128" charset="0"/>
                <a:ea typeface="ＭＳ Ｐゴシック" pitchFamily="-128" charset="-128"/>
              </a:rPr>
              <a:t>Nested Loops</a:t>
            </a:r>
          </a:p>
        </p:txBody>
      </p:sp>
      <p:sp>
        <p:nvSpPr>
          <p:cNvPr id="189461" name="Rectangle 21"/>
          <p:cNvSpPr>
            <a:spLocks noChangeArrowheads="1"/>
          </p:cNvSpPr>
          <p:nvPr/>
        </p:nvSpPr>
        <p:spPr bwMode="auto">
          <a:xfrm>
            <a:off x="3263901" y="4248150"/>
            <a:ext cx="2441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i="1" u="sng">
                <a:effectLst>
                  <a:outerShdw blurRad="38100" dist="38100" dir="2700000" algn="tl">
                    <a:srgbClr val="FFFFFF"/>
                  </a:outerShdw>
                </a:effectLst>
                <a:latin typeface="Helvetica" pitchFamily="-128" charset="0"/>
                <a:ea typeface="ＭＳ Ｐゴシック" pitchFamily="-128" charset="-128"/>
              </a:rPr>
              <a:t>Concatenated Loops</a:t>
            </a:r>
          </a:p>
        </p:txBody>
      </p:sp>
    </p:spTree>
    <p:extLst>
      <p:ext uri="{BB962C8B-B14F-4D97-AF65-F5344CB8AC3E}">
        <p14:creationId xmlns:p14="http://schemas.microsoft.com/office/powerpoint/2010/main" val="38463248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US" altLang="en-US" dirty="0" smtClean="0"/>
              <a:t>Development strategy vs. testing strategy</a:t>
            </a:r>
            <a:endParaRPr lang="en-US" altLang="en-US" dirty="0"/>
          </a:p>
        </p:txBody>
      </p:sp>
      <p:sp>
        <p:nvSpPr>
          <p:cNvPr id="3" name="Content Placeholder 2"/>
          <p:cNvSpPr>
            <a:spLocks noGrp="1"/>
          </p:cNvSpPr>
          <p:nvPr>
            <p:ph sz="quarter" idx="1"/>
          </p:nvPr>
        </p:nvSpPr>
        <p:spPr/>
        <p:txBody>
          <a:bodyPr>
            <a:normAutofit/>
          </a:bodyPr>
          <a:lstStyle/>
          <a:p>
            <a:pPr algn="just"/>
            <a:r>
              <a:rPr lang="en-IN" dirty="0"/>
              <a:t>Initially</a:t>
            </a:r>
            <a:r>
              <a:rPr lang="en-IN" dirty="0" smtClean="0"/>
              <a:t>, system </a:t>
            </a:r>
            <a:r>
              <a:rPr lang="en-IN" dirty="0"/>
              <a:t>engineering defines the role of software and leads to software </a:t>
            </a:r>
            <a:r>
              <a:rPr lang="en-IN" dirty="0" smtClean="0"/>
              <a:t>requirements analysis</a:t>
            </a:r>
            <a:r>
              <a:rPr lang="en-IN" dirty="0"/>
              <a:t>, where the information domain, function, behavior, performance, constraints</a:t>
            </a:r>
            <a:r>
              <a:rPr lang="en-IN" dirty="0" smtClean="0"/>
              <a:t>, and </a:t>
            </a:r>
            <a:r>
              <a:rPr lang="en-IN" dirty="0"/>
              <a:t>validation criteria for software are established. </a:t>
            </a:r>
            <a:endParaRPr lang="en-IN" dirty="0" smtClean="0"/>
          </a:p>
          <a:p>
            <a:pPr algn="just"/>
            <a:r>
              <a:rPr lang="en-IN" dirty="0" smtClean="0"/>
              <a:t>Moving </a:t>
            </a:r>
            <a:r>
              <a:rPr lang="en-IN" dirty="0"/>
              <a:t>inward </a:t>
            </a:r>
            <a:r>
              <a:rPr lang="en-IN" dirty="0" smtClean="0"/>
              <a:t>along the </a:t>
            </a:r>
            <a:r>
              <a:rPr lang="en-IN" dirty="0"/>
              <a:t>spiral, you come to design and finally to coding. </a:t>
            </a:r>
            <a:endParaRPr lang="en-IN" dirty="0" smtClean="0"/>
          </a:p>
          <a:p>
            <a:pPr algn="just"/>
            <a:r>
              <a:rPr lang="en-IN" dirty="0" smtClean="0"/>
              <a:t>To </a:t>
            </a:r>
            <a:r>
              <a:rPr lang="en-IN" dirty="0"/>
              <a:t>develop computer software</a:t>
            </a:r>
            <a:r>
              <a:rPr lang="en-IN" dirty="0" smtClean="0"/>
              <a:t>, you </a:t>
            </a:r>
            <a:r>
              <a:rPr lang="en-IN" dirty="0"/>
              <a:t>spiral inward (counterclockwise) along streamlines that decrease the level </a:t>
            </a:r>
            <a:r>
              <a:rPr lang="en-IN" dirty="0" smtClean="0"/>
              <a:t>of abstraction </a:t>
            </a:r>
            <a:r>
              <a:rPr lang="en-IN" dirty="0"/>
              <a:t>on each turn</a:t>
            </a:r>
            <a:r>
              <a:rPr lang="en-IN" dirty="0" smtClean="0"/>
              <a:t>. </a:t>
            </a:r>
          </a:p>
          <a:p>
            <a:pPr algn="just"/>
            <a:r>
              <a:rPr lang="en-IN" dirty="0"/>
              <a:t>To </a:t>
            </a:r>
            <a:r>
              <a:rPr lang="en-IN" dirty="0" smtClean="0"/>
              <a:t>test computer </a:t>
            </a:r>
            <a:r>
              <a:rPr lang="en-IN" dirty="0"/>
              <a:t>software, you spiral out in a clockwise direction along streamlines </a:t>
            </a:r>
            <a:r>
              <a:rPr lang="en-IN" dirty="0" smtClean="0"/>
              <a:t>that broaden </a:t>
            </a:r>
            <a:r>
              <a:rPr lang="en-IN" dirty="0"/>
              <a:t>the scope of testing with each turn.</a:t>
            </a:r>
            <a:endParaRPr lang="en-IN" dirty="0" smtClean="0"/>
          </a:p>
        </p:txBody>
      </p:sp>
      <p:sp>
        <p:nvSpPr>
          <p:cNvPr id="14" name="Slide Number Placeholder 4"/>
          <p:cNvSpPr>
            <a:spLocks noGrp="1"/>
          </p:cNvSpPr>
          <p:nvPr>
            <p:ph type="sldNum" sz="quarter" idx="12"/>
          </p:nvPr>
        </p:nvSpPr>
        <p:spPr/>
        <p:txBody>
          <a:bodyPr/>
          <a:lstStyle/>
          <a:p>
            <a:fld id="{0FEAD319-5250-42D4-965B-05DF94922D97}" type="slidenum">
              <a:rPr lang="en-US" altLang="en-US"/>
              <a:pPr/>
              <a:t>6</a:t>
            </a:fld>
            <a:endParaRPr lang="en-US" altLang="en-US"/>
          </a:p>
        </p:txBody>
      </p:sp>
    </p:spTree>
    <p:extLst>
      <p:ext uri="{BB962C8B-B14F-4D97-AF65-F5344CB8AC3E}">
        <p14:creationId xmlns:p14="http://schemas.microsoft.com/office/powerpoint/2010/main" val="372663148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994952238"/>
              </p:ext>
            </p:extLst>
          </p:nvPr>
        </p:nvGraphicFramePr>
        <p:xfrm>
          <a:off x="1404161" y="1912620"/>
          <a:ext cx="8666939" cy="4044210"/>
        </p:xfrm>
        <a:graphic>
          <a:graphicData uri="http://schemas.openxmlformats.org/drawingml/2006/table">
            <a:tbl>
              <a:tblPr/>
              <a:tblGrid>
                <a:gridCol w="4340656"/>
                <a:gridCol w="4326283"/>
              </a:tblGrid>
              <a:tr h="346874">
                <a:tc>
                  <a:txBody>
                    <a:bodyPr/>
                    <a:lstStyle/>
                    <a:p>
                      <a:pPr algn="ctr" fontAlgn="t"/>
                      <a:r>
                        <a:rPr lang="en-IN" sz="1500" b="1" dirty="0">
                          <a:effectLst/>
                        </a:rPr>
                        <a:t>Advantages</a:t>
                      </a:r>
                    </a:p>
                  </a:txBody>
                  <a:tcPr marL="61942" marR="61942" marT="61942" marB="619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b="1" dirty="0">
                          <a:effectLst/>
                        </a:rPr>
                        <a:t>Disadvantages</a:t>
                      </a:r>
                    </a:p>
                  </a:txBody>
                  <a:tcPr marL="61942" marR="61942" marT="61942" marB="619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91726">
                <a:tc>
                  <a:txBody>
                    <a:bodyPr/>
                    <a:lstStyle/>
                    <a:p>
                      <a:pPr algn="just" fontAlgn="t">
                        <a:buFont typeface="Arial" panose="020B0604020202020204" pitchFamily="34" charset="0"/>
                        <a:buChar char="•"/>
                      </a:pPr>
                      <a:r>
                        <a:rPr lang="en-IN" sz="1500" dirty="0">
                          <a:effectLst/>
                        </a:rPr>
                        <a:t>As the tester has knowledge of the source code, it becomes very easy to find out which type of data can help in testing the application effectively</a:t>
                      </a:r>
                      <a:r>
                        <a:rPr lang="en-IN" sz="1500" dirty="0" smtClean="0">
                          <a:effectLst/>
                        </a:rPr>
                        <a:t>.</a:t>
                      </a:r>
                    </a:p>
                    <a:p>
                      <a:pPr algn="just" fontAlgn="t">
                        <a:buFont typeface="Arial" panose="020B0604020202020204" pitchFamily="34" charset="0"/>
                        <a:buChar char="•"/>
                      </a:pPr>
                      <a:endParaRPr lang="en-IN" sz="1500" dirty="0">
                        <a:effectLst/>
                      </a:endParaRPr>
                    </a:p>
                    <a:p>
                      <a:pPr algn="just" fontAlgn="t">
                        <a:buFont typeface="Arial" panose="020B0604020202020204" pitchFamily="34" charset="0"/>
                        <a:buChar char="•"/>
                      </a:pPr>
                      <a:r>
                        <a:rPr lang="en-IN" sz="1500" dirty="0">
                          <a:effectLst/>
                        </a:rPr>
                        <a:t>It helps in optimizing the code</a:t>
                      </a:r>
                      <a:r>
                        <a:rPr lang="en-IN" sz="1500" dirty="0" smtClean="0">
                          <a:effectLst/>
                        </a:rPr>
                        <a:t>.</a:t>
                      </a:r>
                    </a:p>
                    <a:p>
                      <a:pPr algn="just" fontAlgn="t">
                        <a:buFont typeface="Arial" panose="020B0604020202020204" pitchFamily="34" charset="0"/>
                        <a:buChar char="•"/>
                      </a:pPr>
                      <a:endParaRPr lang="en-IN" sz="1500" dirty="0">
                        <a:effectLst/>
                      </a:endParaRPr>
                    </a:p>
                    <a:p>
                      <a:pPr algn="just" fontAlgn="t">
                        <a:buFont typeface="Arial" panose="020B0604020202020204" pitchFamily="34" charset="0"/>
                        <a:buChar char="•"/>
                      </a:pPr>
                      <a:r>
                        <a:rPr lang="en-IN" sz="1500" dirty="0">
                          <a:effectLst/>
                        </a:rPr>
                        <a:t>Extra lines of code can be removed which can bring in hidden defects</a:t>
                      </a:r>
                      <a:r>
                        <a:rPr lang="en-IN" sz="1500" dirty="0" smtClean="0">
                          <a:effectLst/>
                        </a:rPr>
                        <a:t>.</a:t>
                      </a:r>
                    </a:p>
                    <a:p>
                      <a:pPr algn="just" fontAlgn="t">
                        <a:buFont typeface="Arial" panose="020B0604020202020204" pitchFamily="34" charset="0"/>
                        <a:buChar char="•"/>
                      </a:pPr>
                      <a:endParaRPr lang="en-IN" sz="1500" dirty="0">
                        <a:effectLst/>
                      </a:endParaRPr>
                    </a:p>
                    <a:p>
                      <a:pPr algn="just" fontAlgn="t">
                        <a:buFont typeface="Arial" panose="020B0604020202020204" pitchFamily="34" charset="0"/>
                        <a:buChar char="•"/>
                      </a:pPr>
                      <a:r>
                        <a:rPr lang="en-IN" sz="1500" dirty="0">
                          <a:effectLst/>
                        </a:rPr>
                        <a:t>Due to the tester's knowledge about the code, maximum coverage is attained during test scenario writing.</a:t>
                      </a:r>
                    </a:p>
                  </a:txBody>
                  <a:tcPr marL="61942" marR="61942" marT="61942" marB="619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IN" sz="1500" dirty="0">
                          <a:effectLst/>
                        </a:rPr>
                        <a:t>Due to the fact that a skilled tester is needed to perform white-box testing, the costs are increased</a:t>
                      </a:r>
                      <a:r>
                        <a:rPr lang="en-IN" sz="1500" dirty="0" smtClean="0">
                          <a:effectLst/>
                        </a:rPr>
                        <a:t>.</a:t>
                      </a:r>
                    </a:p>
                    <a:p>
                      <a:pPr algn="just" fontAlgn="t">
                        <a:buFont typeface="Arial" panose="020B0604020202020204" pitchFamily="34" charset="0"/>
                        <a:buChar char="•"/>
                      </a:pPr>
                      <a:endParaRPr lang="en-IN" sz="1500" dirty="0">
                        <a:effectLst/>
                      </a:endParaRPr>
                    </a:p>
                    <a:p>
                      <a:pPr algn="just" fontAlgn="t">
                        <a:buFont typeface="Arial" panose="020B0604020202020204" pitchFamily="34" charset="0"/>
                        <a:buChar char="•"/>
                      </a:pPr>
                      <a:r>
                        <a:rPr lang="en-IN" sz="1500" dirty="0">
                          <a:effectLst/>
                        </a:rPr>
                        <a:t>Sometimes it is impossible to look into every nook and corner to find out hidden errors that may create problems, as many paths will go untested</a:t>
                      </a:r>
                      <a:r>
                        <a:rPr lang="en-IN" sz="1500" dirty="0" smtClean="0">
                          <a:effectLst/>
                        </a:rPr>
                        <a:t>.</a:t>
                      </a:r>
                    </a:p>
                    <a:p>
                      <a:pPr algn="just" fontAlgn="t">
                        <a:buFont typeface="Arial" panose="020B0604020202020204" pitchFamily="34" charset="0"/>
                        <a:buChar char="•"/>
                      </a:pPr>
                      <a:endParaRPr lang="en-IN" sz="1500" dirty="0">
                        <a:effectLst/>
                      </a:endParaRPr>
                    </a:p>
                    <a:p>
                      <a:pPr algn="just" fontAlgn="t">
                        <a:buFont typeface="Arial" panose="020B0604020202020204" pitchFamily="34" charset="0"/>
                        <a:buChar char="•"/>
                      </a:pPr>
                      <a:r>
                        <a:rPr lang="en-IN" sz="1500" dirty="0">
                          <a:effectLst/>
                        </a:rPr>
                        <a:t>It is difficult to maintain white-box testing, as it requires specialized tools like code analyzers and debugging tools.</a:t>
                      </a:r>
                    </a:p>
                  </a:txBody>
                  <a:tcPr marL="61942" marR="61942" marT="61942" marB="619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93338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a:xfrm>
            <a:off x="2743200" y="1066800"/>
            <a:ext cx="5189538" cy="490538"/>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smtClean="0"/>
              <a:t>Black-Box Testing</a:t>
            </a:r>
          </a:p>
        </p:txBody>
      </p:sp>
      <p:sp>
        <p:nvSpPr>
          <p:cNvPr id="34"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C761CE-53BC-4431-A9CE-16842B4ED4D5}" type="slidenum">
              <a:rPr lang="en-US" altLang="en-US" sz="1000">
                <a:latin typeface="Helvetica" panose="020B0604020202020204" pitchFamily="34" charset="0"/>
              </a:rPr>
              <a:pPr/>
              <a:t>61</a:t>
            </a:fld>
            <a:endParaRPr lang="en-US" altLang="en-US" sz="1000">
              <a:latin typeface="Helvetica" panose="020B0604020202020204" pitchFamily="34" charset="0"/>
            </a:endParaRPr>
          </a:p>
        </p:txBody>
      </p:sp>
      <p:grpSp>
        <p:nvGrpSpPr>
          <p:cNvPr id="24580" name="Group 2"/>
          <p:cNvGrpSpPr>
            <a:grpSpLocks/>
          </p:cNvGrpSpPr>
          <p:nvPr/>
        </p:nvGrpSpPr>
        <p:grpSpPr bwMode="auto">
          <a:xfrm>
            <a:off x="7637463" y="2490789"/>
            <a:ext cx="1206500" cy="1304925"/>
            <a:chOff x="3808" y="1163"/>
            <a:chExt cx="760" cy="730"/>
          </a:xfrm>
        </p:grpSpPr>
        <p:sp>
          <p:nvSpPr>
            <p:cNvPr id="24606" name="Freeform 3"/>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7" name="Freeform 4"/>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8" name="Freeform 5"/>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9" name="Freeform 6"/>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10" name="Freeform 7"/>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582" name="Group 9"/>
          <p:cNvGrpSpPr>
            <a:grpSpLocks/>
          </p:cNvGrpSpPr>
          <p:nvPr/>
        </p:nvGrpSpPr>
        <p:grpSpPr bwMode="auto">
          <a:xfrm>
            <a:off x="6157913" y="4757739"/>
            <a:ext cx="889000" cy="1425575"/>
            <a:chOff x="2876" y="2432"/>
            <a:chExt cx="560" cy="798"/>
          </a:xfrm>
        </p:grpSpPr>
        <p:sp>
          <p:nvSpPr>
            <p:cNvPr id="24603" name="Freeform 10"/>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96">
                  <a:moveTo>
                    <a:pt x="59" y="495"/>
                  </a:moveTo>
                  <a:lnTo>
                    <a:pt x="59" y="33"/>
                  </a:lnTo>
                  <a:lnTo>
                    <a:pt x="0" y="0"/>
                  </a:lnTo>
                  <a:lnTo>
                    <a:pt x="0" y="429"/>
                  </a:lnTo>
                  <a:lnTo>
                    <a:pt x="59" y="495"/>
                  </a:lnTo>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4" name="Freeform 11"/>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5" name="Freeform 12"/>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396">
                  <a:moveTo>
                    <a:pt x="65" y="395"/>
                  </a:moveTo>
                  <a:lnTo>
                    <a:pt x="0" y="362"/>
                  </a:lnTo>
                  <a:lnTo>
                    <a:pt x="228" y="0"/>
                  </a:lnTo>
                  <a:lnTo>
                    <a:pt x="293" y="33"/>
                  </a:lnTo>
                  <a:lnTo>
                    <a:pt x="65" y="395"/>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583" name="Group 13"/>
          <p:cNvGrpSpPr>
            <a:grpSpLocks/>
          </p:cNvGrpSpPr>
          <p:nvPr/>
        </p:nvGrpSpPr>
        <p:grpSpPr bwMode="auto">
          <a:xfrm>
            <a:off x="4757739" y="2714625"/>
            <a:ext cx="3062287" cy="2622550"/>
            <a:chOff x="1994" y="1288"/>
            <a:chExt cx="1929" cy="1468"/>
          </a:xfrm>
        </p:grpSpPr>
        <p:sp>
          <p:nvSpPr>
            <p:cNvPr id="24600" name="Freeform 14"/>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98">
                  <a:moveTo>
                    <a:pt x="0" y="0"/>
                  </a:moveTo>
                  <a:lnTo>
                    <a:pt x="393" y="232"/>
                  </a:lnTo>
                  <a:lnTo>
                    <a:pt x="393" y="897"/>
                  </a:lnTo>
                  <a:lnTo>
                    <a:pt x="0" y="664"/>
                  </a:lnTo>
                  <a:lnTo>
                    <a:pt x="0" y="0"/>
                  </a:lnTo>
                </a:path>
              </a:pathLst>
            </a:custGeom>
            <a:solidFill>
              <a:srgbClr val="8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1" name="Freeform 15"/>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9" h="797">
                  <a:moveTo>
                    <a:pt x="0" y="564"/>
                  </a:moveTo>
                  <a:lnTo>
                    <a:pt x="399" y="796"/>
                  </a:lnTo>
                  <a:lnTo>
                    <a:pt x="1928" y="200"/>
                  </a:lnTo>
                  <a:lnTo>
                    <a:pt x="1594" y="0"/>
                  </a:lnTo>
                  <a:lnTo>
                    <a:pt x="0" y="564"/>
                  </a:lnTo>
                </a:path>
              </a:pathLst>
            </a:custGeom>
            <a:solidFill>
              <a:srgbClr val="FF5F7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2" name="Freeform 16"/>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8" h="1266">
                  <a:moveTo>
                    <a:pt x="0" y="598"/>
                  </a:moveTo>
                  <a:lnTo>
                    <a:pt x="0" y="1265"/>
                  </a:lnTo>
                  <a:lnTo>
                    <a:pt x="1527" y="565"/>
                  </a:lnTo>
                  <a:lnTo>
                    <a:pt x="1527" y="0"/>
                  </a:lnTo>
                  <a:lnTo>
                    <a:pt x="0" y="598"/>
                  </a:lnTo>
                </a:path>
              </a:pathLst>
            </a:custGeom>
            <a:solidFill>
              <a:srgbClr val="FF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584" name="Freeform 17"/>
          <p:cNvSpPr>
            <a:spLocks/>
          </p:cNvSpPr>
          <p:nvPr/>
        </p:nvSpPr>
        <p:spPr bwMode="auto">
          <a:xfrm>
            <a:off x="6081714" y="1998664"/>
            <a:ext cx="466725" cy="166687"/>
          </a:xfrm>
          <a:custGeom>
            <a:avLst/>
            <a:gdLst>
              <a:gd name="T0" fmla="*/ 0 w 294"/>
              <a:gd name="T1" fmla="*/ 195959388 h 93"/>
              <a:gd name="T2" fmla="*/ 163810950 w 294"/>
              <a:gd name="T3" fmla="*/ 295546805 h 93"/>
              <a:gd name="T4" fmla="*/ 738406575 w 294"/>
              <a:gd name="T5" fmla="*/ 96373763 h 93"/>
              <a:gd name="T6" fmla="*/ 574595625 w 294"/>
              <a:gd name="T7" fmla="*/ 0 h 93"/>
              <a:gd name="T8" fmla="*/ 0 w 294"/>
              <a:gd name="T9" fmla="*/ 195959388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93">
                <a:moveTo>
                  <a:pt x="0" y="61"/>
                </a:moveTo>
                <a:lnTo>
                  <a:pt x="65" y="92"/>
                </a:lnTo>
                <a:lnTo>
                  <a:pt x="293" y="30"/>
                </a:lnTo>
                <a:lnTo>
                  <a:pt x="228" y="0"/>
                </a:lnTo>
                <a:lnTo>
                  <a:pt x="0" y="61"/>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585" name="Group 18"/>
          <p:cNvGrpSpPr>
            <a:grpSpLocks/>
          </p:cNvGrpSpPr>
          <p:nvPr/>
        </p:nvGrpSpPr>
        <p:grpSpPr bwMode="auto">
          <a:xfrm>
            <a:off x="5791200" y="2057401"/>
            <a:ext cx="1030288" cy="1184275"/>
            <a:chOff x="2645" y="920"/>
            <a:chExt cx="649" cy="663"/>
          </a:xfrm>
        </p:grpSpPr>
        <p:sp>
          <p:nvSpPr>
            <p:cNvPr id="24596" name="Freeform 19"/>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86">
                  <a:moveTo>
                    <a:pt x="64" y="85"/>
                  </a:moveTo>
                  <a:lnTo>
                    <a:pt x="227" y="27"/>
                  </a:lnTo>
                  <a:lnTo>
                    <a:pt x="156" y="0"/>
                  </a:lnTo>
                  <a:lnTo>
                    <a:pt x="0" y="58"/>
                  </a:lnTo>
                  <a:lnTo>
                    <a:pt x="64" y="8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7" name="Freeform 20"/>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8" name="Freeform 21"/>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93">
                  <a:moveTo>
                    <a:pt x="70" y="92"/>
                  </a:moveTo>
                  <a:lnTo>
                    <a:pt x="0" y="59"/>
                  </a:lnTo>
                  <a:lnTo>
                    <a:pt x="185" y="0"/>
                  </a:lnTo>
                  <a:lnTo>
                    <a:pt x="250" y="30"/>
                  </a:lnTo>
                  <a:lnTo>
                    <a:pt x="70" y="92"/>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9" name="Freeform 22"/>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62">
                  <a:moveTo>
                    <a:pt x="0" y="429"/>
                  </a:moveTo>
                  <a:lnTo>
                    <a:pt x="59" y="461"/>
                  </a:lnTo>
                  <a:lnTo>
                    <a:pt x="59" y="33"/>
                  </a:lnTo>
                  <a:lnTo>
                    <a:pt x="0" y="0"/>
                  </a:lnTo>
                  <a:lnTo>
                    <a:pt x="0" y="429"/>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586" name="Group 23"/>
          <p:cNvGrpSpPr>
            <a:grpSpLocks/>
          </p:cNvGrpSpPr>
          <p:nvPr/>
        </p:nvGrpSpPr>
        <p:grpSpPr bwMode="auto">
          <a:xfrm>
            <a:off x="4017963" y="4090989"/>
            <a:ext cx="1206500" cy="1304925"/>
            <a:chOff x="1528" y="2059"/>
            <a:chExt cx="760" cy="730"/>
          </a:xfrm>
        </p:grpSpPr>
        <p:sp>
          <p:nvSpPr>
            <p:cNvPr id="24591" name="Freeform 24"/>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2" name="Freeform 25"/>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3" name="Freeform 26"/>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4" name="Freeform 27"/>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5" name="Freeform 28"/>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0493" name="Rectangle 29"/>
          <p:cNvSpPr>
            <a:spLocks noChangeArrowheads="1"/>
          </p:cNvSpPr>
          <p:nvPr/>
        </p:nvSpPr>
        <p:spPr bwMode="auto">
          <a:xfrm>
            <a:off x="3940175" y="2184401"/>
            <a:ext cx="164468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requirements</a:t>
            </a:r>
          </a:p>
        </p:txBody>
      </p:sp>
      <p:sp>
        <p:nvSpPr>
          <p:cNvPr id="190494" name="Rectangle 30"/>
          <p:cNvSpPr>
            <a:spLocks noChangeArrowheads="1"/>
          </p:cNvSpPr>
          <p:nvPr/>
        </p:nvSpPr>
        <p:spPr bwMode="auto">
          <a:xfrm>
            <a:off x="6835776" y="5441951"/>
            <a:ext cx="913711"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events</a:t>
            </a:r>
          </a:p>
        </p:txBody>
      </p:sp>
      <p:sp>
        <p:nvSpPr>
          <p:cNvPr id="190495" name="Rectangle 31"/>
          <p:cNvSpPr>
            <a:spLocks noChangeArrowheads="1"/>
          </p:cNvSpPr>
          <p:nvPr/>
        </p:nvSpPr>
        <p:spPr bwMode="auto">
          <a:xfrm>
            <a:off x="4130675" y="5370514"/>
            <a:ext cx="746998"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input</a:t>
            </a:r>
          </a:p>
        </p:txBody>
      </p:sp>
      <p:sp>
        <p:nvSpPr>
          <p:cNvPr id="190496" name="Rectangle 32"/>
          <p:cNvSpPr>
            <a:spLocks noChangeArrowheads="1"/>
          </p:cNvSpPr>
          <p:nvPr/>
        </p:nvSpPr>
        <p:spPr bwMode="auto">
          <a:xfrm>
            <a:off x="8131176" y="3770314"/>
            <a:ext cx="900887"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output</a:t>
            </a:r>
          </a:p>
        </p:txBody>
      </p:sp>
    </p:spTree>
    <p:extLst>
      <p:ext uri="{BB962C8B-B14F-4D97-AF65-F5344CB8AC3E}">
        <p14:creationId xmlns:p14="http://schemas.microsoft.com/office/powerpoint/2010/main" val="246443763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346200" y="749301"/>
            <a:ext cx="4814888" cy="633413"/>
          </a:xfrm>
        </p:spPr>
        <p:txBody>
          <a:bodyPr>
            <a:normAutofit fontScale="90000"/>
          </a:bodyPr>
          <a:lstStyle/>
          <a:p>
            <a:pPr eaLnBrk="1" hangingPunct="1"/>
            <a:r>
              <a:rPr lang="en-US" altLang="en-US" smtClean="0"/>
              <a:t>Black-Box Testing</a:t>
            </a:r>
          </a:p>
        </p:txBody>
      </p:sp>
      <p:sp>
        <p:nvSpPr>
          <p:cNvPr id="25605" name="Rectangle 3"/>
          <p:cNvSpPr>
            <a:spLocks noGrp="1" noChangeArrowheads="1"/>
          </p:cNvSpPr>
          <p:nvPr>
            <p:ph sz="quarter" idx="1"/>
          </p:nvPr>
        </p:nvSpPr>
        <p:spPr>
          <a:xfrm>
            <a:off x="1828800" y="2057400"/>
            <a:ext cx="8229600" cy="4114800"/>
          </a:xfrm>
        </p:spPr>
        <p:txBody>
          <a:bodyPr/>
          <a:lstStyle/>
          <a:p>
            <a:pPr algn="just">
              <a:lnSpc>
                <a:spcPct val="90000"/>
              </a:lnSpc>
              <a:spcBef>
                <a:spcPts val="300"/>
              </a:spcBef>
            </a:pPr>
            <a:r>
              <a:rPr lang="en-US" altLang="en-US" dirty="0"/>
              <a:t>How is functional validity tested?</a:t>
            </a:r>
          </a:p>
          <a:p>
            <a:pPr algn="just" eaLnBrk="1" hangingPunct="1">
              <a:lnSpc>
                <a:spcPct val="90000"/>
              </a:lnSpc>
            </a:pPr>
            <a:r>
              <a:rPr lang="en-US" altLang="en-US" dirty="0"/>
              <a:t>How is system behavior and performance tested?</a:t>
            </a:r>
          </a:p>
          <a:p>
            <a:pPr algn="just" eaLnBrk="1" hangingPunct="1">
              <a:lnSpc>
                <a:spcPct val="90000"/>
              </a:lnSpc>
            </a:pPr>
            <a:r>
              <a:rPr lang="en-US" altLang="en-US" dirty="0"/>
              <a:t>What classes of input will make good test cases?</a:t>
            </a:r>
          </a:p>
          <a:p>
            <a:pPr algn="just" eaLnBrk="1" hangingPunct="1">
              <a:lnSpc>
                <a:spcPct val="90000"/>
              </a:lnSpc>
            </a:pPr>
            <a:r>
              <a:rPr lang="en-US" altLang="en-US" dirty="0"/>
              <a:t>Is the system particularly sensitive to certain input values?</a:t>
            </a:r>
          </a:p>
          <a:p>
            <a:pPr algn="just" eaLnBrk="1" hangingPunct="1">
              <a:lnSpc>
                <a:spcPct val="90000"/>
              </a:lnSpc>
            </a:pPr>
            <a:r>
              <a:rPr lang="en-US" altLang="en-US" dirty="0"/>
              <a:t>How are the boundaries of a data class isolated?</a:t>
            </a:r>
          </a:p>
          <a:p>
            <a:pPr algn="just" eaLnBrk="1" hangingPunct="1">
              <a:lnSpc>
                <a:spcPct val="90000"/>
              </a:lnSpc>
            </a:pPr>
            <a:r>
              <a:rPr lang="en-US" altLang="en-US" dirty="0"/>
              <a:t>What data rates and data volume can the system tolerate?</a:t>
            </a:r>
          </a:p>
          <a:p>
            <a:pPr algn="just" eaLnBrk="1" hangingPunct="1">
              <a:lnSpc>
                <a:spcPct val="90000"/>
              </a:lnSpc>
            </a:pPr>
            <a:r>
              <a:rPr lang="en-US" altLang="en-US" dirty="0"/>
              <a:t>What effect will specific combinations of data have on system operation?</a:t>
            </a:r>
          </a:p>
        </p:txBody>
      </p:sp>
      <p:sp>
        <p:nvSpPr>
          <p:cNvPr id="5"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F8665B-B4B3-4BE5-9B2C-D05EEF155797}" type="slidenum">
              <a:rPr lang="en-US" altLang="en-US" sz="1000">
                <a:latin typeface="Helvetica" panose="020B0604020202020204" pitchFamily="34" charset="0"/>
              </a:rPr>
              <a:pPr/>
              <a:t>62</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80593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title"/>
          </p:nvPr>
        </p:nvSpPr>
        <p:spPr/>
        <p:txBody>
          <a:bodyPr>
            <a:normAutofit fontScale="90000"/>
          </a:bodyPr>
          <a:lstStyle/>
          <a:p>
            <a:pPr eaLnBrk="1" hangingPunct="1"/>
            <a:r>
              <a:rPr lang="en-US" altLang="en-US" dirty="0" smtClean="0">
                <a:solidFill>
                  <a:srgbClr val="FF0000"/>
                </a:solidFill>
              </a:rPr>
              <a:t>Equivalence class partitioning and boundary value analysis</a:t>
            </a:r>
          </a:p>
        </p:txBody>
      </p:sp>
      <p:sp>
        <p:nvSpPr>
          <p:cNvPr id="3" name="Content Placeholder 2"/>
          <p:cNvSpPr>
            <a:spLocks noGrp="1"/>
          </p:cNvSpPr>
          <p:nvPr>
            <p:ph sz="quarter" idx="1"/>
          </p:nvPr>
        </p:nvSpPr>
        <p:spPr/>
        <p:txBody>
          <a:bodyPr/>
          <a:lstStyle/>
          <a:p>
            <a:r>
              <a:rPr lang="en-IN" dirty="0" smtClean="0"/>
              <a:t>Refer to book as well as below link for the same:</a:t>
            </a:r>
          </a:p>
          <a:p>
            <a:pPr lvl="1"/>
            <a:r>
              <a:rPr lang="en-IN" dirty="0">
                <a:hlinkClick r:id="rId2"/>
              </a:rPr>
              <a:t>http://</a:t>
            </a:r>
            <a:r>
              <a:rPr lang="en-IN" dirty="0" smtClean="0">
                <a:hlinkClick r:id="rId2"/>
              </a:rPr>
              <a:t>www.guru99.com/equivalence-partitioning-boundary-value-analysis.html</a:t>
            </a:r>
            <a:endParaRPr lang="en-IN" dirty="0" smtClean="0"/>
          </a:p>
          <a:p>
            <a:pPr lvl="1"/>
            <a:endParaRPr lang="en-IN" dirty="0"/>
          </a:p>
        </p:txBody>
      </p:sp>
      <p:sp>
        <p:nvSpPr>
          <p:cNvPr id="6"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FDE936-DDE2-40F3-BBAF-89749DF3743F}" type="slidenum">
              <a:rPr lang="en-US" altLang="en-US" sz="1000">
                <a:latin typeface="Helvetica" panose="020B0604020202020204" pitchFamily="34" charset="0"/>
              </a:rPr>
              <a:pPr/>
              <a:t>63</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278907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a:xfrm>
            <a:off x="1778794" y="1011238"/>
            <a:ext cx="6940550" cy="633413"/>
          </a:xfrm>
        </p:spPr>
        <p:txBody>
          <a:bodyPr>
            <a:normAutofit fontScale="90000"/>
          </a:bodyPr>
          <a:lstStyle/>
          <a:p>
            <a:pPr eaLnBrk="1" hangingPunct="1"/>
            <a:r>
              <a:rPr lang="en-US" altLang="en-US" dirty="0" smtClean="0"/>
              <a:t>Orthogonal Array Testing</a:t>
            </a:r>
          </a:p>
        </p:txBody>
      </p:sp>
      <p:sp>
        <p:nvSpPr>
          <p:cNvPr id="31750" name="Rectangle 4"/>
          <p:cNvSpPr>
            <a:spLocks noGrp="1" noChangeArrowheads="1"/>
          </p:cNvSpPr>
          <p:nvPr>
            <p:ph sz="quarter" idx="1"/>
          </p:nvPr>
        </p:nvSpPr>
        <p:spPr>
          <a:xfrm>
            <a:off x="1638300" y="1905000"/>
            <a:ext cx="8496300" cy="1347788"/>
          </a:xfrm>
        </p:spPr>
        <p:txBody>
          <a:bodyPr/>
          <a:lstStyle/>
          <a:p>
            <a:pPr eaLnBrk="1" hangingPunct="1"/>
            <a:r>
              <a:rPr lang="en-US" altLang="en-US" dirty="0" smtClean="0"/>
              <a:t>Used when the number of input parameters is small and the values that each of the parameters may take are clearly bounded</a:t>
            </a:r>
            <a:endParaRPr lang="en-US" altLang="en-US" b="1" dirty="0" smtClean="0"/>
          </a:p>
        </p:txBody>
      </p:sp>
      <p:sp>
        <p:nvSpPr>
          <p:cNvPr id="7"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A4961E-A63A-4A88-BA71-16FBB283CB4C}" type="slidenum">
              <a:rPr lang="en-US" altLang="en-US" sz="1000">
                <a:latin typeface="Helvetica" panose="020B0604020202020204" pitchFamily="34" charset="0"/>
              </a:rPr>
              <a:pPr/>
              <a:t>64</a:t>
            </a:fld>
            <a:endParaRPr lang="en-US" altLang="en-US" sz="1000">
              <a:latin typeface="Helvetica" panose="020B0604020202020204" pitchFamily="34" charset="0"/>
            </a:endParaRPr>
          </a:p>
        </p:txBody>
      </p:sp>
      <p:sp>
        <p:nvSpPr>
          <p:cNvPr id="31748" name="Rectangle 2"/>
          <p:cNvSpPr>
            <a:spLocks noChangeArrowheads="1"/>
          </p:cNvSpPr>
          <p:nvPr/>
        </p:nvSpPr>
        <p:spPr bwMode="auto">
          <a:xfrm>
            <a:off x="2821781" y="3241676"/>
            <a:ext cx="6129338" cy="3006725"/>
          </a:xfrm>
          <a:prstGeom prst="rect">
            <a:avLst/>
          </a:prstGeom>
          <a:solidFill>
            <a:srgbClr val="96E3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317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168" y="3513137"/>
            <a:ext cx="516493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22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ltLang="en-US" smtClean="0"/>
              <a:t>Orthogonal Array Testing</a:t>
            </a:r>
          </a:p>
        </p:txBody>
      </p:sp>
      <p:sp>
        <p:nvSpPr>
          <p:cNvPr id="3" name="Content Placeholder 2"/>
          <p:cNvSpPr>
            <a:spLocks noGrp="1"/>
          </p:cNvSpPr>
          <p:nvPr>
            <p:ph sz="quarter" idx="1"/>
          </p:nvPr>
        </p:nvSpPr>
        <p:spPr/>
        <p:txBody>
          <a:bodyPr/>
          <a:lstStyle/>
          <a:p>
            <a:r>
              <a:rPr lang="en-IN" dirty="0" smtClean="0"/>
              <a:t>Refer to book as well as below link for the same:</a:t>
            </a:r>
          </a:p>
          <a:p>
            <a:pPr lvl="1"/>
            <a:r>
              <a:rPr lang="en-IN" dirty="0">
                <a:hlinkClick r:id="rId2"/>
              </a:rPr>
              <a:t>http://www.softwaretestinghelp.com/combinational-test-technique</a:t>
            </a:r>
            <a:r>
              <a:rPr lang="en-IN" dirty="0" smtClean="0">
                <a:hlinkClick r:id="rId2"/>
              </a:rPr>
              <a:t>/</a:t>
            </a:r>
            <a:endParaRPr lang="en-IN" dirty="0" smtClean="0"/>
          </a:p>
        </p:txBody>
      </p:sp>
      <p:sp>
        <p:nvSpPr>
          <p:cNvPr id="7" name="Slide Number Placeholder 4"/>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A4961E-A63A-4A88-BA71-16FBB283CB4C}" type="slidenum">
              <a:rPr lang="en-US" altLang="en-US" sz="1000">
                <a:latin typeface="Helvetica" panose="020B0604020202020204" pitchFamily="34" charset="0"/>
              </a:rPr>
              <a:pPr/>
              <a:t>65</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6548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931947821"/>
              </p:ext>
            </p:extLst>
          </p:nvPr>
        </p:nvGraphicFramePr>
        <p:xfrm>
          <a:off x="1317160" y="1841500"/>
          <a:ext cx="9223840" cy="4038600"/>
        </p:xfrm>
        <a:graphic>
          <a:graphicData uri="http://schemas.openxmlformats.org/drawingml/2006/table">
            <a:tbl>
              <a:tblPr/>
              <a:tblGrid>
                <a:gridCol w="4448640"/>
                <a:gridCol w="4775200"/>
              </a:tblGrid>
              <a:tr h="389934">
                <a:tc>
                  <a:txBody>
                    <a:bodyPr/>
                    <a:lstStyle/>
                    <a:p>
                      <a:pPr algn="ctr" fontAlgn="t"/>
                      <a:r>
                        <a:rPr lang="en-IN" sz="1600" b="1" dirty="0">
                          <a:effectLst/>
                        </a:rPr>
                        <a:t>Advantages</a:t>
                      </a:r>
                    </a:p>
                  </a:txBody>
                  <a:tcPr marL="69631" marR="69631" marT="69631" marB="696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rPr>
                        <a:t>Disadvantages</a:t>
                      </a:r>
                    </a:p>
                  </a:txBody>
                  <a:tcPr marL="69631" marR="69631" marT="69631" marB="696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48666">
                <a:tc>
                  <a:txBody>
                    <a:bodyPr/>
                    <a:lstStyle/>
                    <a:p>
                      <a:pPr algn="just" fontAlgn="t">
                        <a:buFont typeface="Arial" panose="020B0604020202020204" pitchFamily="34" charset="0"/>
                        <a:buChar char="•"/>
                      </a:pPr>
                      <a:r>
                        <a:rPr lang="en-IN" sz="1600" dirty="0">
                          <a:effectLst/>
                        </a:rPr>
                        <a:t>Well suited and efficient for large code segments</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Code access is not required</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Clearly separates user's perspective from the developer's perspective through visibly defined roles</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Large numbers of moderately skilled testers can test the application with no knowledge of implementation, programming language, or operating systems.</a:t>
                      </a:r>
                    </a:p>
                  </a:txBody>
                  <a:tcPr marL="69631" marR="69631" marT="69631" marB="696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IN" sz="1600" dirty="0">
                          <a:effectLst/>
                        </a:rPr>
                        <a:t>Limited coverage, since only a selected number of test scenarios is actually performed</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Inefficient testing, due to the fact that the tester only has limited knowledge about an application</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Blind coverage, since the tester cannot target specific code segments or error-prone areas</a:t>
                      </a:r>
                      <a:r>
                        <a:rPr lang="en-IN" sz="1600" dirty="0" smtClean="0">
                          <a:effectLst/>
                        </a:rPr>
                        <a:t>.</a:t>
                      </a:r>
                    </a:p>
                    <a:p>
                      <a:pPr algn="just" fontAlgn="t">
                        <a:buFont typeface="Arial" panose="020B0604020202020204" pitchFamily="34" charset="0"/>
                        <a:buChar char="•"/>
                      </a:pPr>
                      <a:endParaRPr lang="en-IN" sz="1600" dirty="0">
                        <a:effectLst/>
                      </a:endParaRPr>
                    </a:p>
                    <a:p>
                      <a:pPr algn="just" fontAlgn="t">
                        <a:buFont typeface="Arial" panose="020B0604020202020204" pitchFamily="34" charset="0"/>
                        <a:buChar char="•"/>
                      </a:pPr>
                      <a:r>
                        <a:rPr lang="en-IN" sz="1600" dirty="0">
                          <a:effectLst/>
                        </a:rPr>
                        <a:t>The test cases are difficult to design.</a:t>
                      </a:r>
                    </a:p>
                  </a:txBody>
                  <a:tcPr marL="69631" marR="69631" marT="69631" marB="696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79419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817674803"/>
              </p:ext>
            </p:extLst>
          </p:nvPr>
        </p:nvGraphicFramePr>
        <p:xfrm>
          <a:off x="1803398" y="1689100"/>
          <a:ext cx="7526132" cy="4000499"/>
        </p:xfrm>
        <a:graphic>
          <a:graphicData uri="http://schemas.openxmlformats.org/drawingml/2006/table">
            <a:tbl>
              <a:tblPr>
                <a:tableStyleId>{616DA210-FB5B-4158-B5E0-FEB733F419BA}</a:tableStyleId>
              </a:tblPr>
              <a:tblGrid>
                <a:gridCol w="3763066"/>
                <a:gridCol w="3763066"/>
              </a:tblGrid>
              <a:tr h="310223">
                <a:tc>
                  <a:txBody>
                    <a:bodyPr/>
                    <a:lstStyle/>
                    <a:p>
                      <a:pPr algn="ctr" fontAlgn="t"/>
                      <a:r>
                        <a:rPr lang="en-IN" sz="1400" b="1">
                          <a:effectLst/>
                        </a:rPr>
                        <a:t>Black-Box Testing</a:t>
                      </a:r>
                    </a:p>
                  </a:txBody>
                  <a:tcPr marL="29960" marR="29960" marT="29960" marB="29960"/>
                </a:tc>
                <a:tc>
                  <a:txBody>
                    <a:bodyPr/>
                    <a:lstStyle/>
                    <a:p>
                      <a:pPr algn="ctr" fontAlgn="t"/>
                      <a:r>
                        <a:rPr lang="en-IN" sz="1400" b="1" dirty="0">
                          <a:effectLst/>
                        </a:rPr>
                        <a:t>White-Box Testing</a:t>
                      </a:r>
                    </a:p>
                  </a:txBody>
                  <a:tcPr marL="29960" marR="29960" marT="29960" marB="29960"/>
                </a:tc>
              </a:tr>
              <a:tr h="552425">
                <a:tc>
                  <a:txBody>
                    <a:bodyPr/>
                    <a:lstStyle/>
                    <a:p>
                      <a:pPr algn="just" fontAlgn="t"/>
                      <a:r>
                        <a:rPr lang="en-IN" sz="1400">
                          <a:effectLst/>
                        </a:rPr>
                        <a:t>The internal workings of an application need not be known.</a:t>
                      </a:r>
                    </a:p>
                  </a:txBody>
                  <a:tcPr marL="29960" marR="29960" marT="29960" marB="29960"/>
                </a:tc>
                <a:tc>
                  <a:txBody>
                    <a:bodyPr/>
                    <a:lstStyle/>
                    <a:p>
                      <a:pPr algn="just" fontAlgn="t"/>
                      <a:r>
                        <a:rPr lang="en-IN" sz="1400" dirty="0">
                          <a:effectLst/>
                        </a:rPr>
                        <a:t>Tester has full knowledge of the internal workings of the application.</a:t>
                      </a:r>
                    </a:p>
                  </a:txBody>
                  <a:tcPr marL="29960" marR="29960" marT="29960" marB="29960"/>
                </a:tc>
              </a:tr>
              <a:tr h="552425">
                <a:tc>
                  <a:txBody>
                    <a:bodyPr/>
                    <a:lstStyle/>
                    <a:p>
                      <a:pPr algn="just" fontAlgn="t"/>
                      <a:r>
                        <a:rPr lang="en-IN" sz="1400">
                          <a:effectLst/>
                        </a:rPr>
                        <a:t>Also known as closed-box testing, data-driven testing, or functional testing.</a:t>
                      </a:r>
                    </a:p>
                  </a:txBody>
                  <a:tcPr marL="29960" marR="29960" marT="29960" marB="29960"/>
                </a:tc>
                <a:tc>
                  <a:txBody>
                    <a:bodyPr/>
                    <a:lstStyle/>
                    <a:p>
                      <a:pPr algn="just" fontAlgn="t"/>
                      <a:r>
                        <a:rPr lang="en-IN" sz="1400">
                          <a:effectLst/>
                        </a:rPr>
                        <a:t>Also known as clear-box testing, structural testing, or code-based testing.</a:t>
                      </a:r>
                    </a:p>
                  </a:txBody>
                  <a:tcPr marL="29960" marR="29960" marT="29960" marB="29960"/>
                </a:tc>
              </a:tr>
              <a:tr h="552425">
                <a:tc>
                  <a:txBody>
                    <a:bodyPr/>
                    <a:lstStyle/>
                    <a:p>
                      <a:pPr algn="just" fontAlgn="t"/>
                      <a:r>
                        <a:rPr lang="en-IN" sz="1400">
                          <a:effectLst/>
                        </a:rPr>
                        <a:t>Performed by end-users and also by testers and developers.</a:t>
                      </a:r>
                    </a:p>
                  </a:txBody>
                  <a:tcPr marL="29960" marR="29960" marT="29960" marB="29960"/>
                </a:tc>
                <a:tc>
                  <a:txBody>
                    <a:bodyPr/>
                    <a:lstStyle/>
                    <a:p>
                      <a:pPr algn="just" fontAlgn="t"/>
                      <a:r>
                        <a:rPr lang="en-IN" sz="1400" dirty="0">
                          <a:effectLst/>
                        </a:rPr>
                        <a:t>Normally done by testers and developers.</a:t>
                      </a:r>
                    </a:p>
                  </a:txBody>
                  <a:tcPr marL="29960" marR="29960" marT="29960" marB="29960"/>
                </a:tc>
              </a:tr>
              <a:tr h="552425">
                <a:tc>
                  <a:txBody>
                    <a:bodyPr/>
                    <a:lstStyle/>
                    <a:p>
                      <a:pPr algn="just" fontAlgn="t"/>
                      <a:r>
                        <a:rPr lang="en-IN" sz="1400">
                          <a:effectLst/>
                        </a:rPr>
                        <a:t>Testing is based on external expectations - Internal behavior of the application is unknown.</a:t>
                      </a:r>
                    </a:p>
                  </a:txBody>
                  <a:tcPr marL="29960" marR="29960" marT="29960" marB="29960"/>
                </a:tc>
                <a:tc>
                  <a:txBody>
                    <a:bodyPr/>
                    <a:lstStyle/>
                    <a:p>
                      <a:pPr algn="just" fontAlgn="t"/>
                      <a:r>
                        <a:rPr lang="en-IN" sz="1400" dirty="0">
                          <a:effectLst/>
                        </a:rPr>
                        <a:t>Internal workings are fully known and the tester can design test data accordingly.</a:t>
                      </a:r>
                    </a:p>
                  </a:txBody>
                  <a:tcPr marL="29960" marR="29960" marT="29960" marB="29960"/>
                </a:tc>
              </a:tr>
              <a:tr h="552425">
                <a:tc>
                  <a:txBody>
                    <a:bodyPr/>
                    <a:lstStyle/>
                    <a:p>
                      <a:pPr algn="just" fontAlgn="t"/>
                      <a:r>
                        <a:rPr lang="en-IN" sz="1400">
                          <a:effectLst/>
                        </a:rPr>
                        <a:t>It is exhaustive and the least time-consuming.</a:t>
                      </a:r>
                    </a:p>
                  </a:txBody>
                  <a:tcPr marL="29960" marR="29960" marT="29960" marB="29960"/>
                </a:tc>
                <a:tc>
                  <a:txBody>
                    <a:bodyPr/>
                    <a:lstStyle/>
                    <a:p>
                      <a:pPr algn="just" fontAlgn="t"/>
                      <a:r>
                        <a:rPr lang="en-IN" sz="1400">
                          <a:effectLst/>
                        </a:rPr>
                        <a:t>The most exhaustive and time-consuming type of testing.</a:t>
                      </a:r>
                    </a:p>
                  </a:txBody>
                  <a:tcPr marL="29960" marR="29960" marT="29960" marB="29960"/>
                </a:tc>
              </a:tr>
              <a:tr h="333554">
                <a:tc>
                  <a:txBody>
                    <a:bodyPr/>
                    <a:lstStyle/>
                    <a:p>
                      <a:pPr algn="just" fontAlgn="t"/>
                      <a:r>
                        <a:rPr lang="en-IN" sz="1400">
                          <a:effectLst/>
                        </a:rPr>
                        <a:t>Not suited for algorithm testing.</a:t>
                      </a:r>
                    </a:p>
                  </a:txBody>
                  <a:tcPr marL="29960" marR="29960" marT="29960" marB="29960"/>
                </a:tc>
                <a:tc>
                  <a:txBody>
                    <a:bodyPr/>
                    <a:lstStyle/>
                    <a:p>
                      <a:pPr algn="just" fontAlgn="t"/>
                      <a:r>
                        <a:rPr lang="en-IN" sz="1400">
                          <a:effectLst/>
                        </a:rPr>
                        <a:t>Suited for algorithm testing.</a:t>
                      </a:r>
                    </a:p>
                  </a:txBody>
                  <a:tcPr marL="29960" marR="29960" marT="29960" marB="29960"/>
                </a:tc>
              </a:tr>
              <a:tr h="594597">
                <a:tc>
                  <a:txBody>
                    <a:bodyPr/>
                    <a:lstStyle/>
                    <a:p>
                      <a:pPr algn="just" fontAlgn="t"/>
                      <a:r>
                        <a:rPr lang="en-IN" sz="1400">
                          <a:effectLst/>
                        </a:rPr>
                        <a:t>This can only be done by trial-and-error method.</a:t>
                      </a:r>
                    </a:p>
                  </a:txBody>
                  <a:tcPr marL="29960" marR="29960" marT="29960" marB="29960"/>
                </a:tc>
                <a:tc>
                  <a:txBody>
                    <a:bodyPr/>
                    <a:lstStyle/>
                    <a:p>
                      <a:pPr algn="just" fontAlgn="t"/>
                      <a:r>
                        <a:rPr lang="en-IN" sz="1400" dirty="0">
                          <a:effectLst/>
                        </a:rPr>
                        <a:t>Data domains and internal boundaries can be better tested.</a:t>
                      </a:r>
                    </a:p>
                  </a:txBody>
                  <a:tcPr marL="29960" marR="29960" marT="29960" marB="29960"/>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42477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ctrTitle"/>
          </p:nvPr>
        </p:nvSpPr>
        <p:spPr/>
        <p:txBody>
          <a:bodyPr/>
          <a:lstStyle/>
          <a:p>
            <a:r>
              <a:rPr lang="en-US" altLang="en-US" dirty="0" smtClean="0">
                <a:solidFill>
                  <a:schemeClr val="folHlink"/>
                </a:solidFill>
              </a:rPr>
              <a:t>Testing object-oriented applications</a:t>
            </a:r>
            <a:endParaRPr lang="en-US" altLang="en-US" dirty="0">
              <a:solidFill>
                <a:schemeClr val="folHlink"/>
              </a:solidFill>
            </a:endParaRPr>
          </a:p>
        </p:txBody>
      </p:sp>
      <p:sp>
        <p:nvSpPr>
          <p:cNvPr id="172035" name="Rectangle 3"/>
          <p:cNvSpPr>
            <a:spLocks noGrp="1" noChangeArrowheads="1"/>
          </p:cNvSpPr>
          <p:nvPr>
            <p:ph type="subTitle" idx="1"/>
          </p:nvPr>
        </p:nvSpPr>
        <p:spPr/>
        <p:txBody>
          <a:bodyPr/>
          <a:lstStyle/>
          <a:p>
            <a:r>
              <a:rPr lang="en-US" altLang="en-US" b="1" dirty="0" smtClean="0">
                <a:solidFill>
                  <a:schemeClr val="folHlink"/>
                </a:solidFill>
              </a:rPr>
              <a:t>Chapter 19</a:t>
            </a:r>
          </a:p>
          <a:p>
            <a:r>
              <a:rPr lang="en-US" altLang="en-US" b="1" dirty="0" smtClean="0">
                <a:solidFill>
                  <a:schemeClr val="folHlink"/>
                </a:solidFill>
              </a:rPr>
              <a:t>Roger Pressman – 7</a:t>
            </a:r>
            <a:r>
              <a:rPr lang="en-US" altLang="en-US" b="1" baseline="30000" dirty="0" smtClean="0">
                <a:solidFill>
                  <a:schemeClr val="folHlink"/>
                </a:solidFill>
              </a:rPr>
              <a:t>th</a:t>
            </a:r>
            <a:r>
              <a:rPr lang="en-US" altLang="en-US" b="1" dirty="0" smtClean="0">
                <a:solidFill>
                  <a:schemeClr val="folHlink"/>
                </a:solidFill>
              </a:rPr>
              <a:t> Edition</a:t>
            </a:r>
            <a:endParaRPr lang="en-US" altLang="en-US" b="1" dirty="0">
              <a:solidFill>
                <a:schemeClr val="folHlink"/>
              </a:solidFill>
            </a:endParaRPr>
          </a:p>
        </p:txBody>
      </p:sp>
    </p:spTree>
    <p:extLst>
      <p:ext uri="{BB962C8B-B14F-4D97-AF65-F5344CB8AC3E}">
        <p14:creationId xmlns:p14="http://schemas.microsoft.com/office/powerpoint/2010/main" val="136200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OO Testing</a:t>
            </a:r>
          </a:p>
        </p:txBody>
      </p:sp>
      <p:sp>
        <p:nvSpPr>
          <p:cNvPr id="180227" name="Rectangle 3"/>
          <p:cNvSpPr>
            <a:spLocks noGrp="1" noChangeArrowheads="1"/>
          </p:cNvSpPr>
          <p:nvPr>
            <p:ph sz="quarter" idx="1"/>
          </p:nvPr>
        </p:nvSpPr>
        <p:spPr/>
        <p:txBody>
          <a:bodyPr/>
          <a:lstStyle/>
          <a:p>
            <a:pPr algn="just"/>
            <a:r>
              <a:rPr lang="en-US" altLang="en-US" dirty="0">
                <a:latin typeface="Palatino" pitchFamily="-128" charset="0"/>
              </a:rPr>
              <a:t>To adequately test OO systems, three things must be done:</a:t>
            </a:r>
          </a:p>
          <a:p>
            <a:pPr lvl="1" algn="just"/>
            <a:r>
              <a:rPr lang="en-US" altLang="en-US" dirty="0">
                <a:latin typeface="Palatino" pitchFamily="-128" charset="0"/>
              </a:rPr>
              <a:t>the definition of testing must be broadened to include </a:t>
            </a:r>
            <a:r>
              <a:rPr lang="en-US" altLang="en-US" dirty="0">
                <a:solidFill>
                  <a:schemeClr val="folHlink"/>
                </a:solidFill>
                <a:latin typeface="Palatino" pitchFamily="-128" charset="0"/>
              </a:rPr>
              <a:t>error discovery techniques applied to object-oriented analysis and design models</a:t>
            </a:r>
            <a:endParaRPr lang="en-US" altLang="en-US" dirty="0">
              <a:latin typeface="Palatino" pitchFamily="-128" charset="0"/>
            </a:endParaRPr>
          </a:p>
          <a:p>
            <a:pPr lvl="1" algn="just"/>
            <a:r>
              <a:rPr lang="en-US" altLang="en-US" dirty="0">
                <a:latin typeface="Palatino" pitchFamily="-128" charset="0"/>
              </a:rPr>
              <a:t>the strategy for unit and integration testing must change significantly, and </a:t>
            </a:r>
          </a:p>
          <a:p>
            <a:pPr lvl="1" algn="just"/>
            <a:r>
              <a:rPr lang="en-US" altLang="en-US" dirty="0">
                <a:latin typeface="Palatino" pitchFamily="-128" charset="0"/>
              </a:rPr>
              <a:t>the design of test cases must account for the unique characteristics of OO software.</a:t>
            </a:r>
          </a:p>
        </p:txBody>
      </p:sp>
      <p:sp>
        <p:nvSpPr>
          <p:cNvPr id="5" name="Slide Number Placeholder 4"/>
          <p:cNvSpPr>
            <a:spLocks noGrp="1"/>
          </p:cNvSpPr>
          <p:nvPr>
            <p:ph type="sldNum" sz="quarter" idx="12"/>
          </p:nvPr>
        </p:nvSpPr>
        <p:spPr/>
        <p:txBody>
          <a:bodyPr/>
          <a:lstStyle/>
          <a:p>
            <a:fld id="{6E566534-322E-48F4-8E4F-93B166B14A2B}" type="slidenum">
              <a:rPr lang="en-US" altLang="en-US"/>
              <a:pPr/>
              <a:t>69</a:t>
            </a:fld>
            <a:endParaRPr lang="en-US" altLang="en-US" dirty="0"/>
          </a:p>
        </p:txBody>
      </p:sp>
    </p:spTree>
    <p:extLst>
      <p:ext uri="{BB962C8B-B14F-4D97-AF65-F5344CB8AC3E}">
        <p14:creationId xmlns:p14="http://schemas.microsoft.com/office/powerpoint/2010/main" val="197386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482850" y="927100"/>
            <a:ext cx="7327900" cy="5715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smtClean="0"/>
              <a:t>Software Testing steps</a:t>
            </a:r>
            <a:endParaRPr lang="en-US" altLang="en-US" dirty="0"/>
          </a:p>
        </p:txBody>
      </p:sp>
      <p:sp>
        <p:nvSpPr>
          <p:cNvPr id="14" name="Slide Number Placeholder 4"/>
          <p:cNvSpPr>
            <a:spLocks noGrp="1"/>
          </p:cNvSpPr>
          <p:nvPr>
            <p:ph type="sldNum" sz="quarter" idx="12"/>
          </p:nvPr>
        </p:nvSpPr>
        <p:spPr/>
        <p:txBody>
          <a:bodyPr/>
          <a:lstStyle/>
          <a:p>
            <a:fld id="{0FEAD319-5250-42D4-965B-05DF94922D97}" type="slidenum">
              <a:rPr lang="en-US" altLang="en-US"/>
              <a:pPr/>
              <a:t>7</a:t>
            </a:fld>
            <a:endParaRPr lang="en-US" altLang="en-US"/>
          </a:p>
        </p:txBody>
      </p:sp>
      <p:pic>
        <p:nvPicPr>
          <p:cNvPr id="3" name="Picture 2"/>
          <p:cNvPicPr>
            <a:picLocks noChangeAspect="1"/>
          </p:cNvPicPr>
          <p:nvPr/>
        </p:nvPicPr>
        <p:blipFill>
          <a:blip r:embed="rId2"/>
          <a:stretch>
            <a:fillRect/>
          </a:stretch>
        </p:blipFill>
        <p:spPr>
          <a:xfrm>
            <a:off x="1231294" y="1612299"/>
            <a:ext cx="9501682" cy="4878001"/>
          </a:xfrm>
          <a:prstGeom prst="rect">
            <a:avLst/>
          </a:prstGeom>
        </p:spPr>
      </p:pic>
    </p:spTree>
    <p:extLst>
      <p:ext uri="{BB962C8B-B14F-4D97-AF65-F5344CB8AC3E}">
        <p14:creationId xmlns:p14="http://schemas.microsoft.com/office/powerpoint/2010/main" val="52007110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a:t>‘Testing’ OO Models</a:t>
            </a:r>
          </a:p>
        </p:txBody>
      </p:sp>
      <p:sp>
        <p:nvSpPr>
          <p:cNvPr id="181251" name="Rectangle 3"/>
          <p:cNvSpPr>
            <a:spLocks noGrp="1" noChangeArrowheads="1"/>
          </p:cNvSpPr>
          <p:nvPr>
            <p:ph sz="quarter" idx="1"/>
          </p:nvPr>
        </p:nvSpPr>
        <p:spPr/>
        <p:txBody>
          <a:bodyPr/>
          <a:lstStyle/>
          <a:p>
            <a:pPr algn="just">
              <a:spcBef>
                <a:spcPts val="300"/>
              </a:spcBef>
            </a:pPr>
            <a:r>
              <a:rPr lang="en-US" altLang="en-US" dirty="0">
                <a:latin typeface="Palatino" pitchFamily="-128" charset="0"/>
              </a:rPr>
              <a:t>The review of OO analysis and design models is especially useful because the same semantic constructs (e.g., classes, attributes, operations, messages) appear at the analysis, design, and code level</a:t>
            </a:r>
          </a:p>
          <a:p>
            <a:pPr algn="just">
              <a:spcBef>
                <a:spcPts val="300"/>
              </a:spcBef>
            </a:pPr>
            <a:r>
              <a:rPr lang="en-US" altLang="en-US" dirty="0">
                <a:latin typeface="Palatino" pitchFamily="-128" charset="0"/>
              </a:rPr>
              <a:t>Therefore, a problem in the definition of class attributes that is uncovered during analysis will circumvent side affects that might occur if the problem were not discovered until design or code (or even the next iteration of analysis). </a:t>
            </a:r>
          </a:p>
        </p:txBody>
      </p:sp>
      <p:sp>
        <p:nvSpPr>
          <p:cNvPr id="5" name="Slide Number Placeholder 4"/>
          <p:cNvSpPr>
            <a:spLocks noGrp="1"/>
          </p:cNvSpPr>
          <p:nvPr>
            <p:ph type="sldNum" sz="quarter" idx="12"/>
          </p:nvPr>
        </p:nvSpPr>
        <p:spPr/>
        <p:txBody>
          <a:bodyPr/>
          <a:lstStyle/>
          <a:p>
            <a:fld id="{A0506DB8-6AF2-4DC5-A3D0-35FC19D7FCD3}" type="slidenum">
              <a:rPr lang="en-US" altLang="en-US"/>
              <a:pPr/>
              <a:t>70</a:t>
            </a:fld>
            <a:endParaRPr lang="en-US" altLang="en-US"/>
          </a:p>
        </p:txBody>
      </p:sp>
    </p:spTree>
    <p:extLst>
      <p:ext uri="{BB962C8B-B14F-4D97-AF65-F5344CB8AC3E}">
        <p14:creationId xmlns:p14="http://schemas.microsoft.com/office/powerpoint/2010/main" val="211330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Class Model Consistency</a:t>
            </a:r>
          </a:p>
        </p:txBody>
      </p:sp>
      <p:sp>
        <p:nvSpPr>
          <p:cNvPr id="183299" name="Rectangle 3"/>
          <p:cNvSpPr>
            <a:spLocks noGrp="1" noChangeArrowheads="1"/>
          </p:cNvSpPr>
          <p:nvPr>
            <p:ph sz="quarter" idx="1"/>
          </p:nvPr>
        </p:nvSpPr>
        <p:spPr/>
        <p:txBody>
          <a:bodyPr/>
          <a:lstStyle/>
          <a:p>
            <a:pPr algn="just">
              <a:lnSpc>
                <a:spcPct val="90000"/>
              </a:lnSpc>
            </a:pPr>
            <a:r>
              <a:rPr lang="en-US" altLang="en-US" dirty="0">
                <a:latin typeface="Palatino" pitchFamily="-128" charset="0"/>
              </a:rPr>
              <a:t>Revisit the CRC </a:t>
            </a:r>
            <a:r>
              <a:rPr lang="en-US" altLang="en-US" dirty="0" smtClean="0">
                <a:latin typeface="Palatino" pitchFamily="-128" charset="0"/>
              </a:rPr>
              <a:t>model.</a:t>
            </a:r>
            <a:endParaRPr lang="en-US" altLang="en-US" dirty="0">
              <a:latin typeface="Palatino" pitchFamily="-128" charset="0"/>
            </a:endParaRPr>
          </a:p>
          <a:p>
            <a:pPr algn="just">
              <a:lnSpc>
                <a:spcPct val="90000"/>
              </a:lnSpc>
            </a:pPr>
            <a:r>
              <a:rPr lang="en-US" altLang="en-US" dirty="0">
                <a:latin typeface="Palatino" pitchFamily="-128" charset="0"/>
              </a:rPr>
              <a:t>Inspect the description of each CRC index card to determine if a delegated responsibility is part of the collaborator’s definition.</a:t>
            </a:r>
          </a:p>
          <a:p>
            <a:pPr algn="just">
              <a:lnSpc>
                <a:spcPct val="90000"/>
              </a:lnSpc>
            </a:pPr>
            <a:r>
              <a:rPr lang="en-US" altLang="en-US" dirty="0">
                <a:latin typeface="Palatino" pitchFamily="-128" charset="0"/>
              </a:rPr>
              <a:t>Invert the connection to ensure that each collaborator that is asked for service is receiving requests from a reasonable source.</a:t>
            </a:r>
          </a:p>
          <a:p>
            <a:pPr algn="just">
              <a:lnSpc>
                <a:spcPct val="90000"/>
              </a:lnSpc>
              <a:spcBef>
                <a:spcPts val="300"/>
              </a:spcBef>
            </a:pPr>
            <a:r>
              <a:rPr lang="en-US" altLang="en-US" dirty="0">
                <a:latin typeface="Palatino" pitchFamily="-128" charset="0"/>
              </a:rPr>
              <a:t>Using the inverted connections examined in the preceding step, determine whether other classes might be required or whether responsibilities are properly grouped among the classes.</a:t>
            </a:r>
          </a:p>
          <a:p>
            <a:pPr algn="just">
              <a:lnSpc>
                <a:spcPct val="90000"/>
              </a:lnSpc>
            </a:pPr>
            <a:r>
              <a:rPr lang="en-US" altLang="en-US" dirty="0">
                <a:latin typeface="Palatino" pitchFamily="-128" charset="0"/>
              </a:rPr>
              <a:t>Determine whether widely requested responsibilities might be combined into a single responsibility. </a:t>
            </a:r>
            <a:endParaRPr lang="en-US" altLang="en-US" b="1" dirty="0">
              <a:latin typeface="Palatino" pitchFamily="-128" charset="0"/>
            </a:endParaRPr>
          </a:p>
        </p:txBody>
      </p:sp>
      <p:sp>
        <p:nvSpPr>
          <p:cNvPr id="5" name="Slide Number Placeholder 4"/>
          <p:cNvSpPr>
            <a:spLocks noGrp="1"/>
          </p:cNvSpPr>
          <p:nvPr>
            <p:ph type="sldNum" sz="quarter" idx="12"/>
          </p:nvPr>
        </p:nvSpPr>
        <p:spPr/>
        <p:txBody>
          <a:bodyPr/>
          <a:lstStyle/>
          <a:p>
            <a:fld id="{2C36D3EC-1E6E-4D06-9946-8011AC242307}" type="slidenum">
              <a:rPr lang="en-US" altLang="en-US"/>
              <a:pPr/>
              <a:t>71</a:t>
            </a:fld>
            <a:endParaRPr lang="en-US" altLang="en-US"/>
          </a:p>
        </p:txBody>
      </p:sp>
    </p:spTree>
    <p:extLst>
      <p:ext uri="{BB962C8B-B14F-4D97-AF65-F5344CB8AC3E}">
        <p14:creationId xmlns:p14="http://schemas.microsoft.com/office/powerpoint/2010/main" val="181574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Class Model Consistency</a:t>
            </a:r>
          </a:p>
        </p:txBody>
      </p:sp>
      <p:sp>
        <p:nvSpPr>
          <p:cNvPr id="5" name="Slide Number Placeholder 4"/>
          <p:cNvSpPr>
            <a:spLocks noGrp="1"/>
          </p:cNvSpPr>
          <p:nvPr>
            <p:ph type="sldNum" sz="quarter" idx="12"/>
          </p:nvPr>
        </p:nvSpPr>
        <p:spPr/>
        <p:txBody>
          <a:bodyPr/>
          <a:lstStyle/>
          <a:p>
            <a:fld id="{2C36D3EC-1E6E-4D06-9946-8011AC242307}" type="slidenum">
              <a:rPr lang="en-US" altLang="en-US"/>
              <a:pPr/>
              <a:t>72</a:t>
            </a:fld>
            <a:endParaRPr lang="en-US" altLang="en-US"/>
          </a:p>
        </p:txBody>
      </p:sp>
      <p:pic>
        <p:nvPicPr>
          <p:cNvPr id="3" name="Picture 2"/>
          <p:cNvPicPr>
            <a:picLocks noChangeAspect="1"/>
          </p:cNvPicPr>
          <p:nvPr/>
        </p:nvPicPr>
        <p:blipFill>
          <a:blip r:embed="rId2"/>
          <a:stretch>
            <a:fillRect/>
          </a:stretch>
        </p:blipFill>
        <p:spPr>
          <a:xfrm>
            <a:off x="2559301" y="1935921"/>
            <a:ext cx="7062748" cy="4077704"/>
          </a:xfrm>
          <a:prstGeom prst="rect">
            <a:avLst/>
          </a:prstGeom>
        </p:spPr>
      </p:pic>
    </p:spTree>
    <p:extLst>
      <p:ext uri="{BB962C8B-B14F-4D97-AF65-F5344CB8AC3E}">
        <p14:creationId xmlns:p14="http://schemas.microsoft.com/office/powerpoint/2010/main" val="77170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a:t>OO Testing Strategies</a:t>
            </a:r>
          </a:p>
        </p:txBody>
      </p:sp>
      <p:sp>
        <p:nvSpPr>
          <p:cNvPr id="184323" name="Rectangle 3"/>
          <p:cNvSpPr>
            <a:spLocks noGrp="1" noChangeArrowheads="1"/>
          </p:cNvSpPr>
          <p:nvPr>
            <p:ph sz="quarter" idx="1"/>
          </p:nvPr>
        </p:nvSpPr>
        <p:spPr/>
        <p:txBody>
          <a:bodyPr>
            <a:normAutofit/>
          </a:bodyPr>
          <a:lstStyle/>
          <a:p>
            <a:pPr algn="just">
              <a:lnSpc>
                <a:spcPct val="90000"/>
              </a:lnSpc>
            </a:pPr>
            <a:r>
              <a:rPr lang="en-US" altLang="en-US" dirty="0">
                <a:latin typeface="Palatino" pitchFamily="-128" charset="0"/>
              </a:rPr>
              <a:t>Unit </a:t>
            </a:r>
            <a:r>
              <a:rPr lang="en-US" altLang="en-US" dirty="0" smtClean="0">
                <a:latin typeface="Palatino" pitchFamily="-128" charset="0"/>
              </a:rPr>
              <a:t>testing (Class testing)</a:t>
            </a:r>
            <a:endParaRPr lang="en-US" altLang="en-US" dirty="0"/>
          </a:p>
          <a:p>
            <a:pPr lvl="1" algn="just">
              <a:lnSpc>
                <a:spcPct val="90000"/>
              </a:lnSpc>
            </a:pPr>
            <a:r>
              <a:rPr lang="en-US" altLang="en-US" sz="1600" dirty="0">
                <a:latin typeface="Palatino" pitchFamily="-128" charset="0"/>
              </a:rPr>
              <a:t>the concept of the unit changes</a:t>
            </a:r>
          </a:p>
          <a:p>
            <a:pPr lvl="1" algn="just">
              <a:lnSpc>
                <a:spcPct val="90000"/>
              </a:lnSpc>
            </a:pPr>
            <a:r>
              <a:rPr lang="en-US" altLang="en-US" sz="1600" dirty="0">
                <a:latin typeface="Palatino" pitchFamily="-128" charset="0"/>
              </a:rPr>
              <a:t>the smallest testable unit is the encapsulated class</a:t>
            </a:r>
          </a:p>
          <a:p>
            <a:pPr lvl="1" algn="just">
              <a:lnSpc>
                <a:spcPct val="90000"/>
              </a:lnSpc>
            </a:pPr>
            <a:r>
              <a:rPr lang="en-US" altLang="en-US" sz="1600" dirty="0">
                <a:latin typeface="Palatino" pitchFamily="-128" charset="0"/>
              </a:rPr>
              <a:t>a single operation can no longer be tested in isolation (the conventional view of unit testing) but rather, as part of a class </a:t>
            </a:r>
          </a:p>
          <a:p>
            <a:pPr algn="just">
              <a:lnSpc>
                <a:spcPct val="90000"/>
              </a:lnSpc>
            </a:pPr>
            <a:r>
              <a:rPr lang="en-US" altLang="en-US" dirty="0">
                <a:latin typeface="Palatino" pitchFamily="-128" charset="0"/>
              </a:rPr>
              <a:t>Integration Testing</a:t>
            </a:r>
          </a:p>
          <a:p>
            <a:pPr lvl="1" algn="just">
              <a:lnSpc>
                <a:spcPct val="90000"/>
              </a:lnSpc>
            </a:pPr>
            <a:r>
              <a:rPr lang="en-US" altLang="en-US" sz="1600" i="1" dirty="0">
                <a:solidFill>
                  <a:schemeClr val="folHlink"/>
                </a:solidFill>
                <a:latin typeface="Palatino" pitchFamily="-128" charset="0"/>
              </a:rPr>
              <a:t>Thread-based testing</a:t>
            </a:r>
            <a:r>
              <a:rPr lang="en-US" altLang="en-US" sz="1600" dirty="0">
                <a:latin typeface="Palatino" pitchFamily="-128" charset="0"/>
              </a:rPr>
              <a:t> integrates the set of classes required to respond to one input or event for the system</a:t>
            </a:r>
          </a:p>
          <a:p>
            <a:pPr lvl="1" algn="just">
              <a:lnSpc>
                <a:spcPct val="90000"/>
              </a:lnSpc>
            </a:pPr>
            <a:r>
              <a:rPr lang="en-US" altLang="en-US" sz="1600" i="1" dirty="0">
                <a:solidFill>
                  <a:schemeClr val="folHlink"/>
                </a:solidFill>
                <a:latin typeface="Palatino" pitchFamily="-128" charset="0"/>
              </a:rPr>
              <a:t>Use-based testing</a:t>
            </a:r>
            <a:r>
              <a:rPr lang="en-US" altLang="en-US" sz="1600" i="1" dirty="0">
                <a:latin typeface="Palatino" pitchFamily="-128" charset="0"/>
              </a:rPr>
              <a:t> </a:t>
            </a:r>
            <a:r>
              <a:rPr lang="en-US" altLang="en-US" sz="1600" dirty="0">
                <a:latin typeface="Palatino" pitchFamily="-128" charset="0"/>
              </a:rPr>
              <a:t>begins the construction of the system by testing those classes (called </a:t>
            </a:r>
            <a:r>
              <a:rPr lang="en-US" altLang="en-US" sz="1600" i="1" dirty="0">
                <a:latin typeface="Palatino" pitchFamily="-128" charset="0"/>
              </a:rPr>
              <a:t>independent classes</a:t>
            </a:r>
            <a:r>
              <a:rPr lang="en-US" altLang="en-US" sz="1600" dirty="0">
                <a:latin typeface="Palatino" pitchFamily="-128" charset="0"/>
              </a:rPr>
              <a:t>) that use very few (if any) of server classes. After the independent classes are tested, the next layer of classes, called </a:t>
            </a:r>
            <a:r>
              <a:rPr lang="en-US" altLang="en-US" sz="1600" i="1" dirty="0">
                <a:latin typeface="Palatino" pitchFamily="-128" charset="0"/>
              </a:rPr>
              <a:t>dependent classes</a:t>
            </a:r>
          </a:p>
          <a:p>
            <a:pPr lvl="1" algn="just">
              <a:lnSpc>
                <a:spcPct val="90000"/>
              </a:lnSpc>
            </a:pPr>
            <a:r>
              <a:rPr lang="en-US" altLang="en-US" sz="1600" i="1" dirty="0">
                <a:solidFill>
                  <a:schemeClr val="folHlink"/>
                </a:solidFill>
                <a:latin typeface="Palatino" pitchFamily="-128" charset="0"/>
              </a:rPr>
              <a:t>Cluster </a:t>
            </a:r>
            <a:r>
              <a:rPr lang="en-US" altLang="en-US" sz="1600" i="1" dirty="0" smtClean="0">
                <a:solidFill>
                  <a:schemeClr val="folHlink"/>
                </a:solidFill>
                <a:latin typeface="Palatino" pitchFamily="-128" charset="0"/>
              </a:rPr>
              <a:t>testing</a:t>
            </a:r>
            <a:r>
              <a:rPr lang="en-US" altLang="en-US" sz="1600" dirty="0">
                <a:latin typeface="Palatino" pitchFamily="-128" charset="0"/>
              </a:rPr>
              <a:t> </a:t>
            </a:r>
            <a:r>
              <a:rPr lang="en-US" altLang="en-US" sz="1600" dirty="0" smtClean="0">
                <a:latin typeface="Palatino" pitchFamily="-128" charset="0"/>
              </a:rPr>
              <a:t>defines </a:t>
            </a:r>
            <a:r>
              <a:rPr lang="en-US" altLang="en-US" sz="1600" dirty="0">
                <a:latin typeface="Palatino" pitchFamily="-128" charset="0"/>
              </a:rPr>
              <a:t>a cluster of collaborating classes (determined by examining the CRC and object-relationship model) is exercised by designing test cases that attempt to uncover errors in the collaborations. </a:t>
            </a:r>
            <a:endParaRPr lang="en-US" altLang="en-US" dirty="0">
              <a:latin typeface="Palatino" pitchFamily="-128" charset="0"/>
            </a:endParaRPr>
          </a:p>
        </p:txBody>
      </p:sp>
      <p:sp>
        <p:nvSpPr>
          <p:cNvPr id="5" name="Slide Number Placeholder 4"/>
          <p:cNvSpPr>
            <a:spLocks noGrp="1"/>
          </p:cNvSpPr>
          <p:nvPr>
            <p:ph type="sldNum" sz="quarter" idx="12"/>
          </p:nvPr>
        </p:nvSpPr>
        <p:spPr/>
        <p:txBody>
          <a:bodyPr/>
          <a:lstStyle/>
          <a:p>
            <a:fld id="{45C7C11B-F31E-4001-82CE-C81DBD9668AC}" type="slidenum">
              <a:rPr lang="en-US" altLang="en-US"/>
              <a:pPr/>
              <a:t>73</a:t>
            </a:fld>
            <a:endParaRPr lang="en-US" altLang="en-US"/>
          </a:p>
        </p:txBody>
      </p:sp>
    </p:spTree>
    <p:extLst>
      <p:ext uri="{BB962C8B-B14F-4D97-AF65-F5344CB8AC3E}">
        <p14:creationId xmlns:p14="http://schemas.microsoft.com/office/powerpoint/2010/main" val="337307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dirty="0"/>
              <a:t>OO Testing Strategies</a:t>
            </a:r>
          </a:p>
        </p:txBody>
      </p:sp>
      <p:sp>
        <p:nvSpPr>
          <p:cNvPr id="187395" name="Rectangle 3"/>
          <p:cNvSpPr>
            <a:spLocks noGrp="1" noChangeArrowheads="1"/>
          </p:cNvSpPr>
          <p:nvPr>
            <p:ph sz="quarter" idx="1"/>
          </p:nvPr>
        </p:nvSpPr>
        <p:spPr/>
        <p:txBody>
          <a:bodyPr>
            <a:normAutofit/>
          </a:bodyPr>
          <a:lstStyle/>
          <a:p>
            <a:pPr algn="just">
              <a:lnSpc>
                <a:spcPct val="90000"/>
              </a:lnSpc>
            </a:pPr>
            <a:r>
              <a:rPr lang="en-US" altLang="en-US" sz="2800" dirty="0">
                <a:latin typeface="Palatino" pitchFamily="-128" charset="0"/>
              </a:rPr>
              <a:t>Validation Testing</a:t>
            </a:r>
          </a:p>
          <a:p>
            <a:pPr lvl="1" algn="just">
              <a:lnSpc>
                <a:spcPct val="90000"/>
              </a:lnSpc>
            </a:pPr>
            <a:r>
              <a:rPr lang="en-US" altLang="en-US" sz="2400" dirty="0">
                <a:latin typeface="Palatino" pitchFamily="-128" charset="0"/>
              </a:rPr>
              <a:t>details of class connections </a:t>
            </a:r>
            <a:r>
              <a:rPr lang="en-US" altLang="en-US" sz="2400" dirty="0" smtClean="0">
                <a:latin typeface="Palatino" pitchFamily="-128" charset="0"/>
              </a:rPr>
              <a:t>disappear </a:t>
            </a:r>
          </a:p>
          <a:p>
            <a:pPr lvl="1" algn="just">
              <a:lnSpc>
                <a:spcPct val="90000"/>
              </a:lnSpc>
            </a:pPr>
            <a:r>
              <a:rPr lang="en-IN" sz="2400" dirty="0">
                <a:latin typeface="Palatino" pitchFamily="-128" charset="0"/>
              </a:rPr>
              <a:t>the validation of OO software focuses on user-visible actions and user-recognizable outputs from the system</a:t>
            </a:r>
            <a:endParaRPr lang="en-US" altLang="en-US" sz="2400" dirty="0">
              <a:latin typeface="Palatino" pitchFamily="-128" charset="0"/>
            </a:endParaRPr>
          </a:p>
          <a:p>
            <a:pPr lvl="1" algn="just">
              <a:lnSpc>
                <a:spcPct val="90000"/>
              </a:lnSpc>
            </a:pPr>
            <a:r>
              <a:rPr lang="en-US" altLang="en-US" sz="2400" dirty="0">
                <a:latin typeface="Palatino" pitchFamily="-128" charset="0"/>
              </a:rPr>
              <a:t>draw upon use cases </a:t>
            </a:r>
            <a:r>
              <a:rPr lang="en-US" altLang="en-US" sz="2400" dirty="0" smtClean="0">
                <a:latin typeface="Palatino" pitchFamily="-128" charset="0"/>
              </a:rPr>
              <a:t>that </a:t>
            </a:r>
            <a:r>
              <a:rPr lang="en-US" altLang="en-US" sz="2400" dirty="0">
                <a:latin typeface="Palatino" pitchFamily="-128" charset="0"/>
              </a:rPr>
              <a:t>are part of the requirements </a:t>
            </a:r>
            <a:r>
              <a:rPr lang="en-US" altLang="en-US" sz="2400" dirty="0" smtClean="0">
                <a:latin typeface="Palatino" pitchFamily="-128" charset="0"/>
              </a:rPr>
              <a:t>model</a:t>
            </a:r>
            <a:endParaRPr lang="en-US" altLang="en-US" sz="2400" dirty="0">
              <a:latin typeface="Palatino" pitchFamily="-128" charset="0"/>
            </a:endParaRPr>
          </a:p>
        </p:txBody>
      </p:sp>
      <p:sp>
        <p:nvSpPr>
          <p:cNvPr id="5" name="Slide Number Placeholder 4"/>
          <p:cNvSpPr>
            <a:spLocks noGrp="1"/>
          </p:cNvSpPr>
          <p:nvPr>
            <p:ph type="sldNum" sz="quarter" idx="12"/>
          </p:nvPr>
        </p:nvSpPr>
        <p:spPr/>
        <p:txBody>
          <a:bodyPr/>
          <a:lstStyle/>
          <a:p>
            <a:fld id="{DD2D83A1-CF87-4410-A5C8-6A516317D460}" type="slidenum">
              <a:rPr lang="en-US" altLang="en-US"/>
              <a:pPr/>
              <a:t>74</a:t>
            </a:fld>
            <a:endParaRPr lang="en-US" altLang="en-US"/>
          </a:p>
        </p:txBody>
      </p:sp>
    </p:spTree>
    <p:extLst>
      <p:ext uri="{BB962C8B-B14F-4D97-AF65-F5344CB8AC3E}">
        <p14:creationId xmlns:p14="http://schemas.microsoft.com/office/powerpoint/2010/main" val="26797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743201" y="1066801"/>
            <a:ext cx="5561013" cy="633413"/>
          </a:xfrm>
        </p:spPr>
        <p:txBody>
          <a:bodyPr>
            <a:normAutofit fontScale="90000"/>
          </a:bodyPr>
          <a:lstStyle/>
          <a:p>
            <a:r>
              <a:rPr lang="en-US" altLang="en-US"/>
              <a:t>Testing Methods</a:t>
            </a:r>
          </a:p>
        </p:txBody>
      </p:sp>
      <p:sp>
        <p:nvSpPr>
          <p:cNvPr id="174083" name="Rectangle 3"/>
          <p:cNvSpPr>
            <a:spLocks noGrp="1" noChangeArrowheads="1"/>
          </p:cNvSpPr>
          <p:nvPr>
            <p:ph sz="quarter" idx="1"/>
          </p:nvPr>
        </p:nvSpPr>
        <p:spPr/>
        <p:txBody>
          <a:bodyPr>
            <a:normAutofit/>
          </a:bodyPr>
          <a:lstStyle/>
          <a:p>
            <a:pPr algn="just"/>
            <a:r>
              <a:rPr lang="en-US" altLang="en-US" sz="1800" dirty="0">
                <a:solidFill>
                  <a:schemeClr val="folHlink"/>
                </a:solidFill>
              </a:rPr>
              <a:t>Fault-based testing</a:t>
            </a:r>
            <a:endParaRPr lang="en-US" altLang="en-US" sz="1800" dirty="0"/>
          </a:p>
          <a:p>
            <a:pPr lvl="1" algn="just"/>
            <a:r>
              <a:rPr lang="en-US" altLang="en-US" sz="1600" dirty="0"/>
              <a:t> The tester looks for plausible faults (i.e., aspects of the implementation of the system that may result in defects). To determine whether these faults exist, test cases are designed to exercise the design or code. </a:t>
            </a:r>
          </a:p>
          <a:p>
            <a:pPr algn="just"/>
            <a:r>
              <a:rPr lang="en-US" altLang="en-US" sz="1800" dirty="0" smtClean="0">
                <a:solidFill>
                  <a:schemeClr val="folHlink"/>
                </a:solidFill>
              </a:rPr>
              <a:t>Scenario-Based </a:t>
            </a:r>
            <a:r>
              <a:rPr lang="en-US" altLang="en-US" sz="1800" dirty="0">
                <a:solidFill>
                  <a:schemeClr val="folHlink"/>
                </a:solidFill>
              </a:rPr>
              <a:t>Test Design</a:t>
            </a:r>
          </a:p>
          <a:p>
            <a:pPr lvl="1" algn="just"/>
            <a:r>
              <a:rPr lang="en-US" altLang="en-US" sz="1600" dirty="0"/>
              <a:t>Scenario-based testing concentrates on what the user does, not what the product does. This means capturing the tasks (via use-cases) that the user has to perform, then applying them and their variants as tests.</a:t>
            </a:r>
            <a:endParaRPr lang="en-US" altLang="en-US" sz="1600" b="1" dirty="0"/>
          </a:p>
        </p:txBody>
      </p:sp>
      <p:sp>
        <p:nvSpPr>
          <p:cNvPr id="5" name="Slide Number Placeholder 4"/>
          <p:cNvSpPr>
            <a:spLocks noGrp="1"/>
          </p:cNvSpPr>
          <p:nvPr>
            <p:ph type="sldNum" sz="quarter" idx="12"/>
          </p:nvPr>
        </p:nvSpPr>
        <p:spPr/>
        <p:txBody>
          <a:bodyPr/>
          <a:lstStyle/>
          <a:p>
            <a:fld id="{14C9D9EB-4B52-4EFA-ACE0-CF211C1A60C5}" type="slidenum">
              <a:rPr lang="en-US" altLang="en-US"/>
              <a:pPr/>
              <a:t>75</a:t>
            </a:fld>
            <a:endParaRPr lang="en-US" altLang="en-US"/>
          </a:p>
        </p:txBody>
      </p:sp>
    </p:spTree>
    <p:extLst>
      <p:ext uri="{BB962C8B-B14F-4D97-AF65-F5344CB8AC3E}">
        <p14:creationId xmlns:p14="http://schemas.microsoft.com/office/powerpoint/2010/main" val="109150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OOT Methods at class level	</a:t>
            </a:r>
            <a:endParaRPr lang="en-IN" dirty="0"/>
          </a:p>
        </p:txBody>
      </p:sp>
      <p:sp>
        <p:nvSpPr>
          <p:cNvPr id="3" name="Content Placeholder 2"/>
          <p:cNvSpPr>
            <a:spLocks noGrp="1"/>
          </p:cNvSpPr>
          <p:nvPr>
            <p:ph sz="quarter" idx="1"/>
          </p:nvPr>
        </p:nvSpPr>
        <p:spPr/>
        <p:txBody>
          <a:bodyPr/>
          <a:lstStyle/>
          <a:p>
            <a:r>
              <a:rPr lang="en-IN" dirty="0" smtClean="0"/>
              <a:t>Random Testing</a:t>
            </a:r>
          </a:p>
          <a:p>
            <a:r>
              <a:rPr lang="en-IN" dirty="0" smtClean="0"/>
              <a:t>Partition Testing</a:t>
            </a:r>
          </a:p>
          <a:p>
            <a:r>
              <a:rPr lang="en-IN" dirty="0" smtClean="0"/>
              <a:t>Inter class Testing</a:t>
            </a:r>
          </a:p>
          <a:p>
            <a:pPr lvl="1"/>
            <a:r>
              <a:rPr lang="en-IN" dirty="0" smtClean="0"/>
              <a:t>Multiple class testing</a:t>
            </a:r>
          </a:p>
          <a:p>
            <a:pPr lvl="1"/>
            <a:r>
              <a:rPr lang="en-IN" dirty="0" smtClean="0"/>
              <a:t>Test derived from behavior models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30707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044700" y="1036731"/>
            <a:ext cx="8210582" cy="5221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dirty="0"/>
              <a:t>OOT Methods: Random Testing</a:t>
            </a:r>
          </a:p>
        </p:txBody>
      </p:sp>
      <p:sp>
        <p:nvSpPr>
          <p:cNvPr id="175107" name="Rectangle 3"/>
          <p:cNvSpPr>
            <a:spLocks noGrp="1" noChangeArrowheads="1"/>
          </p:cNvSpPr>
          <p:nvPr>
            <p:ph sz="quarter" idx="1"/>
          </p:nvPr>
        </p:nvSpPr>
        <p:spPr>
          <a:xfrm>
            <a:off x="1270000" y="2082800"/>
            <a:ext cx="10287000" cy="3276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Autofit/>
          </a:bodyPr>
          <a:lstStyle/>
          <a:p>
            <a:pPr algn="just"/>
            <a:r>
              <a:rPr lang="en-US" altLang="en-US" sz="2400" dirty="0"/>
              <a:t>Random testing</a:t>
            </a:r>
          </a:p>
          <a:p>
            <a:pPr lvl="1" algn="just"/>
            <a:r>
              <a:rPr lang="en-US" altLang="en-US" sz="2000" dirty="0"/>
              <a:t>identify operations applicable to a class</a:t>
            </a:r>
          </a:p>
          <a:p>
            <a:pPr lvl="1" algn="just"/>
            <a:r>
              <a:rPr lang="en-US" altLang="en-US" sz="2000" dirty="0"/>
              <a:t>define constraints on their use</a:t>
            </a:r>
          </a:p>
          <a:p>
            <a:pPr lvl="1" algn="just"/>
            <a:r>
              <a:rPr lang="en-US" altLang="en-US" sz="2000" dirty="0"/>
              <a:t>identify a minimum test sequence</a:t>
            </a:r>
          </a:p>
          <a:p>
            <a:pPr lvl="2" algn="just"/>
            <a:r>
              <a:rPr lang="en-US" altLang="en-US" sz="1800" dirty="0"/>
              <a:t>an operation sequence that defines the minimum life history of the class (object)</a:t>
            </a:r>
          </a:p>
          <a:p>
            <a:pPr lvl="1" algn="just"/>
            <a:r>
              <a:rPr lang="en-US" altLang="en-US" sz="2000" dirty="0"/>
              <a:t>generate a variety of random (but valid) test sequences</a:t>
            </a:r>
          </a:p>
          <a:p>
            <a:pPr lvl="2" algn="just"/>
            <a:r>
              <a:rPr lang="en-US" altLang="en-US" sz="1800" dirty="0"/>
              <a:t>exercise other (more complex) class instance life histories</a:t>
            </a:r>
          </a:p>
        </p:txBody>
      </p:sp>
      <p:sp>
        <p:nvSpPr>
          <p:cNvPr id="5" name="Slide Number Placeholder 4"/>
          <p:cNvSpPr>
            <a:spLocks noGrp="1"/>
          </p:cNvSpPr>
          <p:nvPr>
            <p:ph type="sldNum" sz="quarter" idx="12"/>
          </p:nvPr>
        </p:nvSpPr>
        <p:spPr/>
        <p:txBody>
          <a:bodyPr/>
          <a:lstStyle/>
          <a:p>
            <a:fld id="{DB57176E-4CD1-4D5D-87E5-F1A196021058}" type="slidenum">
              <a:rPr lang="en-US" altLang="en-US"/>
              <a:pPr/>
              <a:t>77</a:t>
            </a:fld>
            <a:endParaRPr lang="en-US" altLang="en-US"/>
          </a:p>
        </p:txBody>
      </p:sp>
    </p:spTree>
    <p:extLst>
      <p:ext uri="{BB962C8B-B14F-4D97-AF65-F5344CB8AC3E}">
        <p14:creationId xmlns:p14="http://schemas.microsoft.com/office/powerpoint/2010/main" val="116555694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981200" y="228600"/>
            <a:ext cx="8210582" cy="5221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dirty="0"/>
              <a:t>OOT Methods: Random Testing</a:t>
            </a:r>
          </a:p>
        </p:txBody>
      </p:sp>
      <p:sp>
        <p:nvSpPr>
          <p:cNvPr id="175107" name="Rectangle 3"/>
          <p:cNvSpPr>
            <a:spLocks noGrp="1" noChangeArrowheads="1"/>
          </p:cNvSpPr>
          <p:nvPr>
            <p:ph sz="quarter" idx="1"/>
          </p:nvPr>
        </p:nvSpPr>
        <p:spPr>
          <a:xfrm>
            <a:off x="1104900" y="927100"/>
            <a:ext cx="10287000" cy="3276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Autofit/>
          </a:bodyPr>
          <a:lstStyle/>
          <a:p>
            <a:pPr algn="just"/>
            <a:r>
              <a:rPr lang="en-IN" sz="1800" dirty="0" smtClean="0"/>
              <a:t>Consider </a:t>
            </a:r>
            <a:r>
              <a:rPr lang="en-IN" sz="1800" dirty="0"/>
              <a:t>a banking application in which an </a:t>
            </a:r>
            <a:r>
              <a:rPr lang="en-IN" sz="1800" b="1" dirty="0"/>
              <a:t>Account </a:t>
            </a:r>
            <a:r>
              <a:rPr lang="en-IN" sz="1800" dirty="0"/>
              <a:t>class has the following operations: </a:t>
            </a:r>
            <a:r>
              <a:rPr lang="en-IN" sz="1800" i="1" dirty="0"/>
              <a:t>open(), setup(), deposit(), withdraw(), balance(), summarize(), </a:t>
            </a:r>
            <a:r>
              <a:rPr lang="en-IN" sz="1800" i="1" dirty="0" err="1"/>
              <a:t>creditLimit</a:t>
            </a:r>
            <a:r>
              <a:rPr lang="en-IN" sz="1800" i="1" dirty="0"/>
              <a:t>(), </a:t>
            </a:r>
            <a:r>
              <a:rPr lang="en-IN" sz="1800" dirty="0"/>
              <a:t>and </a:t>
            </a:r>
            <a:r>
              <a:rPr lang="en-IN" sz="1800" i="1" dirty="0"/>
              <a:t>close()</a:t>
            </a:r>
            <a:r>
              <a:rPr lang="en-IN" sz="1800" dirty="0"/>
              <a:t>. Each of these operations may be applied for </a:t>
            </a:r>
            <a:r>
              <a:rPr lang="en-IN" sz="1800" b="1" dirty="0"/>
              <a:t>Account, </a:t>
            </a:r>
            <a:r>
              <a:rPr lang="en-IN" sz="1800" dirty="0"/>
              <a:t>but certain constraints (e.g., the account must be opened before other operations can be applied and closed after all operations are completed) are implied by the nature of the problem. Even with these constraints, there are many permutations of the operations. The minimum behavioral life history of an instance of </a:t>
            </a:r>
            <a:r>
              <a:rPr lang="en-IN" sz="1800" b="1" dirty="0"/>
              <a:t>Account </a:t>
            </a:r>
            <a:r>
              <a:rPr lang="en-IN" sz="1800" dirty="0"/>
              <a:t>includes the following operations:</a:t>
            </a:r>
          </a:p>
          <a:p>
            <a:pPr lvl="1" algn="just"/>
            <a:r>
              <a:rPr lang="en-IN" sz="1600" i="1" dirty="0" smtClean="0">
                <a:solidFill>
                  <a:srgbClr val="FF0000"/>
                </a:solidFill>
              </a:rPr>
              <a:t>open•setup•deposit•withdraw•close</a:t>
            </a:r>
          </a:p>
          <a:p>
            <a:pPr algn="just"/>
            <a:r>
              <a:rPr lang="en-IN" sz="1800" dirty="0"/>
              <a:t>This represents the minimum test sequence for account. However, a wide </a:t>
            </a:r>
            <a:r>
              <a:rPr lang="en-IN" sz="1800" dirty="0" smtClean="0"/>
              <a:t>variety of </a:t>
            </a:r>
            <a:r>
              <a:rPr lang="en-IN" sz="1800" dirty="0"/>
              <a:t>other behaviors may occur within this sequence:</a:t>
            </a:r>
          </a:p>
          <a:p>
            <a:pPr lvl="1" algn="just"/>
            <a:r>
              <a:rPr lang="en-IN" sz="1600" i="1" dirty="0">
                <a:solidFill>
                  <a:srgbClr val="FF0000"/>
                </a:solidFill>
              </a:rPr>
              <a:t>open•setup•deposit•[deposit|withdraw|balance|summarize|creditLimit]</a:t>
            </a:r>
            <a:r>
              <a:rPr lang="en-IN" sz="1600" i="1" dirty="0" err="1">
                <a:solidFill>
                  <a:srgbClr val="FF0000"/>
                </a:solidFill>
              </a:rPr>
              <a:t>n•withdraw•close</a:t>
            </a:r>
            <a:endParaRPr lang="en-IN" sz="1600" i="1" dirty="0">
              <a:solidFill>
                <a:srgbClr val="FF0000"/>
              </a:solidFill>
            </a:endParaRPr>
          </a:p>
          <a:p>
            <a:pPr algn="just"/>
            <a:r>
              <a:rPr lang="en-IN" sz="1800" dirty="0"/>
              <a:t>A variety of different operation sequences can be generated randomly. For example:</a:t>
            </a:r>
          </a:p>
          <a:p>
            <a:pPr lvl="1" algn="just"/>
            <a:r>
              <a:rPr lang="en-IN" sz="1600" i="1" dirty="0">
                <a:solidFill>
                  <a:srgbClr val="FF0000"/>
                </a:solidFill>
              </a:rPr>
              <a:t>Test case r</a:t>
            </a:r>
            <a:r>
              <a:rPr lang="en-IN" sz="1600" dirty="0">
                <a:solidFill>
                  <a:srgbClr val="FF0000"/>
                </a:solidFill>
              </a:rPr>
              <a:t>1</a:t>
            </a:r>
            <a:r>
              <a:rPr lang="en-IN" sz="1600" i="1" dirty="0">
                <a:solidFill>
                  <a:srgbClr val="FF0000"/>
                </a:solidFill>
              </a:rPr>
              <a:t>: open•setup•deposit•deposit•balance•summarize•withdraw•close</a:t>
            </a:r>
          </a:p>
          <a:p>
            <a:pPr lvl="1" algn="just"/>
            <a:r>
              <a:rPr lang="en-IN" sz="1600" i="1" dirty="0">
                <a:solidFill>
                  <a:srgbClr val="FF0000"/>
                </a:solidFill>
              </a:rPr>
              <a:t>Test case r</a:t>
            </a:r>
            <a:r>
              <a:rPr lang="en-IN" sz="1600" dirty="0">
                <a:solidFill>
                  <a:srgbClr val="FF0000"/>
                </a:solidFill>
              </a:rPr>
              <a:t>2</a:t>
            </a:r>
            <a:r>
              <a:rPr lang="en-IN" sz="1600" i="1" dirty="0">
                <a:solidFill>
                  <a:srgbClr val="FF0000"/>
                </a:solidFill>
              </a:rPr>
              <a:t>: open•setup•deposit•withdraw•deposit•balance•creditLimit•withdraw•close</a:t>
            </a:r>
            <a:endParaRPr lang="en-IN" sz="1600" dirty="0">
              <a:solidFill>
                <a:srgbClr val="FF0000"/>
              </a:solidFill>
            </a:endParaRPr>
          </a:p>
        </p:txBody>
      </p:sp>
      <p:sp>
        <p:nvSpPr>
          <p:cNvPr id="5" name="Slide Number Placeholder 4"/>
          <p:cNvSpPr>
            <a:spLocks noGrp="1"/>
          </p:cNvSpPr>
          <p:nvPr>
            <p:ph type="sldNum" sz="quarter" idx="12"/>
          </p:nvPr>
        </p:nvSpPr>
        <p:spPr/>
        <p:txBody>
          <a:bodyPr/>
          <a:lstStyle/>
          <a:p>
            <a:fld id="{DB57176E-4CD1-4D5D-87E5-F1A196021058}" type="slidenum">
              <a:rPr lang="en-US" altLang="en-US"/>
              <a:pPr/>
              <a:t>78</a:t>
            </a:fld>
            <a:endParaRPr lang="en-US" altLang="en-US"/>
          </a:p>
        </p:txBody>
      </p:sp>
    </p:spTree>
    <p:extLst>
      <p:ext uri="{BB962C8B-B14F-4D97-AF65-F5344CB8AC3E}">
        <p14:creationId xmlns:p14="http://schemas.microsoft.com/office/powerpoint/2010/main" val="337383563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024819" y="1066800"/>
            <a:ext cx="8707512" cy="5221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OOT Methods: Partition Testing</a:t>
            </a:r>
          </a:p>
        </p:txBody>
      </p:sp>
      <p:sp>
        <p:nvSpPr>
          <p:cNvPr id="176131" name="Rectangle 3"/>
          <p:cNvSpPr>
            <a:spLocks noGrp="1" noChangeArrowheads="1"/>
          </p:cNvSpPr>
          <p:nvPr>
            <p:ph sz="quarter" idx="1"/>
          </p:nvPr>
        </p:nvSpPr>
        <p:spPr>
          <a:xfrm>
            <a:off x="1397000" y="1905000"/>
            <a:ext cx="91186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algn="just">
              <a:lnSpc>
                <a:spcPct val="90000"/>
              </a:lnSpc>
            </a:pPr>
            <a:r>
              <a:rPr lang="en-US" altLang="en-US" sz="2400" dirty="0"/>
              <a:t>Partition Testing</a:t>
            </a:r>
          </a:p>
          <a:p>
            <a:pPr lvl="1" algn="just">
              <a:lnSpc>
                <a:spcPct val="90000"/>
              </a:lnSpc>
            </a:pPr>
            <a:r>
              <a:rPr lang="en-US" altLang="en-US" sz="2000" dirty="0"/>
              <a:t>reduces the number of test cases required to test a class in much the same way as equivalence partitioning for conventional software</a:t>
            </a:r>
          </a:p>
          <a:p>
            <a:pPr lvl="1" algn="just">
              <a:lnSpc>
                <a:spcPct val="90000"/>
              </a:lnSpc>
            </a:pPr>
            <a:r>
              <a:rPr lang="en-US" altLang="en-US" sz="2000" dirty="0"/>
              <a:t>state-based partitioning</a:t>
            </a:r>
          </a:p>
          <a:p>
            <a:pPr lvl="2" algn="just">
              <a:lnSpc>
                <a:spcPct val="90000"/>
              </a:lnSpc>
            </a:pPr>
            <a:r>
              <a:rPr lang="en-US" altLang="en-US" sz="1800" dirty="0"/>
              <a:t>categorize and test operations based on their ability to change the state of a class</a:t>
            </a:r>
          </a:p>
          <a:p>
            <a:pPr lvl="1" algn="just">
              <a:lnSpc>
                <a:spcPct val="90000"/>
              </a:lnSpc>
            </a:pPr>
            <a:r>
              <a:rPr lang="en-US" altLang="en-US" sz="2000" dirty="0"/>
              <a:t>attribute-based partitioning</a:t>
            </a:r>
          </a:p>
          <a:p>
            <a:pPr lvl="2" algn="just">
              <a:lnSpc>
                <a:spcPct val="90000"/>
              </a:lnSpc>
            </a:pPr>
            <a:r>
              <a:rPr lang="en-US" altLang="en-US" sz="1800" dirty="0"/>
              <a:t>categorize and test operations based on the attributes that they use</a:t>
            </a:r>
          </a:p>
          <a:p>
            <a:pPr lvl="1" algn="just">
              <a:lnSpc>
                <a:spcPct val="90000"/>
              </a:lnSpc>
            </a:pPr>
            <a:r>
              <a:rPr lang="en-US" altLang="en-US" sz="2000" dirty="0"/>
              <a:t>category-based partitioning</a:t>
            </a:r>
          </a:p>
          <a:p>
            <a:pPr lvl="2" algn="just">
              <a:lnSpc>
                <a:spcPct val="90000"/>
              </a:lnSpc>
            </a:pPr>
            <a:r>
              <a:rPr lang="en-US" altLang="en-US" sz="1800" dirty="0"/>
              <a:t>categorize and test operations based on the generic function each performs</a:t>
            </a:r>
          </a:p>
        </p:txBody>
      </p:sp>
      <p:sp>
        <p:nvSpPr>
          <p:cNvPr id="5" name="Slide Number Placeholder 4"/>
          <p:cNvSpPr>
            <a:spLocks noGrp="1"/>
          </p:cNvSpPr>
          <p:nvPr>
            <p:ph type="sldNum" sz="quarter" idx="12"/>
          </p:nvPr>
        </p:nvSpPr>
        <p:spPr/>
        <p:txBody>
          <a:bodyPr/>
          <a:lstStyle/>
          <a:p>
            <a:fld id="{65A56336-4ED6-441D-A5DE-1ACD84C9D7A7}" type="slidenum">
              <a:rPr lang="en-US" altLang="en-US"/>
              <a:pPr/>
              <a:t>79</a:t>
            </a:fld>
            <a:endParaRPr lang="en-US" altLang="en-US"/>
          </a:p>
        </p:txBody>
      </p:sp>
    </p:spTree>
    <p:extLst>
      <p:ext uri="{BB962C8B-B14F-4D97-AF65-F5344CB8AC3E}">
        <p14:creationId xmlns:p14="http://schemas.microsoft.com/office/powerpoint/2010/main" val="39396362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384300" y="1066801"/>
            <a:ext cx="4826000" cy="633413"/>
          </a:xfrm>
        </p:spPr>
        <p:txBody>
          <a:bodyPr>
            <a:normAutofit fontScale="90000"/>
          </a:bodyPr>
          <a:lstStyle/>
          <a:p>
            <a:r>
              <a:rPr lang="en-US" altLang="en-US" dirty="0"/>
              <a:t>Testing Strategy</a:t>
            </a:r>
          </a:p>
        </p:txBody>
      </p:sp>
      <p:sp>
        <p:nvSpPr>
          <p:cNvPr id="177155" name="Rectangle 3"/>
          <p:cNvSpPr>
            <a:spLocks noGrp="1" noChangeArrowheads="1"/>
          </p:cNvSpPr>
          <p:nvPr>
            <p:ph sz="quarter" idx="1"/>
          </p:nvPr>
        </p:nvSpPr>
        <p:spPr>
          <a:xfrm>
            <a:off x="1193800" y="1700214"/>
            <a:ext cx="10363200" cy="4572000"/>
          </a:xfrm>
        </p:spPr>
        <p:txBody>
          <a:bodyPr>
            <a:normAutofit/>
          </a:bodyPr>
          <a:lstStyle/>
          <a:p>
            <a:pPr algn="just"/>
            <a:r>
              <a:rPr lang="en-US" altLang="en-US" dirty="0"/>
              <a:t>We begin by </a:t>
            </a:r>
            <a:r>
              <a:rPr lang="en-US" altLang="en-US" dirty="0">
                <a:solidFill>
                  <a:schemeClr val="folHlink"/>
                </a:solidFill>
              </a:rPr>
              <a:t>‘testing-in-the-small’</a:t>
            </a:r>
            <a:r>
              <a:rPr lang="en-US" altLang="en-US" dirty="0"/>
              <a:t> and move toward </a:t>
            </a:r>
            <a:r>
              <a:rPr lang="en-US" altLang="en-US" dirty="0">
                <a:solidFill>
                  <a:schemeClr val="folHlink"/>
                </a:solidFill>
              </a:rPr>
              <a:t>‘testing-in-the-large’</a:t>
            </a:r>
          </a:p>
          <a:p>
            <a:pPr algn="just"/>
            <a:r>
              <a:rPr lang="en-US" altLang="en-US" dirty="0"/>
              <a:t>For conventional software</a:t>
            </a:r>
          </a:p>
          <a:p>
            <a:pPr lvl="1" algn="just"/>
            <a:r>
              <a:rPr lang="en-US" altLang="en-US" dirty="0"/>
              <a:t>The module (component) is our initial focus</a:t>
            </a:r>
          </a:p>
          <a:p>
            <a:pPr lvl="1" algn="just"/>
            <a:r>
              <a:rPr lang="en-US" altLang="en-US" dirty="0"/>
              <a:t>Integration of modules follows</a:t>
            </a:r>
          </a:p>
          <a:p>
            <a:pPr algn="just"/>
            <a:r>
              <a:rPr lang="en-US" altLang="en-US" dirty="0"/>
              <a:t>For OO software</a:t>
            </a:r>
          </a:p>
          <a:p>
            <a:pPr lvl="1" algn="just"/>
            <a:r>
              <a:rPr lang="en-US" altLang="en-US" dirty="0" smtClean="0"/>
              <a:t>Our </a:t>
            </a:r>
            <a:r>
              <a:rPr lang="en-US" altLang="en-US" dirty="0"/>
              <a:t>focus when “testing in the small” changes from an individual module (the conventional view) to an OO class that encompasses attributes and operations and implies communication and collaboration</a:t>
            </a:r>
          </a:p>
        </p:txBody>
      </p:sp>
      <p:sp>
        <p:nvSpPr>
          <p:cNvPr id="5" name="Slide Number Placeholder 4"/>
          <p:cNvSpPr>
            <a:spLocks noGrp="1"/>
          </p:cNvSpPr>
          <p:nvPr>
            <p:ph type="sldNum" sz="quarter" idx="12"/>
          </p:nvPr>
        </p:nvSpPr>
        <p:spPr/>
        <p:txBody>
          <a:bodyPr/>
          <a:lstStyle/>
          <a:p>
            <a:fld id="{8CCC32A1-3B1A-4BA2-A1E5-FF2624FA79A5}" type="slidenum">
              <a:rPr lang="en-US" altLang="en-US"/>
              <a:pPr/>
              <a:t>8</a:t>
            </a:fld>
            <a:endParaRPr lang="en-US" altLang="en-US"/>
          </a:p>
        </p:txBody>
      </p:sp>
    </p:spTree>
    <p:extLst>
      <p:ext uri="{BB962C8B-B14F-4D97-AF65-F5344CB8AC3E}">
        <p14:creationId xmlns:p14="http://schemas.microsoft.com/office/powerpoint/2010/main" val="215452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024819" y="1066800"/>
            <a:ext cx="8707512" cy="5221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OOT Methods: Partition Testing</a:t>
            </a:r>
          </a:p>
        </p:txBody>
      </p:sp>
      <p:sp>
        <p:nvSpPr>
          <p:cNvPr id="176131" name="Rectangle 3"/>
          <p:cNvSpPr>
            <a:spLocks noGrp="1" noChangeArrowheads="1"/>
          </p:cNvSpPr>
          <p:nvPr>
            <p:ph sz="quarter" idx="1"/>
          </p:nvPr>
        </p:nvSpPr>
        <p:spPr>
          <a:xfrm>
            <a:off x="596900" y="1905000"/>
            <a:ext cx="11188700" cy="464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algn="just"/>
            <a:r>
              <a:rPr lang="en-IN" sz="1800" i="1" dirty="0"/>
              <a:t>State-based partitioning </a:t>
            </a:r>
            <a:r>
              <a:rPr lang="en-IN" sz="1800" i="1" dirty="0" smtClean="0"/>
              <a:t>: Co</a:t>
            </a:r>
            <a:r>
              <a:rPr lang="en-IN" sz="1800" dirty="0" smtClean="0"/>
              <a:t>nsidering </a:t>
            </a:r>
            <a:r>
              <a:rPr lang="en-IN" sz="1800" dirty="0"/>
              <a:t>the </a:t>
            </a:r>
            <a:r>
              <a:rPr lang="en-IN" sz="1800" b="1" dirty="0"/>
              <a:t>Account </a:t>
            </a:r>
            <a:r>
              <a:rPr lang="en-IN" sz="1800" dirty="0"/>
              <a:t>class, state </a:t>
            </a:r>
            <a:r>
              <a:rPr lang="en-IN" sz="1800" dirty="0" smtClean="0"/>
              <a:t>operations include </a:t>
            </a:r>
            <a:r>
              <a:rPr lang="en-IN" sz="1800" i="1" dirty="0"/>
              <a:t>deposit() </a:t>
            </a:r>
            <a:r>
              <a:rPr lang="en-IN" sz="1800" dirty="0"/>
              <a:t>and </a:t>
            </a:r>
            <a:r>
              <a:rPr lang="en-IN" sz="1800" i="1" dirty="0"/>
              <a:t>withdraw(), </a:t>
            </a:r>
            <a:r>
              <a:rPr lang="en-IN" sz="1800" dirty="0"/>
              <a:t>whereas </a:t>
            </a:r>
            <a:r>
              <a:rPr lang="en-IN" sz="1800" dirty="0" err="1"/>
              <a:t>nonstate</a:t>
            </a:r>
            <a:r>
              <a:rPr lang="en-IN" sz="1800" dirty="0"/>
              <a:t> operations include </a:t>
            </a:r>
            <a:r>
              <a:rPr lang="en-IN" sz="1800" i="1" dirty="0"/>
              <a:t>balance</a:t>
            </a:r>
            <a:r>
              <a:rPr lang="en-IN" sz="1800" i="1" dirty="0" smtClean="0"/>
              <a:t>(), summarize</a:t>
            </a:r>
            <a:r>
              <a:rPr lang="en-IN" sz="1800" i="1" dirty="0"/>
              <a:t>(), </a:t>
            </a:r>
            <a:r>
              <a:rPr lang="en-IN" sz="1800" dirty="0"/>
              <a:t>and </a:t>
            </a:r>
            <a:r>
              <a:rPr lang="en-IN" sz="1800" i="1" dirty="0" err="1"/>
              <a:t>creditLimit</a:t>
            </a:r>
            <a:r>
              <a:rPr lang="en-IN" sz="1800" i="1" dirty="0"/>
              <a:t>(). </a:t>
            </a:r>
            <a:r>
              <a:rPr lang="en-IN" sz="1800" dirty="0"/>
              <a:t>Tests are designed in a way that exercises </a:t>
            </a:r>
            <a:r>
              <a:rPr lang="en-IN" sz="1800" dirty="0" smtClean="0"/>
              <a:t>operations that </a:t>
            </a:r>
            <a:r>
              <a:rPr lang="en-IN" sz="1800" dirty="0"/>
              <a:t>change state and those that do not change state separately. Therefore</a:t>
            </a:r>
            <a:r>
              <a:rPr lang="en-IN" sz="1800" dirty="0" smtClean="0"/>
              <a:t>, </a:t>
            </a:r>
          </a:p>
          <a:p>
            <a:pPr lvl="1" algn="just"/>
            <a:r>
              <a:rPr lang="en-IN" sz="1600" i="1" dirty="0" smtClean="0">
                <a:solidFill>
                  <a:srgbClr val="FF0000"/>
                </a:solidFill>
              </a:rPr>
              <a:t>Test </a:t>
            </a:r>
            <a:r>
              <a:rPr lang="en-IN" sz="1600" i="1" dirty="0">
                <a:solidFill>
                  <a:srgbClr val="FF0000"/>
                </a:solidFill>
              </a:rPr>
              <a:t>case p</a:t>
            </a:r>
            <a:r>
              <a:rPr lang="en-IN" sz="1600" dirty="0">
                <a:solidFill>
                  <a:srgbClr val="FF0000"/>
                </a:solidFill>
              </a:rPr>
              <a:t>1</a:t>
            </a:r>
            <a:r>
              <a:rPr lang="en-IN" sz="1600" i="1" dirty="0">
                <a:solidFill>
                  <a:srgbClr val="FF0000"/>
                </a:solidFill>
              </a:rPr>
              <a:t>: open•setup•deposit•deposit•withdraw•withdraw•close</a:t>
            </a:r>
          </a:p>
          <a:p>
            <a:pPr lvl="1" algn="just"/>
            <a:r>
              <a:rPr lang="en-IN" sz="1600" i="1" dirty="0">
                <a:solidFill>
                  <a:srgbClr val="FF0000"/>
                </a:solidFill>
              </a:rPr>
              <a:t>Test case p</a:t>
            </a:r>
            <a:r>
              <a:rPr lang="en-IN" sz="1600" dirty="0">
                <a:solidFill>
                  <a:srgbClr val="FF0000"/>
                </a:solidFill>
              </a:rPr>
              <a:t>2</a:t>
            </a:r>
            <a:r>
              <a:rPr lang="en-IN" sz="1600" i="1" dirty="0">
                <a:solidFill>
                  <a:srgbClr val="FF0000"/>
                </a:solidFill>
              </a:rPr>
              <a:t>: </a:t>
            </a:r>
            <a:r>
              <a:rPr lang="en-IN" sz="1600" i="1" dirty="0" smtClean="0">
                <a:solidFill>
                  <a:srgbClr val="FF0000"/>
                </a:solidFill>
              </a:rPr>
              <a:t>open•setup•summarize•creditLimit</a:t>
            </a:r>
            <a:r>
              <a:rPr lang="en-IN" sz="1600" i="1" dirty="0">
                <a:solidFill>
                  <a:srgbClr val="FF0000"/>
                </a:solidFill>
              </a:rPr>
              <a:t>•</a:t>
            </a:r>
            <a:r>
              <a:rPr lang="en-IN" sz="1600" i="1" dirty="0" smtClean="0">
                <a:solidFill>
                  <a:srgbClr val="FF0000"/>
                </a:solidFill>
              </a:rPr>
              <a:t>close</a:t>
            </a:r>
            <a:endParaRPr lang="en-IN" sz="1600" i="1" dirty="0">
              <a:solidFill>
                <a:srgbClr val="FF0000"/>
              </a:solidFill>
            </a:endParaRPr>
          </a:p>
          <a:p>
            <a:pPr algn="just"/>
            <a:r>
              <a:rPr lang="en-IN" sz="1800" dirty="0"/>
              <a:t>Test case </a:t>
            </a:r>
            <a:r>
              <a:rPr lang="en-IN" sz="1800" i="1" dirty="0"/>
              <a:t>p</a:t>
            </a:r>
            <a:r>
              <a:rPr lang="en-IN" sz="1800" dirty="0"/>
              <a:t>1 changes state, while test case </a:t>
            </a:r>
            <a:r>
              <a:rPr lang="en-IN" sz="1800" i="1" dirty="0"/>
              <a:t>p</a:t>
            </a:r>
            <a:r>
              <a:rPr lang="en-IN" sz="1800" dirty="0"/>
              <a:t>2 exercises operations that do </a:t>
            </a:r>
            <a:r>
              <a:rPr lang="en-IN" sz="1800" dirty="0" smtClean="0"/>
              <a:t>not change </a:t>
            </a:r>
            <a:r>
              <a:rPr lang="en-IN" sz="1800" dirty="0"/>
              <a:t>state (other than those in the minimum test sequence).</a:t>
            </a:r>
          </a:p>
          <a:p>
            <a:pPr algn="just"/>
            <a:r>
              <a:rPr lang="en-IN" sz="1800" i="1" dirty="0"/>
              <a:t>Attribute-based partitioning </a:t>
            </a:r>
            <a:r>
              <a:rPr lang="en-IN" sz="1800" i="1" dirty="0" smtClean="0"/>
              <a:t>: </a:t>
            </a:r>
            <a:r>
              <a:rPr lang="en-IN" sz="1800" dirty="0" smtClean="0"/>
              <a:t>For </a:t>
            </a:r>
            <a:r>
              <a:rPr lang="en-IN" sz="1800" dirty="0"/>
              <a:t>the </a:t>
            </a:r>
            <a:r>
              <a:rPr lang="en-IN" sz="1800" b="1" dirty="0"/>
              <a:t>Account </a:t>
            </a:r>
            <a:r>
              <a:rPr lang="en-IN" sz="1800" dirty="0"/>
              <a:t>class, the attributes </a:t>
            </a:r>
            <a:r>
              <a:rPr lang="en-IN" sz="1800" i="1" dirty="0"/>
              <a:t>balance </a:t>
            </a:r>
            <a:r>
              <a:rPr lang="en-IN" sz="1800" dirty="0"/>
              <a:t>and </a:t>
            </a:r>
            <a:r>
              <a:rPr lang="en-IN" sz="1800" i="1" dirty="0" err="1"/>
              <a:t>creditLimit</a:t>
            </a:r>
            <a:r>
              <a:rPr lang="en-IN" sz="1800" i="1" dirty="0"/>
              <a:t> </a:t>
            </a:r>
            <a:r>
              <a:rPr lang="en-IN" sz="1800" dirty="0"/>
              <a:t>can be </a:t>
            </a:r>
            <a:r>
              <a:rPr lang="en-IN" sz="1800" dirty="0" smtClean="0"/>
              <a:t>used to </a:t>
            </a:r>
            <a:r>
              <a:rPr lang="en-IN" sz="1800" dirty="0"/>
              <a:t>define partitions. Operations are divided into three partitions: (1) operations </a:t>
            </a:r>
            <a:r>
              <a:rPr lang="en-IN" sz="1800" dirty="0" smtClean="0"/>
              <a:t>that use </a:t>
            </a:r>
            <a:r>
              <a:rPr lang="en-IN" sz="1800" i="1" dirty="0" err="1"/>
              <a:t>creditLimit</a:t>
            </a:r>
            <a:r>
              <a:rPr lang="en-IN" sz="1800" i="1" dirty="0"/>
              <a:t>, </a:t>
            </a:r>
            <a:r>
              <a:rPr lang="en-IN" sz="1800" dirty="0"/>
              <a:t>(2) operations that modify </a:t>
            </a:r>
            <a:r>
              <a:rPr lang="en-IN" sz="1800" i="1" dirty="0" err="1"/>
              <a:t>creditLimit</a:t>
            </a:r>
            <a:r>
              <a:rPr lang="en-IN" sz="1800" dirty="0"/>
              <a:t>, and (3) operations that do </a:t>
            </a:r>
            <a:r>
              <a:rPr lang="en-IN" sz="1800" dirty="0" smtClean="0"/>
              <a:t>not use </a:t>
            </a:r>
            <a:r>
              <a:rPr lang="en-IN" sz="1800" dirty="0"/>
              <a:t>or modify </a:t>
            </a:r>
            <a:r>
              <a:rPr lang="en-IN" sz="1800" i="1" dirty="0" err="1"/>
              <a:t>creditLimit</a:t>
            </a:r>
            <a:r>
              <a:rPr lang="en-IN" sz="1800" i="1" dirty="0"/>
              <a:t>. </a:t>
            </a:r>
            <a:r>
              <a:rPr lang="en-IN" sz="1800" dirty="0"/>
              <a:t>Test sequences are then designed for each partition.</a:t>
            </a:r>
          </a:p>
          <a:p>
            <a:pPr algn="just"/>
            <a:r>
              <a:rPr lang="en-IN" sz="1800" i="1" dirty="0"/>
              <a:t>Category-based partitioning </a:t>
            </a:r>
            <a:r>
              <a:rPr lang="en-IN" sz="1800" dirty="0" smtClean="0"/>
              <a:t>: For </a:t>
            </a:r>
            <a:r>
              <a:rPr lang="en-IN" sz="1800" dirty="0"/>
              <a:t>example, operations in the </a:t>
            </a:r>
            <a:r>
              <a:rPr lang="en-IN" sz="1800" b="1" dirty="0"/>
              <a:t>Account </a:t>
            </a:r>
            <a:r>
              <a:rPr lang="en-IN" sz="1800" dirty="0"/>
              <a:t>class can be </a:t>
            </a:r>
            <a:r>
              <a:rPr lang="en-IN" sz="1800" dirty="0" smtClean="0"/>
              <a:t>categorized in </a:t>
            </a:r>
            <a:r>
              <a:rPr lang="en-IN" sz="1800" dirty="0"/>
              <a:t>initialization operations (</a:t>
            </a:r>
            <a:r>
              <a:rPr lang="en-IN" sz="1800" i="1" dirty="0"/>
              <a:t>open, setup</a:t>
            </a:r>
            <a:r>
              <a:rPr lang="en-IN" sz="1800" dirty="0"/>
              <a:t>), computational operations (</a:t>
            </a:r>
            <a:r>
              <a:rPr lang="en-IN" sz="1800" i="1" dirty="0"/>
              <a:t>deposit</a:t>
            </a:r>
            <a:r>
              <a:rPr lang="en-IN" sz="1800" i="1" dirty="0" smtClean="0"/>
              <a:t>, withdraw</a:t>
            </a:r>
            <a:r>
              <a:rPr lang="en-IN" sz="1800" dirty="0"/>
              <a:t>), queries (</a:t>
            </a:r>
            <a:r>
              <a:rPr lang="en-IN" sz="1800" i="1" dirty="0"/>
              <a:t>balance, summarize, </a:t>
            </a:r>
            <a:r>
              <a:rPr lang="en-IN" sz="1800" i="1" dirty="0" err="1"/>
              <a:t>creditLimit</a:t>
            </a:r>
            <a:r>
              <a:rPr lang="en-IN" sz="1800" dirty="0"/>
              <a:t>), and termination operations (</a:t>
            </a:r>
            <a:r>
              <a:rPr lang="en-IN" sz="1800" i="1" dirty="0"/>
              <a:t>close</a:t>
            </a:r>
            <a:r>
              <a:rPr lang="en-IN" sz="1800" dirty="0"/>
              <a:t>).</a:t>
            </a:r>
            <a:endParaRPr lang="en-US" altLang="en-US" sz="1800" dirty="0"/>
          </a:p>
        </p:txBody>
      </p:sp>
      <p:sp>
        <p:nvSpPr>
          <p:cNvPr id="5" name="Slide Number Placeholder 4"/>
          <p:cNvSpPr>
            <a:spLocks noGrp="1"/>
          </p:cNvSpPr>
          <p:nvPr>
            <p:ph type="sldNum" sz="quarter" idx="12"/>
          </p:nvPr>
        </p:nvSpPr>
        <p:spPr/>
        <p:txBody>
          <a:bodyPr/>
          <a:lstStyle/>
          <a:p>
            <a:fld id="{65A56336-4ED6-441D-A5DE-1ACD84C9D7A7}" type="slidenum">
              <a:rPr lang="en-US" altLang="en-US"/>
              <a:pPr/>
              <a:t>80</a:t>
            </a:fld>
            <a:endParaRPr lang="en-US" altLang="en-US"/>
          </a:p>
        </p:txBody>
      </p:sp>
    </p:spTree>
    <p:extLst>
      <p:ext uri="{BB962C8B-B14F-4D97-AF65-F5344CB8AC3E}">
        <p14:creationId xmlns:p14="http://schemas.microsoft.com/office/powerpoint/2010/main" val="219224854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460850" y="1066800"/>
            <a:ext cx="9776715" cy="5498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sz="3600"/>
              <a:t>OOT Methods: Inter-Class Testing</a:t>
            </a:r>
            <a:endParaRPr lang="en-US" altLang="en-US"/>
          </a:p>
        </p:txBody>
      </p:sp>
      <p:sp>
        <p:nvSpPr>
          <p:cNvPr id="177155" name="Rectangle 3"/>
          <p:cNvSpPr>
            <a:spLocks noGrp="1" noChangeArrowheads="1"/>
          </p:cNvSpPr>
          <p:nvPr>
            <p:ph sz="quarter" idx="1"/>
          </p:nvPr>
        </p:nvSpPr>
        <p:spPr>
          <a:xfrm>
            <a:off x="1689100" y="1828800"/>
            <a:ext cx="93091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algn="just">
              <a:lnSpc>
                <a:spcPct val="90000"/>
              </a:lnSpc>
            </a:pPr>
            <a:r>
              <a:rPr lang="en-US" altLang="en-US" dirty="0" smtClean="0"/>
              <a:t>Multiple class </a:t>
            </a:r>
            <a:r>
              <a:rPr lang="en-US" altLang="en-US" dirty="0"/>
              <a:t>testing</a:t>
            </a:r>
          </a:p>
          <a:p>
            <a:pPr lvl="1" algn="just">
              <a:lnSpc>
                <a:spcPct val="90000"/>
              </a:lnSpc>
            </a:pPr>
            <a:r>
              <a:rPr lang="en-US" altLang="en-US" dirty="0"/>
              <a:t>For each client class, use the list of class operators to generate a series of random test sequences. The operators will send messages to other server classes.</a:t>
            </a:r>
          </a:p>
          <a:p>
            <a:pPr lvl="1" algn="just">
              <a:lnSpc>
                <a:spcPct val="90000"/>
              </a:lnSpc>
            </a:pPr>
            <a:r>
              <a:rPr lang="en-US" altLang="en-US" dirty="0"/>
              <a:t>For each message that is generated, determine the collaborator class and the corresponding operator in the server object.</a:t>
            </a:r>
          </a:p>
          <a:p>
            <a:pPr lvl="1" algn="just">
              <a:lnSpc>
                <a:spcPct val="90000"/>
              </a:lnSpc>
            </a:pPr>
            <a:r>
              <a:rPr lang="en-US" altLang="en-US" dirty="0"/>
              <a:t>For each operator in the server object (that has been invoked by messages sent from the client object), determine the messages that it transmits.</a:t>
            </a:r>
          </a:p>
          <a:p>
            <a:pPr lvl="1" algn="just">
              <a:lnSpc>
                <a:spcPct val="90000"/>
              </a:lnSpc>
            </a:pPr>
            <a:r>
              <a:rPr lang="en-US" altLang="en-US" dirty="0"/>
              <a:t>For each of the messages, determine the next level of operators that are invoked and incorporate these into the test sequence</a:t>
            </a:r>
          </a:p>
        </p:txBody>
      </p:sp>
      <p:sp>
        <p:nvSpPr>
          <p:cNvPr id="5" name="Slide Number Placeholder 4"/>
          <p:cNvSpPr>
            <a:spLocks noGrp="1"/>
          </p:cNvSpPr>
          <p:nvPr>
            <p:ph type="sldNum" sz="quarter" idx="12"/>
          </p:nvPr>
        </p:nvSpPr>
        <p:spPr/>
        <p:txBody>
          <a:bodyPr/>
          <a:lstStyle/>
          <a:p>
            <a:fld id="{486C58BB-5888-40D1-A425-E3B26BE04FB4}" type="slidenum">
              <a:rPr lang="en-US" altLang="en-US"/>
              <a:pPr/>
              <a:t>81</a:t>
            </a:fld>
            <a:endParaRPr lang="en-US" altLang="en-US"/>
          </a:p>
        </p:txBody>
      </p:sp>
    </p:spTree>
    <p:extLst>
      <p:ext uri="{BB962C8B-B14F-4D97-AF65-F5344CB8AC3E}">
        <p14:creationId xmlns:p14="http://schemas.microsoft.com/office/powerpoint/2010/main" val="339553977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981553" y="1066800"/>
            <a:ext cx="10735311" cy="5498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sz="3600" dirty="0"/>
              <a:t>OOT Methods: </a:t>
            </a:r>
            <a:r>
              <a:rPr lang="en-US" altLang="en-US" sz="3600" dirty="0" smtClean="0"/>
              <a:t>multiple Class </a:t>
            </a:r>
            <a:r>
              <a:rPr lang="en-US" altLang="en-US" sz="3600" dirty="0"/>
              <a:t>Testing</a:t>
            </a:r>
            <a:endParaRPr lang="en-US" altLang="en-US" dirty="0"/>
          </a:p>
        </p:txBody>
      </p:sp>
      <p:sp>
        <p:nvSpPr>
          <p:cNvPr id="177155" name="Rectangle 3"/>
          <p:cNvSpPr>
            <a:spLocks noGrp="1" noChangeArrowheads="1"/>
          </p:cNvSpPr>
          <p:nvPr>
            <p:ph sz="quarter" idx="1"/>
          </p:nvPr>
        </p:nvSpPr>
        <p:spPr>
          <a:xfrm>
            <a:off x="482600" y="1692584"/>
            <a:ext cx="5905500" cy="5013016"/>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fontScale="77500" lnSpcReduction="20000"/>
          </a:bodyPr>
          <a:lstStyle/>
          <a:p>
            <a:pPr algn="just"/>
            <a:r>
              <a:rPr lang="en-IN" dirty="0"/>
              <a:t>To illustrate </a:t>
            </a:r>
            <a:r>
              <a:rPr lang="en-IN" dirty="0" smtClean="0"/>
              <a:t>, </a:t>
            </a:r>
            <a:r>
              <a:rPr lang="en-IN" dirty="0"/>
              <a:t>consider a sequence of operations for the </a:t>
            </a:r>
            <a:r>
              <a:rPr lang="en-IN" b="1" dirty="0"/>
              <a:t>Bank </a:t>
            </a:r>
            <a:r>
              <a:rPr lang="en-IN" dirty="0"/>
              <a:t>class </a:t>
            </a:r>
            <a:r>
              <a:rPr lang="en-IN" dirty="0" smtClean="0"/>
              <a:t>relative to </a:t>
            </a:r>
            <a:r>
              <a:rPr lang="en-IN" dirty="0"/>
              <a:t>an </a:t>
            </a:r>
            <a:r>
              <a:rPr lang="en-IN" b="1" dirty="0"/>
              <a:t>ATM </a:t>
            </a:r>
            <a:r>
              <a:rPr lang="en-IN" dirty="0" smtClean="0"/>
              <a:t>class:</a:t>
            </a:r>
            <a:endParaRPr lang="en-IN" dirty="0"/>
          </a:p>
          <a:p>
            <a:pPr algn="just"/>
            <a:r>
              <a:rPr lang="en-IN" i="1" dirty="0" err="1">
                <a:solidFill>
                  <a:srgbClr val="FF0000"/>
                </a:solidFill>
              </a:rPr>
              <a:t>verifyAcct•verifyPIN</a:t>
            </a:r>
            <a:r>
              <a:rPr lang="en-IN" i="1" dirty="0">
                <a:solidFill>
                  <a:srgbClr val="FF0000"/>
                </a:solidFill>
              </a:rPr>
              <a:t>•[[</a:t>
            </a:r>
            <a:r>
              <a:rPr lang="en-IN" i="1" dirty="0" err="1">
                <a:solidFill>
                  <a:srgbClr val="FF0000"/>
                </a:solidFill>
              </a:rPr>
              <a:t>verifyPolicy•withdrawReq</a:t>
            </a:r>
            <a:r>
              <a:rPr lang="en-IN" i="1" dirty="0">
                <a:solidFill>
                  <a:srgbClr val="FF0000"/>
                </a:solidFill>
              </a:rPr>
              <a:t>]|</a:t>
            </a:r>
            <a:r>
              <a:rPr lang="en-IN" i="1" dirty="0" err="1" smtClean="0">
                <a:solidFill>
                  <a:srgbClr val="FF0000"/>
                </a:solidFill>
              </a:rPr>
              <a:t>depositReq|acctInfoREQ</a:t>
            </a:r>
            <a:r>
              <a:rPr lang="en-IN" i="1" dirty="0" smtClean="0">
                <a:solidFill>
                  <a:srgbClr val="FF0000"/>
                </a:solidFill>
              </a:rPr>
              <a:t>]</a:t>
            </a:r>
            <a:r>
              <a:rPr lang="en-IN" i="1" baseline="30000" dirty="0" smtClean="0">
                <a:solidFill>
                  <a:srgbClr val="FF0000"/>
                </a:solidFill>
              </a:rPr>
              <a:t>n</a:t>
            </a:r>
            <a:endParaRPr lang="en-IN" i="1" dirty="0">
              <a:solidFill>
                <a:srgbClr val="FF0000"/>
              </a:solidFill>
            </a:endParaRPr>
          </a:p>
          <a:p>
            <a:pPr algn="just"/>
            <a:r>
              <a:rPr lang="en-IN" dirty="0"/>
              <a:t>A random test case for the </a:t>
            </a:r>
            <a:r>
              <a:rPr lang="en-IN" b="1" dirty="0"/>
              <a:t>Bank </a:t>
            </a:r>
            <a:r>
              <a:rPr lang="en-IN" dirty="0"/>
              <a:t>class might be</a:t>
            </a:r>
          </a:p>
          <a:p>
            <a:pPr algn="just"/>
            <a:r>
              <a:rPr lang="en-IN" i="1" dirty="0"/>
              <a:t>Test case r</a:t>
            </a:r>
            <a:r>
              <a:rPr lang="en-IN" dirty="0"/>
              <a:t>3  </a:t>
            </a:r>
            <a:r>
              <a:rPr lang="en-IN" i="1" dirty="0" err="1"/>
              <a:t>verifyAcct•verifyPIN•depositReq</a:t>
            </a:r>
            <a:endParaRPr lang="en-IN" i="1" dirty="0"/>
          </a:p>
          <a:p>
            <a:pPr algn="just"/>
            <a:r>
              <a:rPr lang="en-IN" dirty="0"/>
              <a:t>In order to consider the collaborators involved in this test, the messages </a:t>
            </a:r>
            <a:r>
              <a:rPr lang="en-IN" dirty="0" smtClean="0"/>
              <a:t>associated with </a:t>
            </a:r>
            <a:r>
              <a:rPr lang="en-IN" dirty="0"/>
              <a:t>each of the operations noted in test case </a:t>
            </a:r>
            <a:r>
              <a:rPr lang="en-IN" i="1" dirty="0"/>
              <a:t>r3 </a:t>
            </a:r>
            <a:r>
              <a:rPr lang="en-IN" dirty="0"/>
              <a:t>are considered. </a:t>
            </a:r>
            <a:r>
              <a:rPr lang="en-IN" b="1" dirty="0"/>
              <a:t>Bank </a:t>
            </a:r>
            <a:r>
              <a:rPr lang="en-IN" dirty="0"/>
              <a:t>must </a:t>
            </a:r>
            <a:r>
              <a:rPr lang="en-IN" dirty="0" smtClean="0"/>
              <a:t>collaborate with </a:t>
            </a:r>
            <a:r>
              <a:rPr lang="en-IN" b="1" dirty="0" err="1"/>
              <a:t>ValidationInfo</a:t>
            </a:r>
            <a:r>
              <a:rPr lang="en-IN" b="1" dirty="0"/>
              <a:t> </a:t>
            </a:r>
            <a:r>
              <a:rPr lang="en-IN" dirty="0"/>
              <a:t>to execute the </a:t>
            </a:r>
            <a:r>
              <a:rPr lang="en-IN" i="1" dirty="0" err="1"/>
              <a:t>verifyAcct</a:t>
            </a:r>
            <a:r>
              <a:rPr lang="en-IN" i="1" dirty="0"/>
              <a:t>() </a:t>
            </a:r>
            <a:r>
              <a:rPr lang="en-IN" dirty="0"/>
              <a:t>and </a:t>
            </a:r>
            <a:r>
              <a:rPr lang="en-IN" i="1" dirty="0" err="1"/>
              <a:t>verifyPIN</a:t>
            </a:r>
            <a:r>
              <a:rPr lang="en-IN" i="1" dirty="0"/>
              <a:t>(). </a:t>
            </a:r>
            <a:r>
              <a:rPr lang="en-IN" b="1" dirty="0"/>
              <a:t>Bank </a:t>
            </a:r>
            <a:r>
              <a:rPr lang="en-IN" dirty="0" smtClean="0"/>
              <a:t>must collaborate </a:t>
            </a:r>
            <a:r>
              <a:rPr lang="en-IN" dirty="0"/>
              <a:t>with </a:t>
            </a:r>
            <a:r>
              <a:rPr lang="en-IN" b="1" dirty="0"/>
              <a:t>Account </a:t>
            </a:r>
            <a:r>
              <a:rPr lang="en-IN" dirty="0"/>
              <a:t>to execute </a:t>
            </a:r>
            <a:r>
              <a:rPr lang="en-IN" i="1" dirty="0" err="1"/>
              <a:t>depositReq</a:t>
            </a:r>
            <a:r>
              <a:rPr lang="en-IN" i="1" dirty="0"/>
              <a:t>(). </a:t>
            </a:r>
            <a:r>
              <a:rPr lang="en-IN" dirty="0"/>
              <a:t>Hence, a new test case that </a:t>
            </a:r>
            <a:r>
              <a:rPr lang="en-IN" dirty="0" err="1" smtClean="0"/>
              <a:t>exercisesthese</a:t>
            </a:r>
            <a:r>
              <a:rPr lang="en-IN" dirty="0" smtClean="0"/>
              <a:t> </a:t>
            </a:r>
            <a:r>
              <a:rPr lang="en-IN" dirty="0"/>
              <a:t>collaborations is</a:t>
            </a:r>
          </a:p>
          <a:p>
            <a:pPr algn="just"/>
            <a:r>
              <a:rPr lang="en-IN" i="1" dirty="0"/>
              <a:t>Test case r</a:t>
            </a:r>
            <a:r>
              <a:rPr lang="en-IN" dirty="0"/>
              <a:t>4 </a:t>
            </a:r>
            <a:endParaRPr lang="en-IN" dirty="0" smtClean="0"/>
          </a:p>
          <a:p>
            <a:pPr algn="just"/>
            <a:r>
              <a:rPr lang="en-IN" i="1" dirty="0" err="1" smtClean="0">
                <a:solidFill>
                  <a:srgbClr val="FF0000"/>
                </a:solidFill>
              </a:rPr>
              <a:t>verifyAcct</a:t>
            </a:r>
            <a:r>
              <a:rPr lang="en-IN" i="1" dirty="0" smtClean="0">
                <a:solidFill>
                  <a:srgbClr val="FF0000"/>
                </a:solidFill>
              </a:rPr>
              <a:t>[</a:t>
            </a:r>
            <a:r>
              <a:rPr lang="en-IN" i="1" dirty="0" err="1" smtClean="0">
                <a:solidFill>
                  <a:srgbClr val="FF0000"/>
                </a:solidFill>
              </a:rPr>
              <a:t>Bank:validAcctValidationInfo</a:t>
            </a:r>
            <a:r>
              <a:rPr lang="en-IN" i="1" dirty="0">
                <a:solidFill>
                  <a:srgbClr val="FF0000"/>
                </a:solidFill>
              </a:rPr>
              <a:t>]•</a:t>
            </a:r>
            <a:r>
              <a:rPr lang="en-IN" i="1" dirty="0" err="1" smtClean="0">
                <a:solidFill>
                  <a:srgbClr val="FF0000"/>
                </a:solidFill>
              </a:rPr>
              <a:t>verifyPIN</a:t>
            </a:r>
            <a:r>
              <a:rPr lang="en-IN" i="1" dirty="0" smtClean="0">
                <a:solidFill>
                  <a:srgbClr val="FF0000"/>
                </a:solidFill>
              </a:rPr>
              <a:t>[Bank</a:t>
            </a:r>
            <a:r>
              <a:rPr lang="en-IN" i="1" dirty="0">
                <a:solidFill>
                  <a:srgbClr val="FF0000"/>
                </a:solidFill>
              </a:rPr>
              <a:t>: </a:t>
            </a:r>
            <a:r>
              <a:rPr lang="en-IN" i="1" dirty="0" err="1">
                <a:solidFill>
                  <a:srgbClr val="FF0000"/>
                </a:solidFill>
              </a:rPr>
              <a:t>validPinValidationInfo</a:t>
            </a:r>
            <a:r>
              <a:rPr lang="en-IN" i="1" dirty="0">
                <a:solidFill>
                  <a:srgbClr val="FF0000"/>
                </a:solidFill>
              </a:rPr>
              <a:t>]•</a:t>
            </a:r>
            <a:r>
              <a:rPr lang="en-IN" i="1" dirty="0" err="1">
                <a:solidFill>
                  <a:srgbClr val="FF0000"/>
                </a:solidFill>
              </a:rPr>
              <a:t>depositReq</a:t>
            </a:r>
            <a:r>
              <a:rPr lang="en-IN" i="1" dirty="0">
                <a:solidFill>
                  <a:srgbClr val="FF0000"/>
                </a:solidFill>
              </a:rPr>
              <a:t> [Bank: </a:t>
            </a:r>
            <a:r>
              <a:rPr lang="en-IN" i="1" dirty="0" err="1">
                <a:solidFill>
                  <a:srgbClr val="FF0000"/>
                </a:solidFill>
              </a:rPr>
              <a:t>depositaccount</a:t>
            </a:r>
            <a:r>
              <a:rPr lang="en-IN" i="1" dirty="0">
                <a:solidFill>
                  <a:srgbClr val="FF0000"/>
                </a:solidFill>
              </a:rPr>
              <a:t>]</a:t>
            </a:r>
            <a:endParaRPr lang="en-US" altLang="en-US" dirty="0">
              <a:solidFill>
                <a:srgbClr val="FF0000"/>
              </a:solidFill>
            </a:endParaRPr>
          </a:p>
        </p:txBody>
      </p:sp>
      <p:sp>
        <p:nvSpPr>
          <p:cNvPr id="5" name="Slide Number Placeholder 4"/>
          <p:cNvSpPr>
            <a:spLocks noGrp="1"/>
          </p:cNvSpPr>
          <p:nvPr>
            <p:ph type="sldNum" sz="quarter" idx="12"/>
          </p:nvPr>
        </p:nvSpPr>
        <p:spPr/>
        <p:txBody>
          <a:bodyPr/>
          <a:lstStyle/>
          <a:p>
            <a:fld id="{486C58BB-5888-40D1-A425-E3B26BE04FB4}" type="slidenum">
              <a:rPr lang="en-US" altLang="en-US"/>
              <a:pPr/>
              <a:t>82</a:t>
            </a:fld>
            <a:endParaRPr lang="en-US" altLang="en-US"/>
          </a:p>
        </p:txBody>
      </p:sp>
      <p:pic>
        <p:nvPicPr>
          <p:cNvPr id="2" name="Picture 1"/>
          <p:cNvPicPr>
            <a:picLocks noChangeAspect="1"/>
          </p:cNvPicPr>
          <p:nvPr/>
        </p:nvPicPr>
        <p:blipFill>
          <a:blip r:embed="rId2"/>
          <a:stretch>
            <a:fillRect/>
          </a:stretch>
        </p:blipFill>
        <p:spPr>
          <a:xfrm>
            <a:off x="6642099" y="1616694"/>
            <a:ext cx="5370771" cy="3734719"/>
          </a:xfrm>
          <a:prstGeom prst="rect">
            <a:avLst/>
          </a:prstGeom>
        </p:spPr>
      </p:pic>
    </p:spTree>
    <p:extLst>
      <p:ext uri="{BB962C8B-B14F-4D97-AF65-F5344CB8AC3E}">
        <p14:creationId xmlns:p14="http://schemas.microsoft.com/office/powerpoint/2010/main" val="146479005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a:xfrm>
            <a:off x="1473200" y="1143001"/>
            <a:ext cx="8966200" cy="600075"/>
          </a:xfrm>
        </p:spPr>
        <p:txBody>
          <a:bodyPr>
            <a:normAutofit fontScale="90000"/>
          </a:bodyPr>
          <a:lstStyle/>
          <a:p>
            <a:r>
              <a:rPr lang="en-US" altLang="en-US" dirty="0"/>
              <a:t>OOT Methods: Behavior Testing</a:t>
            </a:r>
          </a:p>
        </p:txBody>
      </p:sp>
      <p:sp>
        <p:nvSpPr>
          <p:cNvPr id="7" name="Slide Number Placeholder 4"/>
          <p:cNvSpPr>
            <a:spLocks noGrp="1"/>
          </p:cNvSpPr>
          <p:nvPr>
            <p:ph type="sldNum" sz="quarter" idx="12"/>
          </p:nvPr>
        </p:nvSpPr>
        <p:spPr/>
        <p:txBody>
          <a:bodyPr/>
          <a:lstStyle/>
          <a:p>
            <a:fld id="{9E0DE891-6C37-4766-A3FE-EC61906BBB25}" type="slidenum">
              <a:rPr lang="en-US" altLang="en-US"/>
              <a:pPr/>
              <a:t>83</a:t>
            </a:fld>
            <a:endParaRPr lang="en-US" altLang="en-US"/>
          </a:p>
        </p:txBody>
      </p:sp>
      <p:sp>
        <p:nvSpPr>
          <p:cNvPr id="178181" name="Text Box 5"/>
          <p:cNvSpPr txBox="1">
            <a:spLocks noChangeArrowheads="1"/>
          </p:cNvSpPr>
          <p:nvPr/>
        </p:nvSpPr>
        <p:spPr bwMode="auto">
          <a:xfrm>
            <a:off x="444500" y="2057401"/>
            <a:ext cx="51847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50000"/>
              </a:spcBef>
            </a:pPr>
            <a:r>
              <a:rPr lang="en-US" altLang="en-US" b="1" dirty="0">
                <a:effectLst>
                  <a:outerShdw blurRad="38100" dist="38100" dir="2700000" algn="tl">
                    <a:srgbClr val="FFFFFF"/>
                  </a:outerShdw>
                </a:effectLst>
                <a:latin typeface="Avant Garde" charset="0"/>
              </a:rPr>
              <a:t>The tests to be designed should achieve all state </a:t>
            </a:r>
            <a:r>
              <a:rPr lang="en-US" altLang="en-US" b="1" dirty="0" smtClean="0">
                <a:effectLst>
                  <a:outerShdw blurRad="38100" dist="38100" dir="2700000" algn="tl">
                    <a:srgbClr val="FFFFFF"/>
                  </a:outerShdw>
                </a:effectLst>
                <a:latin typeface="Avant Garde" charset="0"/>
              </a:rPr>
              <a:t>coverage.</a:t>
            </a:r>
          </a:p>
          <a:p>
            <a:pPr algn="just">
              <a:lnSpc>
                <a:spcPct val="90000"/>
              </a:lnSpc>
              <a:spcBef>
                <a:spcPct val="50000"/>
              </a:spcBef>
            </a:pPr>
            <a:r>
              <a:rPr lang="en-US" altLang="en-US" b="1" dirty="0" smtClean="0">
                <a:effectLst>
                  <a:outerShdw blurRad="38100" dist="38100" dir="2700000" algn="tl">
                    <a:srgbClr val="FFFFFF"/>
                  </a:outerShdw>
                </a:effectLst>
                <a:latin typeface="Avant Garde" charset="0"/>
              </a:rPr>
              <a:t>That </a:t>
            </a:r>
            <a:r>
              <a:rPr lang="en-US" altLang="en-US" b="1" dirty="0">
                <a:effectLst>
                  <a:outerShdw blurRad="38100" dist="38100" dir="2700000" algn="tl">
                    <a:srgbClr val="FFFFFF"/>
                  </a:outerShdw>
                </a:effectLst>
                <a:latin typeface="Avant Garde" charset="0"/>
              </a:rPr>
              <a:t>is, the operation sequences should cause the Account class to make transition through all allowable states</a:t>
            </a:r>
          </a:p>
        </p:txBody>
      </p:sp>
      <p:pic>
        <p:nvPicPr>
          <p:cNvPr id="2" name="Picture 1"/>
          <p:cNvPicPr>
            <a:picLocks noChangeAspect="1"/>
          </p:cNvPicPr>
          <p:nvPr/>
        </p:nvPicPr>
        <p:blipFill>
          <a:blip r:embed="rId2"/>
          <a:stretch>
            <a:fillRect/>
          </a:stretch>
        </p:blipFill>
        <p:spPr>
          <a:xfrm>
            <a:off x="5777710" y="1843138"/>
            <a:ext cx="6287290" cy="4420688"/>
          </a:xfrm>
          <a:prstGeom prst="rect">
            <a:avLst/>
          </a:prstGeom>
        </p:spPr>
      </p:pic>
      <p:sp>
        <p:nvSpPr>
          <p:cNvPr id="3" name="TextBox 2"/>
          <p:cNvSpPr txBox="1"/>
          <p:nvPr/>
        </p:nvSpPr>
        <p:spPr>
          <a:xfrm>
            <a:off x="304800" y="4051300"/>
            <a:ext cx="5324477" cy="2308324"/>
          </a:xfrm>
          <a:prstGeom prst="rect">
            <a:avLst/>
          </a:prstGeom>
          <a:noFill/>
        </p:spPr>
        <p:txBody>
          <a:bodyPr wrap="square" rtlCol="0">
            <a:spAutoFit/>
          </a:bodyPr>
          <a:lstStyle/>
          <a:p>
            <a:r>
              <a:rPr lang="en-IN" i="1" dirty="0"/>
              <a:t>Test case s</a:t>
            </a:r>
            <a:r>
              <a:rPr lang="en-IN" dirty="0"/>
              <a:t>1</a:t>
            </a:r>
            <a:r>
              <a:rPr lang="en-IN" i="1" dirty="0"/>
              <a:t>: </a:t>
            </a:r>
            <a:r>
              <a:rPr lang="en-IN" i="1" dirty="0" err="1"/>
              <a:t>open•setupAccnt•deposit</a:t>
            </a:r>
            <a:r>
              <a:rPr lang="en-IN" i="1" dirty="0"/>
              <a:t> (initial)•withdraw (final)•</a:t>
            </a:r>
            <a:r>
              <a:rPr lang="en-IN" i="1" dirty="0" smtClean="0"/>
              <a:t>close</a:t>
            </a:r>
          </a:p>
          <a:p>
            <a:r>
              <a:rPr lang="en-IN" i="1" dirty="0"/>
              <a:t>Test case s</a:t>
            </a:r>
            <a:r>
              <a:rPr lang="en-IN" dirty="0"/>
              <a:t>2</a:t>
            </a:r>
            <a:r>
              <a:rPr lang="en-IN" i="1" dirty="0"/>
              <a:t>: </a:t>
            </a:r>
            <a:r>
              <a:rPr lang="en-IN" i="1" dirty="0" err="1"/>
              <a:t>open•setupAccnt•deposit</a:t>
            </a:r>
            <a:r>
              <a:rPr lang="en-IN" i="1" dirty="0"/>
              <a:t>(initial)•</a:t>
            </a:r>
            <a:r>
              <a:rPr lang="en-IN" i="1" dirty="0" err="1"/>
              <a:t>deposit•balance</a:t>
            </a:r>
            <a:r>
              <a:rPr lang="en-IN" i="1" dirty="0"/>
              <a:t>• </a:t>
            </a:r>
            <a:r>
              <a:rPr lang="en-IN" i="1" dirty="0" err="1"/>
              <a:t>credit•withdraw</a:t>
            </a:r>
            <a:r>
              <a:rPr lang="en-IN" i="1" dirty="0"/>
              <a:t> (final)•close</a:t>
            </a:r>
          </a:p>
          <a:p>
            <a:r>
              <a:rPr lang="en-IN" i="1" dirty="0"/>
              <a:t>Test case s</a:t>
            </a:r>
            <a:r>
              <a:rPr lang="en-IN" dirty="0"/>
              <a:t>3</a:t>
            </a:r>
            <a:r>
              <a:rPr lang="en-IN" i="1" dirty="0"/>
              <a:t>: </a:t>
            </a:r>
            <a:r>
              <a:rPr lang="en-IN" i="1" dirty="0" err="1"/>
              <a:t>open•setupAccnt•deposit</a:t>
            </a:r>
            <a:r>
              <a:rPr lang="en-IN" i="1" dirty="0"/>
              <a:t>(initial)•</a:t>
            </a:r>
            <a:r>
              <a:rPr lang="en-IN" i="1" dirty="0" err="1"/>
              <a:t>deposit•withdraw•accntInfo•withdraw</a:t>
            </a:r>
            <a:r>
              <a:rPr lang="en-IN" i="1" dirty="0"/>
              <a:t> (final)•close</a:t>
            </a:r>
            <a:endParaRPr lang="en-IN" dirty="0"/>
          </a:p>
        </p:txBody>
      </p:sp>
    </p:spTree>
    <p:extLst>
      <p:ext uri="{BB962C8B-B14F-4D97-AF65-F5344CB8AC3E}">
        <p14:creationId xmlns:p14="http://schemas.microsoft.com/office/powerpoint/2010/main" val="33604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vert="horz" lIns="90840" tIns="44623" rIns="90840" bIns="44623" rtlCol="0" anchor="ctr">
            <a:normAutofit/>
          </a:bodyPr>
          <a:lstStyle/>
          <a:p>
            <a:r>
              <a:rPr lang="en-GB" altLang="en-US" dirty="0"/>
              <a:t>Verification and Validation</a:t>
            </a:r>
          </a:p>
        </p:txBody>
      </p:sp>
      <p:sp>
        <p:nvSpPr>
          <p:cNvPr id="2" name="Subtitle 1"/>
          <p:cNvSpPr>
            <a:spLocks noGrp="1"/>
          </p:cNvSpPr>
          <p:nvPr>
            <p:ph type="subTitle" idx="1"/>
          </p:nvPr>
        </p:nvSpPr>
        <p:spPr/>
        <p:txBody>
          <a:bodyPr/>
          <a:lstStyle/>
          <a:p>
            <a:pPr algn="ctr"/>
            <a:r>
              <a:rPr lang="en-US" altLang="en-US" b="1" dirty="0">
                <a:solidFill>
                  <a:schemeClr val="folHlink"/>
                </a:solidFill>
              </a:rPr>
              <a:t>Chapter 22 </a:t>
            </a:r>
          </a:p>
          <a:p>
            <a:pPr algn="ctr"/>
            <a:r>
              <a:rPr lang="en-US" altLang="en-US" b="1" dirty="0">
                <a:solidFill>
                  <a:schemeClr val="folHlink"/>
                </a:solidFill>
              </a:rPr>
              <a:t>Sommerville – 8</a:t>
            </a:r>
            <a:r>
              <a:rPr lang="en-US" altLang="en-US" b="1" baseline="30000" dirty="0">
                <a:solidFill>
                  <a:schemeClr val="folHlink"/>
                </a:solidFill>
              </a:rPr>
              <a:t>th</a:t>
            </a:r>
            <a:r>
              <a:rPr lang="en-US" altLang="en-US" b="1" dirty="0">
                <a:solidFill>
                  <a:schemeClr val="folHlink"/>
                </a:solidFill>
              </a:rPr>
              <a:t> Edition</a:t>
            </a:r>
          </a:p>
          <a:p>
            <a:endParaRPr lang="en-IN" dirty="0"/>
          </a:p>
        </p:txBody>
      </p:sp>
      <p:sp>
        <p:nvSpPr>
          <p:cNvPr id="4" name="Rectangle 3"/>
          <p:cNvSpPr txBox="1">
            <a:spLocks noChangeArrowheads="1"/>
          </p:cNvSpPr>
          <p:nvPr/>
        </p:nvSpPr>
        <p:spPr>
          <a:xfrm>
            <a:off x="1524000" y="3995738"/>
            <a:ext cx="9001462" cy="16557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endParaRPr lang="en-US" altLang="en-US" b="1" dirty="0">
              <a:solidFill>
                <a:schemeClr val="folHlink"/>
              </a:solidFill>
            </a:endParaRPr>
          </a:p>
        </p:txBody>
      </p:sp>
    </p:spTree>
    <p:extLst>
      <p:ext uri="{BB962C8B-B14F-4D97-AF65-F5344CB8AC3E}">
        <p14:creationId xmlns:p14="http://schemas.microsoft.com/office/powerpoint/2010/main" val="324607244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ctr">
            <a:normAutofit/>
          </a:bodyPr>
          <a:lstStyle/>
          <a:p>
            <a:r>
              <a:rPr lang="en-GB" altLang="en-US"/>
              <a:t>Verification vs validation</a:t>
            </a:r>
          </a:p>
        </p:txBody>
      </p:sp>
      <p:sp>
        <p:nvSpPr>
          <p:cNvPr id="8194" name="Rectangle 2"/>
          <p:cNvSpPr>
            <a:spLocks noGrp="1" noChangeArrowheads="1"/>
          </p:cNvSpPr>
          <p:nvPr>
            <p:ph sz="quarter" idx="1"/>
          </p:nvPr>
        </p:nvSpPr>
        <p:spPr>
          <a:noFill/>
          <a:ln/>
        </p:spPr>
        <p:txBody>
          <a:bodyPr vert="horz" lIns="90840" tIns="44623" rIns="90840" bIns="44623" rtlCol="0">
            <a:normAutofit/>
          </a:bodyPr>
          <a:lstStyle/>
          <a:p>
            <a:r>
              <a:rPr lang="en-GB" altLang="en-US" dirty="0">
                <a:solidFill>
                  <a:schemeClr val="accent1"/>
                </a:solidFill>
              </a:rPr>
              <a:t>Verification</a:t>
            </a:r>
            <a:r>
              <a:rPr lang="en-GB" altLang="en-US" dirty="0"/>
              <a:t>: </a:t>
            </a:r>
            <a:br>
              <a:rPr lang="en-GB" altLang="en-US" dirty="0"/>
            </a:br>
            <a:r>
              <a:rPr lang="en-GB" altLang="en-US" dirty="0"/>
              <a:t>	"Are we building the product right”.</a:t>
            </a:r>
          </a:p>
          <a:p>
            <a:r>
              <a:rPr lang="en-GB" altLang="en-US" dirty="0"/>
              <a:t>The software should conform to its specification.</a:t>
            </a:r>
          </a:p>
          <a:p>
            <a:r>
              <a:rPr lang="en-GB" altLang="en-US" dirty="0">
                <a:solidFill>
                  <a:schemeClr val="accent1"/>
                </a:solidFill>
              </a:rPr>
              <a:t>Validation</a:t>
            </a:r>
            <a:r>
              <a:rPr lang="en-GB" altLang="en-US" dirty="0"/>
              <a:t>:</a:t>
            </a:r>
            <a:br>
              <a:rPr lang="en-GB" altLang="en-US" dirty="0"/>
            </a:br>
            <a:r>
              <a:rPr lang="en-GB" altLang="en-US" dirty="0"/>
              <a:t>	 "Are we building the right product”.</a:t>
            </a:r>
          </a:p>
          <a:p>
            <a:r>
              <a:rPr lang="en-GB" altLang="en-US" dirty="0"/>
              <a:t>The software should do what the user really requires.</a:t>
            </a:r>
          </a:p>
        </p:txBody>
      </p:sp>
    </p:spTree>
    <p:extLst>
      <p:ext uri="{BB962C8B-B14F-4D97-AF65-F5344CB8AC3E}">
        <p14:creationId xmlns:p14="http://schemas.microsoft.com/office/powerpoint/2010/main" val="226652017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a:ln/>
        </p:spPr>
        <p:txBody>
          <a:bodyPr vert="horz" lIns="90840" tIns="44623" rIns="90840" bIns="44623" rtlCol="0" anchor="ctr">
            <a:normAutofit/>
          </a:bodyPr>
          <a:lstStyle/>
          <a:p>
            <a:r>
              <a:rPr lang="en-GB" altLang="en-US"/>
              <a:t>The V &amp; V process</a:t>
            </a:r>
          </a:p>
        </p:txBody>
      </p:sp>
      <p:sp>
        <p:nvSpPr>
          <p:cNvPr id="10242" name="Rectangle 2"/>
          <p:cNvSpPr>
            <a:spLocks noGrp="1" noChangeArrowheads="1"/>
          </p:cNvSpPr>
          <p:nvPr>
            <p:ph sz="quarter" idx="1"/>
          </p:nvPr>
        </p:nvSpPr>
        <p:spPr>
          <a:noFill/>
          <a:ln/>
        </p:spPr>
        <p:txBody>
          <a:bodyPr vert="horz" lIns="90840" tIns="44623" rIns="90840" bIns="44623" rtlCol="0">
            <a:normAutofit/>
          </a:bodyPr>
          <a:lstStyle/>
          <a:p>
            <a:r>
              <a:rPr lang="en-GB" altLang="en-US" dirty="0"/>
              <a:t>Is a whole life-cycle process - V &amp; V must be </a:t>
            </a:r>
            <a:br>
              <a:rPr lang="en-GB" altLang="en-US" dirty="0"/>
            </a:br>
            <a:r>
              <a:rPr lang="en-GB" altLang="en-US" dirty="0"/>
              <a:t>applied at each stage in the software process.</a:t>
            </a:r>
          </a:p>
          <a:p>
            <a:r>
              <a:rPr lang="en-GB" altLang="en-US" dirty="0"/>
              <a:t>Has two principal objectives</a:t>
            </a:r>
          </a:p>
          <a:p>
            <a:pPr lvl="1"/>
            <a:r>
              <a:rPr lang="en-GB" altLang="en-US" dirty="0"/>
              <a:t>The discovery of defects in a system;</a:t>
            </a:r>
          </a:p>
          <a:p>
            <a:pPr lvl="1"/>
            <a:r>
              <a:rPr lang="en-GB" altLang="en-US" dirty="0"/>
              <a:t>The assessment of whether or not the system is useful and useable in an operational situation</a:t>
            </a:r>
            <a:r>
              <a:rPr lang="en-GB" altLang="en-US" dirty="0" smtClean="0"/>
              <a:t>.</a:t>
            </a:r>
          </a:p>
          <a:p>
            <a:pPr algn="just"/>
            <a:r>
              <a:rPr lang="en-GB" altLang="en-US" dirty="0"/>
              <a:t>Verification and validation should establish confidence that the software is fit for purpose.</a:t>
            </a:r>
          </a:p>
          <a:p>
            <a:pPr algn="just"/>
            <a:r>
              <a:rPr lang="en-GB" altLang="en-US" dirty="0" smtClean="0"/>
              <a:t>Rather</a:t>
            </a:r>
            <a:r>
              <a:rPr lang="en-GB" altLang="en-US" dirty="0"/>
              <a:t>, it must be good enough for its intended use and the type of use will determine the degree of confidence that is needed.</a:t>
            </a:r>
          </a:p>
          <a:p>
            <a:endParaRPr lang="en-GB" altLang="en-US" dirty="0"/>
          </a:p>
        </p:txBody>
      </p:sp>
    </p:spTree>
    <p:extLst>
      <p:ext uri="{BB962C8B-B14F-4D97-AF65-F5344CB8AC3E}">
        <p14:creationId xmlns:p14="http://schemas.microsoft.com/office/powerpoint/2010/main" val="192599765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ctr">
            <a:normAutofit/>
          </a:bodyPr>
          <a:lstStyle/>
          <a:p>
            <a:r>
              <a:rPr lang="en-GB" altLang="en-US"/>
              <a:t>Static and dynamic verification</a:t>
            </a:r>
          </a:p>
        </p:txBody>
      </p:sp>
      <p:sp>
        <p:nvSpPr>
          <p:cNvPr id="12290" name="Rectangle 2"/>
          <p:cNvSpPr>
            <a:spLocks noGrp="1" noChangeArrowheads="1"/>
          </p:cNvSpPr>
          <p:nvPr>
            <p:ph sz="quarter" idx="1"/>
          </p:nvPr>
        </p:nvSpPr>
        <p:spPr>
          <a:xfrm>
            <a:off x="1727200" y="2008189"/>
            <a:ext cx="8864600" cy="4129087"/>
          </a:xfrm>
          <a:noFill/>
          <a:ln/>
        </p:spPr>
        <p:txBody>
          <a:bodyPr vert="horz" lIns="90840" tIns="44623" rIns="90840" bIns="44623" rtlCol="0">
            <a:normAutofit/>
          </a:bodyPr>
          <a:lstStyle/>
          <a:p>
            <a:pPr algn="just"/>
            <a:r>
              <a:rPr lang="en-GB" altLang="en-US" sz="2400" dirty="0">
                <a:solidFill>
                  <a:schemeClr val="accent1"/>
                </a:solidFill>
              </a:rPr>
              <a:t>Software inspections</a:t>
            </a:r>
            <a:r>
              <a:rPr lang="en-GB" altLang="en-US" sz="2400" i="1" dirty="0"/>
              <a:t>.</a:t>
            </a:r>
            <a:r>
              <a:rPr lang="en-GB" altLang="en-US" sz="2400" dirty="0"/>
              <a:t>  Concerned with analysis of </a:t>
            </a:r>
            <a:br>
              <a:rPr lang="en-GB" altLang="en-US" sz="2400" dirty="0"/>
            </a:br>
            <a:r>
              <a:rPr lang="en-GB" altLang="en-US" sz="2400" dirty="0"/>
              <a:t>the static system representation to discover problems</a:t>
            </a:r>
            <a:r>
              <a:rPr lang="en-GB" altLang="en-US" sz="2400" i="1" dirty="0"/>
              <a:t>  (</a:t>
            </a:r>
            <a:r>
              <a:rPr lang="en-GB" altLang="en-US" sz="2400" dirty="0"/>
              <a:t>static verification)</a:t>
            </a:r>
          </a:p>
          <a:p>
            <a:pPr lvl="1" algn="just"/>
            <a:r>
              <a:rPr lang="en-GB" altLang="en-US" sz="2000" dirty="0"/>
              <a:t>May be supplement by tool-based document and code analysis</a:t>
            </a:r>
            <a:endParaRPr lang="en-GB" altLang="en-US" sz="2000" i="1" dirty="0"/>
          </a:p>
          <a:p>
            <a:pPr algn="just"/>
            <a:r>
              <a:rPr lang="en-GB" altLang="en-US" sz="2400" dirty="0">
                <a:solidFill>
                  <a:schemeClr val="accent1"/>
                </a:solidFill>
              </a:rPr>
              <a:t>Software testing</a:t>
            </a:r>
            <a:r>
              <a:rPr lang="en-GB" altLang="en-US" sz="2400" i="1" dirty="0"/>
              <a:t>.</a:t>
            </a:r>
            <a:r>
              <a:rPr lang="en-GB" altLang="en-US" sz="2400" dirty="0"/>
              <a:t>  Concerned with exercising and </a:t>
            </a:r>
            <a:br>
              <a:rPr lang="en-GB" altLang="en-US" sz="2400" dirty="0"/>
            </a:br>
            <a:r>
              <a:rPr lang="en-GB" altLang="en-US" sz="2400" dirty="0"/>
              <a:t>observing product behaviour (dynamic verification)</a:t>
            </a:r>
          </a:p>
          <a:p>
            <a:pPr lvl="1" algn="just"/>
            <a:r>
              <a:rPr lang="en-GB" altLang="en-US" sz="2000" dirty="0"/>
              <a:t>The system is executed with test data and its operational behaviour is observed</a:t>
            </a:r>
          </a:p>
          <a:p>
            <a:pPr algn="just"/>
            <a:endParaRPr lang="en-GB" altLang="en-US" sz="2400" dirty="0"/>
          </a:p>
        </p:txBody>
      </p:sp>
    </p:spTree>
    <p:extLst>
      <p:ext uri="{BB962C8B-B14F-4D97-AF65-F5344CB8AC3E}">
        <p14:creationId xmlns:p14="http://schemas.microsoft.com/office/powerpoint/2010/main" val="146407888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vert="horz" lIns="90840" tIns="44623" rIns="90840" bIns="44623" rtlCol="0" anchor="ctr">
            <a:normAutofit/>
          </a:bodyPr>
          <a:lstStyle/>
          <a:p>
            <a:r>
              <a:rPr lang="en-GB" altLang="en-US"/>
              <a:t>Static and dynamic V&amp;V</a:t>
            </a:r>
          </a:p>
        </p:txBody>
      </p:sp>
      <p:sp>
        <p:nvSpPr>
          <p:cNvPr id="14340" name="Rectangle 4"/>
          <p:cNvSpPr>
            <a:spLocks noChangeArrowheads="1"/>
          </p:cNvSpPr>
          <p:nvPr/>
        </p:nvSpPr>
        <p:spPr bwMode="auto">
          <a:xfrm>
            <a:off x="19050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14343" name="Picture 7" descr="22.1 Verif&amp;Valid(19.1).eps                                     00118328Macintosh HD                   B8AA5F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7620000" cy="31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9613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vert="horz" lIns="90840" tIns="44623" rIns="90840" bIns="44623" rtlCol="0" anchor="ctr">
            <a:normAutofit/>
          </a:bodyPr>
          <a:lstStyle/>
          <a:p>
            <a:r>
              <a:rPr lang="en-GB" altLang="en-US"/>
              <a:t>V &amp; V planning</a:t>
            </a:r>
          </a:p>
        </p:txBody>
      </p:sp>
      <p:sp>
        <p:nvSpPr>
          <p:cNvPr id="29698" name="Rectangle 2"/>
          <p:cNvSpPr>
            <a:spLocks noGrp="1" noChangeArrowheads="1"/>
          </p:cNvSpPr>
          <p:nvPr>
            <p:ph sz="quarter" idx="1"/>
          </p:nvPr>
        </p:nvSpPr>
        <p:spPr>
          <a:noFill/>
          <a:ln/>
        </p:spPr>
        <p:txBody>
          <a:bodyPr vert="horz" lIns="90840" tIns="44623" rIns="90840" bIns="44623" rtlCol="0">
            <a:normAutofit/>
          </a:bodyPr>
          <a:lstStyle/>
          <a:p>
            <a:pPr algn="just">
              <a:lnSpc>
                <a:spcPct val="90000"/>
              </a:lnSpc>
            </a:pPr>
            <a:r>
              <a:rPr lang="en-GB" altLang="en-US" dirty="0"/>
              <a:t>Careful planning is required to get the most out of testing and inspection processes.</a:t>
            </a:r>
          </a:p>
          <a:p>
            <a:pPr algn="just">
              <a:lnSpc>
                <a:spcPct val="90000"/>
              </a:lnSpc>
            </a:pPr>
            <a:r>
              <a:rPr lang="en-GB" altLang="en-US" dirty="0"/>
              <a:t>Planning should start early in the development process.</a:t>
            </a:r>
          </a:p>
          <a:p>
            <a:pPr algn="just">
              <a:lnSpc>
                <a:spcPct val="90000"/>
              </a:lnSpc>
            </a:pPr>
            <a:r>
              <a:rPr lang="en-GB" altLang="en-US" dirty="0"/>
              <a:t>The plan should identify the balance between static verification and testing.</a:t>
            </a:r>
          </a:p>
          <a:p>
            <a:pPr algn="just">
              <a:lnSpc>
                <a:spcPct val="90000"/>
              </a:lnSpc>
            </a:pPr>
            <a:r>
              <a:rPr lang="en-GB" altLang="en-US" dirty="0"/>
              <a:t>Test planning is about defining standards for the testing process rather than describing product tests.</a:t>
            </a:r>
          </a:p>
        </p:txBody>
      </p:sp>
    </p:spTree>
    <p:extLst>
      <p:ext uri="{BB962C8B-B14F-4D97-AF65-F5344CB8AC3E}">
        <p14:creationId xmlns:p14="http://schemas.microsoft.com/office/powerpoint/2010/main" val="12698201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341438" y="1042989"/>
            <a:ext cx="5295900" cy="552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dirty="0"/>
              <a:t>Unit Testing</a:t>
            </a:r>
          </a:p>
        </p:txBody>
      </p:sp>
      <p:sp>
        <p:nvSpPr>
          <p:cNvPr id="15" name="Slide Number Placeholder 4"/>
          <p:cNvSpPr>
            <a:spLocks noGrp="1"/>
          </p:cNvSpPr>
          <p:nvPr>
            <p:ph type="sldNum" sz="quarter" idx="12"/>
          </p:nvPr>
        </p:nvSpPr>
        <p:spPr/>
        <p:txBody>
          <a:bodyPr/>
          <a:lstStyle/>
          <a:p>
            <a:fld id="{90E000C1-5E4C-4865-9A30-7AE3FE101D76}" type="slidenum">
              <a:rPr lang="en-US" altLang="en-US"/>
              <a:pPr/>
              <a:t>9</a:t>
            </a:fld>
            <a:endParaRPr lang="en-US" altLang="en-US"/>
          </a:p>
        </p:txBody>
      </p:sp>
      <p:pic>
        <p:nvPicPr>
          <p:cNvPr id="17920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314" y="1906588"/>
            <a:ext cx="2320925" cy="2451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920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675" y="2233613"/>
            <a:ext cx="2298700" cy="1625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9205"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425" y="4300539"/>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79206" name="Rectangle 6"/>
          <p:cNvSpPr>
            <a:spLocks noChangeArrowheads="1"/>
          </p:cNvSpPr>
          <p:nvPr/>
        </p:nvSpPr>
        <p:spPr bwMode="auto">
          <a:xfrm>
            <a:off x="6294438" y="2552701"/>
            <a:ext cx="1447800" cy="10572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79207" name="Rectangle 7"/>
          <p:cNvSpPr>
            <a:spLocks noChangeArrowheads="1"/>
          </p:cNvSpPr>
          <p:nvPr/>
        </p:nvSpPr>
        <p:spPr bwMode="auto">
          <a:xfrm>
            <a:off x="6531680" y="2590800"/>
            <a:ext cx="1003479" cy="71301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pPr>
            <a:r>
              <a:rPr lang="en-US" altLang="en-US" b="1">
                <a:effectLst>
                  <a:outerShdw blurRad="38100" dist="38100" dir="2700000" algn="tl">
                    <a:srgbClr val="FFFFFF"/>
                  </a:outerShdw>
                </a:effectLst>
                <a:latin typeface="Helvetica" panose="020B0604020202020204" pitchFamily="34" charset="0"/>
              </a:rPr>
              <a:t>module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to be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tested</a:t>
            </a:r>
          </a:p>
        </p:txBody>
      </p:sp>
      <p:sp>
        <p:nvSpPr>
          <p:cNvPr id="179208" name="Rectangle 8"/>
          <p:cNvSpPr>
            <a:spLocks noChangeArrowheads="1"/>
          </p:cNvSpPr>
          <p:nvPr/>
        </p:nvSpPr>
        <p:spPr bwMode="auto">
          <a:xfrm>
            <a:off x="7480300" y="4843463"/>
            <a:ext cx="1409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test cases</a:t>
            </a:r>
          </a:p>
        </p:txBody>
      </p:sp>
      <p:sp>
        <p:nvSpPr>
          <p:cNvPr id="179209" name="AutoShape 9"/>
          <p:cNvSpPr>
            <a:spLocks noChangeArrowheads="1"/>
          </p:cNvSpPr>
          <p:nvPr/>
        </p:nvSpPr>
        <p:spPr bwMode="auto">
          <a:xfrm>
            <a:off x="5811838" y="3038476"/>
            <a:ext cx="419100" cy="371475"/>
          </a:xfrm>
          <a:prstGeom prst="rightArrow">
            <a:avLst>
              <a:gd name="adj1" fmla="val 50000"/>
              <a:gd name="adj2" fmla="val 5641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9210" name="AutoShape 10"/>
          <p:cNvSpPr>
            <a:spLocks noChangeArrowheads="1"/>
          </p:cNvSpPr>
          <p:nvPr/>
        </p:nvSpPr>
        <p:spPr bwMode="auto">
          <a:xfrm>
            <a:off x="7932738" y="3009901"/>
            <a:ext cx="660400" cy="371475"/>
          </a:xfrm>
          <a:prstGeom prst="rightArrow">
            <a:avLst>
              <a:gd name="adj1" fmla="val 50000"/>
              <a:gd name="adj2" fmla="val 88897"/>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9211" name="Rectangle 11"/>
          <p:cNvSpPr>
            <a:spLocks noChangeArrowheads="1"/>
          </p:cNvSpPr>
          <p:nvPr/>
        </p:nvSpPr>
        <p:spPr bwMode="auto">
          <a:xfrm>
            <a:off x="9131301" y="3857625"/>
            <a:ext cx="101441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results</a:t>
            </a:r>
          </a:p>
        </p:txBody>
      </p:sp>
      <p:sp>
        <p:nvSpPr>
          <p:cNvPr id="179212" name="AutoShape 12"/>
          <p:cNvSpPr>
            <a:spLocks noChangeArrowheads="1"/>
          </p:cNvSpPr>
          <p:nvPr/>
        </p:nvSpPr>
        <p:spPr bwMode="auto">
          <a:xfrm rot="16200000">
            <a:off x="6642895" y="3790157"/>
            <a:ext cx="357187" cy="368300"/>
          </a:xfrm>
          <a:prstGeom prst="rightArrow">
            <a:avLst>
              <a:gd name="adj1" fmla="val 50000"/>
              <a:gd name="adj2" fmla="val 5000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9213" name="Rectangle 13"/>
          <p:cNvSpPr>
            <a:spLocks noChangeArrowheads="1"/>
          </p:cNvSpPr>
          <p:nvPr/>
        </p:nvSpPr>
        <p:spPr bwMode="auto">
          <a:xfrm>
            <a:off x="3911600" y="4476750"/>
            <a:ext cx="1239838"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80000"/>
              </a:lnSpc>
            </a:pPr>
            <a:r>
              <a:rPr lang="en-US" altLang="en-US" sz="2000" b="1">
                <a:effectLst>
                  <a:outerShdw blurRad="38100" dist="38100" dir="2700000" algn="tl">
                    <a:srgbClr val="FFFFFF"/>
                  </a:outerShdw>
                </a:effectLst>
                <a:latin typeface="Helvetica" panose="020B0604020202020204" pitchFamily="34" charset="0"/>
              </a:rPr>
              <a:t>software</a:t>
            </a:r>
          </a:p>
          <a:p>
            <a:pPr>
              <a:lnSpc>
                <a:spcPct val="80000"/>
              </a:lnSpc>
            </a:pPr>
            <a:r>
              <a:rPr lang="en-US" altLang="en-US" sz="2000" b="1">
                <a:effectLst>
                  <a:outerShdw blurRad="38100" dist="38100" dir="2700000" algn="tl">
                    <a:srgbClr val="FFFFFF"/>
                  </a:outerShdw>
                </a:effectLst>
                <a:latin typeface="Helvetica" panose="020B0604020202020204" pitchFamily="34" charset="0"/>
              </a:rPr>
              <a:t>engineer</a:t>
            </a:r>
          </a:p>
        </p:txBody>
      </p:sp>
    </p:spTree>
    <p:extLst>
      <p:ext uri="{BB962C8B-B14F-4D97-AF65-F5344CB8AC3E}">
        <p14:creationId xmlns:p14="http://schemas.microsoft.com/office/powerpoint/2010/main" val="1076619765"/>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vert="horz" lIns="90840" tIns="44623" rIns="90840" bIns="44623" rtlCol="0" anchor="ctr">
            <a:normAutofit/>
          </a:bodyPr>
          <a:lstStyle/>
          <a:p>
            <a:r>
              <a:rPr lang="en-GB" altLang="en-US"/>
              <a:t>The V-model of development</a:t>
            </a:r>
          </a:p>
        </p:txBody>
      </p:sp>
      <p:sp>
        <p:nvSpPr>
          <p:cNvPr id="33796" name="Rectangle 4"/>
          <p:cNvSpPr>
            <a:spLocks noChangeArrowheads="1"/>
          </p:cNvSpPr>
          <p:nvPr/>
        </p:nvSpPr>
        <p:spPr bwMode="auto">
          <a:xfrm>
            <a:off x="1828800" y="1752600"/>
            <a:ext cx="8458200" cy="4267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33797" name="Picture 5" descr="22.3 V-model(19.3).eps                                         00118328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38401"/>
            <a:ext cx="8001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34043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vert="horz" lIns="90840" tIns="44623" rIns="90840" bIns="44623" rtlCol="0" anchor="ctr">
            <a:normAutofit/>
          </a:bodyPr>
          <a:lstStyle/>
          <a:p>
            <a:r>
              <a:rPr lang="en-GB" altLang="en-US" sz="3600"/>
              <a:t>The structure of a software test plan</a:t>
            </a:r>
            <a:endParaRPr lang="en-GB" altLang="en-US"/>
          </a:p>
        </p:txBody>
      </p:sp>
      <p:sp>
        <p:nvSpPr>
          <p:cNvPr id="31747" name="Rectangle 3"/>
          <p:cNvSpPr>
            <a:spLocks noGrp="1" noChangeArrowheads="1"/>
          </p:cNvSpPr>
          <p:nvPr>
            <p:ph sz="quarter" idx="1"/>
          </p:nvPr>
        </p:nvSpPr>
        <p:spPr>
          <a:noFill/>
          <a:ln/>
        </p:spPr>
        <p:txBody>
          <a:bodyPr vert="horz" lIns="90840" tIns="44623" rIns="90840" bIns="44623" rtlCol="0">
            <a:normAutofit/>
          </a:bodyPr>
          <a:lstStyle/>
          <a:p>
            <a:r>
              <a:rPr lang="en-GB" altLang="en-US" dirty="0"/>
              <a:t>The testing process.</a:t>
            </a:r>
          </a:p>
          <a:p>
            <a:r>
              <a:rPr lang="en-GB" altLang="en-US" dirty="0"/>
              <a:t>Requirements traceability.</a:t>
            </a:r>
          </a:p>
          <a:p>
            <a:r>
              <a:rPr lang="en-GB" altLang="en-US" dirty="0"/>
              <a:t>Tested items.</a:t>
            </a:r>
          </a:p>
          <a:p>
            <a:r>
              <a:rPr lang="en-GB" altLang="en-US" dirty="0"/>
              <a:t>Testing schedule.</a:t>
            </a:r>
          </a:p>
          <a:p>
            <a:r>
              <a:rPr lang="en-GB" altLang="en-US" dirty="0"/>
              <a:t>Test recording procedures.</a:t>
            </a:r>
          </a:p>
          <a:p>
            <a:r>
              <a:rPr lang="en-GB" altLang="en-US" dirty="0"/>
              <a:t>Hardware and software requirements.</a:t>
            </a:r>
          </a:p>
          <a:p>
            <a:r>
              <a:rPr lang="en-GB" altLang="en-US" dirty="0"/>
              <a:t>Constraints.</a:t>
            </a:r>
          </a:p>
        </p:txBody>
      </p:sp>
    </p:spTree>
    <p:extLst>
      <p:ext uri="{BB962C8B-B14F-4D97-AF65-F5344CB8AC3E}">
        <p14:creationId xmlns:p14="http://schemas.microsoft.com/office/powerpoint/2010/main" val="618231901"/>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The software test plan</a:t>
            </a:r>
          </a:p>
        </p:txBody>
      </p:sp>
      <p:pic>
        <p:nvPicPr>
          <p:cNvPr id="2" name="Picture 1"/>
          <p:cNvPicPr>
            <a:picLocks noChangeAspect="1"/>
          </p:cNvPicPr>
          <p:nvPr/>
        </p:nvPicPr>
        <p:blipFill>
          <a:blip r:embed="rId2"/>
          <a:stretch>
            <a:fillRect/>
          </a:stretch>
        </p:blipFill>
        <p:spPr>
          <a:xfrm>
            <a:off x="2236954" y="1759026"/>
            <a:ext cx="7846846" cy="4711547"/>
          </a:xfrm>
          <a:prstGeom prst="rect">
            <a:avLst/>
          </a:prstGeom>
        </p:spPr>
      </p:pic>
    </p:spTree>
    <p:extLst>
      <p:ext uri="{BB962C8B-B14F-4D97-AF65-F5344CB8AC3E}">
        <p14:creationId xmlns:p14="http://schemas.microsoft.com/office/powerpoint/2010/main" val="222004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ltLang="en-US"/>
              <a:t>Software inspections</a:t>
            </a:r>
          </a:p>
        </p:txBody>
      </p:sp>
      <p:sp>
        <p:nvSpPr>
          <p:cNvPr id="56323" name="Rectangle 3"/>
          <p:cNvSpPr>
            <a:spLocks noGrp="1" noChangeArrowheads="1"/>
          </p:cNvSpPr>
          <p:nvPr>
            <p:ph sz="quarter" idx="1"/>
          </p:nvPr>
        </p:nvSpPr>
        <p:spPr/>
        <p:txBody>
          <a:bodyPr>
            <a:normAutofit/>
          </a:bodyPr>
          <a:lstStyle/>
          <a:p>
            <a:pPr algn="just"/>
            <a:r>
              <a:rPr lang="en-GB" altLang="en-US" sz="2400" dirty="0"/>
              <a:t>These involve people examining the source representation with the aim of discovering anomalies and defects.</a:t>
            </a:r>
          </a:p>
          <a:p>
            <a:pPr algn="just"/>
            <a:r>
              <a:rPr lang="en-GB" altLang="en-US" sz="2400" dirty="0"/>
              <a:t>Inspections not require execution of a system so may be used before implementation.</a:t>
            </a:r>
          </a:p>
          <a:p>
            <a:pPr algn="just"/>
            <a:r>
              <a:rPr lang="en-GB" altLang="en-US" sz="2400" dirty="0"/>
              <a:t>They may be applied to any representation of the system (requirements, design</a:t>
            </a:r>
            <a:r>
              <a:rPr lang="en-GB" altLang="en-US" sz="2400" dirty="0" smtClean="0"/>
              <a:t>, configuration </a:t>
            </a:r>
            <a:r>
              <a:rPr lang="en-GB" altLang="en-US" sz="2400" dirty="0"/>
              <a:t>data, test data, etc.).</a:t>
            </a:r>
          </a:p>
          <a:p>
            <a:pPr algn="just"/>
            <a:r>
              <a:rPr lang="en-GB" altLang="en-US" sz="2400" dirty="0"/>
              <a:t>They have been shown to be an effective technique for discovering program errors</a:t>
            </a:r>
            <a:r>
              <a:rPr lang="en-GB" altLang="en-US" sz="2400" dirty="0" smtClean="0"/>
              <a:t>.</a:t>
            </a:r>
          </a:p>
          <a:p>
            <a:pPr algn="just"/>
            <a:r>
              <a:rPr lang="en-GB" altLang="en-US" sz="2400" dirty="0"/>
              <a:t>Formalised approach to document reviews</a:t>
            </a:r>
          </a:p>
          <a:p>
            <a:pPr algn="just"/>
            <a:r>
              <a:rPr lang="en-GB" altLang="en-US" sz="2400" dirty="0"/>
              <a:t>Intended explicitly for defect </a:t>
            </a:r>
            <a:r>
              <a:rPr lang="en-GB" altLang="en-US" sz="2400" dirty="0">
                <a:solidFill>
                  <a:schemeClr val="accent1"/>
                </a:solidFill>
              </a:rPr>
              <a:t>detection</a:t>
            </a:r>
            <a:r>
              <a:rPr lang="en-GB" altLang="en-US" sz="2400" dirty="0"/>
              <a:t> (not correction).</a:t>
            </a:r>
          </a:p>
          <a:p>
            <a:pPr algn="just"/>
            <a:endParaRPr lang="en-GB" altLang="en-US" sz="2400" dirty="0"/>
          </a:p>
        </p:txBody>
      </p:sp>
    </p:spTree>
    <p:extLst>
      <p:ext uri="{BB962C8B-B14F-4D97-AF65-F5344CB8AC3E}">
        <p14:creationId xmlns:p14="http://schemas.microsoft.com/office/powerpoint/2010/main" val="269123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a:t>Inspections and testing</a:t>
            </a:r>
          </a:p>
        </p:txBody>
      </p:sp>
      <p:sp>
        <p:nvSpPr>
          <p:cNvPr id="73731" name="Rectangle 3"/>
          <p:cNvSpPr>
            <a:spLocks noGrp="1" noChangeArrowheads="1"/>
          </p:cNvSpPr>
          <p:nvPr>
            <p:ph sz="quarter" idx="1"/>
          </p:nvPr>
        </p:nvSpPr>
        <p:spPr/>
        <p:txBody>
          <a:bodyPr/>
          <a:lstStyle/>
          <a:p>
            <a:pPr algn="just"/>
            <a:r>
              <a:rPr lang="en-GB" altLang="en-US" sz="2400" dirty="0"/>
              <a:t>Inspections and testing are complementary and not opposing verification techniques.</a:t>
            </a:r>
          </a:p>
          <a:p>
            <a:pPr algn="just"/>
            <a:r>
              <a:rPr lang="en-GB" altLang="en-US" sz="2400" dirty="0"/>
              <a:t>Both should be used during the V &amp; V process.</a:t>
            </a:r>
          </a:p>
          <a:p>
            <a:pPr algn="just"/>
            <a:r>
              <a:rPr lang="en-GB" altLang="en-US" sz="2400" dirty="0"/>
              <a:t>Inspections can check conformance with a specification but not conformance with the customer’s real requirements.</a:t>
            </a:r>
          </a:p>
          <a:p>
            <a:pPr algn="just"/>
            <a:r>
              <a:rPr lang="en-GB" altLang="en-US" sz="2400" dirty="0"/>
              <a:t>Inspections cannot check non-functional characteristics such as performance, usability, etc.</a:t>
            </a:r>
          </a:p>
        </p:txBody>
      </p:sp>
    </p:spTree>
    <p:extLst>
      <p:ext uri="{BB962C8B-B14F-4D97-AF65-F5344CB8AC3E}">
        <p14:creationId xmlns:p14="http://schemas.microsoft.com/office/powerpoint/2010/main" val="425604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vert="horz" lIns="90840" tIns="44623" rIns="90840" bIns="44623" rtlCol="0" anchor="ctr">
            <a:normAutofit/>
          </a:bodyPr>
          <a:lstStyle/>
          <a:p>
            <a:r>
              <a:rPr lang="en-GB" altLang="en-US"/>
              <a:t>The inspection process</a:t>
            </a:r>
          </a:p>
        </p:txBody>
      </p:sp>
      <p:sp>
        <p:nvSpPr>
          <p:cNvPr id="61444" name="Rectangle 4"/>
          <p:cNvSpPr>
            <a:spLocks noChangeArrowheads="1"/>
          </p:cNvSpPr>
          <p:nvPr/>
        </p:nvSpPr>
        <p:spPr bwMode="auto">
          <a:xfrm>
            <a:off x="1828800" y="2209800"/>
            <a:ext cx="8458200" cy="33528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61445" name="Picture 5" descr="22.6 Inspection-pro(19.6).eps                                  00118328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8077200" cy="178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2157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lIns="90840" tIns="44623" rIns="90840" bIns="44623" rtlCol="0" anchor="ctr">
            <a:normAutofit/>
          </a:bodyPr>
          <a:lstStyle/>
          <a:p>
            <a:r>
              <a:rPr lang="en-GB" altLang="en-US"/>
              <a:t>Inspection procedure</a:t>
            </a:r>
          </a:p>
        </p:txBody>
      </p:sp>
      <p:sp>
        <p:nvSpPr>
          <p:cNvPr id="62467" name="Rectangle 3"/>
          <p:cNvSpPr>
            <a:spLocks noGrp="1" noChangeArrowheads="1"/>
          </p:cNvSpPr>
          <p:nvPr>
            <p:ph sz="quarter" idx="1"/>
          </p:nvPr>
        </p:nvSpPr>
        <p:spPr>
          <a:noFill/>
          <a:ln/>
        </p:spPr>
        <p:txBody>
          <a:bodyPr vert="horz" lIns="90840" tIns="44623" rIns="90840" bIns="44623" rtlCol="0">
            <a:normAutofit/>
          </a:bodyPr>
          <a:lstStyle/>
          <a:p>
            <a:pPr algn="just">
              <a:lnSpc>
                <a:spcPct val="90000"/>
              </a:lnSpc>
            </a:pPr>
            <a:r>
              <a:rPr lang="en-GB" altLang="en-US" dirty="0"/>
              <a:t>System overview presented to inspection team.</a:t>
            </a:r>
          </a:p>
          <a:p>
            <a:pPr algn="just">
              <a:lnSpc>
                <a:spcPct val="90000"/>
              </a:lnSpc>
            </a:pPr>
            <a:r>
              <a:rPr lang="en-GB" altLang="en-US" dirty="0"/>
              <a:t>Code and associated documents are </a:t>
            </a:r>
            <a:r>
              <a:rPr lang="en-GB" altLang="en-US" dirty="0" smtClean="0"/>
              <a:t>distributed </a:t>
            </a:r>
            <a:r>
              <a:rPr lang="en-GB" altLang="en-US" dirty="0"/>
              <a:t>to inspection team in advance.</a:t>
            </a:r>
          </a:p>
          <a:p>
            <a:pPr algn="just">
              <a:lnSpc>
                <a:spcPct val="90000"/>
              </a:lnSpc>
            </a:pPr>
            <a:r>
              <a:rPr lang="en-GB" altLang="en-US" dirty="0"/>
              <a:t>Inspection takes place and discovered errors </a:t>
            </a:r>
            <a:r>
              <a:rPr lang="en-GB" altLang="en-US" dirty="0" smtClean="0"/>
              <a:t>are </a:t>
            </a:r>
            <a:r>
              <a:rPr lang="en-GB" altLang="en-US" dirty="0"/>
              <a:t>noted.</a:t>
            </a:r>
          </a:p>
          <a:p>
            <a:pPr algn="just">
              <a:lnSpc>
                <a:spcPct val="90000"/>
              </a:lnSpc>
            </a:pPr>
            <a:r>
              <a:rPr lang="en-GB" altLang="en-US" dirty="0"/>
              <a:t>Modifications are made to repair discovered </a:t>
            </a:r>
            <a:r>
              <a:rPr lang="en-GB" altLang="en-US" dirty="0" smtClean="0"/>
              <a:t>errors</a:t>
            </a:r>
            <a:r>
              <a:rPr lang="en-GB" altLang="en-US" dirty="0"/>
              <a:t>.</a:t>
            </a:r>
          </a:p>
          <a:p>
            <a:pPr algn="just">
              <a:lnSpc>
                <a:spcPct val="90000"/>
              </a:lnSpc>
            </a:pPr>
            <a:r>
              <a:rPr lang="en-GB" altLang="en-US" dirty="0"/>
              <a:t>Re-inspection may or may not be required.</a:t>
            </a:r>
          </a:p>
        </p:txBody>
      </p:sp>
    </p:spTree>
    <p:extLst>
      <p:ext uri="{BB962C8B-B14F-4D97-AF65-F5344CB8AC3E}">
        <p14:creationId xmlns:p14="http://schemas.microsoft.com/office/powerpoint/2010/main" val="9003837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vert="horz" lIns="90840" tIns="44623" rIns="90840" bIns="44623" rtlCol="0" anchor="ctr">
            <a:normAutofit/>
          </a:bodyPr>
          <a:lstStyle/>
          <a:p>
            <a:r>
              <a:rPr lang="en-GB" altLang="en-US"/>
              <a:t>Inspection roles</a:t>
            </a:r>
          </a:p>
        </p:txBody>
      </p:sp>
      <p:sp>
        <p:nvSpPr>
          <p:cNvPr id="64517" name="Rectangle 5"/>
          <p:cNvSpPr>
            <a:spLocks noChangeArrowheads="1"/>
          </p:cNvSpPr>
          <p:nvPr/>
        </p:nvSpPr>
        <p:spPr bwMode="auto">
          <a:xfrm>
            <a:off x="19050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64518" name="Object 6"/>
          <p:cNvGraphicFramePr>
            <a:graphicFrameLocks noChangeAspect="1"/>
          </p:cNvGraphicFramePr>
          <p:nvPr/>
        </p:nvGraphicFramePr>
        <p:xfrm>
          <a:off x="2514600" y="1676400"/>
          <a:ext cx="7162800" cy="4471988"/>
        </p:xfrm>
        <a:graphic>
          <a:graphicData uri="http://schemas.openxmlformats.org/presentationml/2006/ole">
            <mc:AlternateContent xmlns:mc="http://schemas.openxmlformats.org/markup-compatibility/2006">
              <mc:Choice xmlns:v="urn:schemas-microsoft-com:vml" Requires="v">
                <p:oleObj spid="_x0000_s7176" name="Document" r:id="rId4" imgW="5486400" imgH="3767328" progId="Word.Document.8">
                  <p:embed/>
                </p:oleObj>
              </mc:Choice>
              <mc:Fallback>
                <p:oleObj name="Document" r:id="rId4" imgW="5486400" imgH="376732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749" t="21703" r="4166"/>
                      <a:stretch>
                        <a:fillRect/>
                      </a:stretch>
                    </p:blipFill>
                    <p:spPr bwMode="auto">
                      <a:xfrm>
                        <a:off x="2514600" y="1676400"/>
                        <a:ext cx="7162800" cy="447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741469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vert="horz" lIns="90840" tIns="44623" rIns="90840" bIns="44623" rtlCol="0" anchor="ctr">
            <a:normAutofit/>
          </a:bodyPr>
          <a:lstStyle/>
          <a:p>
            <a:r>
              <a:rPr lang="en-GB" altLang="en-US"/>
              <a:t>Inspection checklists</a:t>
            </a:r>
          </a:p>
        </p:txBody>
      </p:sp>
      <p:sp>
        <p:nvSpPr>
          <p:cNvPr id="68611" name="Rectangle 3"/>
          <p:cNvSpPr>
            <a:spLocks noGrp="1" noChangeArrowheads="1"/>
          </p:cNvSpPr>
          <p:nvPr>
            <p:ph sz="quarter" idx="1"/>
          </p:nvPr>
        </p:nvSpPr>
        <p:spPr>
          <a:noFill/>
          <a:ln/>
        </p:spPr>
        <p:txBody>
          <a:bodyPr vert="horz" lIns="90840" tIns="44623" rIns="90840" bIns="44623" rtlCol="0">
            <a:normAutofit/>
          </a:bodyPr>
          <a:lstStyle/>
          <a:p>
            <a:pPr algn="just"/>
            <a:r>
              <a:rPr lang="en-GB" altLang="en-US" sz="2400" dirty="0"/>
              <a:t>Checklist of common errors should be used to </a:t>
            </a:r>
            <a:r>
              <a:rPr lang="en-GB" altLang="en-US" sz="2400" dirty="0" smtClean="0"/>
              <a:t>drive </a:t>
            </a:r>
            <a:r>
              <a:rPr lang="en-GB" altLang="en-US" sz="2400" dirty="0"/>
              <a:t>the inspection.</a:t>
            </a:r>
          </a:p>
          <a:p>
            <a:pPr algn="just"/>
            <a:r>
              <a:rPr lang="en-GB" altLang="en-US" sz="2400" dirty="0"/>
              <a:t>Error checklists are programming language </a:t>
            </a:r>
            <a:r>
              <a:rPr lang="en-GB" altLang="en-US" sz="2400" dirty="0" smtClean="0"/>
              <a:t>dependent </a:t>
            </a:r>
            <a:r>
              <a:rPr lang="en-GB" altLang="en-US" sz="2400" dirty="0"/>
              <a:t>and reflect the characteristic errors that are likely to arise in the language.</a:t>
            </a:r>
          </a:p>
          <a:p>
            <a:pPr algn="just"/>
            <a:r>
              <a:rPr lang="en-GB" altLang="en-US" sz="2400" dirty="0"/>
              <a:t>In general, the 'weaker' the type checking, the larger the checklist.</a:t>
            </a:r>
          </a:p>
          <a:p>
            <a:pPr algn="just"/>
            <a:r>
              <a:rPr lang="en-GB" altLang="en-US" sz="2400" dirty="0"/>
              <a:t>Examples: Initialisation, Constant naming, loop </a:t>
            </a:r>
            <a:r>
              <a:rPr lang="en-GB" altLang="en-US" sz="2400" dirty="0" smtClean="0"/>
              <a:t>termination</a:t>
            </a:r>
            <a:r>
              <a:rPr lang="en-GB" altLang="en-US" sz="2400" dirty="0"/>
              <a:t>, array bounds, etc.</a:t>
            </a:r>
          </a:p>
        </p:txBody>
      </p:sp>
    </p:spTree>
    <p:extLst>
      <p:ext uri="{BB962C8B-B14F-4D97-AF65-F5344CB8AC3E}">
        <p14:creationId xmlns:p14="http://schemas.microsoft.com/office/powerpoint/2010/main" val="3644185446"/>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p:cNvSpPr>
            <a:spLocks noGrp="1" noChangeArrowheads="1"/>
          </p:cNvSpPr>
          <p:nvPr>
            <p:ph type="title"/>
          </p:nvPr>
        </p:nvSpPr>
        <p:spPr/>
        <p:txBody>
          <a:bodyPr/>
          <a:lstStyle/>
          <a:p>
            <a:r>
              <a:rPr lang="en-GB" altLang="en-US"/>
              <a:t>Inspection checks 1</a:t>
            </a:r>
          </a:p>
        </p:txBody>
      </p:sp>
      <p:sp>
        <p:nvSpPr>
          <p:cNvPr id="70664" name="Rectangle 8"/>
          <p:cNvSpPr>
            <a:spLocks noChangeArrowheads="1"/>
          </p:cNvSpPr>
          <p:nvPr/>
        </p:nvSpPr>
        <p:spPr bwMode="auto">
          <a:xfrm>
            <a:off x="18288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0671" name="Object 15"/>
          <p:cNvGraphicFramePr>
            <a:graphicFrameLocks noChangeAspect="1"/>
          </p:cNvGraphicFramePr>
          <p:nvPr/>
        </p:nvGraphicFramePr>
        <p:xfrm>
          <a:off x="2514600" y="1676401"/>
          <a:ext cx="6858000" cy="4386263"/>
        </p:xfrm>
        <a:graphic>
          <a:graphicData uri="http://schemas.openxmlformats.org/presentationml/2006/ole">
            <mc:AlternateContent xmlns:mc="http://schemas.openxmlformats.org/markup-compatibility/2006">
              <mc:Choice xmlns:v="urn:schemas-microsoft-com:vml" Requires="v">
                <p:oleObj spid="_x0000_s8200" name="Document" r:id="rId4" imgW="5486400" imgH="3953256" progId="Word.Document.8">
                  <p:embed/>
                </p:oleObj>
              </mc:Choice>
              <mc:Fallback>
                <p:oleObj name="Document" r:id="rId4" imgW="5486400" imgH="395325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1137" t="21117"/>
                      <a:stretch>
                        <a:fillRect/>
                      </a:stretch>
                    </p:blipFill>
                    <p:spPr bwMode="auto">
                      <a:xfrm>
                        <a:off x="2514600" y="1676401"/>
                        <a:ext cx="6858000" cy="438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888505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TF03460662 (1)</Template>
  <TotalTime>3446</TotalTime>
  <Words>5652</Words>
  <Application>Microsoft Office PowerPoint</Application>
  <PresentationFormat>Widescreen</PresentationFormat>
  <Paragraphs>767</Paragraphs>
  <Slides>106</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8" baseType="lpstr">
      <vt:lpstr>ＭＳ Ｐゴシック</vt:lpstr>
      <vt:lpstr>Arial</vt:lpstr>
      <vt:lpstr>Avant Garde</vt:lpstr>
      <vt:lpstr>Calibri</vt:lpstr>
      <vt:lpstr>Cambria</vt:lpstr>
      <vt:lpstr>Courier New</vt:lpstr>
      <vt:lpstr>Helvetica</vt:lpstr>
      <vt:lpstr>Palatino</vt:lpstr>
      <vt:lpstr>Times</vt:lpstr>
      <vt:lpstr>Wingdings 2</vt:lpstr>
      <vt:lpstr>Business plan presentation</vt:lpstr>
      <vt:lpstr>Document</vt:lpstr>
      <vt:lpstr>Software Testing Strategies</vt:lpstr>
      <vt:lpstr>Software Testing</vt:lpstr>
      <vt:lpstr>V &amp; V</vt:lpstr>
      <vt:lpstr>Who Tests the Software?</vt:lpstr>
      <vt:lpstr>Testing Strategy</vt:lpstr>
      <vt:lpstr>Development strategy vs. testing strategy</vt:lpstr>
      <vt:lpstr>Software Testing steps</vt:lpstr>
      <vt:lpstr>Testing Strategy</vt:lpstr>
      <vt:lpstr>Unit Testing</vt:lpstr>
      <vt:lpstr>Unit Testing</vt:lpstr>
      <vt:lpstr>Stubs and drivers</vt:lpstr>
      <vt:lpstr>Unit Test Environment</vt:lpstr>
      <vt:lpstr>Integration Testing Strategies</vt:lpstr>
      <vt:lpstr>Top Down Integration</vt:lpstr>
      <vt:lpstr>Top-down Testing Strategy</vt:lpstr>
      <vt:lpstr>Top-down Integration</vt:lpstr>
      <vt:lpstr>Pros and Cons of Top-down Integration Testing</vt:lpstr>
      <vt:lpstr>Bottom-Up Integration</vt:lpstr>
      <vt:lpstr>Bottom-up  Testing Strategy</vt:lpstr>
      <vt:lpstr>Bottom-up Integration</vt:lpstr>
      <vt:lpstr>Pros and Cons of Bottom-Up Integration Testing</vt:lpstr>
      <vt:lpstr>Sandwich Testing Strategy</vt:lpstr>
      <vt:lpstr>Sandwich Testing Strategy</vt:lpstr>
      <vt:lpstr>Pros and Cons of Sandwich Testing</vt:lpstr>
      <vt:lpstr>Modified Sandwich Testing Strategy</vt:lpstr>
      <vt:lpstr>Modified Sandwich Testing</vt:lpstr>
      <vt:lpstr>Regression Testing</vt:lpstr>
      <vt:lpstr>Sanity/Smoke Testing</vt:lpstr>
      <vt:lpstr>Validation testing</vt:lpstr>
      <vt:lpstr>Alpha and beta testing</vt:lpstr>
      <vt:lpstr>System Testing</vt:lpstr>
      <vt:lpstr>Debugging: A Diagnostic Process</vt:lpstr>
      <vt:lpstr>The debugging process</vt:lpstr>
      <vt:lpstr>The Debugging Process</vt:lpstr>
      <vt:lpstr>Symptoms &amp; Causes</vt:lpstr>
      <vt:lpstr>Consequences of Bugs</vt:lpstr>
      <vt:lpstr>Debugging Techniques</vt:lpstr>
      <vt:lpstr>Testing conventional applications</vt:lpstr>
      <vt:lpstr>Testability</vt:lpstr>
      <vt:lpstr>What is a “Good” Test?</vt:lpstr>
      <vt:lpstr>Internal and External Views</vt:lpstr>
      <vt:lpstr>Software Testing</vt:lpstr>
      <vt:lpstr>White-Box Testing</vt:lpstr>
      <vt:lpstr>Basis path Testing</vt:lpstr>
      <vt:lpstr>Control flow graph</vt:lpstr>
      <vt:lpstr>Predicate nodes</vt:lpstr>
      <vt:lpstr>Independent program paths</vt:lpstr>
      <vt:lpstr>Cyclomatic complexity</vt:lpstr>
      <vt:lpstr>Cyclomatic complexity</vt:lpstr>
      <vt:lpstr>Deriving Test Cases</vt:lpstr>
      <vt:lpstr>Exercise</vt:lpstr>
      <vt:lpstr>Solution</vt:lpstr>
      <vt:lpstr>Graph Matrices</vt:lpstr>
      <vt:lpstr>Graph Matrices</vt:lpstr>
      <vt:lpstr>Control Structure Testing</vt:lpstr>
      <vt:lpstr>Data Flow Testing</vt:lpstr>
      <vt:lpstr>Loop Testing</vt:lpstr>
      <vt:lpstr>Loop Testing: Simple Loops</vt:lpstr>
      <vt:lpstr>Loop Testing: Nested Loops</vt:lpstr>
      <vt:lpstr>White Box Testing</vt:lpstr>
      <vt:lpstr>Black-Box Testing</vt:lpstr>
      <vt:lpstr>Black-Box Testing</vt:lpstr>
      <vt:lpstr>Equivalence class partitioning and boundary value analysis</vt:lpstr>
      <vt:lpstr>Orthogonal Array Testing</vt:lpstr>
      <vt:lpstr>Orthogonal Array Testing</vt:lpstr>
      <vt:lpstr>Black Box Testing</vt:lpstr>
      <vt:lpstr>Comparison</vt:lpstr>
      <vt:lpstr>Testing object-oriented applications</vt:lpstr>
      <vt:lpstr>OO Testing</vt:lpstr>
      <vt:lpstr>‘Testing’ OO Models</vt:lpstr>
      <vt:lpstr>Class Model Consistency</vt:lpstr>
      <vt:lpstr>Class Model Consistency</vt:lpstr>
      <vt:lpstr>OO Testing Strategies</vt:lpstr>
      <vt:lpstr>OO Testing Strategies</vt:lpstr>
      <vt:lpstr>Testing Methods</vt:lpstr>
      <vt:lpstr>OOT Methods at class level </vt:lpstr>
      <vt:lpstr>OOT Methods: Random Testing</vt:lpstr>
      <vt:lpstr>OOT Methods: Random Testing</vt:lpstr>
      <vt:lpstr>OOT Methods: Partition Testing</vt:lpstr>
      <vt:lpstr>OOT Methods: Partition Testing</vt:lpstr>
      <vt:lpstr>OOT Methods: Inter-Class Testing</vt:lpstr>
      <vt:lpstr>OOT Methods: multiple Class Testing</vt:lpstr>
      <vt:lpstr>OOT Methods: Behavior Testing</vt:lpstr>
      <vt:lpstr>Verification and Validation</vt:lpstr>
      <vt:lpstr>Verification vs validation</vt:lpstr>
      <vt:lpstr>The V &amp; V process</vt:lpstr>
      <vt:lpstr>Static and dynamic verification</vt:lpstr>
      <vt:lpstr>Static and dynamic V&amp;V</vt:lpstr>
      <vt:lpstr>V &amp; V planning</vt:lpstr>
      <vt:lpstr>The V-model of development</vt:lpstr>
      <vt:lpstr>The structure of a software test plan</vt:lpstr>
      <vt:lpstr>The software test plan</vt:lpstr>
      <vt:lpstr>Software inspections</vt:lpstr>
      <vt:lpstr>Inspections and testing</vt:lpstr>
      <vt:lpstr>The inspection process</vt:lpstr>
      <vt:lpstr>Inspection procedure</vt:lpstr>
      <vt:lpstr>Inspection roles</vt:lpstr>
      <vt:lpstr>Inspection checklists</vt:lpstr>
      <vt:lpstr>Inspection checks 1</vt:lpstr>
      <vt:lpstr>Inspection checks 2</vt:lpstr>
      <vt:lpstr>Automated static analysis</vt:lpstr>
      <vt:lpstr>Static analysis checks</vt:lpstr>
      <vt:lpstr>Stages of static analysis</vt:lpstr>
      <vt:lpstr>Stages of static analysis</vt:lpstr>
      <vt:lpstr>Use of static analysis</vt:lpstr>
      <vt:lpstr>Thank you!!!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Strategies</dc:title>
  <dc:creator>CSE33</dc:creator>
  <cp:lastModifiedBy>CSE33</cp:lastModifiedBy>
  <cp:revision>130</cp:revision>
  <dcterms:created xsi:type="dcterms:W3CDTF">2016-04-06T04:35:48Z</dcterms:created>
  <dcterms:modified xsi:type="dcterms:W3CDTF">2019-03-11T09:10:11Z</dcterms:modified>
</cp:coreProperties>
</file>