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3"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81" r:id="rId18"/>
    <p:sldId id="272" r:id="rId19"/>
    <p:sldId id="274" r:id="rId20"/>
    <p:sldId id="275" r:id="rId21"/>
    <p:sldId id="276" r:id="rId22"/>
    <p:sldId id="278" r:id="rId23"/>
    <p:sldId id="277"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FBD2E-0830-4920-BC03-44D9F18CEA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5BD4E11-FBF9-44C9-9731-5D829AFB7B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8724668-E00D-4DB0-B8EF-282A97059F66}"/>
              </a:ext>
            </a:extLst>
          </p:cNvPr>
          <p:cNvSpPr>
            <a:spLocks noGrp="1"/>
          </p:cNvSpPr>
          <p:nvPr>
            <p:ph type="dt" sz="half" idx="10"/>
          </p:nvPr>
        </p:nvSpPr>
        <p:spPr/>
        <p:txBody>
          <a:bodyPr/>
          <a:lstStyle/>
          <a:p>
            <a:fld id="{09F5BDAC-FF1A-49C9-926D-DDB3810FDF2A}" type="datetimeFigureOut">
              <a:rPr lang="en-IN" smtClean="0"/>
              <a:t>22-08-2022</a:t>
            </a:fld>
            <a:endParaRPr lang="en-IN"/>
          </a:p>
        </p:txBody>
      </p:sp>
      <p:sp>
        <p:nvSpPr>
          <p:cNvPr id="5" name="Footer Placeholder 4">
            <a:extLst>
              <a:ext uri="{FF2B5EF4-FFF2-40B4-BE49-F238E27FC236}">
                <a16:creationId xmlns:a16="http://schemas.microsoft.com/office/drawing/2014/main" id="{54BD993F-797D-48F0-B49C-26FBB96318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C7D226-FEA4-47BC-AE12-4DF7CFC37AF2}"/>
              </a:ext>
            </a:extLst>
          </p:cNvPr>
          <p:cNvSpPr>
            <a:spLocks noGrp="1"/>
          </p:cNvSpPr>
          <p:nvPr>
            <p:ph type="sldNum" sz="quarter" idx="12"/>
          </p:nvPr>
        </p:nvSpPr>
        <p:spPr/>
        <p:txBody>
          <a:bodyPr/>
          <a:lstStyle/>
          <a:p>
            <a:fld id="{E56C3865-5120-424F-8C56-3F91F652E24E}" type="slidenum">
              <a:rPr lang="en-IN" smtClean="0"/>
              <a:t>‹#›</a:t>
            </a:fld>
            <a:endParaRPr lang="en-IN"/>
          </a:p>
        </p:txBody>
      </p:sp>
    </p:spTree>
    <p:extLst>
      <p:ext uri="{BB962C8B-B14F-4D97-AF65-F5344CB8AC3E}">
        <p14:creationId xmlns:p14="http://schemas.microsoft.com/office/powerpoint/2010/main" val="2869715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EFDFF-C96D-4DB2-A821-A2F249B82F0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33A72A-750C-4ADA-A3F0-E73665F819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38165A-BAA9-495C-BBF2-A26051512ABC}"/>
              </a:ext>
            </a:extLst>
          </p:cNvPr>
          <p:cNvSpPr>
            <a:spLocks noGrp="1"/>
          </p:cNvSpPr>
          <p:nvPr>
            <p:ph type="dt" sz="half" idx="10"/>
          </p:nvPr>
        </p:nvSpPr>
        <p:spPr/>
        <p:txBody>
          <a:bodyPr/>
          <a:lstStyle/>
          <a:p>
            <a:fld id="{09F5BDAC-FF1A-49C9-926D-DDB3810FDF2A}" type="datetimeFigureOut">
              <a:rPr lang="en-IN" smtClean="0"/>
              <a:t>22-08-2022</a:t>
            </a:fld>
            <a:endParaRPr lang="en-IN"/>
          </a:p>
        </p:txBody>
      </p:sp>
      <p:sp>
        <p:nvSpPr>
          <p:cNvPr id="5" name="Footer Placeholder 4">
            <a:extLst>
              <a:ext uri="{FF2B5EF4-FFF2-40B4-BE49-F238E27FC236}">
                <a16:creationId xmlns:a16="http://schemas.microsoft.com/office/drawing/2014/main" id="{2EA34C03-3546-48A7-B246-41F8864DE4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7ACD48-6012-4C9B-83EB-07E52AFBFD1E}"/>
              </a:ext>
            </a:extLst>
          </p:cNvPr>
          <p:cNvSpPr>
            <a:spLocks noGrp="1"/>
          </p:cNvSpPr>
          <p:nvPr>
            <p:ph type="sldNum" sz="quarter" idx="12"/>
          </p:nvPr>
        </p:nvSpPr>
        <p:spPr/>
        <p:txBody>
          <a:bodyPr/>
          <a:lstStyle/>
          <a:p>
            <a:fld id="{E56C3865-5120-424F-8C56-3F91F652E24E}" type="slidenum">
              <a:rPr lang="en-IN" smtClean="0"/>
              <a:t>‹#›</a:t>
            </a:fld>
            <a:endParaRPr lang="en-IN"/>
          </a:p>
        </p:txBody>
      </p:sp>
    </p:spTree>
    <p:extLst>
      <p:ext uri="{BB962C8B-B14F-4D97-AF65-F5344CB8AC3E}">
        <p14:creationId xmlns:p14="http://schemas.microsoft.com/office/powerpoint/2010/main" val="884211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B3315C-CA52-432B-9CE6-D64502CD0EF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E525F1-F84A-4CD1-A19B-9E61357753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2ACBA4-DB86-4A99-BF30-19853FAE072D}"/>
              </a:ext>
            </a:extLst>
          </p:cNvPr>
          <p:cNvSpPr>
            <a:spLocks noGrp="1"/>
          </p:cNvSpPr>
          <p:nvPr>
            <p:ph type="dt" sz="half" idx="10"/>
          </p:nvPr>
        </p:nvSpPr>
        <p:spPr/>
        <p:txBody>
          <a:bodyPr/>
          <a:lstStyle/>
          <a:p>
            <a:fld id="{09F5BDAC-FF1A-49C9-926D-DDB3810FDF2A}" type="datetimeFigureOut">
              <a:rPr lang="en-IN" smtClean="0"/>
              <a:t>22-08-2022</a:t>
            </a:fld>
            <a:endParaRPr lang="en-IN"/>
          </a:p>
        </p:txBody>
      </p:sp>
      <p:sp>
        <p:nvSpPr>
          <p:cNvPr id="5" name="Footer Placeholder 4">
            <a:extLst>
              <a:ext uri="{FF2B5EF4-FFF2-40B4-BE49-F238E27FC236}">
                <a16:creationId xmlns:a16="http://schemas.microsoft.com/office/drawing/2014/main" id="{936D9699-E60F-4FEA-BEC6-4D04C87262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C8DA40-0E1A-42F0-8401-FD77476748E7}"/>
              </a:ext>
            </a:extLst>
          </p:cNvPr>
          <p:cNvSpPr>
            <a:spLocks noGrp="1"/>
          </p:cNvSpPr>
          <p:nvPr>
            <p:ph type="sldNum" sz="quarter" idx="12"/>
          </p:nvPr>
        </p:nvSpPr>
        <p:spPr/>
        <p:txBody>
          <a:bodyPr/>
          <a:lstStyle/>
          <a:p>
            <a:fld id="{E56C3865-5120-424F-8C56-3F91F652E24E}" type="slidenum">
              <a:rPr lang="en-IN" smtClean="0"/>
              <a:t>‹#›</a:t>
            </a:fld>
            <a:endParaRPr lang="en-IN"/>
          </a:p>
        </p:txBody>
      </p:sp>
    </p:spTree>
    <p:extLst>
      <p:ext uri="{BB962C8B-B14F-4D97-AF65-F5344CB8AC3E}">
        <p14:creationId xmlns:p14="http://schemas.microsoft.com/office/powerpoint/2010/main" val="4082055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D001D-CEB7-46D0-8C6A-DD45E1B592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6BEABE-6F49-4272-B54C-16C37443D9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17D16E-A8ED-4551-B3F8-68795BA2CB00}"/>
              </a:ext>
            </a:extLst>
          </p:cNvPr>
          <p:cNvSpPr>
            <a:spLocks noGrp="1"/>
          </p:cNvSpPr>
          <p:nvPr>
            <p:ph type="dt" sz="half" idx="10"/>
          </p:nvPr>
        </p:nvSpPr>
        <p:spPr/>
        <p:txBody>
          <a:bodyPr/>
          <a:lstStyle/>
          <a:p>
            <a:fld id="{09F5BDAC-FF1A-49C9-926D-DDB3810FDF2A}" type="datetimeFigureOut">
              <a:rPr lang="en-IN" smtClean="0"/>
              <a:t>22-08-2022</a:t>
            </a:fld>
            <a:endParaRPr lang="en-IN"/>
          </a:p>
        </p:txBody>
      </p:sp>
      <p:sp>
        <p:nvSpPr>
          <p:cNvPr id="5" name="Footer Placeholder 4">
            <a:extLst>
              <a:ext uri="{FF2B5EF4-FFF2-40B4-BE49-F238E27FC236}">
                <a16:creationId xmlns:a16="http://schemas.microsoft.com/office/drawing/2014/main" id="{F1892514-003F-4152-8769-39C6E5CAAD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9F7245-A166-4AC0-BA00-B882B2A2FE31}"/>
              </a:ext>
            </a:extLst>
          </p:cNvPr>
          <p:cNvSpPr>
            <a:spLocks noGrp="1"/>
          </p:cNvSpPr>
          <p:nvPr>
            <p:ph type="sldNum" sz="quarter" idx="12"/>
          </p:nvPr>
        </p:nvSpPr>
        <p:spPr/>
        <p:txBody>
          <a:bodyPr/>
          <a:lstStyle/>
          <a:p>
            <a:fld id="{E56C3865-5120-424F-8C56-3F91F652E24E}" type="slidenum">
              <a:rPr lang="en-IN" smtClean="0"/>
              <a:t>‹#›</a:t>
            </a:fld>
            <a:endParaRPr lang="en-IN"/>
          </a:p>
        </p:txBody>
      </p:sp>
    </p:spTree>
    <p:extLst>
      <p:ext uri="{BB962C8B-B14F-4D97-AF65-F5344CB8AC3E}">
        <p14:creationId xmlns:p14="http://schemas.microsoft.com/office/powerpoint/2010/main" val="1372137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5DEDF-5AA6-4B73-99CC-A27E0D58CA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78DB303-77F2-4EB4-981E-C298C0101E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CF1C31-76CE-4590-AC44-F8597873C6C4}"/>
              </a:ext>
            </a:extLst>
          </p:cNvPr>
          <p:cNvSpPr>
            <a:spLocks noGrp="1"/>
          </p:cNvSpPr>
          <p:nvPr>
            <p:ph type="dt" sz="half" idx="10"/>
          </p:nvPr>
        </p:nvSpPr>
        <p:spPr/>
        <p:txBody>
          <a:bodyPr/>
          <a:lstStyle/>
          <a:p>
            <a:fld id="{09F5BDAC-FF1A-49C9-926D-DDB3810FDF2A}" type="datetimeFigureOut">
              <a:rPr lang="en-IN" smtClean="0"/>
              <a:t>22-08-2022</a:t>
            </a:fld>
            <a:endParaRPr lang="en-IN"/>
          </a:p>
        </p:txBody>
      </p:sp>
      <p:sp>
        <p:nvSpPr>
          <p:cNvPr id="5" name="Footer Placeholder 4">
            <a:extLst>
              <a:ext uri="{FF2B5EF4-FFF2-40B4-BE49-F238E27FC236}">
                <a16:creationId xmlns:a16="http://schemas.microsoft.com/office/drawing/2014/main" id="{777D14CA-23A1-4CBA-A005-C02BDFB3EA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DC8C5E-A7B7-4782-A071-8F9266C4D59C}"/>
              </a:ext>
            </a:extLst>
          </p:cNvPr>
          <p:cNvSpPr>
            <a:spLocks noGrp="1"/>
          </p:cNvSpPr>
          <p:nvPr>
            <p:ph type="sldNum" sz="quarter" idx="12"/>
          </p:nvPr>
        </p:nvSpPr>
        <p:spPr/>
        <p:txBody>
          <a:bodyPr/>
          <a:lstStyle/>
          <a:p>
            <a:fld id="{E56C3865-5120-424F-8C56-3F91F652E24E}" type="slidenum">
              <a:rPr lang="en-IN" smtClean="0"/>
              <a:t>‹#›</a:t>
            </a:fld>
            <a:endParaRPr lang="en-IN"/>
          </a:p>
        </p:txBody>
      </p:sp>
    </p:spTree>
    <p:extLst>
      <p:ext uri="{BB962C8B-B14F-4D97-AF65-F5344CB8AC3E}">
        <p14:creationId xmlns:p14="http://schemas.microsoft.com/office/powerpoint/2010/main" val="3097114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2C9D-E43F-4013-ABD9-7DF24A1443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D5083C-EA8A-471B-B89D-23D903ED56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D4ED7C8-9EE5-4A32-A313-05A3FEDA4B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9CECE9B-98E5-4475-B862-744F78C77C4B}"/>
              </a:ext>
            </a:extLst>
          </p:cNvPr>
          <p:cNvSpPr>
            <a:spLocks noGrp="1"/>
          </p:cNvSpPr>
          <p:nvPr>
            <p:ph type="dt" sz="half" idx="10"/>
          </p:nvPr>
        </p:nvSpPr>
        <p:spPr/>
        <p:txBody>
          <a:bodyPr/>
          <a:lstStyle/>
          <a:p>
            <a:fld id="{09F5BDAC-FF1A-49C9-926D-DDB3810FDF2A}" type="datetimeFigureOut">
              <a:rPr lang="en-IN" smtClean="0"/>
              <a:t>22-08-2022</a:t>
            </a:fld>
            <a:endParaRPr lang="en-IN"/>
          </a:p>
        </p:txBody>
      </p:sp>
      <p:sp>
        <p:nvSpPr>
          <p:cNvPr id="6" name="Footer Placeholder 5">
            <a:extLst>
              <a:ext uri="{FF2B5EF4-FFF2-40B4-BE49-F238E27FC236}">
                <a16:creationId xmlns:a16="http://schemas.microsoft.com/office/drawing/2014/main" id="{D77E6447-1283-49F8-B973-C66C429B8D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FCC0EF-1534-4CC7-924E-4176FC02B021}"/>
              </a:ext>
            </a:extLst>
          </p:cNvPr>
          <p:cNvSpPr>
            <a:spLocks noGrp="1"/>
          </p:cNvSpPr>
          <p:nvPr>
            <p:ph type="sldNum" sz="quarter" idx="12"/>
          </p:nvPr>
        </p:nvSpPr>
        <p:spPr/>
        <p:txBody>
          <a:bodyPr/>
          <a:lstStyle/>
          <a:p>
            <a:fld id="{E56C3865-5120-424F-8C56-3F91F652E24E}" type="slidenum">
              <a:rPr lang="en-IN" smtClean="0"/>
              <a:t>‹#›</a:t>
            </a:fld>
            <a:endParaRPr lang="en-IN"/>
          </a:p>
        </p:txBody>
      </p:sp>
    </p:spTree>
    <p:extLst>
      <p:ext uri="{BB962C8B-B14F-4D97-AF65-F5344CB8AC3E}">
        <p14:creationId xmlns:p14="http://schemas.microsoft.com/office/powerpoint/2010/main" val="3515170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73909-76ED-461C-86D9-6120AF62F6B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3142D7-1E4D-4438-BA2C-B01BEE248E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35774B-738B-4D79-93F6-4E161E7598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EFF2EBC-54E5-4BF7-AB11-BAEA778B63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181A4F-A1D1-4635-AF1F-26373668DA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6B3D8DD-E196-4492-8AA3-44CD8899DFF8}"/>
              </a:ext>
            </a:extLst>
          </p:cNvPr>
          <p:cNvSpPr>
            <a:spLocks noGrp="1"/>
          </p:cNvSpPr>
          <p:nvPr>
            <p:ph type="dt" sz="half" idx="10"/>
          </p:nvPr>
        </p:nvSpPr>
        <p:spPr/>
        <p:txBody>
          <a:bodyPr/>
          <a:lstStyle/>
          <a:p>
            <a:fld id="{09F5BDAC-FF1A-49C9-926D-DDB3810FDF2A}" type="datetimeFigureOut">
              <a:rPr lang="en-IN" smtClean="0"/>
              <a:t>22-08-2022</a:t>
            </a:fld>
            <a:endParaRPr lang="en-IN"/>
          </a:p>
        </p:txBody>
      </p:sp>
      <p:sp>
        <p:nvSpPr>
          <p:cNvPr id="8" name="Footer Placeholder 7">
            <a:extLst>
              <a:ext uri="{FF2B5EF4-FFF2-40B4-BE49-F238E27FC236}">
                <a16:creationId xmlns:a16="http://schemas.microsoft.com/office/drawing/2014/main" id="{9646678A-CF45-4E31-9E16-482912D0B0D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644463D-4AFC-4245-91DB-17F69B3E0813}"/>
              </a:ext>
            </a:extLst>
          </p:cNvPr>
          <p:cNvSpPr>
            <a:spLocks noGrp="1"/>
          </p:cNvSpPr>
          <p:nvPr>
            <p:ph type="sldNum" sz="quarter" idx="12"/>
          </p:nvPr>
        </p:nvSpPr>
        <p:spPr/>
        <p:txBody>
          <a:bodyPr/>
          <a:lstStyle/>
          <a:p>
            <a:fld id="{E56C3865-5120-424F-8C56-3F91F652E24E}" type="slidenum">
              <a:rPr lang="en-IN" smtClean="0"/>
              <a:t>‹#›</a:t>
            </a:fld>
            <a:endParaRPr lang="en-IN"/>
          </a:p>
        </p:txBody>
      </p:sp>
    </p:spTree>
    <p:extLst>
      <p:ext uri="{BB962C8B-B14F-4D97-AF65-F5344CB8AC3E}">
        <p14:creationId xmlns:p14="http://schemas.microsoft.com/office/powerpoint/2010/main" val="3505629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1EC2D-95A0-46AF-ABE9-6C1CCE2B748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2318AAA-C5E0-475C-8854-D58FADFDC84D}"/>
              </a:ext>
            </a:extLst>
          </p:cNvPr>
          <p:cNvSpPr>
            <a:spLocks noGrp="1"/>
          </p:cNvSpPr>
          <p:nvPr>
            <p:ph type="dt" sz="half" idx="10"/>
          </p:nvPr>
        </p:nvSpPr>
        <p:spPr/>
        <p:txBody>
          <a:bodyPr/>
          <a:lstStyle/>
          <a:p>
            <a:fld id="{09F5BDAC-FF1A-49C9-926D-DDB3810FDF2A}" type="datetimeFigureOut">
              <a:rPr lang="en-IN" smtClean="0"/>
              <a:t>22-08-2022</a:t>
            </a:fld>
            <a:endParaRPr lang="en-IN"/>
          </a:p>
        </p:txBody>
      </p:sp>
      <p:sp>
        <p:nvSpPr>
          <p:cNvPr id="4" name="Footer Placeholder 3">
            <a:extLst>
              <a:ext uri="{FF2B5EF4-FFF2-40B4-BE49-F238E27FC236}">
                <a16:creationId xmlns:a16="http://schemas.microsoft.com/office/drawing/2014/main" id="{EC85FB99-AA41-4E24-B545-6C422AA969A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65BFD82-71D4-4A15-BCA2-E0968435EEED}"/>
              </a:ext>
            </a:extLst>
          </p:cNvPr>
          <p:cNvSpPr>
            <a:spLocks noGrp="1"/>
          </p:cNvSpPr>
          <p:nvPr>
            <p:ph type="sldNum" sz="quarter" idx="12"/>
          </p:nvPr>
        </p:nvSpPr>
        <p:spPr/>
        <p:txBody>
          <a:bodyPr/>
          <a:lstStyle/>
          <a:p>
            <a:fld id="{E56C3865-5120-424F-8C56-3F91F652E24E}" type="slidenum">
              <a:rPr lang="en-IN" smtClean="0"/>
              <a:t>‹#›</a:t>
            </a:fld>
            <a:endParaRPr lang="en-IN"/>
          </a:p>
        </p:txBody>
      </p:sp>
    </p:spTree>
    <p:extLst>
      <p:ext uri="{BB962C8B-B14F-4D97-AF65-F5344CB8AC3E}">
        <p14:creationId xmlns:p14="http://schemas.microsoft.com/office/powerpoint/2010/main" val="3331441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A4BB00-06EE-47FF-8695-07BB853DA93B}"/>
              </a:ext>
            </a:extLst>
          </p:cNvPr>
          <p:cNvSpPr>
            <a:spLocks noGrp="1"/>
          </p:cNvSpPr>
          <p:nvPr>
            <p:ph type="dt" sz="half" idx="10"/>
          </p:nvPr>
        </p:nvSpPr>
        <p:spPr/>
        <p:txBody>
          <a:bodyPr/>
          <a:lstStyle/>
          <a:p>
            <a:fld id="{09F5BDAC-FF1A-49C9-926D-DDB3810FDF2A}" type="datetimeFigureOut">
              <a:rPr lang="en-IN" smtClean="0"/>
              <a:t>22-08-2022</a:t>
            </a:fld>
            <a:endParaRPr lang="en-IN"/>
          </a:p>
        </p:txBody>
      </p:sp>
      <p:sp>
        <p:nvSpPr>
          <p:cNvPr id="3" name="Footer Placeholder 2">
            <a:extLst>
              <a:ext uri="{FF2B5EF4-FFF2-40B4-BE49-F238E27FC236}">
                <a16:creationId xmlns:a16="http://schemas.microsoft.com/office/drawing/2014/main" id="{DBB48CF2-E8CD-4224-8C57-74D405727A2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B424EA3-BB65-4632-A110-9B88686DD091}"/>
              </a:ext>
            </a:extLst>
          </p:cNvPr>
          <p:cNvSpPr>
            <a:spLocks noGrp="1"/>
          </p:cNvSpPr>
          <p:nvPr>
            <p:ph type="sldNum" sz="quarter" idx="12"/>
          </p:nvPr>
        </p:nvSpPr>
        <p:spPr/>
        <p:txBody>
          <a:bodyPr/>
          <a:lstStyle/>
          <a:p>
            <a:fld id="{E56C3865-5120-424F-8C56-3F91F652E24E}" type="slidenum">
              <a:rPr lang="en-IN" smtClean="0"/>
              <a:t>‹#›</a:t>
            </a:fld>
            <a:endParaRPr lang="en-IN"/>
          </a:p>
        </p:txBody>
      </p:sp>
    </p:spTree>
    <p:extLst>
      <p:ext uri="{BB962C8B-B14F-4D97-AF65-F5344CB8AC3E}">
        <p14:creationId xmlns:p14="http://schemas.microsoft.com/office/powerpoint/2010/main" val="3180723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22270-D2EA-4103-B999-74885A2140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E6B0317-C7AE-4CFB-B97C-8A4E248135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EEE6257-6363-4F2B-A885-A95DE26F3B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92B019-0C67-471C-9BE9-57FD113CD830}"/>
              </a:ext>
            </a:extLst>
          </p:cNvPr>
          <p:cNvSpPr>
            <a:spLocks noGrp="1"/>
          </p:cNvSpPr>
          <p:nvPr>
            <p:ph type="dt" sz="half" idx="10"/>
          </p:nvPr>
        </p:nvSpPr>
        <p:spPr/>
        <p:txBody>
          <a:bodyPr/>
          <a:lstStyle/>
          <a:p>
            <a:fld id="{09F5BDAC-FF1A-49C9-926D-DDB3810FDF2A}" type="datetimeFigureOut">
              <a:rPr lang="en-IN" smtClean="0"/>
              <a:t>22-08-2022</a:t>
            </a:fld>
            <a:endParaRPr lang="en-IN"/>
          </a:p>
        </p:txBody>
      </p:sp>
      <p:sp>
        <p:nvSpPr>
          <p:cNvPr id="6" name="Footer Placeholder 5">
            <a:extLst>
              <a:ext uri="{FF2B5EF4-FFF2-40B4-BE49-F238E27FC236}">
                <a16:creationId xmlns:a16="http://schemas.microsoft.com/office/drawing/2014/main" id="{39338B90-8582-4570-A9CF-3EBD46F31A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D8083D-F27E-46EA-80BE-E6FF4FDFA311}"/>
              </a:ext>
            </a:extLst>
          </p:cNvPr>
          <p:cNvSpPr>
            <a:spLocks noGrp="1"/>
          </p:cNvSpPr>
          <p:nvPr>
            <p:ph type="sldNum" sz="quarter" idx="12"/>
          </p:nvPr>
        </p:nvSpPr>
        <p:spPr/>
        <p:txBody>
          <a:bodyPr/>
          <a:lstStyle/>
          <a:p>
            <a:fld id="{E56C3865-5120-424F-8C56-3F91F652E24E}" type="slidenum">
              <a:rPr lang="en-IN" smtClean="0"/>
              <a:t>‹#›</a:t>
            </a:fld>
            <a:endParaRPr lang="en-IN"/>
          </a:p>
        </p:txBody>
      </p:sp>
    </p:spTree>
    <p:extLst>
      <p:ext uri="{BB962C8B-B14F-4D97-AF65-F5344CB8AC3E}">
        <p14:creationId xmlns:p14="http://schemas.microsoft.com/office/powerpoint/2010/main" val="1095276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C2013-EC6D-4296-9D6B-E5AF2D9EA3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D8C2466-755C-4AFE-BBDC-BDE42F6C11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EA94653-7002-4027-9F89-6A5FCC767A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95F407-F14F-4EB8-8227-E04366FC40B3}"/>
              </a:ext>
            </a:extLst>
          </p:cNvPr>
          <p:cNvSpPr>
            <a:spLocks noGrp="1"/>
          </p:cNvSpPr>
          <p:nvPr>
            <p:ph type="dt" sz="half" idx="10"/>
          </p:nvPr>
        </p:nvSpPr>
        <p:spPr/>
        <p:txBody>
          <a:bodyPr/>
          <a:lstStyle/>
          <a:p>
            <a:fld id="{09F5BDAC-FF1A-49C9-926D-DDB3810FDF2A}" type="datetimeFigureOut">
              <a:rPr lang="en-IN" smtClean="0"/>
              <a:t>22-08-2022</a:t>
            </a:fld>
            <a:endParaRPr lang="en-IN"/>
          </a:p>
        </p:txBody>
      </p:sp>
      <p:sp>
        <p:nvSpPr>
          <p:cNvPr id="6" name="Footer Placeholder 5">
            <a:extLst>
              <a:ext uri="{FF2B5EF4-FFF2-40B4-BE49-F238E27FC236}">
                <a16:creationId xmlns:a16="http://schemas.microsoft.com/office/drawing/2014/main" id="{BC8AFE78-67D5-417C-9EE8-C3CF80CCD4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9957C2-5974-4DEB-899C-519CF2AF283E}"/>
              </a:ext>
            </a:extLst>
          </p:cNvPr>
          <p:cNvSpPr>
            <a:spLocks noGrp="1"/>
          </p:cNvSpPr>
          <p:nvPr>
            <p:ph type="sldNum" sz="quarter" idx="12"/>
          </p:nvPr>
        </p:nvSpPr>
        <p:spPr/>
        <p:txBody>
          <a:bodyPr/>
          <a:lstStyle/>
          <a:p>
            <a:fld id="{E56C3865-5120-424F-8C56-3F91F652E24E}" type="slidenum">
              <a:rPr lang="en-IN" smtClean="0"/>
              <a:t>‹#›</a:t>
            </a:fld>
            <a:endParaRPr lang="en-IN"/>
          </a:p>
        </p:txBody>
      </p:sp>
    </p:spTree>
    <p:extLst>
      <p:ext uri="{BB962C8B-B14F-4D97-AF65-F5344CB8AC3E}">
        <p14:creationId xmlns:p14="http://schemas.microsoft.com/office/powerpoint/2010/main" val="425618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C67D9C-D684-4872-A846-8F196600E8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D1F201-CC22-4403-ACB8-DB6831A871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43874F-27CD-42BC-ABE6-C9974BF2F8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F5BDAC-FF1A-49C9-926D-DDB3810FDF2A}" type="datetimeFigureOut">
              <a:rPr lang="en-IN" smtClean="0"/>
              <a:t>22-08-2022</a:t>
            </a:fld>
            <a:endParaRPr lang="en-IN"/>
          </a:p>
        </p:txBody>
      </p:sp>
      <p:sp>
        <p:nvSpPr>
          <p:cNvPr id="5" name="Footer Placeholder 4">
            <a:extLst>
              <a:ext uri="{FF2B5EF4-FFF2-40B4-BE49-F238E27FC236}">
                <a16:creationId xmlns:a16="http://schemas.microsoft.com/office/drawing/2014/main" id="{1637A862-4E51-457B-8DEA-B66AD7599C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B473022-51FF-4375-9418-5C33375D48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6C3865-5120-424F-8C56-3F91F652E24E}" type="slidenum">
              <a:rPr lang="en-IN" smtClean="0"/>
              <a:t>‹#›</a:t>
            </a:fld>
            <a:endParaRPr lang="en-IN"/>
          </a:p>
        </p:txBody>
      </p:sp>
    </p:spTree>
    <p:extLst>
      <p:ext uri="{BB962C8B-B14F-4D97-AF65-F5344CB8AC3E}">
        <p14:creationId xmlns:p14="http://schemas.microsoft.com/office/powerpoint/2010/main" val="1568967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872E0-1A4E-4D17-A2DD-D02D010421B3}"/>
              </a:ext>
            </a:extLst>
          </p:cNvPr>
          <p:cNvSpPr>
            <a:spLocks noGrp="1"/>
          </p:cNvSpPr>
          <p:nvPr>
            <p:ph type="title"/>
          </p:nvPr>
        </p:nvSpPr>
        <p:spPr/>
        <p:txBody>
          <a:bodyPr/>
          <a:lstStyle/>
          <a:p>
            <a:r>
              <a:rPr lang="en-US" dirty="0"/>
              <a:t>Goal of this course</a:t>
            </a:r>
            <a:endParaRPr lang="en-IN" dirty="0"/>
          </a:p>
        </p:txBody>
      </p:sp>
      <p:sp>
        <p:nvSpPr>
          <p:cNvPr id="3" name="Content Placeholder 2">
            <a:extLst>
              <a:ext uri="{FF2B5EF4-FFF2-40B4-BE49-F238E27FC236}">
                <a16:creationId xmlns:a16="http://schemas.microsoft.com/office/drawing/2014/main" id="{6C518D29-DA43-42AD-8D25-E3F661FEB435}"/>
              </a:ext>
            </a:extLst>
          </p:cNvPr>
          <p:cNvSpPr>
            <a:spLocks noGrp="1"/>
          </p:cNvSpPr>
          <p:nvPr>
            <p:ph idx="1"/>
          </p:nvPr>
        </p:nvSpPr>
        <p:spPr/>
        <p:txBody>
          <a:bodyPr/>
          <a:lstStyle/>
          <a:p>
            <a:r>
              <a:rPr lang="en-US" dirty="0"/>
              <a:t>To introduce you to the field of Artificial Intelligence</a:t>
            </a:r>
          </a:p>
          <a:p>
            <a:r>
              <a:rPr lang="en-US" dirty="0"/>
              <a:t>To explain the challenges inherent in building an “intelligent System”</a:t>
            </a:r>
          </a:p>
          <a:p>
            <a:r>
              <a:rPr lang="en-US" dirty="0"/>
              <a:t>To explain the</a:t>
            </a:r>
          </a:p>
          <a:p>
            <a:pPr lvl="1"/>
            <a:r>
              <a:rPr lang="en-US" dirty="0"/>
              <a:t>Key paradigms</a:t>
            </a:r>
          </a:p>
          <a:p>
            <a:pPr lvl="1"/>
            <a:r>
              <a:rPr lang="en-US" dirty="0"/>
              <a:t>Core techniques</a:t>
            </a:r>
          </a:p>
          <a:p>
            <a:pPr lvl="1"/>
            <a:r>
              <a:rPr lang="en-US" dirty="0"/>
              <a:t>Algorithms</a:t>
            </a:r>
            <a:endParaRPr lang="en-IN" dirty="0"/>
          </a:p>
        </p:txBody>
      </p:sp>
    </p:spTree>
    <p:extLst>
      <p:ext uri="{BB962C8B-B14F-4D97-AF65-F5344CB8AC3E}">
        <p14:creationId xmlns:p14="http://schemas.microsoft.com/office/powerpoint/2010/main" val="4029382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1E054-235D-4412-903B-6CDD5881E49D}"/>
              </a:ext>
            </a:extLst>
          </p:cNvPr>
          <p:cNvSpPr>
            <a:spLocks noGrp="1"/>
          </p:cNvSpPr>
          <p:nvPr>
            <p:ph type="title"/>
          </p:nvPr>
        </p:nvSpPr>
        <p:spPr/>
        <p:txBody>
          <a:bodyPr/>
          <a:lstStyle/>
          <a:p>
            <a:r>
              <a:rPr lang="en-US" dirty="0"/>
              <a:t>Approaches to AI</a:t>
            </a:r>
            <a:endParaRPr lang="en-IN" dirty="0"/>
          </a:p>
        </p:txBody>
      </p:sp>
      <p:sp>
        <p:nvSpPr>
          <p:cNvPr id="3" name="Content Placeholder 2">
            <a:extLst>
              <a:ext uri="{FF2B5EF4-FFF2-40B4-BE49-F238E27FC236}">
                <a16:creationId xmlns:a16="http://schemas.microsoft.com/office/drawing/2014/main" id="{3188C224-CDA0-496A-8B34-287B945D2A8D}"/>
              </a:ext>
            </a:extLst>
          </p:cNvPr>
          <p:cNvSpPr>
            <a:spLocks noGrp="1"/>
          </p:cNvSpPr>
          <p:nvPr>
            <p:ph idx="1"/>
          </p:nvPr>
        </p:nvSpPr>
        <p:spPr>
          <a:xfrm>
            <a:off x="838200" y="1825625"/>
            <a:ext cx="10515600" cy="4353794"/>
          </a:xfrm>
        </p:spPr>
        <p:txBody>
          <a:bodyPr/>
          <a:lstStyle/>
          <a:p>
            <a:r>
              <a:rPr lang="en-US" dirty="0"/>
              <a:t>Thought processes/reasoning vs. behavior</a:t>
            </a:r>
          </a:p>
          <a:p>
            <a:r>
              <a:rPr lang="en-US" dirty="0"/>
              <a:t>Human-like performance vs. Ideal performance</a:t>
            </a:r>
          </a:p>
          <a:p>
            <a:pPr lvl="8"/>
            <a:r>
              <a:rPr lang="en-IN" dirty="0"/>
              <a:t>thought/reasoning</a:t>
            </a:r>
          </a:p>
        </p:txBody>
      </p:sp>
      <p:cxnSp>
        <p:nvCxnSpPr>
          <p:cNvPr id="5" name="Straight Arrow Connector 4">
            <a:extLst>
              <a:ext uri="{FF2B5EF4-FFF2-40B4-BE49-F238E27FC236}">
                <a16:creationId xmlns:a16="http://schemas.microsoft.com/office/drawing/2014/main" id="{19EE28A6-D060-420F-9180-3C8B09819CFD}"/>
              </a:ext>
            </a:extLst>
          </p:cNvPr>
          <p:cNvCxnSpPr/>
          <p:nvPr/>
        </p:nvCxnSpPr>
        <p:spPr>
          <a:xfrm>
            <a:off x="5457524" y="3108960"/>
            <a:ext cx="0" cy="29068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D249350F-D0C2-4921-9287-3831C93B9015}"/>
              </a:ext>
            </a:extLst>
          </p:cNvPr>
          <p:cNvCxnSpPr>
            <a:cxnSpLocks/>
          </p:cNvCxnSpPr>
          <p:nvPr/>
        </p:nvCxnSpPr>
        <p:spPr>
          <a:xfrm>
            <a:off x="3291840" y="4379495"/>
            <a:ext cx="454312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BF37B9C-62E6-419F-98FB-040AA2330BAB}"/>
              </a:ext>
            </a:extLst>
          </p:cNvPr>
          <p:cNvSpPr txBox="1"/>
          <p:nvPr/>
        </p:nvSpPr>
        <p:spPr>
          <a:xfrm>
            <a:off x="7998594" y="4193042"/>
            <a:ext cx="1732547" cy="923330"/>
          </a:xfrm>
          <a:prstGeom prst="rect">
            <a:avLst/>
          </a:prstGeom>
          <a:noFill/>
        </p:spPr>
        <p:txBody>
          <a:bodyPr wrap="square" rtlCol="0">
            <a:spAutoFit/>
          </a:bodyPr>
          <a:lstStyle/>
          <a:p>
            <a:r>
              <a:rPr lang="en-US" dirty="0"/>
              <a:t>Ideal Performance(rationality)</a:t>
            </a:r>
            <a:endParaRPr lang="en-IN" dirty="0"/>
          </a:p>
        </p:txBody>
      </p:sp>
      <p:sp>
        <p:nvSpPr>
          <p:cNvPr id="13" name="TextBox 12">
            <a:extLst>
              <a:ext uri="{FF2B5EF4-FFF2-40B4-BE49-F238E27FC236}">
                <a16:creationId xmlns:a16="http://schemas.microsoft.com/office/drawing/2014/main" id="{0EFA0391-B52D-446B-A7E0-3978ED4EA657}"/>
              </a:ext>
            </a:extLst>
          </p:cNvPr>
          <p:cNvSpPr txBox="1"/>
          <p:nvPr/>
        </p:nvSpPr>
        <p:spPr>
          <a:xfrm>
            <a:off x="1794932" y="3872060"/>
            <a:ext cx="1405650" cy="646331"/>
          </a:xfrm>
          <a:prstGeom prst="rect">
            <a:avLst/>
          </a:prstGeom>
          <a:noFill/>
        </p:spPr>
        <p:txBody>
          <a:bodyPr wrap="square" rtlCol="0">
            <a:spAutoFit/>
          </a:bodyPr>
          <a:lstStyle/>
          <a:p>
            <a:r>
              <a:rPr lang="en-US" dirty="0"/>
              <a:t>Human like Performance</a:t>
            </a:r>
            <a:endParaRPr lang="en-IN" dirty="0"/>
          </a:p>
        </p:txBody>
      </p:sp>
      <p:sp>
        <p:nvSpPr>
          <p:cNvPr id="14" name="TextBox 13">
            <a:extLst>
              <a:ext uri="{FF2B5EF4-FFF2-40B4-BE49-F238E27FC236}">
                <a16:creationId xmlns:a16="http://schemas.microsoft.com/office/drawing/2014/main" id="{63898F85-EF1D-4D3A-8A8E-719AF3FA09D1}"/>
              </a:ext>
            </a:extLst>
          </p:cNvPr>
          <p:cNvSpPr txBox="1"/>
          <p:nvPr/>
        </p:nvSpPr>
        <p:spPr>
          <a:xfrm rot="10800000" flipV="1">
            <a:off x="4090736" y="6076218"/>
            <a:ext cx="5792803" cy="369332"/>
          </a:xfrm>
          <a:prstGeom prst="rect">
            <a:avLst/>
          </a:prstGeom>
          <a:noFill/>
        </p:spPr>
        <p:txBody>
          <a:bodyPr wrap="square" rtlCol="0">
            <a:spAutoFit/>
          </a:bodyPr>
          <a:lstStyle/>
          <a:p>
            <a:r>
              <a:rPr lang="en-US" dirty="0"/>
              <a:t>	</a:t>
            </a:r>
            <a:r>
              <a:rPr lang="en-US" dirty="0" err="1"/>
              <a:t>behaviour</a:t>
            </a:r>
            <a:endParaRPr lang="en-IN" dirty="0"/>
          </a:p>
        </p:txBody>
      </p:sp>
      <p:sp>
        <p:nvSpPr>
          <p:cNvPr id="4" name="TextBox 3">
            <a:extLst>
              <a:ext uri="{FF2B5EF4-FFF2-40B4-BE49-F238E27FC236}">
                <a16:creationId xmlns:a16="http://schemas.microsoft.com/office/drawing/2014/main" id="{E44B3CFE-568F-4A4A-AFD1-4AEAF7F233A5}"/>
              </a:ext>
            </a:extLst>
          </p:cNvPr>
          <p:cNvSpPr txBox="1"/>
          <p:nvPr/>
        </p:nvSpPr>
        <p:spPr>
          <a:xfrm>
            <a:off x="5909912" y="3387410"/>
            <a:ext cx="1289782" cy="923330"/>
          </a:xfrm>
          <a:prstGeom prst="rect">
            <a:avLst/>
          </a:prstGeom>
          <a:noFill/>
        </p:spPr>
        <p:txBody>
          <a:bodyPr wrap="square" rtlCol="0">
            <a:spAutoFit/>
          </a:bodyPr>
          <a:lstStyle/>
          <a:p>
            <a:r>
              <a:rPr lang="en-US" dirty="0"/>
              <a:t>System that think rationally</a:t>
            </a:r>
            <a:endParaRPr lang="en-IN" dirty="0"/>
          </a:p>
        </p:txBody>
      </p:sp>
      <p:sp>
        <p:nvSpPr>
          <p:cNvPr id="8" name="TextBox 7">
            <a:extLst>
              <a:ext uri="{FF2B5EF4-FFF2-40B4-BE49-F238E27FC236}">
                <a16:creationId xmlns:a16="http://schemas.microsoft.com/office/drawing/2014/main" id="{41A94AF4-4D8E-4D2D-A4F9-2FD47193E797}"/>
              </a:ext>
            </a:extLst>
          </p:cNvPr>
          <p:cNvSpPr txBox="1"/>
          <p:nvPr/>
        </p:nvSpPr>
        <p:spPr>
          <a:xfrm>
            <a:off x="3383461" y="3429000"/>
            <a:ext cx="1460098" cy="923330"/>
          </a:xfrm>
          <a:prstGeom prst="rect">
            <a:avLst/>
          </a:prstGeom>
          <a:noFill/>
        </p:spPr>
        <p:txBody>
          <a:bodyPr wrap="square" rtlCol="0">
            <a:spAutoFit/>
          </a:bodyPr>
          <a:lstStyle/>
          <a:p>
            <a:r>
              <a:rPr lang="en-US" dirty="0"/>
              <a:t>System that think like human</a:t>
            </a:r>
            <a:endParaRPr lang="en-IN" dirty="0"/>
          </a:p>
        </p:txBody>
      </p:sp>
      <p:sp>
        <p:nvSpPr>
          <p:cNvPr id="15" name="TextBox 14">
            <a:extLst>
              <a:ext uri="{FF2B5EF4-FFF2-40B4-BE49-F238E27FC236}">
                <a16:creationId xmlns:a16="http://schemas.microsoft.com/office/drawing/2014/main" id="{6C3B1168-74ED-4751-A837-AB47E2100694}"/>
              </a:ext>
            </a:extLst>
          </p:cNvPr>
          <p:cNvSpPr txBox="1"/>
          <p:nvPr/>
        </p:nvSpPr>
        <p:spPr>
          <a:xfrm rot="10800000" flipH="1" flipV="1">
            <a:off x="3691472" y="5016500"/>
            <a:ext cx="1871930" cy="646331"/>
          </a:xfrm>
          <a:prstGeom prst="rect">
            <a:avLst/>
          </a:prstGeom>
          <a:noFill/>
        </p:spPr>
        <p:txBody>
          <a:bodyPr wrap="square" rtlCol="0">
            <a:spAutoFit/>
          </a:bodyPr>
          <a:lstStyle/>
          <a:p>
            <a:r>
              <a:rPr lang="en-US" dirty="0"/>
              <a:t>System that act like humans</a:t>
            </a:r>
            <a:endParaRPr lang="en-IN" dirty="0"/>
          </a:p>
        </p:txBody>
      </p:sp>
      <p:sp>
        <p:nvSpPr>
          <p:cNvPr id="16" name="TextBox 15">
            <a:extLst>
              <a:ext uri="{FF2B5EF4-FFF2-40B4-BE49-F238E27FC236}">
                <a16:creationId xmlns:a16="http://schemas.microsoft.com/office/drawing/2014/main" id="{BBA0E1EE-7BF9-4718-87D9-45458F832F58}"/>
              </a:ext>
            </a:extLst>
          </p:cNvPr>
          <p:cNvSpPr txBox="1"/>
          <p:nvPr/>
        </p:nvSpPr>
        <p:spPr>
          <a:xfrm rot="10800000" flipV="1">
            <a:off x="5715800" y="5219743"/>
            <a:ext cx="2104541" cy="646331"/>
          </a:xfrm>
          <a:prstGeom prst="rect">
            <a:avLst/>
          </a:prstGeom>
          <a:noFill/>
        </p:spPr>
        <p:txBody>
          <a:bodyPr wrap="square" rtlCol="0">
            <a:spAutoFit/>
          </a:bodyPr>
          <a:lstStyle/>
          <a:p>
            <a:r>
              <a:rPr lang="en-US" dirty="0"/>
              <a:t>System that act rationally</a:t>
            </a:r>
            <a:endParaRPr lang="en-IN" dirty="0"/>
          </a:p>
        </p:txBody>
      </p:sp>
    </p:spTree>
    <p:extLst>
      <p:ext uri="{BB962C8B-B14F-4D97-AF65-F5344CB8AC3E}">
        <p14:creationId xmlns:p14="http://schemas.microsoft.com/office/powerpoint/2010/main" val="3141822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062CC6-1831-40AB-A977-6F2C5E40E9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3533" y="37233"/>
            <a:ext cx="9817767" cy="6792411"/>
          </a:xfrm>
          <a:prstGeom prst="rect">
            <a:avLst/>
          </a:prstGeom>
        </p:spPr>
      </p:pic>
    </p:spTree>
    <p:extLst>
      <p:ext uri="{BB962C8B-B14F-4D97-AF65-F5344CB8AC3E}">
        <p14:creationId xmlns:p14="http://schemas.microsoft.com/office/powerpoint/2010/main" val="3852428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CFB45-FA27-40DF-97C2-911E699A2C12}"/>
              </a:ext>
            </a:extLst>
          </p:cNvPr>
          <p:cNvSpPr>
            <a:spLocks noGrp="1"/>
          </p:cNvSpPr>
          <p:nvPr>
            <p:ph type="title"/>
          </p:nvPr>
        </p:nvSpPr>
        <p:spPr/>
        <p:txBody>
          <a:bodyPr/>
          <a:lstStyle/>
          <a:p>
            <a:r>
              <a:rPr lang="en-US" dirty="0"/>
              <a:t>Typical AI problems</a:t>
            </a:r>
            <a:endParaRPr lang="en-IN" dirty="0"/>
          </a:p>
        </p:txBody>
      </p:sp>
      <p:sp>
        <p:nvSpPr>
          <p:cNvPr id="3" name="Content Placeholder 2">
            <a:extLst>
              <a:ext uri="{FF2B5EF4-FFF2-40B4-BE49-F238E27FC236}">
                <a16:creationId xmlns:a16="http://schemas.microsoft.com/office/drawing/2014/main" id="{0A380B4E-4A90-425A-95E3-8D04A11B2604}"/>
              </a:ext>
            </a:extLst>
          </p:cNvPr>
          <p:cNvSpPr>
            <a:spLocks noGrp="1"/>
          </p:cNvSpPr>
          <p:nvPr>
            <p:ph idx="1"/>
          </p:nvPr>
        </p:nvSpPr>
        <p:spPr/>
        <p:txBody>
          <a:bodyPr>
            <a:normAutofit lnSpcReduction="10000"/>
          </a:bodyPr>
          <a:lstStyle/>
          <a:p>
            <a:r>
              <a:rPr lang="en-US" dirty="0"/>
              <a:t>Intelligent entities need to be able to do both “mundane” and “expert” tasks</a:t>
            </a:r>
          </a:p>
          <a:p>
            <a:r>
              <a:rPr lang="en-US" dirty="0"/>
              <a:t>Mundane task:</a:t>
            </a:r>
          </a:p>
          <a:p>
            <a:pPr lvl="1"/>
            <a:r>
              <a:rPr lang="en-US" dirty="0"/>
              <a:t>Planning route, activity</a:t>
            </a:r>
          </a:p>
          <a:p>
            <a:pPr lvl="1"/>
            <a:r>
              <a:rPr lang="en-US" dirty="0"/>
              <a:t>Recognizing(through vision) people , objects</a:t>
            </a:r>
          </a:p>
          <a:p>
            <a:pPr lvl="1"/>
            <a:r>
              <a:rPr lang="en-US" dirty="0"/>
              <a:t>Communicating through natural language.</a:t>
            </a:r>
          </a:p>
          <a:p>
            <a:pPr lvl="1"/>
            <a:r>
              <a:rPr lang="en-US" dirty="0"/>
              <a:t>Navigating round obstacles on the street</a:t>
            </a:r>
          </a:p>
          <a:p>
            <a:r>
              <a:rPr lang="en-US" dirty="0"/>
              <a:t>Expert task:</a:t>
            </a:r>
          </a:p>
          <a:p>
            <a:r>
              <a:rPr lang="en-US" dirty="0"/>
              <a:t>	</a:t>
            </a:r>
            <a:r>
              <a:rPr lang="en-US" sz="2400" dirty="0"/>
              <a:t>Medical diagnosis</a:t>
            </a:r>
          </a:p>
          <a:p>
            <a:r>
              <a:rPr lang="en-US" sz="2400" dirty="0"/>
              <a:t>	Mathematical problem solving</a:t>
            </a:r>
          </a:p>
          <a:p>
            <a:endParaRPr lang="en-US" dirty="0"/>
          </a:p>
        </p:txBody>
      </p:sp>
    </p:spTree>
    <p:extLst>
      <p:ext uri="{BB962C8B-B14F-4D97-AF65-F5344CB8AC3E}">
        <p14:creationId xmlns:p14="http://schemas.microsoft.com/office/powerpoint/2010/main" val="1161600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99C84-E990-4A81-8FA1-F9EC375C2EE2}"/>
              </a:ext>
            </a:extLst>
          </p:cNvPr>
          <p:cNvSpPr>
            <a:spLocks noGrp="1"/>
          </p:cNvSpPr>
          <p:nvPr>
            <p:ph type="title"/>
          </p:nvPr>
        </p:nvSpPr>
        <p:spPr/>
        <p:txBody>
          <a:bodyPr/>
          <a:lstStyle/>
          <a:p>
            <a:r>
              <a:rPr lang="en-US" dirty="0"/>
              <a:t>What is easy and what is hard?</a:t>
            </a:r>
            <a:endParaRPr lang="en-IN" dirty="0"/>
          </a:p>
        </p:txBody>
      </p:sp>
      <p:sp>
        <p:nvSpPr>
          <p:cNvPr id="3" name="Content Placeholder 2">
            <a:extLst>
              <a:ext uri="{FF2B5EF4-FFF2-40B4-BE49-F238E27FC236}">
                <a16:creationId xmlns:a16="http://schemas.microsoft.com/office/drawing/2014/main" id="{4A0CCF34-C5E9-49DB-9005-5A9BDC0A4067}"/>
              </a:ext>
            </a:extLst>
          </p:cNvPr>
          <p:cNvSpPr>
            <a:spLocks noGrp="1"/>
          </p:cNvSpPr>
          <p:nvPr>
            <p:ph idx="1"/>
          </p:nvPr>
        </p:nvSpPr>
        <p:spPr/>
        <p:txBody>
          <a:bodyPr/>
          <a:lstStyle/>
          <a:p>
            <a:r>
              <a:rPr lang="en-US" dirty="0"/>
              <a:t>It has been very hard to mechanize tasks that lots of animals can do</a:t>
            </a:r>
          </a:p>
          <a:p>
            <a:pPr lvl="1"/>
            <a:r>
              <a:rPr lang="en-US" dirty="0"/>
              <a:t>Walking around without running into things</a:t>
            </a:r>
          </a:p>
          <a:p>
            <a:pPr lvl="1"/>
            <a:r>
              <a:rPr lang="en-US" dirty="0"/>
              <a:t>Catching prey and avoiding predators</a:t>
            </a:r>
          </a:p>
          <a:p>
            <a:pPr lvl="1"/>
            <a:r>
              <a:rPr lang="en-US" dirty="0"/>
              <a:t>Interpreting complex sensory information</a:t>
            </a:r>
          </a:p>
          <a:p>
            <a:pPr lvl="1"/>
            <a:r>
              <a:rPr lang="en-US" dirty="0"/>
              <a:t>Modeling the internal states of other animals from their </a:t>
            </a:r>
            <a:r>
              <a:rPr lang="en-US" dirty="0" err="1"/>
              <a:t>behaviour</a:t>
            </a:r>
            <a:endParaRPr lang="en-US" dirty="0"/>
          </a:p>
          <a:p>
            <a:pPr lvl="1"/>
            <a:endParaRPr lang="en-US" dirty="0"/>
          </a:p>
          <a:p>
            <a:pPr marL="0" indent="0">
              <a:buNone/>
            </a:pPr>
            <a:endParaRPr lang="en-IN" dirty="0"/>
          </a:p>
        </p:txBody>
      </p:sp>
    </p:spTree>
    <p:extLst>
      <p:ext uri="{BB962C8B-B14F-4D97-AF65-F5344CB8AC3E}">
        <p14:creationId xmlns:p14="http://schemas.microsoft.com/office/powerpoint/2010/main" val="4010060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6B217-1455-461D-82A7-9486FCCF7A04}"/>
              </a:ext>
            </a:extLst>
          </p:cNvPr>
          <p:cNvSpPr>
            <a:spLocks noGrp="1"/>
          </p:cNvSpPr>
          <p:nvPr>
            <p:ph type="title"/>
          </p:nvPr>
        </p:nvSpPr>
        <p:spPr/>
        <p:txBody>
          <a:bodyPr/>
          <a:lstStyle/>
          <a:p>
            <a:r>
              <a:rPr lang="en-US" dirty="0"/>
              <a:t>Intelligent </a:t>
            </a:r>
            <a:r>
              <a:rPr lang="en-US" dirty="0" err="1"/>
              <a:t>behaviour</a:t>
            </a:r>
            <a:endParaRPr lang="en-IN" dirty="0"/>
          </a:p>
        </p:txBody>
      </p:sp>
      <p:sp>
        <p:nvSpPr>
          <p:cNvPr id="3" name="Content Placeholder 2">
            <a:extLst>
              <a:ext uri="{FF2B5EF4-FFF2-40B4-BE49-F238E27FC236}">
                <a16:creationId xmlns:a16="http://schemas.microsoft.com/office/drawing/2014/main" id="{663F4ABF-3A65-49E7-97D6-487CC5F79B9B}"/>
              </a:ext>
            </a:extLst>
          </p:cNvPr>
          <p:cNvSpPr>
            <a:spLocks noGrp="1"/>
          </p:cNvSpPr>
          <p:nvPr>
            <p:ph idx="1"/>
          </p:nvPr>
        </p:nvSpPr>
        <p:spPr/>
        <p:txBody>
          <a:bodyPr/>
          <a:lstStyle/>
          <a:p>
            <a:r>
              <a:rPr lang="en-US" dirty="0"/>
              <a:t>Perception</a:t>
            </a:r>
          </a:p>
          <a:p>
            <a:r>
              <a:rPr lang="en-US" dirty="0"/>
              <a:t>Reasoning</a:t>
            </a:r>
          </a:p>
          <a:p>
            <a:r>
              <a:rPr lang="en-US" dirty="0"/>
              <a:t>Learning</a:t>
            </a:r>
          </a:p>
          <a:p>
            <a:r>
              <a:rPr lang="en-US" dirty="0"/>
              <a:t>Understanding Language</a:t>
            </a:r>
          </a:p>
          <a:p>
            <a:r>
              <a:rPr lang="en-US" dirty="0"/>
              <a:t>Solving problems</a:t>
            </a:r>
            <a:endParaRPr lang="en-IN" dirty="0"/>
          </a:p>
        </p:txBody>
      </p:sp>
    </p:spTree>
    <p:extLst>
      <p:ext uri="{BB962C8B-B14F-4D97-AF65-F5344CB8AC3E}">
        <p14:creationId xmlns:p14="http://schemas.microsoft.com/office/powerpoint/2010/main" val="1545981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B197B-408E-4AAD-AA73-631061253B81}"/>
              </a:ext>
            </a:extLst>
          </p:cNvPr>
          <p:cNvSpPr>
            <a:spLocks noGrp="1"/>
          </p:cNvSpPr>
          <p:nvPr>
            <p:ph type="title"/>
          </p:nvPr>
        </p:nvSpPr>
        <p:spPr/>
        <p:txBody>
          <a:bodyPr/>
          <a:lstStyle/>
          <a:p>
            <a:r>
              <a:rPr lang="en-US" dirty="0"/>
              <a:t>ALVINN</a:t>
            </a:r>
            <a:endParaRPr lang="en-IN" dirty="0"/>
          </a:p>
        </p:txBody>
      </p:sp>
      <p:pic>
        <p:nvPicPr>
          <p:cNvPr id="5" name="Content Placeholder 4">
            <a:extLst>
              <a:ext uri="{FF2B5EF4-FFF2-40B4-BE49-F238E27FC236}">
                <a16:creationId xmlns:a16="http://schemas.microsoft.com/office/drawing/2014/main" id="{F67DA524-1AE7-4C1D-89A5-C8045B8619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20716" y="1293154"/>
            <a:ext cx="5004895" cy="4883809"/>
          </a:xfrm>
        </p:spPr>
      </p:pic>
    </p:spTree>
    <p:extLst>
      <p:ext uri="{BB962C8B-B14F-4D97-AF65-F5344CB8AC3E}">
        <p14:creationId xmlns:p14="http://schemas.microsoft.com/office/powerpoint/2010/main" val="2623190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892FD-9B98-4540-A695-42E72D909A3D}"/>
              </a:ext>
            </a:extLst>
          </p:cNvPr>
          <p:cNvSpPr>
            <a:spLocks noGrp="1"/>
          </p:cNvSpPr>
          <p:nvPr>
            <p:ph type="title"/>
          </p:nvPr>
        </p:nvSpPr>
        <p:spPr/>
        <p:txBody>
          <a:bodyPr/>
          <a:lstStyle/>
          <a:p>
            <a:r>
              <a:rPr lang="en-US" dirty="0"/>
              <a:t>Deep blue chess program</a:t>
            </a:r>
            <a:endParaRPr lang="en-IN" dirty="0"/>
          </a:p>
        </p:txBody>
      </p:sp>
      <p:sp>
        <p:nvSpPr>
          <p:cNvPr id="4" name="Content Placeholder 3">
            <a:extLst>
              <a:ext uri="{FF2B5EF4-FFF2-40B4-BE49-F238E27FC236}">
                <a16:creationId xmlns:a16="http://schemas.microsoft.com/office/drawing/2014/main" id="{1B80ABF9-2485-4A6E-9CDB-A993BD891240}"/>
              </a:ext>
            </a:extLst>
          </p:cNvPr>
          <p:cNvSpPr>
            <a:spLocks noGrp="1"/>
          </p:cNvSpPr>
          <p:nvPr>
            <p:ph idx="1"/>
          </p:nvPr>
        </p:nvSpPr>
        <p:spPr/>
        <p:txBody>
          <a:bodyPr/>
          <a:lstStyle/>
          <a:p>
            <a:endParaRPr lang="en-IN"/>
          </a:p>
        </p:txBody>
      </p:sp>
      <p:pic>
        <p:nvPicPr>
          <p:cNvPr id="6" name="Content Placeholder 4">
            <a:extLst>
              <a:ext uri="{FF2B5EF4-FFF2-40B4-BE49-F238E27FC236}">
                <a16:creationId xmlns:a16="http://schemas.microsoft.com/office/drawing/2014/main" id="{54DBF3C9-E68C-4587-84C8-F4F6A640AE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6808" y="1458095"/>
            <a:ext cx="7230171" cy="4644322"/>
          </a:xfrm>
          <a:prstGeom prst="rect">
            <a:avLst/>
          </a:prstGeom>
        </p:spPr>
      </p:pic>
    </p:spTree>
    <p:extLst>
      <p:ext uri="{BB962C8B-B14F-4D97-AF65-F5344CB8AC3E}">
        <p14:creationId xmlns:p14="http://schemas.microsoft.com/office/powerpoint/2010/main" val="3695859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707C4-391E-43C9-82CF-489A960DC87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1EAD230-D239-4C1F-9EA4-CF2401E958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71937" y="2701131"/>
            <a:ext cx="4048125" cy="2600325"/>
          </a:xfrm>
        </p:spPr>
      </p:pic>
    </p:spTree>
    <p:extLst>
      <p:ext uri="{BB962C8B-B14F-4D97-AF65-F5344CB8AC3E}">
        <p14:creationId xmlns:p14="http://schemas.microsoft.com/office/powerpoint/2010/main" val="783159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BBD34-FA1E-49E7-8288-C742ED80EA88}"/>
              </a:ext>
            </a:extLst>
          </p:cNvPr>
          <p:cNvSpPr>
            <a:spLocks noGrp="1"/>
          </p:cNvSpPr>
          <p:nvPr>
            <p:ph type="title"/>
          </p:nvPr>
        </p:nvSpPr>
        <p:spPr/>
        <p:txBody>
          <a:bodyPr/>
          <a:lstStyle/>
          <a:p>
            <a:r>
              <a:rPr lang="en-US" dirty="0"/>
              <a:t>Approaches to AI</a:t>
            </a:r>
            <a:endParaRPr lang="en-IN" dirty="0"/>
          </a:p>
        </p:txBody>
      </p:sp>
      <p:sp>
        <p:nvSpPr>
          <p:cNvPr id="3" name="Content Placeholder 2">
            <a:extLst>
              <a:ext uri="{FF2B5EF4-FFF2-40B4-BE49-F238E27FC236}">
                <a16:creationId xmlns:a16="http://schemas.microsoft.com/office/drawing/2014/main" id="{2A5C87EF-74E4-4F81-AB4F-109921633CA0}"/>
              </a:ext>
            </a:extLst>
          </p:cNvPr>
          <p:cNvSpPr>
            <a:spLocks noGrp="1"/>
          </p:cNvSpPr>
          <p:nvPr>
            <p:ph idx="1"/>
          </p:nvPr>
        </p:nvSpPr>
        <p:spPr/>
        <p:txBody>
          <a:bodyPr/>
          <a:lstStyle/>
          <a:p>
            <a:r>
              <a:rPr lang="en-US" dirty="0"/>
              <a:t>Strong AI aims to build machines that can truly reason and solve problems which is self aware and whose overall intellectual  ability is indistinguishable from that of a human being</a:t>
            </a:r>
          </a:p>
          <a:p>
            <a:pPr>
              <a:buFont typeface="Wingdings" panose="05000000000000000000" pitchFamily="2" charset="2"/>
              <a:buChar char="Ø"/>
            </a:pPr>
            <a:r>
              <a:rPr lang="en-US" dirty="0"/>
              <a:t>Human like</a:t>
            </a:r>
          </a:p>
          <a:p>
            <a:pPr>
              <a:buFont typeface="Wingdings" panose="05000000000000000000" pitchFamily="2" charset="2"/>
              <a:buChar char="Ø"/>
            </a:pPr>
            <a:r>
              <a:rPr lang="en-US" dirty="0"/>
              <a:t>Non –human like</a:t>
            </a:r>
          </a:p>
          <a:p>
            <a:pPr marL="0" indent="0">
              <a:buNone/>
            </a:pPr>
            <a:endParaRPr lang="en-IN" dirty="0"/>
          </a:p>
        </p:txBody>
      </p:sp>
    </p:spTree>
    <p:extLst>
      <p:ext uri="{BB962C8B-B14F-4D97-AF65-F5344CB8AC3E}">
        <p14:creationId xmlns:p14="http://schemas.microsoft.com/office/powerpoint/2010/main" val="3605480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0543D-4045-4949-87E1-1E525B17937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33A4781-58EC-401F-96FC-41EB60438EA1}"/>
              </a:ext>
            </a:extLst>
          </p:cNvPr>
          <p:cNvSpPr>
            <a:spLocks noGrp="1"/>
          </p:cNvSpPr>
          <p:nvPr>
            <p:ph idx="1"/>
          </p:nvPr>
        </p:nvSpPr>
        <p:spPr/>
        <p:txBody>
          <a:bodyPr/>
          <a:lstStyle/>
          <a:p>
            <a:r>
              <a:rPr lang="en-US" dirty="0"/>
              <a:t>Weak AI deals with the creation of some form of computer-based artificial intelligence that cannot truly reason and solve problems but can act as if it were intelligent</a:t>
            </a:r>
          </a:p>
          <a:p>
            <a:r>
              <a:rPr lang="en-US" dirty="0"/>
              <a:t>Weak AI holds that suitably programmed machines can simulate human cognition</a:t>
            </a:r>
          </a:p>
          <a:p>
            <a:r>
              <a:rPr lang="en-US" dirty="0"/>
              <a:t>Strong AI maintains that suitable programmed machines are capable of cognitive mental states.</a:t>
            </a:r>
          </a:p>
          <a:p>
            <a:endParaRPr lang="en-IN" dirty="0"/>
          </a:p>
        </p:txBody>
      </p:sp>
    </p:spTree>
    <p:extLst>
      <p:ext uri="{BB962C8B-B14F-4D97-AF65-F5344CB8AC3E}">
        <p14:creationId xmlns:p14="http://schemas.microsoft.com/office/powerpoint/2010/main" val="3376038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48B7B-D714-4526-802D-5CCB672181DB}"/>
              </a:ext>
            </a:extLst>
          </p:cNvPr>
          <p:cNvSpPr>
            <a:spLocks noGrp="1"/>
          </p:cNvSpPr>
          <p:nvPr>
            <p:ph type="title"/>
          </p:nvPr>
        </p:nvSpPr>
        <p:spPr/>
        <p:txBody>
          <a:bodyPr/>
          <a:lstStyle/>
          <a:p>
            <a:r>
              <a:rPr lang="en-IN" dirty="0"/>
              <a:t>Man vs. Machine</a:t>
            </a:r>
          </a:p>
        </p:txBody>
      </p:sp>
      <p:sp>
        <p:nvSpPr>
          <p:cNvPr id="3" name="Content Placeholder 2">
            <a:extLst>
              <a:ext uri="{FF2B5EF4-FFF2-40B4-BE49-F238E27FC236}">
                <a16:creationId xmlns:a16="http://schemas.microsoft.com/office/drawing/2014/main" id="{93060CB7-C171-49CB-837C-7B12AD3B6B0D}"/>
              </a:ext>
            </a:extLst>
          </p:cNvPr>
          <p:cNvSpPr>
            <a:spLocks noGrp="1"/>
          </p:cNvSpPr>
          <p:nvPr>
            <p:ph idx="1"/>
          </p:nvPr>
        </p:nvSpPr>
        <p:spPr/>
        <p:txBody>
          <a:bodyPr/>
          <a:lstStyle/>
          <a:p>
            <a:r>
              <a:rPr lang="en-IN" dirty="0"/>
              <a:t>What is Artificial Intelligence?</a:t>
            </a:r>
          </a:p>
        </p:txBody>
      </p:sp>
    </p:spTree>
    <p:extLst>
      <p:ext uri="{BB962C8B-B14F-4D97-AF65-F5344CB8AC3E}">
        <p14:creationId xmlns:p14="http://schemas.microsoft.com/office/powerpoint/2010/main" val="356640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77A812-8F64-4B2A-8710-F67FC1D8E2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9805" y="-1884099"/>
            <a:ext cx="6891689" cy="9071969"/>
          </a:xfrm>
          <a:prstGeom prst="rect">
            <a:avLst/>
          </a:prstGeom>
        </p:spPr>
      </p:pic>
    </p:spTree>
    <p:extLst>
      <p:ext uri="{BB962C8B-B14F-4D97-AF65-F5344CB8AC3E}">
        <p14:creationId xmlns:p14="http://schemas.microsoft.com/office/powerpoint/2010/main" val="4021301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C4A7-EE51-4718-829D-22AE16DC7D89}"/>
              </a:ext>
            </a:extLst>
          </p:cNvPr>
          <p:cNvSpPr>
            <a:spLocks noGrp="1"/>
          </p:cNvSpPr>
          <p:nvPr>
            <p:ph type="title"/>
          </p:nvPr>
        </p:nvSpPr>
        <p:spPr/>
        <p:txBody>
          <a:bodyPr/>
          <a:lstStyle/>
          <a:p>
            <a:r>
              <a:rPr lang="en-IN" dirty="0"/>
              <a:t>Approaches to AI</a:t>
            </a:r>
          </a:p>
        </p:txBody>
      </p:sp>
      <p:sp>
        <p:nvSpPr>
          <p:cNvPr id="3" name="Content Placeholder 2">
            <a:extLst>
              <a:ext uri="{FF2B5EF4-FFF2-40B4-BE49-F238E27FC236}">
                <a16:creationId xmlns:a16="http://schemas.microsoft.com/office/drawing/2014/main" id="{4F2BA5B0-6073-4EC8-9B43-A1788D1B5D01}"/>
              </a:ext>
            </a:extLst>
          </p:cNvPr>
          <p:cNvSpPr>
            <a:spLocks noGrp="1"/>
          </p:cNvSpPr>
          <p:nvPr>
            <p:ph idx="1"/>
          </p:nvPr>
        </p:nvSpPr>
        <p:spPr/>
        <p:txBody>
          <a:bodyPr/>
          <a:lstStyle/>
          <a:p>
            <a:pPr algn="just"/>
            <a:r>
              <a:rPr lang="en-IN" dirty="0"/>
              <a:t>Applied AI: aims to produce commercially viable “smart” systems such as, for example, a security system that is able to recognise the faces of people who are permitted to enter a particular building. Applied AI has already enjoyed considerable success.</a:t>
            </a:r>
          </a:p>
          <a:p>
            <a:pPr algn="just"/>
            <a:endParaRPr lang="en-IN" dirty="0"/>
          </a:p>
          <a:p>
            <a:pPr algn="just"/>
            <a:r>
              <a:rPr lang="en-IN" dirty="0"/>
              <a:t>Cognitive AI: Computers are used to test theories about how the human mind works, for Example, theories about how we recognize faces and other objects or about how we solve the abstract problem.</a:t>
            </a:r>
          </a:p>
        </p:txBody>
      </p:sp>
    </p:spTree>
    <p:extLst>
      <p:ext uri="{BB962C8B-B14F-4D97-AF65-F5344CB8AC3E}">
        <p14:creationId xmlns:p14="http://schemas.microsoft.com/office/powerpoint/2010/main" val="16423433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DC12D-1975-486A-9DCA-AB1B0CC1B0D4}"/>
              </a:ext>
            </a:extLst>
          </p:cNvPr>
          <p:cNvSpPr>
            <a:spLocks noGrp="1"/>
          </p:cNvSpPr>
          <p:nvPr>
            <p:ph type="ctrTitle"/>
          </p:nvPr>
        </p:nvSpPr>
        <p:spPr/>
        <p:txBody>
          <a:bodyPr/>
          <a:lstStyle/>
          <a:p>
            <a:r>
              <a:rPr lang="en-IN" dirty="0"/>
              <a:t>What can AI system do?</a:t>
            </a:r>
          </a:p>
        </p:txBody>
      </p:sp>
      <p:sp>
        <p:nvSpPr>
          <p:cNvPr id="3" name="Subtitle 2">
            <a:extLst>
              <a:ext uri="{FF2B5EF4-FFF2-40B4-BE49-F238E27FC236}">
                <a16:creationId xmlns:a16="http://schemas.microsoft.com/office/drawing/2014/main" id="{3F2C9BF6-4726-4515-888C-8F1DF8032E0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898573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027E2-0663-4010-B28B-2685F772008E}"/>
              </a:ext>
            </a:extLst>
          </p:cNvPr>
          <p:cNvSpPr>
            <a:spLocks noGrp="1"/>
          </p:cNvSpPr>
          <p:nvPr>
            <p:ph type="title"/>
          </p:nvPr>
        </p:nvSpPr>
        <p:spPr/>
        <p:txBody>
          <a:bodyPr/>
          <a:lstStyle/>
          <a:p>
            <a:r>
              <a:rPr lang="en-IN" dirty="0"/>
              <a:t>What can AI system do</a:t>
            </a:r>
          </a:p>
        </p:txBody>
      </p:sp>
      <p:sp>
        <p:nvSpPr>
          <p:cNvPr id="3" name="Content Placeholder 2">
            <a:extLst>
              <a:ext uri="{FF2B5EF4-FFF2-40B4-BE49-F238E27FC236}">
                <a16:creationId xmlns:a16="http://schemas.microsoft.com/office/drawing/2014/main" id="{B8AA801A-386F-4F1D-9765-7C967C7AC734}"/>
              </a:ext>
            </a:extLst>
          </p:cNvPr>
          <p:cNvSpPr>
            <a:spLocks noGrp="1"/>
          </p:cNvSpPr>
          <p:nvPr>
            <p:ph idx="1"/>
          </p:nvPr>
        </p:nvSpPr>
        <p:spPr/>
        <p:txBody>
          <a:bodyPr/>
          <a:lstStyle/>
          <a:p>
            <a:r>
              <a:rPr lang="en-IN" dirty="0"/>
              <a:t>Computer vision: face </a:t>
            </a:r>
            <a:r>
              <a:rPr lang="en-IN" dirty="0" err="1"/>
              <a:t>recognisation</a:t>
            </a:r>
            <a:endParaRPr lang="en-IN" dirty="0"/>
          </a:p>
          <a:p>
            <a:r>
              <a:rPr lang="en-IN" dirty="0"/>
              <a:t>Robotics: autonomous(mostly) automobile</a:t>
            </a:r>
          </a:p>
          <a:p>
            <a:r>
              <a:rPr lang="en-IN" dirty="0"/>
              <a:t>Natural language processing</a:t>
            </a:r>
          </a:p>
          <a:p>
            <a:r>
              <a:rPr lang="en-IN" dirty="0"/>
              <a:t>Expert system: medical diagnosis in a narrow domain</a:t>
            </a:r>
          </a:p>
        </p:txBody>
      </p:sp>
    </p:spTree>
    <p:extLst>
      <p:ext uri="{BB962C8B-B14F-4D97-AF65-F5344CB8AC3E}">
        <p14:creationId xmlns:p14="http://schemas.microsoft.com/office/powerpoint/2010/main" val="17851614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33D64-D939-4E1A-AE73-0053D8E70263}"/>
              </a:ext>
            </a:extLst>
          </p:cNvPr>
          <p:cNvSpPr>
            <a:spLocks noGrp="1"/>
          </p:cNvSpPr>
          <p:nvPr>
            <p:ph type="ctrTitle"/>
          </p:nvPr>
        </p:nvSpPr>
        <p:spPr/>
        <p:txBody>
          <a:bodyPr/>
          <a:lstStyle/>
          <a:p>
            <a:r>
              <a:rPr lang="en-IN" dirty="0"/>
              <a:t>What can’t AI systems do yet?</a:t>
            </a:r>
          </a:p>
        </p:txBody>
      </p:sp>
      <p:sp>
        <p:nvSpPr>
          <p:cNvPr id="3" name="Subtitle 2">
            <a:extLst>
              <a:ext uri="{FF2B5EF4-FFF2-40B4-BE49-F238E27FC236}">
                <a16:creationId xmlns:a16="http://schemas.microsoft.com/office/drawing/2014/main" id="{8F940C5D-D725-4D03-9E26-10BB269CE6A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3447875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AC2F4-9C0D-4E6A-BA43-2FF38A3F22E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B09F0FF-F78F-4EC0-A262-1BB9609A19B0}"/>
              </a:ext>
            </a:extLst>
          </p:cNvPr>
          <p:cNvSpPr>
            <a:spLocks noGrp="1"/>
          </p:cNvSpPr>
          <p:nvPr>
            <p:ph idx="1"/>
          </p:nvPr>
        </p:nvSpPr>
        <p:spPr/>
        <p:txBody>
          <a:bodyPr/>
          <a:lstStyle/>
          <a:p>
            <a:r>
              <a:rPr lang="en-IN" dirty="0"/>
              <a:t>Understand natural language robustly(</a:t>
            </a:r>
            <a:r>
              <a:rPr lang="en-IN" dirty="0" err="1"/>
              <a:t>e.g</a:t>
            </a:r>
            <a:r>
              <a:rPr lang="en-IN" dirty="0"/>
              <a:t> read and understand articles in a newspaper)</a:t>
            </a:r>
          </a:p>
          <a:p>
            <a:r>
              <a:rPr lang="en-IN" dirty="0"/>
              <a:t>Surf the web</a:t>
            </a:r>
          </a:p>
          <a:p>
            <a:r>
              <a:rPr lang="en-IN" dirty="0"/>
              <a:t>Interpret an arbitrary visual scene</a:t>
            </a:r>
          </a:p>
          <a:p>
            <a:r>
              <a:rPr lang="en-IN" dirty="0"/>
              <a:t>Learn a natural language </a:t>
            </a:r>
          </a:p>
          <a:p>
            <a:r>
              <a:rPr lang="en-IN" dirty="0"/>
              <a:t>Construct plans in dynamic real-time domains</a:t>
            </a:r>
          </a:p>
        </p:txBody>
      </p:sp>
    </p:spTree>
    <p:extLst>
      <p:ext uri="{BB962C8B-B14F-4D97-AF65-F5344CB8AC3E}">
        <p14:creationId xmlns:p14="http://schemas.microsoft.com/office/powerpoint/2010/main" val="2561132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7A1E5-41AF-454E-A1F7-8DFECE62BDEA}"/>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DF5C794C-23C7-4CEA-BD52-B88BF809B818}"/>
              </a:ext>
            </a:extLst>
          </p:cNvPr>
          <p:cNvSpPr>
            <a:spLocks noGrp="1"/>
          </p:cNvSpPr>
          <p:nvPr>
            <p:ph idx="1"/>
          </p:nvPr>
        </p:nvSpPr>
        <p:spPr/>
        <p:txBody>
          <a:bodyPr/>
          <a:lstStyle/>
          <a:p>
            <a:r>
              <a:rPr lang="en-US" dirty="0"/>
              <a:t>Understand the role of basic</a:t>
            </a:r>
          </a:p>
          <a:p>
            <a:pPr marL="0" indent="0">
              <a:buNone/>
            </a:pPr>
            <a:endParaRPr lang="en-US" dirty="0"/>
          </a:p>
          <a:p>
            <a:pPr lvl="1"/>
            <a:r>
              <a:rPr lang="en-US" dirty="0"/>
              <a:t>Knowledge representation</a:t>
            </a:r>
          </a:p>
          <a:p>
            <a:pPr lvl="1"/>
            <a:endParaRPr lang="en-US" dirty="0"/>
          </a:p>
          <a:p>
            <a:pPr lvl="1"/>
            <a:r>
              <a:rPr lang="en-US" dirty="0"/>
              <a:t> Problem-solving</a:t>
            </a:r>
          </a:p>
          <a:p>
            <a:pPr marL="457200" lvl="1" indent="0">
              <a:buNone/>
            </a:pPr>
            <a:r>
              <a:rPr lang="en-US" dirty="0"/>
              <a:t>In engineering Intelligent system </a:t>
            </a:r>
          </a:p>
          <a:p>
            <a:pPr lvl="1"/>
            <a:r>
              <a:rPr lang="en-US" dirty="0"/>
              <a:t>Develop intelligent systems by assembling solutions to concrete computational problems</a:t>
            </a:r>
          </a:p>
          <a:p>
            <a:pPr lvl="1"/>
            <a:endParaRPr lang="en-US" dirty="0"/>
          </a:p>
          <a:p>
            <a:pPr lvl="1"/>
            <a:endParaRPr lang="en-IN" dirty="0"/>
          </a:p>
        </p:txBody>
      </p:sp>
    </p:spTree>
    <p:extLst>
      <p:ext uri="{BB962C8B-B14F-4D97-AF65-F5344CB8AC3E}">
        <p14:creationId xmlns:p14="http://schemas.microsoft.com/office/powerpoint/2010/main" val="2352824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9E976-9907-4451-8E29-89B45681C022}"/>
              </a:ext>
            </a:extLst>
          </p:cNvPr>
          <p:cNvSpPr>
            <a:spLocks noGrp="1"/>
          </p:cNvSpPr>
          <p:nvPr>
            <p:ph type="title"/>
          </p:nvPr>
        </p:nvSpPr>
        <p:spPr/>
        <p:txBody>
          <a:bodyPr/>
          <a:lstStyle/>
          <a:p>
            <a:r>
              <a:rPr lang="en-US" dirty="0"/>
              <a:t>Objectives of today’s lecture</a:t>
            </a:r>
            <a:endParaRPr lang="en-IN" dirty="0"/>
          </a:p>
        </p:txBody>
      </p:sp>
      <p:sp>
        <p:nvSpPr>
          <p:cNvPr id="3" name="Content Placeholder 2">
            <a:extLst>
              <a:ext uri="{FF2B5EF4-FFF2-40B4-BE49-F238E27FC236}">
                <a16:creationId xmlns:a16="http://schemas.microsoft.com/office/drawing/2014/main" id="{ECA9C8A2-34FF-4D4A-B68A-40102CCB444C}"/>
              </a:ext>
            </a:extLst>
          </p:cNvPr>
          <p:cNvSpPr>
            <a:spLocks noGrp="1"/>
          </p:cNvSpPr>
          <p:nvPr>
            <p:ph idx="1"/>
          </p:nvPr>
        </p:nvSpPr>
        <p:spPr/>
        <p:txBody>
          <a:bodyPr/>
          <a:lstStyle/>
          <a:p>
            <a:r>
              <a:rPr lang="en-US" dirty="0"/>
              <a:t>Understand the definition of artificial intelligence</a:t>
            </a:r>
          </a:p>
          <a:p>
            <a:r>
              <a:rPr lang="en-US" dirty="0"/>
              <a:t>Discuss the different faculties involved with intelligent behavior </a:t>
            </a:r>
          </a:p>
          <a:p>
            <a:r>
              <a:rPr lang="en-US" dirty="0"/>
              <a:t>Examine the different ways of approaching AI</a:t>
            </a:r>
          </a:p>
          <a:p>
            <a:r>
              <a:rPr lang="en-US" dirty="0"/>
              <a:t>Look at some example systems that use AI</a:t>
            </a:r>
          </a:p>
          <a:p>
            <a:endParaRPr lang="en-US" dirty="0"/>
          </a:p>
          <a:p>
            <a:endParaRPr lang="en-IN" dirty="0"/>
          </a:p>
        </p:txBody>
      </p:sp>
    </p:spTree>
    <p:extLst>
      <p:ext uri="{BB962C8B-B14F-4D97-AF65-F5344CB8AC3E}">
        <p14:creationId xmlns:p14="http://schemas.microsoft.com/office/powerpoint/2010/main" val="2815943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B0D6A-ED8E-469A-A587-6FE5A2184E7B}"/>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905AB130-8190-4876-8562-ABB1BC85CF98}"/>
              </a:ext>
            </a:extLst>
          </p:cNvPr>
          <p:cNvSpPr>
            <a:spLocks noGrp="1"/>
          </p:cNvSpPr>
          <p:nvPr>
            <p:ph idx="1"/>
          </p:nvPr>
        </p:nvSpPr>
        <p:spPr/>
        <p:txBody>
          <a:bodyPr/>
          <a:lstStyle/>
          <a:p>
            <a:r>
              <a:rPr lang="en-US" dirty="0"/>
              <a:t>Familiar with the different ways of defining artificial Intelligence</a:t>
            </a:r>
          </a:p>
          <a:p>
            <a:r>
              <a:rPr lang="en-US" dirty="0"/>
              <a:t>Understand what are the different components of intelligent behavior</a:t>
            </a:r>
          </a:p>
          <a:p>
            <a:r>
              <a:rPr lang="en-US" dirty="0"/>
              <a:t>Types of problems that can be currently solved by computers and those that are as yet beyond their ability</a:t>
            </a:r>
            <a:endParaRPr lang="en-IN" dirty="0"/>
          </a:p>
        </p:txBody>
      </p:sp>
    </p:spTree>
    <p:extLst>
      <p:ext uri="{BB962C8B-B14F-4D97-AF65-F5344CB8AC3E}">
        <p14:creationId xmlns:p14="http://schemas.microsoft.com/office/powerpoint/2010/main" val="50740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4139E-AD98-4C70-8F52-DA9046C4DF7D}"/>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391EF2FE-BD88-457E-9890-ADB778EFA442}"/>
              </a:ext>
            </a:extLst>
          </p:cNvPr>
          <p:cNvSpPr>
            <a:spLocks noGrp="1"/>
          </p:cNvSpPr>
          <p:nvPr>
            <p:ph idx="1"/>
          </p:nvPr>
        </p:nvSpPr>
        <p:spPr/>
        <p:txBody>
          <a:bodyPr/>
          <a:lstStyle/>
          <a:p>
            <a:r>
              <a:rPr lang="en-US" dirty="0"/>
              <a:t>Definition of AI</a:t>
            </a:r>
          </a:p>
          <a:p>
            <a:endParaRPr lang="en-US" dirty="0"/>
          </a:p>
          <a:p>
            <a:r>
              <a:rPr lang="en-US" dirty="0"/>
              <a:t>Example Systems</a:t>
            </a:r>
          </a:p>
          <a:p>
            <a:endParaRPr lang="en-US" dirty="0"/>
          </a:p>
          <a:p>
            <a:r>
              <a:rPr lang="en-US" dirty="0"/>
              <a:t>Approaches to AI</a:t>
            </a:r>
          </a:p>
          <a:p>
            <a:endParaRPr lang="en-IN" dirty="0"/>
          </a:p>
        </p:txBody>
      </p:sp>
    </p:spTree>
    <p:extLst>
      <p:ext uri="{BB962C8B-B14F-4D97-AF65-F5344CB8AC3E}">
        <p14:creationId xmlns:p14="http://schemas.microsoft.com/office/powerpoint/2010/main" val="480019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36489-53F6-436D-B8E9-CD8404F68C94}"/>
              </a:ext>
            </a:extLst>
          </p:cNvPr>
          <p:cNvSpPr>
            <a:spLocks noGrp="1"/>
          </p:cNvSpPr>
          <p:nvPr>
            <p:ph type="title"/>
          </p:nvPr>
        </p:nvSpPr>
        <p:spPr/>
        <p:txBody>
          <a:bodyPr/>
          <a:lstStyle/>
          <a:p>
            <a:r>
              <a:rPr lang="en-US" dirty="0"/>
              <a:t>What is AI?</a:t>
            </a:r>
            <a:br>
              <a:rPr lang="en-US" dirty="0"/>
            </a:br>
            <a:endParaRPr lang="en-IN" dirty="0"/>
          </a:p>
        </p:txBody>
      </p:sp>
      <p:sp>
        <p:nvSpPr>
          <p:cNvPr id="3" name="Content Placeholder 2">
            <a:extLst>
              <a:ext uri="{FF2B5EF4-FFF2-40B4-BE49-F238E27FC236}">
                <a16:creationId xmlns:a16="http://schemas.microsoft.com/office/drawing/2014/main" id="{03339597-1A8B-41B8-95AF-B82CED49DBA6}"/>
              </a:ext>
            </a:extLst>
          </p:cNvPr>
          <p:cNvSpPr>
            <a:spLocks noGrp="1"/>
          </p:cNvSpPr>
          <p:nvPr>
            <p:ph idx="1"/>
          </p:nvPr>
        </p:nvSpPr>
        <p:spPr/>
        <p:txBody>
          <a:bodyPr/>
          <a:lstStyle/>
          <a:p>
            <a:r>
              <a:rPr lang="en-US" dirty="0"/>
              <a:t>Artificial Intelligence</a:t>
            </a:r>
          </a:p>
          <a:p>
            <a:endParaRPr lang="en-US" dirty="0"/>
          </a:p>
          <a:p>
            <a:r>
              <a:rPr lang="en-US" dirty="0"/>
              <a:t>Is concerned with the design of intelligence in artificial devices</a:t>
            </a:r>
          </a:p>
          <a:p>
            <a:endParaRPr lang="en-US" dirty="0"/>
          </a:p>
          <a:p>
            <a:r>
              <a:rPr lang="en-US" dirty="0"/>
              <a:t>Term coined by McCarthy in 1956</a:t>
            </a:r>
            <a:endParaRPr lang="en-IN" dirty="0"/>
          </a:p>
        </p:txBody>
      </p:sp>
    </p:spTree>
    <p:extLst>
      <p:ext uri="{BB962C8B-B14F-4D97-AF65-F5344CB8AC3E}">
        <p14:creationId xmlns:p14="http://schemas.microsoft.com/office/powerpoint/2010/main" val="3999138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14A49-5884-4F9B-AFCD-A4526641B69F}"/>
              </a:ext>
            </a:extLst>
          </p:cNvPr>
          <p:cNvSpPr>
            <a:spLocks noGrp="1"/>
          </p:cNvSpPr>
          <p:nvPr>
            <p:ph type="title"/>
          </p:nvPr>
        </p:nvSpPr>
        <p:spPr/>
        <p:txBody>
          <a:bodyPr/>
          <a:lstStyle/>
          <a:p>
            <a:r>
              <a:rPr lang="en-US" dirty="0"/>
              <a:t>What is AI?</a:t>
            </a:r>
            <a:endParaRPr lang="en-IN" dirty="0"/>
          </a:p>
        </p:txBody>
      </p:sp>
      <p:sp>
        <p:nvSpPr>
          <p:cNvPr id="3" name="Content Placeholder 2">
            <a:extLst>
              <a:ext uri="{FF2B5EF4-FFF2-40B4-BE49-F238E27FC236}">
                <a16:creationId xmlns:a16="http://schemas.microsoft.com/office/drawing/2014/main" id="{D8941137-01ED-4A5B-B212-C0488957BDD3}"/>
              </a:ext>
            </a:extLst>
          </p:cNvPr>
          <p:cNvSpPr>
            <a:spLocks noGrp="1"/>
          </p:cNvSpPr>
          <p:nvPr>
            <p:ph idx="1"/>
          </p:nvPr>
        </p:nvSpPr>
        <p:spPr/>
        <p:txBody>
          <a:bodyPr/>
          <a:lstStyle/>
          <a:p>
            <a:r>
              <a:rPr lang="en-US" dirty="0"/>
              <a:t>Artificial intelligence is concerned with the design of intelligence in artificial devices.</a:t>
            </a:r>
          </a:p>
          <a:p>
            <a:r>
              <a:rPr lang="en-US" dirty="0"/>
              <a:t>What is intelligence?</a:t>
            </a:r>
          </a:p>
          <a:p>
            <a:r>
              <a:rPr lang="en-US" dirty="0"/>
              <a:t>Humans?</a:t>
            </a:r>
          </a:p>
          <a:p>
            <a:pPr lvl="1"/>
            <a:r>
              <a:rPr lang="en-US" dirty="0"/>
              <a:t>Behave as intelligently as a human</a:t>
            </a:r>
          </a:p>
          <a:p>
            <a:pPr lvl="1"/>
            <a:r>
              <a:rPr lang="en-US" dirty="0"/>
              <a:t>Behave in the best possible manner</a:t>
            </a:r>
          </a:p>
          <a:p>
            <a:pPr lvl="1"/>
            <a:r>
              <a:rPr lang="en-US" dirty="0"/>
              <a:t>Thinking?</a:t>
            </a:r>
          </a:p>
          <a:p>
            <a:pPr lvl="1"/>
            <a:r>
              <a:rPr lang="en-US" dirty="0"/>
              <a:t>Acting?</a:t>
            </a:r>
          </a:p>
          <a:p>
            <a:endParaRPr lang="en-US" dirty="0"/>
          </a:p>
          <a:p>
            <a:endParaRPr lang="en-IN" dirty="0"/>
          </a:p>
        </p:txBody>
      </p:sp>
    </p:spTree>
    <p:extLst>
      <p:ext uri="{BB962C8B-B14F-4D97-AF65-F5344CB8AC3E}">
        <p14:creationId xmlns:p14="http://schemas.microsoft.com/office/powerpoint/2010/main" val="3580048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1E054-235D-4412-903B-6CDD5881E49D}"/>
              </a:ext>
            </a:extLst>
          </p:cNvPr>
          <p:cNvSpPr>
            <a:spLocks noGrp="1"/>
          </p:cNvSpPr>
          <p:nvPr>
            <p:ph type="title"/>
          </p:nvPr>
        </p:nvSpPr>
        <p:spPr/>
        <p:txBody>
          <a:bodyPr/>
          <a:lstStyle/>
          <a:p>
            <a:r>
              <a:rPr lang="en-US" dirty="0"/>
              <a:t>Definition of AI</a:t>
            </a:r>
            <a:endParaRPr lang="en-IN" dirty="0"/>
          </a:p>
        </p:txBody>
      </p:sp>
      <p:sp>
        <p:nvSpPr>
          <p:cNvPr id="3" name="Content Placeholder 2">
            <a:extLst>
              <a:ext uri="{FF2B5EF4-FFF2-40B4-BE49-F238E27FC236}">
                <a16:creationId xmlns:a16="http://schemas.microsoft.com/office/drawing/2014/main" id="{3188C224-CDA0-496A-8B34-287B945D2A8D}"/>
              </a:ext>
            </a:extLst>
          </p:cNvPr>
          <p:cNvSpPr>
            <a:spLocks noGrp="1"/>
          </p:cNvSpPr>
          <p:nvPr>
            <p:ph idx="1"/>
          </p:nvPr>
        </p:nvSpPr>
        <p:spPr/>
        <p:txBody>
          <a:bodyPr/>
          <a:lstStyle/>
          <a:p>
            <a:r>
              <a:rPr lang="en-US" dirty="0"/>
              <a:t>Thought processes/reasoning vs. behavior</a:t>
            </a:r>
          </a:p>
          <a:p>
            <a:r>
              <a:rPr lang="en-US" dirty="0"/>
              <a:t>Human-like performance vs. Ideal performance</a:t>
            </a:r>
          </a:p>
          <a:p>
            <a:pPr lvl="8"/>
            <a:r>
              <a:rPr lang="en-IN" dirty="0"/>
              <a:t>thought/reasoning</a:t>
            </a:r>
          </a:p>
        </p:txBody>
      </p:sp>
      <p:cxnSp>
        <p:nvCxnSpPr>
          <p:cNvPr id="5" name="Straight Arrow Connector 4">
            <a:extLst>
              <a:ext uri="{FF2B5EF4-FFF2-40B4-BE49-F238E27FC236}">
                <a16:creationId xmlns:a16="http://schemas.microsoft.com/office/drawing/2014/main" id="{19EE28A6-D060-420F-9180-3C8B09819CFD}"/>
              </a:ext>
            </a:extLst>
          </p:cNvPr>
          <p:cNvCxnSpPr/>
          <p:nvPr/>
        </p:nvCxnSpPr>
        <p:spPr>
          <a:xfrm>
            <a:off x="5457524" y="3108960"/>
            <a:ext cx="0" cy="29068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D249350F-D0C2-4921-9287-3831C93B9015}"/>
              </a:ext>
            </a:extLst>
          </p:cNvPr>
          <p:cNvCxnSpPr>
            <a:cxnSpLocks/>
          </p:cNvCxnSpPr>
          <p:nvPr/>
        </p:nvCxnSpPr>
        <p:spPr>
          <a:xfrm>
            <a:off x="3291840" y="4379495"/>
            <a:ext cx="454312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BF37B9C-62E6-419F-98FB-040AA2330BAB}"/>
              </a:ext>
            </a:extLst>
          </p:cNvPr>
          <p:cNvSpPr txBox="1"/>
          <p:nvPr/>
        </p:nvSpPr>
        <p:spPr>
          <a:xfrm>
            <a:off x="7998594" y="4193042"/>
            <a:ext cx="1732547" cy="923330"/>
          </a:xfrm>
          <a:prstGeom prst="rect">
            <a:avLst/>
          </a:prstGeom>
          <a:noFill/>
        </p:spPr>
        <p:txBody>
          <a:bodyPr wrap="square" rtlCol="0">
            <a:spAutoFit/>
          </a:bodyPr>
          <a:lstStyle/>
          <a:p>
            <a:r>
              <a:rPr lang="en-US" dirty="0"/>
              <a:t>Ideal Performance(rationality)</a:t>
            </a:r>
            <a:endParaRPr lang="en-IN" dirty="0"/>
          </a:p>
        </p:txBody>
      </p:sp>
      <p:sp>
        <p:nvSpPr>
          <p:cNvPr id="13" name="TextBox 12">
            <a:extLst>
              <a:ext uri="{FF2B5EF4-FFF2-40B4-BE49-F238E27FC236}">
                <a16:creationId xmlns:a16="http://schemas.microsoft.com/office/drawing/2014/main" id="{0EFA0391-B52D-446B-A7E0-3978ED4EA657}"/>
              </a:ext>
            </a:extLst>
          </p:cNvPr>
          <p:cNvSpPr txBox="1"/>
          <p:nvPr/>
        </p:nvSpPr>
        <p:spPr>
          <a:xfrm>
            <a:off x="1794932" y="3872060"/>
            <a:ext cx="1405650" cy="646331"/>
          </a:xfrm>
          <a:prstGeom prst="rect">
            <a:avLst/>
          </a:prstGeom>
          <a:noFill/>
        </p:spPr>
        <p:txBody>
          <a:bodyPr wrap="square" rtlCol="0">
            <a:spAutoFit/>
          </a:bodyPr>
          <a:lstStyle/>
          <a:p>
            <a:r>
              <a:rPr lang="en-US" dirty="0"/>
              <a:t>Human like Performance</a:t>
            </a:r>
            <a:endParaRPr lang="en-IN" dirty="0"/>
          </a:p>
        </p:txBody>
      </p:sp>
      <p:sp>
        <p:nvSpPr>
          <p:cNvPr id="14" name="TextBox 13">
            <a:extLst>
              <a:ext uri="{FF2B5EF4-FFF2-40B4-BE49-F238E27FC236}">
                <a16:creationId xmlns:a16="http://schemas.microsoft.com/office/drawing/2014/main" id="{63898F85-EF1D-4D3A-8A8E-719AF3FA09D1}"/>
              </a:ext>
            </a:extLst>
          </p:cNvPr>
          <p:cNvSpPr txBox="1"/>
          <p:nvPr/>
        </p:nvSpPr>
        <p:spPr>
          <a:xfrm rot="10800000" flipV="1">
            <a:off x="4090736" y="6076218"/>
            <a:ext cx="5792803" cy="369332"/>
          </a:xfrm>
          <a:prstGeom prst="rect">
            <a:avLst/>
          </a:prstGeom>
          <a:noFill/>
        </p:spPr>
        <p:txBody>
          <a:bodyPr wrap="square" rtlCol="0">
            <a:spAutoFit/>
          </a:bodyPr>
          <a:lstStyle/>
          <a:p>
            <a:r>
              <a:rPr lang="en-US" dirty="0"/>
              <a:t>	</a:t>
            </a:r>
            <a:r>
              <a:rPr lang="en-US" dirty="0" err="1"/>
              <a:t>behaviour</a:t>
            </a:r>
            <a:endParaRPr lang="en-IN" dirty="0"/>
          </a:p>
        </p:txBody>
      </p:sp>
    </p:spTree>
    <p:extLst>
      <p:ext uri="{BB962C8B-B14F-4D97-AF65-F5344CB8AC3E}">
        <p14:creationId xmlns:p14="http://schemas.microsoft.com/office/powerpoint/2010/main" val="39543316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656</Words>
  <Application>Microsoft Office PowerPoint</Application>
  <PresentationFormat>Widescreen</PresentationFormat>
  <Paragraphs>111</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Wingdings</vt:lpstr>
      <vt:lpstr>Office Theme</vt:lpstr>
      <vt:lpstr>Goal of this course</vt:lpstr>
      <vt:lpstr>Man vs. Machine</vt:lpstr>
      <vt:lpstr>Objectives</vt:lpstr>
      <vt:lpstr>Objectives of today’s lecture</vt:lpstr>
      <vt:lpstr>Introduction</vt:lpstr>
      <vt:lpstr>Introduction</vt:lpstr>
      <vt:lpstr>What is AI? </vt:lpstr>
      <vt:lpstr>What is AI?</vt:lpstr>
      <vt:lpstr>Definition of AI</vt:lpstr>
      <vt:lpstr>Approaches to AI</vt:lpstr>
      <vt:lpstr>PowerPoint Presentation</vt:lpstr>
      <vt:lpstr>Typical AI problems</vt:lpstr>
      <vt:lpstr>What is easy and what is hard?</vt:lpstr>
      <vt:lpstr>Intelligent behaviour</vt:lpstr>
      <vt:lpstr>ALVINN</vt:lpstr>
      <vt:lpstr>Deep blue chess program</vt:lpstr>
      <vt:lpstr>PowerPoint Presentation</vt:lpstr>
      <vt:lpstr>Approaches to AI</vt:lpstr>
      <vt:lpstr>PowerPoint Presentation</vt:lpstr>
      <vt:lpstr>PowerPoint Presentation</vt:lpstr>
      <vt:lpstr>Approaches to AI</vt:lpstr>
      <vt:lpstr>What can AI system do?</vt:lpstr>
      <vt:lpstr>What can AI system do</vt:lpstr>
      <vt:lpstr>What can’t AI systems do yet?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Goal of this course</dc:title>
  <dc:creator>CSE-31</dc:creator>
  <cp:lastModifiedBy>CSE-31</cp:lastModifiedBy>
  <cp:revision>23</cp:revision>
  <dcterms:created xsi:type="dcterms:W3CDTF">2022-08-16T16:20:00Z</dcterms:created>
  <dcterms:modified xsi:type="dcterms:W3CDTF">2022-08-22T07:08:55Z</dcterms:modified>
</cp:coreProperties>
</file>