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4" r:id="rId3"/>
    <p:sldId id="265" r:id="rId4"/>
    <p:sldId id="260" r:id="rId5"/>
    <p:sldId id="261" r:id="rId6"/>
    <p:sldId id="262" r:id="rId7"/>
    <p:sldId id="257" r:id="rId8"/>
    <p:sldId id="258" r:id="rId9"/>
    <p:sldId id="259" r:id="rId10"/>
    <p:sldId id="266" r:id="rId11"/>
    <p:sldId id="263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8" r:id="rId22"/>
    <p:sldId id="270" r:id="rId23"/>
    <p:sldId id="269" r:id="rId24"/>
    <p:sldId id="267" r:id="rId25"/>
    <p:sldId id="271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5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E994-8F9E-41A7-90E4-07FCFC8CE3F4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2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Name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Secondary Name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Job Tracker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 Tracker</a:t>
            </a:r>
          </a:p>
        </p:txBody>
      </p:sp>
    </p:spTree>
    <p:extLst>
      <p:ext uri="{BB962C8B-B14F-4D97-AF65-F5344CB8AC3E}">
        <p14:creationId xmlns:p14="http://schemas.microsoft.com/office/powerpoint/2010/main" val="113862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05318" y="309093"/>
            <a:ext cx="9749307" cy="643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10624" y="3116687"/>
            <a:ext cx="8512935" cy="338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3" y="1321827"/>
            <a:ext cx="1257300" cy="1257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337" y="581147"/>
            <a:ext cx="1554855" cy="155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57" y="3274721"/>
            <a:ext cx="12573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57" y="5107815"/>
            <a:ext cx="12573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91" y="5107815"/>
            <a:ext cx="12573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29" y="5108620"/>
            <a:ext cx="125730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285" y="5107815"/>
            <a:ext cx="125730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43" y="3274721"/>
            <a:ext cx="1257300" cy="125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29" y="3274721"/>
            <a:ext cx="1257300" cy="1257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209" y="3274721"/>
            <a:ext cx="1257300" cy="1257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891231"/>
            <a:ext cx="140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Node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9257" y="3387441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28231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13618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98861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55452" y="5226287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90479" y="5282899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47205" y="5282898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98861" y="5254605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4766" y="1581145"/>
            <a:ext cx="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432" y="2741109"/>
            <a:ext cx="202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File.txt : input file</a:t>
            </a:r>
          </a:p>
          <a:p>
            <a:r>
              <a:rPr lang="en-US" dirty="0"/>
              <a:t>440MB : File size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4851" y="3528811"/>
            <a:ext cx="1504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Splits</a:t>
            </a:r>
          </a:p>
          <a:p>
            <a:r>
              <a:rPr lang="en-US" dirty="0"/>
              <a:t>a.txt : 128 MB</a:t>
            </a:r>
          </a:p>
          <a:p>
            <a:r>
              <a:rPr lang="en-US" dirty="0"/>
              <a:t>b.txt : 128 MB</a:t>
            </a:r>
          </a:p>
          <a:p>
            <a:r>
              <a:rPr lang="en-US" dirty="0"/>
              <a:t>c.txt : 128 MB</a:t>
            </a:r>
          </a:p>
          <a:p>
            <a:r>
              <a:rPr lang="en-US" dirty="0"/>
              <a:t>d.txt : 56 MB</a:t>
            </a:r>
          </a:p>
        </p:txBody>
      </p:sp>
      <p:cxnSp>
        <p:nvCxnSpPr>
          <p:cNvPr id="27" name="Straight Arrow Connector 26"/>
          <p:cNvCxnSpPr>
            <a:stCxn id="2" idx="3"/>
          </p:cNvCxnSpPr>
          <p:nvPr/>
        </p:nvCxnSpPr>
        <p:spPr>
          <a:xfrm flipV="1">
            <a:off x="1469263" y="1210614"/>
            <a:ext cx="8194452" cy="73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90941" y="1180456"/>
            <a:ext cx="118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387693" y="1365122"/>
            <a:ext cx="8276022" cy="7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63714" y="1729923"/>
            <a:ext cx="211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Acknowledgement 1,3,5,7</a:t>
            </a:r>
          </a:p>
        </p:txBody>
      </p:sp>
      <p:cxnSp>
        <p:nvCxnSpPr>
          <p:cNvPr id="33" name="Straight Arrow Connector 32"/>
          <p:cNvCxnSpPr>
            <a:endCxn id="4" idx="0"/>
          </p:cNvCxnSpPr>
          <p:nvPr/>
        </p:nvCxnSpPr>
        <p:spPr>
          <a:xfrm>
            <a:off x="840613" y="2189408"/>
            <a:ext cx="2997294" cy="108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0"/>
          </p:cNvCxnSpPr>
          <p:nvPr/>
        </p:nvCxnSpPr>
        <p:spPr>
          <a:xfrm>
            <a:off x="840613" y="2203814"/>
            <a:ext cx="7281666" cy="107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0613" y="2217727"/>
            <a:ext cx="2314839" cy="333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92336" y="2237509"/>
            <a:ext cx="7181112" cy="30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74682" y="2644989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08600" y="2407140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b.txt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74748" y="3571497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c.txt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31409" y="4408997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/>
              <a:t>.txt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07192" y="891231"/>
            <a:ext cx="1147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File.txt :440 MB</a:t>
            </a:r>
          </a:p>
          <a:p>
            <a:r>
              <a:rPr lang="en-US" sz="1400" dirty="0"/>
              <a:t>a.txt : 1,2</a:t>
            </a:r>
          </a:p>
          <a:p>
            <a:r>
              <a:rPr lang="en-US" sz="1400" dirty="0"/>
              <a:t>b.txt: 3</a:t>
            </a:r>
          </a:p>
          <a:p>
            <a:r>
              <a:rPr lang="en-US" sz="1400" dirty="0"/>
              <a:t>c.txt : 5</a:t>
            </a:r>
          </a:p>
          <a:p>
            <a:r>
              <a:rPr lang="en-US" sz="1400" dirty="0"/>
              <a:t>d.txt :7</a:t>
            </a:r>
          </a:p>
        </p:txBody>
      </p:sp>
    </p:spTree>
    <p:extLst>
      <p:ext uri="{BB962C8B-B14F-4D97-AF65-F5344CB8AC3E}">
        <p14:creationId xmlns:p14="http://schemas.microsoft.com/office/powerpoint/2010/main" val="336965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15344"/>
            <a:ext cx="7315200" cy="3771900"/>
          </a:xfrm>
        </p:spPr>
      </p:pic>
    </p:spTree>
    <p:extLst>
      <p:ext uri="{BB962C8B-B14F-4D97-AF65-F5344CB8AC3E}">
        <p14:creationId xmlns:p14="http://schemas.microsoft.com/office/powerpoint/2010/main" val="414161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is the master node in the Apache Hadoop HDFS Architecture that maintains and manages the blocks present on the </a:t>
            </a:r>
            <a:r>
              <a:rPr lang="en-US" dirty="0" err="1"/>
              <a:t>DataNodes</a:t>
            </a:r>
            <a:r>
              <a:rPr lang="en-US" dirty="0"/>
              <a:t> (slave nodes). </a:t>
            </a:r>
          </a:p>
          <a:p>
            <a:r>
              <a:rPr lang="en-US" dirty="0" err="1"/>
              <a:t>NameNode</a:t>
            </a:r>
            <a:r>
              <a:rPr lang="en-US" dirty="0"/>
              <a:t> is a very highly available server that manages the File System Namespace and controls access to files by clients.</a:t>
            </a:r>
          </a:p>
        </p:txBody>
      </p:sp>
    </p:spTree>
    <p:extLst>
      <p:ext uri="{BB962C8B-B14F-4D97-AF65-F5344CB8AC3E}">
        <p14:creationId xmlns:p14="http://schemas.microsoft.com/office/powerpoint/2010/main" val="78427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master daemon that maintains and manages the </a:t>
            </a:r>
            <a:r>
              <a:rPr lang="en-US" dirty="0" err="1"/>
              <a:t>DataNodes</a:t>
            </a:r>
            <a:r>
              <a:rPr lang="en-US" dirty="0"/>
              <a:t> (slave nodes)</a:t>
            </a:r>
          </a:p>
          <a:p>
            <a:r>
              <a:rPr lang="en-US" dirty="0"/>
              <a:t>It records the metadata of all the files stored in the cluster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/>
              <a:t>FsImage</a:t>
            </a:r>
            <a:r>
              <a:rPr lang="en-US" b="1" dirty="0"/>
              <a:t>:</a:t>
            </a:r>
            <a:r>
              <a:rPr lang="en-US" dirty="0"/>
              <a:t> It contains the complete state of the file system namespace since the start of the </a:t>
            </a:r>
            <a:r>
              <a:rPr lang="en-US" dirty="0" err="1"/>
              <a:t>NameNode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/>
              <a:t>EditLogs</a:t>
            </a:r>
            <a:r>
              <a:rPr lang="en-US" b="1" dirty="0"/>
              <a:t>:</a:t>
            </a:r>
            <a:r>
              <a:rPr lang="en-US" dirty="0"/>
              <a:t> It contains all the recent modifications made to the file system with respect to the most recent </a:t>
            </a:r>
            <a:r>
              <a:rPr lang="en-US" dirty="0" err="1"/>
              <a:t>FsImage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3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records each change that takes place to the file system metadata. </a:t>
            </a:r>
          </a:p>
          <a:p>
            <a:r>
              <a:rPr lang="en-US" dirty="0"/>
              <a:t>It regularly receives a Heartbeat and a block report from all the </a:t>
            </a:r>
            <a:r>
              <a:rPr lang="en-US" dirty="0" err="1"/>
              <a:t>DataNodes</a:t>
            </a:r>
            <a:r>
              <a:rPr lang="en-US" dirty="0"/>
              <a:t> in the cluster to ensure that the </a:t>
            </a:r>
            <a:r>
              <a:rPr lang="en-US" dirty="0" err="1"/>
              <a:t>DataNodes</a:t>
            </a:r>
            <a:r>
              <a:rPr lang="en-US" dirty="0"/>
              <a:t> are live.</a:t>
            </a:r>
          </a:p>
          <a:p>
            <a:r>
              <a:rPr lang="en-US" dirty="0"/>
              <a:t>It keeps a record of all the blocks in HDFS and in which nodes these blocks are located.</a:t>
            </a:r>
          </a:p>
          <a:p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is also responsible to take care of the replication factor of all the blocks which we will discuss in detail later in this HDFS tutorial blog.</a:t>
            </a:r>
          </a:p>
          <a:p>
            <a:r>
              <a:rPr lang="en-US" dirty="0"/>
              <a:t>In case of the </a:t>
            </a:r>
            <a:r>
              <a:rPr lang="en-US" dirty="0" err="1"/>
              <a:t>DataNode</a:t>
            </a:r>
            <a:r>
              <a:rPr lang="en-US" dirty="0"/>
              <a:t> failure, the </a:t>
            </a:r>
            <a:r>
              <a:rPr lang="en-US" dirty="0" err="1"/>
              <a:t>NameNode</a:t>
            </a:r>
            <a:r>
              <a:rPr lang="en-US" dirty="0"/>
              <a:t> chooses new </a:t>
            </a:r>
            <a:r>
              <a:rPr lang="en-US" dirty="0" err="1"/>
              <a:t>DataNodes</a:t>
            </a:r>
            <a:r>
              <a:rPr lang="en-US" dirty="0"/>
              <a:t> for new replicas, balance disk usage and manages the communication traffic to the </a:t>
            </a:r>
            <a:r>
              <a:rPr lang="en-US" dirty="0" err="1"/>
              <a:t>DataNodes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5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DataNodes</a:t>
            </a:r>
            <a:r>
              <a:rPr lang="en-US" dirty="0"/>
              <a:t> are the slave nodes in HDFS. Unlike </a:t>
            </a:r>
            <a:r>
              <a:rPr lang="en-US" dirty="0" err="1"/>
              <a:t>NameNode</a:t>
            </a:r>
            <a:r>
              <a:rPr lang="en-US" dirty="0"/>
              <a:t>, </a:t>
            </a:r>
            <a:r>
              <a:rPr lang="en-US" dirty="0" err="1"/>
              <a:t>DataNode</a:t>
            </a:r>
            <a:r>
              <a:rPr lang="en-US" dirty="0"/>
              <a:t> is a commodity hardware, that is, a non-expensive system which is not of high quality or high-availability.</a:t>
            </a:r>
          </a:p>
        </p:txBody>
      </p:sp>
    </p:spTree>
    <p:extLst>
      <p:ext uri="{BB962C8B-B14F-4D97-AF65-F5344CB8AC3E}">
        <p14:creationId xmlns:p14="http://schemas.microsoft.com/office/powerpoint/2010/main" val="206553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Data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slave daemons or process which runs on each slave machine.</a:t>
            </a:r>
          </a:p>
          <a:p>
            <a:r>
              <a:rPr lang="en-US" dirty="0"/>
              <a:t>The actual data is stored on </a:t>
            </a:r>
            <a:r>
              <a:rPr lang="en-US" dirty="0" err="1"/>
              <a:t>DataNodes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DataNodes</a:t>
            </a:r>
            <a:r>
              <a:rPr lang="en-US" dirty="0"/>
              <a:t> perform the low-level read and write requests from the file system’s clients.</a:t>
            </a:r>
          </a:p>
          <a:p>
            <a:r>
              <a:rPr lang="en-US" dirty="0"/>
              <a:t>They send heartbeats to the </a:t>
            </a:r>
            <a:r>
              <a:rPr lang="en-US" dirty="0" err="1"/>
              <a:t>NameNode</a:t>
            </a:r>
            <a:r>
              <a:rPr lang="en-US" dirty="0"/>
              <a:t> periodically to report the overall health of HDFS, by default, this frequency is set to 3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2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Secondary </a:t>
            </a:r>
            <a:r>
              <a:rPr lang="en-US" b="1" dirty="0" err="1"/>
              <a:t>NameNode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 from these two daemons, there is a third daemon or a process called Secondary </a:t>
            </a:r>
            <a:r>
              <a:rPr lang="en-US" dirty="0" err="1"/>
              <a:t>NameNode</a:t>
            </a:r>
            <a:r>
              <a:rPr lang="en-US" dirty="0"/>
              <a:t>. The Secondary </a:t>
            </a:r>
            <a:r>
              <a:rPr lang="en-US" dirty="0" err="1"/>
              <a:t>NameNode</a:t>
            </a:r>
            <a:r>
              <a:rPr lang="en-US" dirty="0"/>
              <a:t> works concurrently with the primary </a:t>
            </a:r>
            <a:r>
              <a:rPr lang="en-US" dirty="0" err="1"/>
              <a:t>NameNode</a:t>
            </a:r>
            <a:r>
              <a:rPr lang="en-US" dirty="0"/>
              <a:t> as a </a:t>
            </a:r>
            <a:r>
              <a:rPr lang="en-US" b="1" dirty="0"/>
              <a:t>helper daemon.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31" y="3271234"/>
            <a:ext cx="7925537" cy="27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Functions of Secondary </a:t>
            </a:r>
            <a:r>
              <a:rPr lang="en-US" b="1" i="1" dirty="0" err="1"/>
              <a:t>NameNode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Secondary </a:t>
            </a:r>
            <a:r>
              <a:rPr lang="en-US" dirty="0" err="1"/>
              <a:t>NameNode</a:t>
            </a:r>
            <a:r>
              <a:rPr lang="en-US" dirty="0"/>
              <a:t> is one which constantly reads all the file systems and metadata from the RAM of the </a:t>
            </a:r>
            <a:r>
              <a:rPr lang="en-US" dirty="0" err="1"/>
              <a:t>NameNode</a:t>
            </a:r>
            <a:r>
              <a:rPr lang="en-US" dirty="0"/>
              <a:t> and writes it into the hard disk or the file system.</a:t>
            </a:r>
          </a:p>
          <a:p>
            <a:r>
              <a:rPr lang="en-US" dirty="0"/>
              <a:t>It is responsible for combining the </a:t>
            </a:r>
            <a:r>
              <a:rPr lang="en-US" dirty="0" err="1"/>
              <a:t>EditLogs</a:t>
            </a:r>
            <a:r>
              <a:rPr lang="en-US" i="1" dirty="0"/>
              <a:t> </a:t>
            </a:r>
            <a:r>
              <a:rPr lang="en-US" dirty="0"/>
              <a:t>with </a:t>
            </a:r>
            <a:r>
              <a:rPr lang="en-US" dirty="0" err="1"/>
              <a:t>FsImage</a:t>
            </a:r>
            <a:r>
              <a:rPr lang="en-US" dirty="0"/>
              <a:t> from the </a:t>
            </a:r>
            <a:r>
              <a:rPr lang="en-US" dirty="0" err="1"/>
              <a:t>NameNode</a:t>
            </a:r>
            <a:r>
              <a:rPr lang="en-US" dirty="0"/>
              <a:t>. </a:t>
            </a:r>
          </a:p>
          <a:p>
            <a:r>
              <a:rPr lang="en-US" dirty="0"/>
              <a:t>It downloads the </a:t>
            </a:r>
            <a:r>
              <a:rPr lang="en-US" dirty="0" err="1"/>
              <a:t>EditLogs</a:t>
            </a:r>
            <a:r>
              <a:rPr lang="en-US" dirty="0"/>
              <a:t> from the </a:t>
            </a:r>
            <a:r>
              <a:rPr lang="en-US" dirty="0" err="1"/>
              <a:t>NameNode</a:t>
            </a:r>
            <a:r>
              <a:rPr lang="en-US" dirty="0"/>
              <a:t> at regular intervals and applies to </a:t>
            </a:r>
            <a:r>
              <a:rPr lang="en-US" dirty="0" err="1"/>
              <a:t>FsImage</a:t>
            </a:r>
            <a:r>
              <a:rPr lang="en-US" dirty="0"/>
              <a:t>. The new </a:t>
            </a:r>
            <a:r>
              <a:rPr lang="en-US" dirty="0" err="1"/>
              <a:t>FsImage</a:t>
            </a:r>
            <a:r>
              <a:rPr lang="en-US" dirty="0"/>
              <a:t> is copied back to the </a:t>
            </a:r>
            <a:r>
              <a:rPr lang="en-US" dirty="0" err="1"/>
              <a:t>NameNode</a:t>
            </a:r>
            <a:r>
              <a:rPr lang="en-US" dirty="0"/>
              <a:t>, which is used whenever the </a:t>
            </a:r>
            <a:r>
              <a:rPr lang="en-US" dirty="0" err="1"/>
              <a:t>NameNode</a:t>
            </a:r>
            <a:r>
              <a:rPr lang="en-US" dirty="0"/>
              <a:t> is started the next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6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184822"/>
            <a:ext cx="10515600" cy="858368"/>
          </a:xfrm>
        </p:spPr>
        <p:txBody>
          <a:bodyPr/>
          <a:lstStyle/>
          <a:p>
            <a:r>
              <a:rPr lang="en-US" b="1" dirty="0"/>
              <a:t>Historical Review of Big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23" y="1287887"/>
            <a:ext cx="11891353" cy="54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3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Replication Management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47" y="1233968"/>
            <a:ext cx="7366383" cy="4690314"/>
          </a:xfrm>
        </p:spPr>
      </p:pic>
      <p:sp>
        <p:nvSpPr>
          <p:cNvPr id="5" name="Rectangle 4"/>
          <p:cNvSpPr/>
          <p:nvPr/>
        </p:nvSpPr>
        <p:spPr>
          <a:xfrm>
            <a:off x="103030" y="6211669"/>
            <a:ext cx="12453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are storing a file of 128 MB in HDFS using the default configuration, you will end up occupying a space of 384 MB (3*128 MB) as the blocks will be replicated three times and each replica will be residing on a different </a:t>
            </a:r>
            <a:r>
              <a:rPr lang="en-US" dirty="0" err="1"/>
              <a:t>DataNode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61843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TOPOLOGY AND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it mean for two nodes in a local network to be “close” to each other?</a:t>
            </a:r>
          </a:p>
          <a:p>
            <a:r>
              <a:rPr lang="en-US" dirty="0"/>
              <a:t>Processes on the same node</a:t>
            </a:r>
          </a:p>
          <a:p>
            <a:r>
              <a:rPr lang="en-US" dirty="0"/>
              <a:t>Different nodes on the same rack</a:t>
            </a:r>
          </a:p>
          <a:p>
            <a:r>
              <a:rPr lang="en-US" dirty="0"/>
              <a:t>Nodes on different racks in the same data center</a:t>
            </a:r>
          </a:p>
          <a:p>
            <a:r>
              <a:rPr lang="en-US" dirty="0"/>
              <a:t>Nodes in different data centers</a:t>
            </a:r>
          </a:p>
        </p:txBody>
      </p:sp>
    </p:spTree>
    <p:extLst>
      <p:ext uri="{BB962C8B-B14F-4D97-AF65-F5344CB8AC3E}">
        <p14:creationId xmlns:p14="http://schemas.microsoft.com/office/powerpoint/2010/main" val="423727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011" y="-115911"/>
            <a:ext cx="9538906" cy="59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0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example, imagine a node </a:t>
            </a:r>
            <a:r>
              <a:rPr lang="en-US" i="1" dirty="0"/>
              <a:t>n1 </a:t>
            </a:r>
            <a:r>
              <a:rPr lang="en-US" dirty="0"/>
              <a:t>on rack </a:t>
            </a:r>
            <a:r>
              <a:rPr lang="en-US" i="1" dirty="0"/>
              <a:t>r1 </a:t>
            </a:r>
            <a:r>
              <a:rPr lang="en-US" dirty="0"/>
              <a:t>in data center </a:t>
            </a:r>
            <a:r>
              <a:rPr lang="en-US" i="1" dirty="0"/>
              <a:t>d1</a:t>
            </a:r>
            <a:r>
              <a:rPr lang="en-US" dirty="0"/>
              <a:t>. This can be represented as </a:t>
            </a:r>
            <a:r>
              <a:rPr lang="en-US" i="1" dirty="0"/>
              <a:t>/d1/r1/n1</a:t>
            </a:r>
            <a:r>
              <a:rPr lang="en-US" dirty="0"/>
              <a:t>. Using this notation, here are the distances for the four scenarios:</a:t>
            </a:r>
          </a:p>
          <a:p>
            <a:r>
              <a:rPr lang="pt-BR" i="1" dirty="0"/>
              <a:t>distance(/d1/r1/n1, /d1/r1/n1) </a:t>
            </a:r>
          </a:p>
          <a:p>
            <a:pPr marL="0" indent="0">
              <a:buNone/>
            </a:pPr>
            <a:r>
              <a:rPr lang="pt-BR" dirty="0"/>
              <a:t>= 0 (processes on the same node)</a:t>
            </a:r>
          </a:p>
          <a:p>
            <a:r>
              <a:rPr lang="en-US" i="1" dirty="0"/>
              <a:t>distance(/d1/r1/n1, /d1/r1/n2) </a:t>
            </a:r>
          </a:p>
          <a:p>
            <a:r>
              <a:rPr lang="en-US" dirty="0"/>
              <a:t>= 2 (different nodes on the same rack)</a:t>
            </a:r>
          </a:p>
          <a:p>
            <a:r>
              <a:rPr lang="en-US" i="1" dirty="0"/>
              <a:t>distance(/d1/r1/n1, /d1/r2/n3) </a:t>
            </a:r>
          </a:p>
          <a:p>
            <a:r>
              <a:rPr lang="en-US" dirty="0"/>
              <a:t>= 4 (nodes on different racks in the same data center)</a:t>
            </a:r>
          </a:p>
          <a:p>
            <a:r>
              <a:rPr lang="pt-BR" i="1" dirty="0"/>
              <a:t>distance(/d1/r1/n1, /d2/r3/n4) </a:t>
            </a:r>
          </a:p>
          <a:p>
            <a:r>
              <a:rPr lang="pt-BR" dirty="0"/>
              <a:t>= 6 (nodes in different data centers)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37271"/>
            <a:ext cx="10515600" cy="1325563"/>
          </a:xfrm>
        </p:spPr>
        <p:txBody>
          <a:bodyPr/>
          <a:lstStyle/>
          <a:p>
            <a:r>
              <a:rPr lang="en-US" dirty="0"/>
              <a:t>Anatomy of File 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39" y="1362834"/>
            <a:ext cx="8819013" cy="52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90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Anatomy of a File Write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555" y="1571223"/>
            <a:ext cx="7097987" cy="440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01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2388"/>
            <a:ext cx="10515600" cy="858175"/>
          </a:xfrm>
        </p:spPr>
        <p:txBody>
          <a:bodyPr/>
          <a:lstStyle/>
          <a:p>
            <a:r>
              <a:rPr lang="en-US" dirty="0"/>
              <a:t>Configuration XML files in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0938"/>
            <a:ext cx="10515600" cy="36985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hadoop-env.sh</a:t>
            </a:r>
          </a:p>
          <a:p>
            <a:pPr lvl="1"/>
            <a:r>
              <a:rPr lang="en-US" dirty="0"/>
              <a:t>This file specifies environment variables that affect the JDK used by Hadoop Daemon (bin/</a:t>
            </a:r>
            <a:r>
              <a:rPr lang="en-US" dirty="0" err="1"/>
              <a:t>hadoop</a:t>
            </a:r>
            <a:r>
              <a:rPr lang="en-US" dirty="0"/>
              <a:t>). (JAVA_HOME)</a:t>
            </a:r>
          </a:p>
          <a:p>
            <a:pPr lvl="1"/>
            <a:r>
              <a:rPr lang="en-US" dirty="0"/>
              <a:t>It informs Hadoop daemon where </a:t>
            </a:r>
            <a:r>
              <a:rPr lang="en-US" dirty="0" err="1"/>
              <a:t>NameNode</a:t>
            </a:r>
            <a:r>
              <a:rPr lang="en-US" dirty="0"/>
              <a:t> runs in the cluster. It contains the configuration settings for Hadoop Core such as I/O settings that are common to HDFS and MapReduce.</a:t>
            </a:r>
          </a:p>
        </p:txBody>
      </p:sp>
    </p:spTree>
    <p:extLst>
      <p:ext uri="{BB962C8B-B14F-4D97-AF65-F5344CB8AC3E}">
        <p14:creationId xmlns:p14="http://schemas.microsoft.com/office/powerpoint/2010/main" val="1160411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hdfs-site.xml</a:t>
            </a:r>
          </a:p>
          <a:p>
            <a:pPr lvl="1"/>
            <a:r>
              <a:rPr lang="en-US" dirty="0"/>
              <a:t>This is the main configuration file for HDFS. It defines the </a:t>
            </a:r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paths as well as replication factor. </a:t>
            </a:r>
            <a:endParaRPr lang="en-US" b="1" dirty="0"/>
          </a:p>
          <a:p>
            <a:pPr lvl="1"/>
            <a:r>
              <a:rPr lang="en-US" dirty="0"/>
              <a:t>Replication factor is specified by </a:t>
            </a:r>
            <a:r>
              <a:rPr lang="en-US" dirty="0" err="1"/>
              <a:t>dfs.replication</a:t>
            </a:r>
            <a:r>
              <a:rPr lang="en-US" dirty="0"/>
              <a:t> property; as it is a single node cluster hence we will set replication to 1.</a:t>
            </a:r>
          </a:p>
          <a:p>
            <a:pPr lvl="1"/>
            <a:r>
              <a:rPr lang="en-US" dirty="0"/>
              <a:t>The default heartbeat interval is 3 seconds. One can change it by using</a:t>
            </a:r>
            <a:r>
              <a:rPr lang="en-US" i="1" dirty="0"/>
              <a:t> </a:t>
            </a:r>
            <a:r>
              <a:rPr lang="en-US" i="1" dirty="0" err="1"/>
              <a:t>dfs.heartbeat.interval</a:t>
            </a:r>
            <a:r>
              <a:rPr lang="en-US" dirty="0"/>
              <a:t> in </a:t>
            </a:r>
            <a:r>
              <a:rPr lang="en-US" i="1" dirty="0"/>
              <a:t>hdfs-site.xml.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mapred-site.xml</a:t>
            </a:r>
          </a:p>
          <a:p>
            <a:pPr lvl="1"/>
            <a:r>
              <a:rPr lang="en-US" dirty="0"/>
              <a:t>In order to specify which framework should be used for MapReduce, we use mapreduce.framework.name property, yarn is used here.</a:t>
            </a:r>
          </a:p>
          <a:p>
            <a:pPr lvl="1"/>
            <a:endParaRPr lang="en-US" b="1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3328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03340" cy="49027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yarn-site.xml</a:t>
            </a:r>
          </a:p>
          <a:p>
            <a:pPr lvl="1"/>
            <a:r>
              <a:rPr lang="en-US" dirty="0"/>
              <a:t>In order to specify auxiliary service need to run with </a:t>
            </a:r>
            <a:r>
              <a:rPr lang="en-US" dirty="0" err="1"/>
              <a:t>nodemanager</a:t>
            </a:r>
            <a:r>
              <a:rPr lang="en-US" dirty="0"/>
              <a:t> “</a:t>
            </a:r>
            <a:r>
              <a:rPr lang="en-US" dirty="0" err="1"/>
              <a:t>yarn.nodemanager.aux</a:t>
            </a:r>
            <a:r>
              <a:rPr lang="en-US" dirty="0"/>
              <a:t>-services” property is used.</a:t>
            </a:r>
          </a:p>
          <a:p>
            <a:pPr lvl="1"/>
            <a:r>
              <a:rPr lang="en-US" dirty="0"/>
              <a:t>Here Shuffling is used as auxiliary service. And in order to know the class that should be used for shuffling we user “</a:t>
            </a:r>
            <a:r>
              <a:rPr lang="en-US" dirty="0" err="1"/>
              <a:t>yarn.nodemanager.aux-services.mapreduce.shuffle.class</a:t>
            </a:r>
            <a:r>
              <a:rPr lang="en-US" dirty="0"/>
              <a:t>”</a:t>
            </a:r>
          </a:p>
          <a:p>
            <a:r>
              <a:rPr lang="en-US" b="1" dirty="0"/>
              <a:t>core-site.xml</a:t>
            </a:r>
          </a:p>
          <a:p>
            <a:pPr lvl="1"/>
            <a:r>
              <a:rPr lang="en-US" dirty="0"/>
              <a:t>This file defines port number, memory, memory limits, size of read/write buffers used by Hadoop. Find this file in the 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Location of </a:t>
            </a:r>
            <a:r>
              <a:rPr lang="en-US" dirty="0" err="1"/>
              <a:t>namenode</a:t>
            </a:r>
            <a:r>
              <a:rPr lang="en-US" dirty="0"/>
              <a:t> is specified by </a:t>
            </a:r>
            <a:r>
              <a:rPr lang="en-US" dirty="0" err="1"/>
              <a:t>fs.defaultFS</a:t>
            </a:r>
            <a:r>
              <a:rPr lang="en-US" dirty="0"/>
              <a:t> property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namenode</a:t>
            </a:r>
            <a:r>
              <a:rPr lang="en-US" dirty="0"/>
              <a:t> running at 9000 port on localhost.</a:t>
            </a:r>
          </a:p>
          <a:p>
            <a:pPr lvl="1"/>
            <a:r>
              <a:rPr lang="en-US" dirty="0" err="1"/>
              <a:t>hadoop.tmp.dir</a:t>
            </a:r>
            <a:r>
              <a:rPr lang="en-US" dirty="0"/>
              <a:t> property to specify the location where temporary as well as permanent data of Hadoop will be stored.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68"/>
            <a:ext cx="12097105" cy="61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1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Hadoop is an open source software framework for storage and large scale processing of data-sets on clusters of commodity hardware.</a:t>
            </a:r>
          </a:p>
          <a:p>
            <a:r>
              <a:rPr lang="en-US" dirty="0"/>
              <a:t>Hadoop was created by Doug Cutting and Mike </a:t>
            </a:r>
            <a:r>
              <a:rPr lang="en-US" dirty="0" err="1"/>
              <a:t>Cafarella</a:t>
            </a:r>
            <a:r>
              <a:rPr lang="en-US" dirty="0"/>
              <a:t> in 2005.</a:t>
            </a:r>
          </a:p>
        </p:txBody>
      </p:sp>
    </p:spTree>
    <p:extLst>
      <p:ext uri="{BB962C8B-B14F-4D97-AF65-F5344CB8AC3E}">
        <p14:creationId xmlns:p14="http://schemas.microsoft.com/office/powerpoint/2010/main" val="409055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1938192"/>
            <a:ext cx="3856608" cy="2157290"/>
          </a:xfrm>
        </p:spPr>
      </p:pic>
      <p:sp>
        <p:nvSpPr>
          <p:cNvPr id="5" name="Rectangle 4"/>
          <p:cNvSpPr/>
          <p:nvPr/>
        </p:nvSpPr>
        <p:spPr>
          <a:xfrm>
            <a:off x="5257800" y="193819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Doug Cutting , who was working at Yahoo! at the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named the project after his son's toy elephant.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Cutting's son was 2 years old at the time and just beginning to talk. He called his beloved stuffed yellow elephant "Hadoop"</a:t>
            </a:r>
          </a:p>
        </p:txBody>
      </p:sp>
    </p:spTree>
    <p:extLst>
      <p:ext uri="{BB962C8B-B14F-4D97-AF65-F5344CB8AC3E}">
        <p14:creationId xmlns:p14="http://schemas.microsoft.com/office/powerpoint/2010/main" val="403842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Apache Hadoop framework modules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Common: contains libraries and utilities needed by other Hadoop modules</a:t>
            </a:r>
          </a:p>
          <a:p>
            <a:r>
              <a:rPr lang="en-US" dirty="0"/>
              <a:t>Hadoop Distributed File System (HDFS): a distributed file-system that stores data on the commodity machines, providing very high aggregate bandwidth across the cluster</a:t>
            </a:r>
          </a:p>
          <a:p>
            <a:r>
              <a:rPr lang="en-US" dirty="0"/>
              <a:t>Hadoop YARN: a resource-management platform responsible for managing compute resources in clusters and using them for scheduling of users' applications</a:t>
            </a:r>
          </a:p>
          <a:p>
            <a:r>
              <a:rPr lang="en-US" dirty="0"/>
              <a:t>Hadoop MapReduce: a programming model for large scale data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5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6383"/>
            <a:ext cx="10515600" cy="3240580"/>
          </a:xfrm>
        </p:spPr>
        <p:txBody>
          <a:bodyPr/>
          <a:lstStyle/>
          <a:p>
            <a:r>
              <a:rPr lang="en-US" dirty="0"/>
              <a:t>HDFS is a filesystem designed for storing very large files with streaming data access patterns, running on clusters of commodity hardware</a:t>
            </a:r>
          </a:p>
        </p:txBody>
      </p:sp>
    </p:spTree>
    <p:extLst>
      <p:ext uri="{BB962C8B-B14F-4D97-AF65-F5344CB8AC3E}">
        <p14:creationId xmlns:p14="http://schemas.microsoft.com/office/powerpoint/2010/main" val="420419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is not good fit for following</a:t>
            </a:r>
          </a:p>
          <a:p>
            <a:pPr lvl="1"/>
            <a:r>
              <a:rPr lang="en-US" dirty="0"/>
              <a:t> 	Low-latency data access</a:t>
            </a:r>
          </a:p>
          <a:p>
            <a:pPr lvl="1"/>
            <a:r>
              <a:rPr lang="en-US" dirty="0"/>
              <a:t>   Lots of small files</a:t>
            </a:r>
          </a:p>
          <a:p>
            <a:pPr lvl="1"/>
            <a:r>
              <a:rPr lang="en-US" dirty="0"/>
              <a:t>   Multiple writers and arbitrary file modifications </a:t>
            </a:r>
          </a:p>
        </p:txBody>
      </p:sp>
    </p:spTree>
    <p:extLst>
      <p:ext uri="{BB962C8B-B14F-4D97-AF65-F5344CB8AC3E}">
        <p14:creationId xmlns:p14="http://schemas.microsoft.com/office/powerpoint/2010/main" val="418037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size</a:t>
            </a:r>
          </a:p>
          <a:p>
            <a:r>
              <a:rPr lang="en-US" dirty="0"/>
              <a:t>HDFS block size</a:t>
            </a:r>
          </a:p>
          <a:p>
            <a:r>
              <a:rPr lang="en-US" dirty="0"/>
              <a:t>Difference between HDFS and other file system</a:t>
            </a:r>
          </a:p>
          <a:p>
            <a:r>
              <a:rPr lang="en-US" dirty="0"/>
              <a:t>Why is a block size in HDFS so large?</a:t>
            </a:r>
          </a:p>
        </p:txBody>
      </p:sp>
    </p:spTree>
    <p:extLst>
      <p:ext uri="{BB962C8B-B14F-4D97-AF65-F5344CB8AC3E}">
        <p14:creationId xmlns:p14="http://schemas.microsoft.com/office/powerpoint/2010/main" val="244249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1368</Words>
  <Application>Microsoft Office PowerPoint</Application>
  <PresentationFormat>Widescreen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Office Theme</vt:lpstr>
      <vt:lpstr>Apache Hadoop</vt:lpstr>
      <vt:lpstr>Historical Review of Big Data</vt:lpstr>
      <vt:lpstr>PowerPoint Presentation</vt:lpstr>
      <vt:lpstr>Apache Hadoop</vt:lpstr>
      <vt:lpstr>PowerPoint Presentation</vt:lpstr>
      <vt:lpstr>The Apache Hadoop framework modules </vt:lpstr>
      <vt:lpstr>Hadoop Distributed file system</vt:lpstr>
      <vt:lpstr>PowerPoint Presentation</vt:lpstr>
      <vt:lpstr>HDFS concepts</vt:lpstr>
      <vt:lpstr>HDFS services</vt:lpstr>
      <vt:lpstr>PowerPoint Presentation</vt:lpstr>
      <vt:lpstr>HDFS Architecture</vt:lpstr>
      <vt:lpstr>NameNode </vt:lpstr>
      <vt:lpstr>Functions of Namenode</vt:lpstr>
      <vt:lpstr>PowerPoint Presentation</vt:lpstr>
      <vt:lpstr>Data Nodes</vt:lpstr>
      <vt:lpstr>Functions of Data Node</vt:lpstr>
      <vt:lpstr>Secondary NameNode </vt:lpstr>
      <vt:lpstr>Functions of Secondary NameNode </vt:lpstr>
      <vt:lpstr>Replication Management </vt:lpstr>
      <vt:lpstr>NETWORK TOPOLOGY AND HADOOP</vt:lpstr>
      <vt:lpstr>PowerPoint Presentation</vt:lpstr>
      <vt:lpstr>PowerPoint Presentation</vt:lpstr>
      <vt:lpstr>Anatomy of File Read</vt:lpstr>
      <vt:lpstr>Anatomy of a File Write</vt:lpstr>
      <vt:lpstr>Configuration XML files in Hadoop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Administrator</dc:creator>
  <cp:lastModifiedBy>Dhruvil Shah</cp:lastModifiedBy>
  <cp:revision>24</cp:revision>
  <dcterms:created xsi:type="dcterms:W3CDTF">2020-01-17T01:57:35Z</dcterms:created>
  <dcterms:modified xsi:type="dcterms:W3CDTF">2022-09-10T13:32:43Z</dcterms:modified>
</cp:coreProperties>
</file>