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88" r:id="rId9"/>
    <p:sldId id="263" r:id="rId10"/>
    <p:sldId id="264" r:id="rId11"/>
    <p:sldId id="289" r:id="rId12"/>
    <p:sldId id="291" r:id="rId13"/>
    <p:sldId id="265" r:id="rId14"/>
    <p:sldId id="266" r:id="rId15"/>
    <p:sldId id="277" r:id="rId16"/>
    <p:sldId id="278" r:id="rId17"/>
    <p:sldId id="268" r:id="rId18"/>
    <p:sldId id="269" r:id="rId19"/>
    <p:sldId id="267" r:id="rId20"/>
    <p:sldId id="270" r:id="rId21"/>
    <p:sldId id="271" r:id="rId22"/>
    <p:sldId id="272" r:id="rId23"/>
    <p:sldId id="273" r:id="rId24"/>
    <p:sldId id="274" r:id="rId25"/>
    <p:sldId id="282" r:id="rId26"/>
    <p:sldId id="297" r:id="rId27"/>
    <p:sldId id="276" r:id="rId28"/>
    <p:sldId id="295" r:id="rId29"/>
    <p:sldId id="296" r:id="rId30"/>
  </p:sldIdLst>
  <p:sldSz cx="9144000" cy="6858000" type="screen4x3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50" y="0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50" y="8974138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F839B12-DE52-44C6-A286-A35EC3562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487863"/>
            <a:ext cx="573087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974138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AD7C382-A1B3-4484-86C8-8F28A7909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A4559-34F3-451E-B911-7101B864F72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6EE7E-642F-4745-BB0E-D3C5546040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7777D-A105-41B2-8BEB-716F5104E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7D8C0-462B-47D0-86C6-7757D89CA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08A9A-55F9-408C-9EAB-5709428CF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788D5-6185-4C42-8B75-120EB14E7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F045-202C-4751-9252-E10D3D3C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C7A9B-B999-44B3-88FD-754447CDE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C0089-BF9A-43CC-B683-802054E02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51BC6-DE2D-4A60-BC69-48C6D910C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11FD5-DD2B-409A-8B99-FCAED0FE1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8CA41-1157-46AF-A7EF-A883986CE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DA67B-35F0-4B8F-A055-D36F6F456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B6A4E-C871-41B5-B9CF-1D120F50D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3F531-419B-46EB-BED3-A7E5312B4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15931-1264-4F0B-8E16-D776FB29B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72C94E1-74D3-4DD4-BA9C-4D1C8B281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inf.ed.ac.uk/rbf/HIPR2/hipr_top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ough_trans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HOUGH TRANSFORM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err="1"/>
              <a:t>Prof.Harsh</a:t>
            </a:r>
            <a:r>
              <a:rPr lang="en-US" sz="1800" b="1" dirty="0"/>
              <a:t> Kapadia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Nirma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B0AFD-F8D1-4C5D-BE8F-6C182B6093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3.5 Line Detection by Hough Transform</a:t>
            </a:r>
          </a:p>
        </p:txBody>
      </p:sp>
      <p:pic>
        <p:nvPicPr>
          <p:cNvPr id="16389" name="Picture 4" descr="sqr1can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752600"/>
            <a:ext cx="2133600" cy="2133600"/>
          </a:xfrm>
          <a:noFill/>
        </p:spPr>
      </p:pic>
      <p:pic>
        <p:nvPicPr>
          <p:cNvPr id="16390" name="Picture 5" descr="sqr1ho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6002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 descr="sqr1hou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8862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 descr="sqr1hou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9624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3962400" y="2590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AutoShape 9"/>
          <p:cNvSpPr>
            <a:spLocks noChangeArrowheads="1"/>
          </p:cNvSpPr>
          <p:nvPr/>
        </p:nvSpPr>
        <p:spPr bwMode="auto">
          <a:xfrm>
            <a:off x="3876675" y="4800600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3.5.1 Line Detection by Hough Transform</a:t>
            </a:r>
            <a:endParaRPr lang="en-US"/>
          </a:p>
        </p:txBody>
      </p:sp>
      <p:sp>
        <p:nvSpPr>
          <p:cNvPr id="17411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Edge Detected Image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1928F-5483-40D1-86FF-6F33EEC192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414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Input Image</a:t>
            </a:r>
          </a:p>
        </p:txBody>
      </p:sp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807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Result.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2E79C-9B57-4154-92B1-52ADE9923E6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991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998E6-5AEF-4B0D-8F80-146D0D65A7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4.1 Hough Transform for Detection of Circles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600" dirty="0"/>
              <a:t>The parametric equation of the circle can be written as</a:t>
            </a:r>
          </a:p>
          <a:p>
            <a:pPr algn="just" eaLnBrk="1" hangingPunct="1"/>
            <a:endParaRPr lang="en-US" sz="2600" dirty="0"/>
          </a:p>
          <a:p>
            <a:pPr algn="just" eaLnBrk="1" hangingPunct="1"/>
            <a:r>
              <a:rPr lang="en-US" sz="2600" dirty="0"/>
              <a:t>The equation has three parameters – a, b, r</a:t>
            </a:r>
          </a:p>
          <a:p>
            <a:pPr algn="just" eaLnBrk="1" hangingPunct="1"/>
            <a:r>
              <a:rPr lang="en-US" sz="2600" dirty="0"/>
              <a:t>The curve obtained in the Hough Transform space for each edge point will be a right circular cone</a:t>
            </a:r>
          </a:p>
          <a:p>
            <a:pPr algn="just" eaLnBrk="1" hangingPunct="1"/>
            <a:r>
              <a:rPr lang="en-US" sz="2600" dirty="0"/>
              <a:t>Point of intersection of the cones gives the parameters a, b, r 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67000" y="2667000"/>
          <a:ext cx="331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422400" imgH="228600" progId="Equation.3">
                  <p:embed/>
                </p:oleObj>
              </mc:Choice>
              <mc:Fallback>
                <p:oleObj name="Equation" r:id="rId3" imgW="1422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3314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B8850-4EAC-4C91-ADD8-A577C33403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4.2 Hough Transform for Circles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algn="just" eaLnBrk="1" hangingPunct="1"/>
            <a:r>
              <a:rPr lang="en-US" sz="2600" dirty="0"/>
              <a:t>Gradient at each edge point is known</a:t>
            </a:r>
          </a:p>
          <a:p>
            <a:pPr algn="just" eaLnBrk="1" hangingPunct="1"/>
            <a:r>
              <a:rPr lang="en-US" sz="2600" dirty="0"/>
              <a:t>We know the line on which the center will lie</a:t>
            </a:r>
          </a:p>
          <a:p>
            <a:pPr algn="just" eaLnBrk="1" hangingPunct="1"/>
            <a:endParaRPr lang="en-US" sz="2600" dirty="0"/>
          </a:p>
          <a:p>
            <a:pPr algn="just" eaLnBrk="1" hangingPunct="1"/>
            <a:endParaRPr lang="en-US" sz="2600" dirty="0"/>
          </a:p>
          <a:p>
            <a:pPr algn="just" eaLnBrk="1" hangingPunct="1"/>
            <a:r>
              <a:rPr lang="en-US" sz="2600" dirty="0"/>
              <a:t>If the radius is also known then center of the circle can be located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600" dirty="0"/>
              <a:t> </a:t>
            </a:r>
          </a:p>
          <a:p>
            <a:pPr lvl="1" eaLnBrk="1" hangingPunct="1"/>
            <a:endParaRPr lang="en-US" sz="2200" dirty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0400" y="3048000"/>
          <a:ext cx="18335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015920" imgH="457200" progId="Equation.3">
                  <p:embed/>
                </p:oleObj>
              </mc:Choice>
              <mc:Fallback>
                <p:oleObj name="Equation" r:id="rId3" imgW="1015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18335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DDC81-AE67-4EF0-B676-3DCE07347A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4.3 Detection of circle by Hough Transform - example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5715000"/>
            <a:ext cx="80010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		Original Image			Circles detected by Canny Edge 						    Detector</a:t>
            </a:r>
          </a:p>
        </p:txBody>
      </p:sp>
      <p:pic>
        <p:nvPicPr>
          <p:cNvPr id="19462" name="Picture 5" descr="co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245903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edgeco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057400"/>
            <a:ext cx="24622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D817A-F903-4157-983E-72E13D79F2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4.4 Detection of circle by Hough Transform - contd</a:t>
            </a:r>
          </a:p>
        </p:txBody>
      </p:sp>
      <p:pic>
        <p:nvPicPr>
          <p:cNvPr id="20485" name="Picture 5" descr="markco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828800"/>
            <a:ext cx="2768600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 descr="hough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8200" y="2133600"/>
            <a:ext cx="4267200" cy="2844800"/>
          </a:xfrm>
          <a:noFill/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62000" y="57150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Hough Transform of the edge detected image	     Detected Circles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8CA7F-578E-4AFE-995F-17748E05C8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5.1 Recap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600" dirty="0"/>
              <a:t>In detecting lines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200" dirty="0"/>
              <a:t>The parameters </a:t>
            </a:r>
            <a:r>
              <a:rPr lang="en-US" sz="2200" dirty="0">
                <a:latin typeface="Symbol" pitchFamily="18" charset="2"/>
              </a:rPr>
              <a:t>r</a:t>
            </a:r>
            <a:r>
              <a:rPr lang="en-US" sz="2200" dirty="0"/>
              <a:t> and </a:t>
            </a:r>
            <a:r>
              <a:rPr lang="en-US" sz="2200" dirty="0">
                <a:latin typeface="Symbol" pitchFamily="18" charset="2"/>
              </a:rPr>
              <a:t>q</a:t>
            </a:r>
            <a:r>
              <a:rPr lang="en-US" sz="2200" dirty="0"/>
              <a:t> were found out relative to the origin (0,0)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600" dirty="0"/>
              <a:t>In detecting circles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200" dirty="0"/>
              <a:t>The radius and center were found out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600" dirty="0"/>
              <a:t>In both the cases we have knowledge of the shape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600" dirty="0"/>
              <a:t>We aim to find out its location and orientation in the image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600" dirty="0"/>
              <a:t>The idea can be extended to shapes like ellipses, parabolas,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58D56-0FC5-4E8F-AA84-B4B9BFF44B2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5.2 Parameters for analytic curves</a:t>
            </a:r>
          </a:p>
        </p:txBody>
      </p:sp>
      <p:graphicFrame>
        <p:nvGraphicFramePr>
          <p:cNvPr id="23622" name="Group 70"/>
          <p:cNvGraphicFramePr>
            <a:graphicFrameLocks noGrp="1"/>
          </p:cNvGraphicFramePr>
          <p:nvPr>
            <p:ph idx="1"/>
          </p:nvPr>
        </p:nvGraphicFramePr>
        <p:xfrm>
          <a:off x="566738" y="1752600"/>
          <a:ext cx="7891462" cy="4267201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Analytic Form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Parameters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Equation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Line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xcos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+ysin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Circle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(x-x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+(y-y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=r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Parabola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r, q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(y-y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(x-x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Ellipse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a, b,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 q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(x-x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/a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+(y-y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/b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89CC42-CC31-4AF9-A05F-E14EFED0C6E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6.1 Generalized Hough Transform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600" dirty="0"/>
              <a:t>The Generalized Hough transform can be used to detect arbitrary shapes</a:t>
            </a:r>
          </a:p>
          <a:p>
            <a:pPr algn="just" eaLnBrk="1" hangingPunct="1"/>
            <a:r>
              <a:rPr lang="en-US" sz="2600" dirty="0"/>
              <a:t>Complete specification of the exact shape of the target object is required in the form of the R-Table</a:t>
            </a:r>
          </a:p>
          <a:p>
            <a:pPr algn="just" eaLnBrk="1" hangingPunct="1"/>
            <a:r>
              <a:rPr lang="en-US" sz="2600" dirty="0"/>
              <a:t>Information that can be extracted are</a:t>
            </a:r>
          </a:p>
          <a:p>
            <a:pPr lvl="1" algn="just" eaLnBrk="1" hangingPunct="1"/>
            <a:r>
              <a:rPr lang="en-US" sz="2200" dirty="0"/>
              <a:t>Location</a:t>
            </a:r>
          </a:p>
          <a:p>
            <a:pPr lvl="1" algn="just" eaLnBrk="1" hangingPunct="1"/>
            <a:r>
              <a:rPr lang="en-US" sz="2200" dirty="0"/>
              <a:t>Size</a:t>
            </a:r>
          </a:p>
          <a:p>
            <a:pPr lvl="1" algn="just" eaLnBrk="1" hangingPunct="1"/>
            <a:r>
              <a:rPr lang="en-US" sz="2200" dirty="0"/>
              <a:t>Orientation</a:t>
            </a:r>
          </a:p>
          <a:p>
            <a:pPr lvl="1" algn="just" eaLnBrk="1" hangingPunct="1"/>
            <a:r>
              <a:rPr lang="en-US" sz="2200" dirty="0"/>
              <a:t>Number of occurrences of that particular shape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39978-9877-4106-A507-6CC19F5852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600" dirty="0"/>
              <a:t>History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Introduction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Advantages of Hough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Hough Transform for Straight Line Detection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Hough Transform for Circle Detection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Recap and list of parameters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Generalized Hough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Improvisation of Hough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Examples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47B03-1398-4EE3-97EC-E7DAA8F00B2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6.2 Creating the R-table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/>
              <a:t>Algorithm</a:t>
            </a:r>
          </a:p>
          <a:p>
            <a:pPr lvl="1" algn="just" eaLnBrk="1" hangingPunct="1"/>
            <a:r>
              <a:rPr lang="en-US" dirty="0"/>
              <a:t>Choose a reference point</a:t>
            </a:r>
          </a:p>
          <a:p>
            <a:pPr lvl="1" algn="just" eaLnBrk="1" hangingPunct="1"/>
            <a:r>
              <a:rPr lang="en-US" dirty="0"/>
              <a:t>Draw a vector from the reference point to an edge point on the boundary</a:t>
            </a:r>
          </a:p>
          <a:p>
            <a:pPr lvl="1" algn="just" eaLnBrk="1" hangingPunct="1"/>
            <a:r>
              <a:rPr lang="en-US" dirty="0"/>
              <a:t>Store the information of the vector against the gradient angle in the R-Table</a:t>
            </a:r>
          </a:p>
          <a:p>
            <a:pPr lvl="1" algn="just" eaLnBrk="1" hangingPunct="1"/>
            <a:r>
              <a:rPr lang="en-US" dirty="0"/>
              <a:t>There may be more than one entry in the R-Table corresponding to a gradient value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6D8F3-1696-4F14-94E6-BD94CEF38D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6.3 Generalized Hough Transform - Algorithm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426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200" dirty="0"/>
              <a:t>Form an Accumulator array to hold the candidate locations of the reference point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200" dirty="0"/>
              <a:t>For each point on the edge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Compute the gradient direction and determine the row of the R-Table it corresponds to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For each entry on the row calculate the candidate location of the reference point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2000" dirty="0"/>
          </a:p>
          <a:p>
            <a:pPr lvl="1" algn="just" eaLnBrk="1" hangingPunct="1">
              <a:lnSpc>
                <a:spcPct val="80000"/>
              </a:lnSpc>
            </a:pPr>
            <a:endParaRPr lang="en-US" sz="2000" dirty="0"/>
          </a:p>
          <a:p>
            <a:pPr lvl="1" algn="just" eaLnBrk="1" hangingPunct="1">
              <a:lnSpc>
                <a:spcPct val="80000"/>
              </a:lnSpc>
            </a:pPr>
            <a:endParaRPr lang="en-US" sz="2000" dirty="0"/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Increase the Accumulator value for that point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200" dirty="0"/>
              <a:t>The reference point location is given by the highest value in the accumulator array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3825875"/>
          <a:ext cx="1752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977760" imgH="457200" progId="Equation.3">
                  <p:embed/>
                </p:oleObj>
              </mc:Choice>
              <mc:Fallback>
                <p:oleObj name="Equation" r:id="rId3" imgW="977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25875"/>
                        <a:ext cx="17526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B3627-CFA6-4681-8B52-D305832516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6.4 Generalized Hough Transform – Size and Orientation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/>
              <a:t>The size and orientation of the shape can be found out by simply manipulating the R-Table</a:t>
            </a:r>
          </a:p>
          <a:p>
            <a:pPr algn="just" eaLnBrk="1" hangingPunct="1"/>
            <a:r>
              <a:rPr lang="en-US" dirty="0"/>
              <a:t>For scaling by factor </a:t>
            </a:r>
            <a:r>
              <a:rPr lang="en-US" i="1" dirty="0"/>
              <a:t>S </a:t>
            </a:r>
            <a:r>
              <a:rPr lang="en-US" dirty="0"/>
              <a:t>multiply the R-Table vectors by </a:t>
            </a:r>
            <a:r>
              <a:rPr lang="en-US" i="1" dirty="0"/>
              <a:t>S</a:t>
            </a:r>
            <a:endParaRPr lang="en-US" dirty="0"/>
          </a:p>
          <a:p>
            <a:pPr algn="just" eaLnBrk="1" hangingPunct="1"/>
            <a:r>
              <a:rPr lang="en-US" dirty="0"/>
              <a:t>For rotation by angle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rotate the vectors in the R-Table by angle </a:t>
            </a:r>
            <a:r>
              <a:rPr lang="en-US" dirty="0">
                <a:latin typeface="Symbol" pitchFamily="18" charset="2"/>
              </a:rPr>
              <a:t>q</a:t>
            </a:r>
            <a:endParaRPr lang="en-US" i="1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F12BC-7ADA-454D-8E9E-C40DF9147E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6.5 Generalized Hough Transform – Advantages and disadvantages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A method for object recognition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Robust to partial deformation in shape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Tolerant to noise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Can detect multiple occurrences of a shape in the same pass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Lot of memory and computation is required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871F8-7BC2-41D5-BA28-1EAB0AFC50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7.1 Improvisation of the Hough transform for detecting straight line segments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Hough Transform lacks the ability to detect the end points of lines – localized information is lost during HT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Peak points in the accumulator can be difficult to locate in presence of noisy or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Efficiency of the algorithm decreases if image becomes too large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New approach is proposed to reduce these problems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1B543-45B0-48CC-9374-6E46883B6B8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7.5 Example</a:t>
            </a:r>
          </a:p>
        </p:txBody>
      </p:sp>
      <p:pic>
        <p:nvPicPr>
          <p:cNvPr id="3277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2514600"/>
            <a:ext cx="2103438" cy="2147888"/>
          </a:xfrm>
          <a:noFill/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514600"/>
            <a:ext cx="21002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500313"/>
            <a:ext cx="21256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2513" y="4786313"/>
            <a:ext cx="1473200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4862513"/>
            <a:ext cx="933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90913" y="4862513"/>
            <a:ext cx="484187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48113" y="4862513"/>
            <a:ext cx="14287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2000" dirty="0"/>
              <a:t>The Hough transform is a feature extraction technique used in image analysis, computer vision, and digital image processing. The purpose of the technique is to find imperfect instances of objects within a certain class of shapes by a voting procedure.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84E81-408E-486C-837A-CB7367E6E3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/>
              <a:t>Generalizing The Hough Transform to Detect Arbitrary Shapes – D H Ballard – 1981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Spatial Decomposition of The Hough Transform – Heather and Yang – IEEE computer Society – May 2005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Hypermedia Image Processing Reference 2 – </a:t>
            </a:r>
            <a:r>
              <a:rPr lang="en-US" sz="1600" dirty="0">
                <a:hlinkClick r:id="rId2"/>
              </a:rPr>
              <a:t>http://homepages.inf.ed.ac.uk/rbf/HIPR2/hipr_top.htm</a:t>
            </a:r>
            <a:r>
              <a:rPr lang="en-US" sz="16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Machine Vision – </a:t>
            </a:r>
            <a:r>
              <a:rPr lang="en-US" sz="1600" dirty="0" err="1"/>
              <a:t>Ramesh</a:t>
            </a:r>
            <a:r>
              <a:rPr lang="en-US" sz="1600" dirty="0"/>
              <a:t> Jain, </a:t>
            </a:r>
            <a:r>
              <a:rPr lang="en-US" sz="1600" dirty="0" err="1"/>
              <a:t>Rangachar</a:t>
            </a:r>
            <a:r>
              <a:rPr lang="en-US" sz="1600" dirty="0"/>
              <a:t> </a:t>
            </a:r>
            <a:r>
              <a:rPr lang="en-US" sz="1600" dirty="0" err="1"/>
              <a:t>Kasturi</a:t>
            </a:r>
            <a:r>
              <a:rPr lang="en-US" sz="1600" dirty="0"/>
              <a:t>, Brian G </a:t>
            </a:r>
            <a:r>
              <a:rPr lang="en-US" sz="1600" dirty="0" err="1"/>
              <a:t>Schunck</a:t>
            </a:r>
            <a:r>
              <a:rPr lang="en-US" sz="1600" dirty="0"/>
              <a:t>, McGraw-Hill, 2005</a:t>
            </a:r>
          </a:p>
          <a:p>
            <a:r>
              <a:rPr lang="en-US" sz="1600" dirty="0"/>
              <a:t>Machine Vision - Wesley E. Snyder, </a:t>
            </a:r>
            <a:r>
              <a:rPr lang="en-US" sz="1600" dirty="0" err="1"/>
              <a:t>Hairong</a:t>
            </a:r>
            <a:r>
              <a:rPr lang="en-US" sz="1600" dirty="0"/>
              <a:t> </a:t>
            </a:r>
            <a:r>
              <a:rPr lang="en-US" sz="1600" dirty="0" err="1"/>
              <a:t>Qi</a:t>
            </a:r>
            <a:r>
              <a:rPr lang="en-US" sz="1600" dirty="0"/>
              <a:t>, Cambridge University Press, 2004 [1]Shapiro, Linda and Stockman, George. "Computer Vision", Prentice-Hall, Inc. </a:t>
            </a:r>
          </a:p>
          <a:p>
            <a:r>
              <a:rPr lang="en-US" sz="1600" dirty="0"/>
              <a:t>[2]</a:t>
            </a:r>
            <a:r>
              <a:rPr lang="en-US" sz="1600" dirty="0" err="1"/>
              <a:t>Duda</a:t>
            </a:r>
            <a:r>
              <a:rPr lang="en-US" sz="1600" dirty="0"/>
              <a:t>, R. O. and P. E. Hart, "Use of the Hough Transformation to Detect Lines and Curves in Pictures," </a:t>
            </a:r>
            <a:r>
              <a:rPr lang="en-US" sz="1600" i="1" dirty="0"/>
              <a:t>Comm. ACM, Vol. 15</a:t>
            </a:r>
            <a:r>
              <a:rPr lang="en-US" sz="1600" dirty="0"/>
              <a:t>, pp. 11–15 </a:t>
            </a:r>
          </a:p>
          <a:p>
            <a:r>
              <a:rPr lang="en-US" sz="1600" b="1" dirty="0"/>
              <a:t>[3]</a:t>
            </a:r>
            <a:r>
              <a:rPr lang="en-US" sz="1600" dirty="0"/>
              <a:t> P.V.C. Hough, </a:t>
            </a:r>
            <a:r>
              <a:rPr lang="en-US" sz="1600" i="1" dirty="0"/>
              <a:t>Machine Analysis of Bubble Chamber Pictures,</a:t>
            </a:r>
            <a:r>
              <a:rPr lang="en-US" sz="1600" dirty="0"/>
              <a:t> Proc. Int. Conf. High Energy Accelerators and Instrumentation,</a:t>
            </a:r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ANY QUESTION?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Nirma </a:t>
            </a:r>
            <a:r>
              <a:rPr lang="en-US" dirty="0" err="1"/>
              <a:t>Unviserity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C0089-BF9A-43CC-B683-802054E02C4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5400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ACE7BD-39BD-4E64-9554-F823A163D6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History.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The Hough transform as it is universally used today was invented by Richard </a:t>
            </a:r>
            <a:r>
              <a:rPr lang="en-US" sz="2000" dirty="0" err="1"/>
              <a:t>Dudaand</a:t>
            </a:r>
            <a:r>
              <a:rPr lang="en-US" sz="2000" dirty="0"/>
              <a:t> Peter Hart in 1972, who called it a "generalized Hough transform"</a:t>
            </a:r>
            <a:r>
              <a:rPr lang="en-US" sz="2000" dirty="0">
                <a:hlinkClick r:id="rId3"/>
              </a:rPr>
              <a:t>[2]</a:t>
            </a:r>
            <a:r>
              <a:rPr lang="en-US" sz="2000" dirty="0"/>
              <a:t> after the related 1962 patent of Paul Hough.</a:t>
            </a:r>
            <a:r>
              <a:rPr lang="en-US" sz="2000" dirty="0">
                <a:hlinkClick r:id="rId3"/>
              </a:rPr>
              <a:t>[3]</a:t>
            </a:r>
            <a:endParaRPr lang="en-US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 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The transform was popularized in the computer vision community by Dana H. Ballard through a 1981 journal article titled "Generalizing the Hough transform to detect arbitrary shapes".</a:t>
            </a:r>
          </a:p>
          <a:p>
            <a:pPr algn="just" eaLnBrk="1" hangingPunct="1">
              <a:lnSpc>
                <a:spcPct val="8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98C0DC-F7A3-4E03-AA08-AD0F3C90B9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600" dirty="0"/>
              <a:t>Performed after Edge Detection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600" dirty="0"/>
              <a:t>It is a technique to isolate the curves of a given shape / shapes in a given image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600" dirty="0"/>
              <a:t>Classical Hough Transform can locate regular curves like straight lines, circles, parabolas, ellipses, etc.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dirty="0"/>
              <a:t>Requires that the curve be specified in some parametric form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600" dirty="0"/>
              <a:t>Generalized Hough Transform can be used where a simple analytic description of feature is not possible</a:t>
            </a:r>
          </a:p>
        </p:txBody>
      </p:sp>
      <p:sp>
        <p:nvSpPr>
          <p:cNvPr id="1024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2. Advantages of Hough Transform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/>
              <a:t>The Hough Transform is tolerant of gaps in the edges</a:t>
            </a:r>
          </a:p>
          <a:p>
            <a:pPr algn="just" eaLnBrk="1" hangingPunct="1"/>
            <a:r>
              <a:rPr lang="en-US" dirty="0"/>
              <a:t>It is relatively unaffected by noise</a:t>
            </a:r>
          </a:p>
          <a:p>
            <a:pPr algn="just" eaLnBrk="1" hangingPunct="1"/>
            <a:r>
              <a:rPr lang="en-US" dirty="0"/>
              <a:t>It is also unaffected by occlusion in the image</a:t>
            </a:r>
          </a:p>
          <a:p>
            <a:pPr algn="just" eaLnBrk="1" hangingPunct="1"/>
            <a:endParaRPr lang="en-US" dirty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CE08E5-3911-41F2-866C-11AA1543C6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229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A5088-291C-4B07-BF29-47315B352EE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3.1 Hough Transform for Straight Line Detection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600" dirty="0"/>
              <a:t>A straight line can be represented as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dirty="0"/>
              <a:t>y = </a:t>
            </a:r>
            <a:r>
              <a:rPr lang="en-US" sz="2200" dirty="0" err="1"/>
              <a:t>mx</a:t>
            </a:r>
            <a:r>
              <a:rPr lang="en-US" sz="2200" dirty="0"/>
              <a:t> + 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dirty="0"/>
              <a:t>This representation fails in case of vertical lines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600" dirty="0"/>
              <a:t>A more useful representation in this case is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Demo  </a:t>
            </a:r>
          </a:p>
        </p:txBody>
      </p:sp>
      <p:pic>
        <p:nvPicPr>
          <p:cNvPr id="12294" name="Picture 4" descr="eqnhtln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200400" y="3352800"/>
            <a:ext cx="2362200" cy="323850"/>
          </a:xfrm>
          <a:noFill/>
        </p:spPr>
      </p:pic>
      <p:pic>
        <p:nvPicPr>
          <p:cNvPr id="12295" name="Picture 6" descr="img45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3581400"/>
            <a:ext cx="5638800" cy="2100263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40474-EC83-4183-9A84-06129AC983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3.2 Hough Transform for Straight Lines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 of Parameterization</a:t>
            </a:r>
          </a:p>
          <a:p>
            <a:pPr lvl="1" eaLnBrk="1" hangingPunct="1"/>
            <a:r>
              <a:rPr lang="en-US" dirty="0"/>
              <a:t>Values of ‘</a:t>
            </a:r>
            <a:r>
              <a:rPr lang="en-US" dirty="0">
                <a:latin typeface="Symbol" pitchFamily="18" charset="2"/>
              </a:rPr>
              <a:t>r</a:t>
            </a:r>
            <a:r>
              <a:rPr lang="en-US" dirty="0"/>
              <a:t>’ and ‘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’ become bounded</a:t>
            </a:r>
          </a:p>
          <a:p>
            <a:pPr eaLnBrk="1" hangingPunct="1"/>
            <a:r>
              <a:rPr lang="en-US" dirty="0"/>
              <a:t>How to find intersection of the parametric curves</a:t>
            </a:r>
          </a:p>
          <a:p>
            <a:pPr lvl="1" eaLnBrk="1" hangingPunct="1"/>
            <a:r>
              <a:rPr lang="en-US" dirty="0"/>
              <a:t>Use of accumulator arrays – concept of ‘Voting’</a:t>
            </a:r>
          </a:p>
          <a:p>
            <a:pPr lvl="1" eaLnBrk="1" hangingPunct="1"/>
            <a:r>
              <a:rPr lang="en-US" dirty="0"/>
              <a:t>To reduce the computational load use Gradient information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Concept of Voting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40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7769A4-2F91-4CF4-B203-E559E4CA5A6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343" name="Picture 2" descr="http://upload.wikimedia.org/wikipedia/commons/3/39/Hough_transform_diagram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76400"/>
            <a:ext cx="4724400" cy="4648200"/>
          </a:xfrm>
          <a:noFill/>
        </p:spPr>
      </p:pic>
      <p:pic>
        <p:nvPicPr>
          <p:cNvPr id="1434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4645025" y="1676400"/>
            <a:ext cx="4041775" cy="449580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Nirma University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3DB11D-41EC-46EC-860E-92F1B85B8F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3.4 Hough Transform for Straight Lines - Algorithm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100" dirty="0"/>
              <a:t>Quantize the Hough Transform space: identify the maximum and minimum values of </a:t>
            </a:r>
            <a:r>
              <a:rPr lang="en-US" sz="2100" dirty="0">
                <a:latin typeface="Symbol" pitchFamily="18" charset="2"/>
              </a:rPr>
              <a:t>r</a:t>
            </a:r>
            <a:r>
              <a:rPr lang="en-US" sz="2100" dirty="0"/>
              <a:t> and </a:t>
            </a:r>
            <a:r>
              <a:rPr lang="en-US" sz="2100" dirty="0">
                <a:latin typeface="Symbol" pitchFamily="18" charset="2"/>
              </a:rPr>
              <a:t>q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100" dirty="0"/>
              <a:t>Generate an accumulator array A(</a:t>
            </a:r>
            <a:r>
              <a:rPr lang="en-US" sz="2100" dirty="0">
                <a:latin typeface="Symbol" pitchFamily="18" charset="2"/>
              </a:rPr>
              <a:t>r</a:t>
            </a:r>
            <a:r>
              <a:rPr lang="en-US" sz="2100" dirty="0"/>
              <a:t>, </a:t>
            </a:r>
            <a:r>
              <a:rPr lang="en-US" sz="2100" dirty="0">
                <a:latin typeface="Symbol" pitchFamily="18" charset="2"/>
              </a:rPr>
              <a:t>q</a:t>
            </a:r>
            <a:r>
              <a:rPr lang="en-US" sz="2100" dirty="0"/>
              <a:t>); set all values to zero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100" dirty="0"/>
              <a:t>For all edge points (x</a:t>
            </a:r>
            <a:r>
              <a:rPr lang="en-US" sz="2100" baseline="-25000" dirty="0"/>
              <a:t>i</a:t>
            </a:r>
            <a:r>
              <a:rPr lang="en-US" sz="2100" dirty="0"/>
              <a:t>, </a:t>
            </a:r>
            <a:r>
              <a:rPr lang="en-US" sz="2100" dirty="0" err="1"/>
              <a:t>y</a:t>
            </a:r>
            <a:r>
              <a:rPr lang="en-US" sz="2100" baseline="-25000" dirty="0" err="1"/>
              <a:t>i</a:t>
            </a:r>
            <a:r>
              <a:rPr lang="en-US" sz="2100" dirty="0"/>
              <a:t>) in the image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Use gradient direction for </a:t>
            </a:r>
            <a:r>
              <a:rPr lang="en-US" sz="2000" dirty="0">
                <a:latin typeface="Symbol" pitchFamily="18" charset="2"/>
              </a:rPr>
              <a:t>q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Compute </a:t>
            </a:r>
            <a:r>
              <a:rPr lang="en-US" sz="2000" dirty="0">
                <a:latin typeface="Symbol" pitchFamily="18" charset="2"/>
              </a:rPr>
              <a:t>r</a:t>
            </a:r>
            <a:r>
              <a:rPr lang="en-US" sz="2000" dirty="0"/>
              <a:t> from the equation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100" dirty="0"/>
              <a:t>For all cells in A(</a:t>
            </a:r>
            <a:r>
              <a:rPr lang="en-US" sz="2100" dirty="0">
                <a:latin typeface="Symbol" pitchFamily="18" charset="2"/>
              </a:rPr>
              <a:t>r</a:t>
            </a:r>
            <a:r>
              <a:rPr lang="en-US" sz="2100" dirty="0"/>
              <a:t>, </a:t>
            </a:r>
            <a:r>
              <a:rPr lang="en-US" sz="2100" dirty="0">
                <a:latin typeface="Symbol" pitchFamily="18" charset="2"/>
              </a:rPr>
              <a:t>q</a:t>
            </a:r>
            <a:r>
              <a:rPr lang="en-US" sz="2100" dirty="0"/>
              <a:t>)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Search for the maximum value of A(</a:t>
            </a:r>
            <a:r>
              <a:rPr lang="en-US" sz="2000" dirty="0">
                <a:latin typeface="Symbol" pitchFamily="18" charset="2"/>
              </a:rPr>
              <a:t>r</a:t>
            </a:r>
            <a:r>
              <a:rPr lang="en-US" sz="2000" dirty="0"/>
              <a:t>, 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Calculate the equation of the line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100" dirty="0"/>
              <a:t>To reduce the effect of noise more than one element (elements in a neighborhood) in the accumulator array are increased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1351</Words>
  <Application>Microsoft Office PowerPoint</Application>
  <PresentationFormat>On-screen Show (4:3)</PresentationFormat>
  <Paragraphs>210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Symbol</vt:lpstr>
      <vt:lpstr>Times New Roman</vt:lpstr>
      <vt:lpstr>Verdana</vt:lpstr>
      <vt:lpstr>Wingdings</vt:lpstr>
      <vt:lpstr>Profile</vt:lpstr>
      <vt:lpstr>Equation</vt:lpstr>
      <vt:lpstr>HOUGH TRANSFORM</vt:lpstr>
      <vt:lpstr>Contents</vt:lpstr>
      <vt:lpstr>History.</vt:lpstr>
      <vt:lpstr>1. Introduction</vt:lpstr>
      <vt:lpstr>2. Advantages of Hough Transform</vt:lpstr>
      <vt:lpstr>3.1 Hough Transform for Straight Line Detection</vt:lpstr>
      <vt:lpstr>3.2 Hough Transform for Straight Lines</vt:lpstr>
      <vt:lpstr>3.3 Concept of Voting</vt:lpstr>
      <vt:lpstr>3.4 Hough Transform for Straight Lines - Algorithm</vt:lpstr>
      <vt:lpstr>3.5 Line Detection by Hough Transform</vt:lpstr>
      <vt:lpstr>3.5.1 Line Detection by Hough Transform</vt:lpstr>
      <vt:lpstr>Result.</vt:lpstr>
      <vt:lpstr>4.1 Hough Transform for Detection of Circles</vt:lpstr>
      <vt:lpstr>4.2 Hough Transform for Circles</vt:lpstr>
      <vt:lpstr>4.3 Detection of circle by Hough Transform - example</vt:lpstr>
      <vt:lpstr>4.4 Detection of circle by Hough Transform - contd</vt:lpstr>
      <vt:lpstr>5.1 Recap</vt:lpstr>
      <vt:lpstr>5.2 Parameters for analytic curves</vt:lpstr>
      <vt:lpstr>6.1 Generalized Hough Transform</vt:lpstr>
      <vt:lpstr>6.2 Creating the R-table</vt:lpstr>
      <vt:lpstr>6.3 Generalized Hough Transform - Algorithm</vt:lpstr>
      <vt:lpstr>6.4 Generalized Hough Transform – Size and Orientation</vt:lpstr>
      <vt:lpstr>6.5 Generalized Hough Transform – Advantages and disadvantages</vt:lpstr>
      <vt:lpstr>7.1 Improvisation of the Hough transform for detecting straight line segments</vt:lpstr>
      <vt:lpstr>7.5 Example</vt:lpstr>
      <vt:lpstr>CONCLUSION</vt:lpstr>
      <vt:lpstr>References</vt:lpstr>
      <vt:lpstr>ANY QUESTION?</vt:lpstr>
      <vt:lpstr>PowerPoint Presentation</vt:lpstr>
    </vt:vector>
  </TitlesOfParts>
  <Company>Virtual Environment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sumit</dc:creator>
  <cp:lastModifiedBy>Harsh Kapadia</cp:lastModifiedBy>
  <cp:revision>149</cp:revision>
  <dcterms:created xsi:type="dcterms:W3CDTF">2005-09-21T15:24:47Z</dcterms:created>
  <dcterms:modified xsi:type="dcterms:W3CDTF">2022-11-14T04:26:51Z</dcterms:modified>
</cp:coreProperties>
</file>