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5" r:id="rId4"/>
    <p:sldId id="257" r:id="rId5"/>
    <p:sldId id="258" r:id="rId6"/>
    <p:sldId id="259" r:id="rId7"/>
    <p:sldId id="260" r:id="rId8"/>
    <p:sldId id="261" r:id="rId9"/>
    <p:sldId id="262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39" d="100"/>
          <a:sy n="39" d="100"/>
        </p:scale>
        <p:origin x="856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19ED1-8A5C-449C-817E-1EFA6C0F24AA}" type="datetimeFigureOut">
              <a:rPr lang="en-IN" smtClean="0"/>
              <a:t>11-10-2022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2C4AB-229E-4455-A2C8-4D6B55123E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7183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19ED1-8A5C-449C-817E-1EFA6C0F24AA}" type="datetimeFigureOut">
              <a:rPr lang="en-IN" smtClean="0"/>
              <a:t>11-10-2022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2C4AB-229E-4455-A2C8-4D6B55123E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4185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19ED1-8A5C-449C-817E-1EFA6C0F24AA}" type="datetimeFigureOut">
              <a:rPr lang="en-IN" smtClean="0"/>
              <a:t>11-10-2022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2C4AB-229E-4455-A2C8-4D6B55123E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1680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19ED1-8A5C-449C-817E-1EFA6C0F24AA}" type="datetimeFigureOut">
              <a:rPr lang="en-IN" smtClean="0"/>
              <a:t>11-10-2022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2C4AB-229E-4455-A2C8-4D6B55123E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9043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19ED1-8A5C-449C-817E-1EFA6C0F24AA}" type="datetimeFigureOut">
              <a:rPr lang="en-IN" smtClean="0"/>
              <a:t>11-10-2022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2C4AB-229E-4455-A2C8-4D6B55123E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265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19ED1-8A5C-449C-817E-1EFA6C0F24AA}" type="datetimeFigureOut">
              <a:rPr lang="en-IN" smtClean="0"/>
              <a:t>11-10-2022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2C4AB-229E-4455-A2C8-4D6B55123E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7220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19ED1-8A5C-449C-817E-1EFA6C0F24AA}" type="datetimeFigureOut">
              <a:rPr lang="en-IN" smtClean="0"/>
              <a:t>11-10-2022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2C4AB-229E-4455-A2C8-4D6B55123E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4461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19ED1-8A5C-449C-817E-1EFA6C0F24AA}" type="datetimeFigureOut">
              <a:rPr lang="en-IN" smtClean="0"/>
              <a:t>11-10-2022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2C4AB-229E-4455-A2C8-4D6B55123E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1768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19ED1-8A5C-449C-817E-1EFA6C0F24AA}" type="datetimeFigureOut">
              <a:rPr lang="en-IN" smtClean="0"/>
              <a:t>11-10-2022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2C4AB-229E-4455-A2C8-4D6B55123E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6969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19ED1-8A5C-449C-817E-1EFA6C0F24AA}" type="datetimeFigureOut">
              <a:rPr lang="en-IN" smtClean="0"/>
              <a:t>11-10-2022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2C4AB-229E-4455-A2C8-4D6B55123E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8356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19ED1-8A5C-449C-817E-1EFA6C0F24AA}" type="datetimeFigureOut">
              <a:rPr lang="en-IN" smtClean="0"/>
              <a:t>11-10-2022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2C4AB-229E-4455-A2C8-4D6B55123E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864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819ED1-8A5C-449C-817E-1EFA6C0F24AA}" type="datetimeFigureOut">
              <a:rPr lang="en-IN" smtClean="0"/>
              <a:t>11-10-2022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C2C4AB-229E-4455-A2C8-4D6B55123E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3043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financialexpress.com/industry/logistics-sector-ready-to-turn-a-corner/2364574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scm.mit.edu/program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everstox.com/resources/insights/logistics-costs/#warehousing-costs-storage" TargetMode="External"/><Relationship Id="rId2" Type="http://schemas.openxmlformats.org/officeDocument/2006/relationships/hyperlink" Target="https://everstox.com/resources/insights/logistics-costs/#warehousing-cost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verstox.com/resources/insights/logistics-costs/#returns" TargetMode="External"/><Relationship Id="rId5" Type="http://schemas.openxmlformats.org/officeDocument/2006/relationships/hyperlink" Target="https://everstox.com/resources/insights/logistics-costs/#shipping-costs" TargetMode="External"/><Relationship Id="rId4" Type="http://schemas.openxmlformats.org/officeDocument/2006/relationships/hyperlink" Target="https://everstox.com/resources/insights/logistics-costs/#fulfillment-cost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What could be included in Proposal for Supply Chain for Handicraft items prepared by Artisans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49865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In India, the logistics sector has been marred with inefficiencies, depriving the industry of achieving its full potential</a:t>
            </a:r>
          </a:p>
          <a:p>
            <a:r>
              <a:rPr lang="en-IN" dirty="0"/>
              <a:t>The logistics sector makes up 14.4% of the country’s GDP, but it costs 14% of the GDP. The gap of $180 </a:t>
            </a:r>
            <a:r>
              <a:rPr lang="en-IN" dirty="0" err="1"/>
              <a:t>Bn</a:t>
            </a:r>
            <a:r>
              <a:rPr lang="en-IN" dirty="0"/>
              <a:t> per annum needs to be addressed to achieve the country’s dream of a $5 </a:t>
            </a:r>
            <a:r>
              <a:rPr lang="en-IN" dirty="0" err="1"/>
              <a:t>Tn</a:t>
            </a:r>
            <a:r>
              <a:rPr lang="en-IN" dirty="0"/>
              <a:t> economy</a:t>
            </a:r>
          </a:p>
          <a:p>
            <a:r>
              <a:rPr lang="en-IN" dirty="0"/>
              <a:t>The Indian logistics industry is clearly spurred by a chain of policy changes and infrastructure upgrades</a:t>
            </a:r>
          </a:p>
          <a:p>
            <a:r>
              <a:rPr lang="en-IN" b="0" dirty="0">
                <a:effectLst/>
              </a:rPr>
              <a:t>There is an overall shift in how the sector is perceived as a specialised function, not just as transportation or warehousing. The logistics market, currently at </a:t>
            </a:r>
            <a:r>
              <a:rPr lang="en-IN" b="0" dirty="0">
                <a:effectLst/>
                <a:hlinkClick r:id="rId2"/>
              </a:rPr>
              <a:t>$250 </a:t>
            </a:r>
            <a:r>
              <a:rPr lang="en-IN" b="0" dirty="0" err="1">
                <a:effectLst/>
                <a:hlinkClick r:id="rId2"/>
              </a:rPr>
              <a:t>Bn</a:t>
            </a:r>
            <a:r>
              <a:rPr lang="en-IN" b="0" dirty="0">
                <a:effectLst/>
              </a:rPr>
              <a:t> is expected to grow at 10-12% CAGR to $380 </a:t>
            </a:r>
            <a:r>
              <a:rPr lang="en-IN" b="0" dirty="0" err="1">
                <a:effectLst/>
              </a:rPr>
              <a:t>Bn</a:t>
            </a:r>
            <a:r>
              <a:rPr lang="en-IN" b="0" dirty="0">
                <a:effectLst/>
              </a:rPr>
              <a:t> by FY25 with pick up in demand. It will further improve India’s competitiveness. </a:t>
            </a:r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51413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Procedure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IN" dirty="0"/>
              <a:t>Study literature and statistics of existing SCM in the domain area</a:t>
            </a:r>
          </a:p>
          <a:p>
            <a:r>
              <a:rPr lang="en-IN" dirty="0"/>
              <a:t>Find potential of the SCM</a:t>
            </a:r>
          </a:p>
          <a:p>
            <a:r>
              <a:rPr lang="en-IN" dirty="0"/>
              <a:t>Analyse the issues in the existing SCM</a:t>
            </a:r>
          </a:p>
          <a:p>
            <a:r>
              <a:rPr lang="en-IN" dirty="0"/>
              <a:t>Based on the studies make a competitive strategy</a:t>
            </a:r>
          </a:p>
          <a:p>
            <a:r>
              <a:rPr lang="en-IN" dirty="0"/>
              <a:t>Frame supply chain strategy</a:t>
            </a:r>
          </a:p>
          <a:p>
            <a:r>
              <a:rPr lang="en-IN" dirty="0"/>
              <a:t>Design: Supplier/</a:t>
            </a:r>
            <a:r>
              <a:rPr lang="en-IN" dirty="0" err="1"/>
              <a:t>Mfg</a:t>
            </a:r>
            <a:r>
              <a:rPr lang="en-IN" dirty="0"/>
              <a:t>/artisans dealing /Training</a:t>
            </a:r>
          </a:p>
          <a:p>
            <a:r>
              <a:rPr lang="en-IN" dirty="0"/>
              <a:t>Warehouses- think and assess alternates, decide</a:t>
            </a:r>
          </a:p>
          <a:p>
            <a:r>
              <a:rPr lang="en-IN" dirty="0"/>
              <a:t>Inventory- think and assess alternates Decide </a:t>
            </a:r>
          </a:p>
          <a:p>
            <a:r>
              <a:rPr lang="en-IN" dirty="0"/>
              <a:t>Logistic partners- A2C, think government transporter, think private transporter for intercity, fulfilment- pick &amp; pack , delivery</a:t>
            </a:r>
          </a:p>
          <a:p>
            <a:r>
              <a:rPr lang="en-IN" dirty="0"/>
              <a:t>Scope of services of your SCM</a:t>
            </a:r>
          </a:p>
          <a:p>
            <a:r>
              <a:rPr lang="en-IN" dirty="0"/>
              <a:t>Projection of total volume handled</a:t>
            </a:r>
          </a:p>
          <a:p>
            <a:r>
              <a:rPr lang="en-IN" dirty="0"/>
              <a:t>Sales and Marketing- Promotion, pricing, social</a:t>
            </a:r>
          </a:p>
          <a:p>
            <a:r>
              <a:rPr lang="en-IN" dirty="0"/>
              <a:t>Fund raising, , Banking partner,</a:t>
            </a:r>
          </a:p>
          <a:p>
            <a:r>
              <a:rPr lang="en-IN" dirty="0"/>
              <a:t>Information system-IT partner, website design promotion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62396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44BD8-2521-47FD-88CD-4697E0CCC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625F85-AD59-4F88-AC70-56A7A55E7B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Slide follows shows the data taken from some of </a:t>
            </a:r>
            <a:r>
              <a:rPr lang="en-IN"/>
              <a:t>the websites</a:t>
            </a:r>
          </a:p>
        </p:txBody>
      </p:sp>
    </p:spTree>
    <p:extLst>
      <p:ext uri="{BB962C8B-B14F-4D97-AF65-F5344CB8AC3E}">
        <p14:creationId xmlns:p14="http://schemas.microsoft.com/office/powerpoint/2010/main" val="306227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Potential of the Handicraft Business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India exports 24000 Cr (year 2020)</a:t>
            </a:r>
          </a:p>
          <a:p>
            <a:pPr lvl="1"/>
            <a:r>
              <a:rPr lang="en-IN" dirty="0"/>
              <a:t>11 % to USA</a:t>
            </a:r>
          </a:p>
          <a:p>
            <a:r>
              <a:rPr lang="en-IN" dirty="0"/>
              <a:t>America Handicraft market 628 B USD (2020)</a:t>
            </a:r>
          </a:p>
          <a:p>
            <a:r>
              <a:rPr lang="en-IN" b="1" dirty="0"/>
              <a:t>Crafting a Profitable Supply Chain for Artisans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76729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i="1" dirty="0"/>
              <a:t>project completed by </a:t>
            </a:r>
            <a:r>
              <a:rPr lang="en-IN" i="1" dirty="0" err="1"/>
              <a:t>Zyad</a:t>
            </a:r>
            <a:r>
              <a:rPr lang="en-IN" i="1" dirty="0"/>
              <a:t> El </a:t>
            </a:r>
            <a:r>
              <a:rPr lang="en-IN" i="1" dirty="0" err="1"/>
              <a:t>Jebbari</a:t>
            </a:r>
            <a:r>
              <a:rPr lang="en-IN" i="1" dirty="0"/>
              <a:t>, who </a:t>
            </a:r>
            <a:r>
              <a:rPr lang="en-IN" i="1" dirty="0" err="1"/>
              <a:t>analyzed</a:t>
            </a:r>
            <a:r>
              <a:rPr lang="en-IN" i="1" dirty="0"/>
              <a:t> the supply chain for handicrafts in Morocco for his SCM Program master’s thesis. The project was supervised by </a:t>
            </a:r>
            <a:r>
              <a:rPr lang="en-IN" i="1" dirty="0" err="1"/>
              <a:t>Dr.</a:t>
            </a:r>
            <a:r>
              <a:rPr lang="en-IN" i="1" dirty="0"/>
              <a:t> Edgar Blanco and </a:t>
            </a:r>
            <a:r>
              <a:rPr lang="en-IN" i="1" dirty="0" err="1"/>
              <a:t>Dr.</a:t>
            </a:r>
            <a:r>
              <a:rPr lang="en-IN" i="1" dirty="0"/>
              <a:t> </a:t>
            </a:r>
            <a:r>
              <a:rPr lang="en-IN" i="1" dirty="0" err="1"/>
              <a:t>Tauhid</a:t>
            </a:r>
            <a:r>
              <a:rPr lang="en-IN" i="1" dirty="0"/>
              <a:t> </a:t>
            </a:r>
            <a:r>
              <a:rPr lang="en-IN" i="1" dirty="0" err="1"/>
              <a:t>Zaman</a:t>
            </a:r>
            <a:r>
              <a:rPr lang="en-IN" i="1" dirty="0"/>
              <a:t>. For more information on the program, visit </a:t>
            </a:r>
            <a:r>
              <a:rPr lang="en-IN" i="1" dirty="0">
                <a:hlinkClick r:id="rId2"/>
              </a:rPr>
              <a:t>http://scm.mit.edu/program</a:t>
            </a:r>
            <a:r>
              <a:rPr lang="en-IN" i="1" dirty="0"/>
              <a:t>.</a:t>
            </a:r>
          </a:p>
          <a:p>
            <a:r>
              <a:rPr lang="en-IN" dirty="0"/>
              <a:t>The handicraft industry in Morocco represents more than 9% of the country’s GDP and employs over 2 million people.</a:t>
            </a:r>
          </a:p>
          <a:p>
            <a:r>
              <a:rPr lang="en-IN" dirty="0" err="1"/>
              <a:t>MoroCrafts</a:t>
            </a:r>
            <a:r>
              <a:rPr lang="en-IN" dirty="0"/>
              <a:t> achieved the highest scores on all the performance criteria used to evaluate the supply chain models. Its main disadvantage is a lead time for exports of up to two months (for highly customized heavy low-value products),</a:t>
            </a:r>
          </a:p>
        </p:txBody>
      </p:sp>
    </p:spTree>
    <p:extLst>
      <p:ext uri="{BB962C8B-B14F-4D97-AF65-F5344CB8AC3E}">
        <p14:creationId xmlns:p14="http://schemas.microsoft.com/office/powerpoint/2010/main" val="37691534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Assessing the choices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In addition to the </a:t>
            </a:r>
            <a:r>
              <a:rPr lang="en-IN" dirty="0">
                <a:solidFill>
                  <a:srgbClr val="FF0000"/>
                </a:solidFill>
              </a:rPr>
              <a:t>traditional retail distribution</a:t>
            </a:r>
            <a:r>
              <a:rPr lang="en-IN" dirty="0"/>
              <a:t> model, </a:t>
            </a:r>
            <a:r>
              <a:rPr lang="en-IN" dirty="0">
                <a:solidFill>
                  <a:srgbClr val="FF0000"/>
                </a:solidFill>
              </a:rPr>
              <a:t>Moroccan sellers of handicrafts also use ecommerce</a:t>
            </a:r>
            <a:r>
              <a:rPr lang="en-IN" dirty="0"/>
              <a:t> and </a:t>
            </a:r>
            <a:r>
              <a:rPr lang="en-IN" dirty="0">
                <a:solidFill>
                  <a:srgbClr val="FF0000"/>
                </a:solidFill>
              </a:rPr>
              <a:t>online fair trade retail channels </a:t>
            </a:r>
            <a:r>
              <a:rPr lang="en-IN" dirty="0"/>
              <a:t>to market their wares to end customers. However, these channels have a number of serious </a:t>
            </a:r>
            <a:r>
              <a:rPr lang="en-IN" dirty="0">
                <a:solidFill>
                  <a:srgbClr val="FF0000"/>
                </a:solidFill>
              </a:rPr>
              <a:t>drawbacks such as a lack of funding sources, high inventory risk, and long lead times.</a:t>
            </a:r>
          </a:p>
          <a:p>
            <a:r>
              <a:rPr lang="en-IN" dirty="0"/>
              <a:t>First, the research </a:t>
            </a:r>
            <a:r>
              <a:rPr lang="en-IN" dirty="0" err="1"/>
              <a:t>analyzed</a:t>
            </a:r>
            <a:r>
              <a:rPr lang="en-IN" dirty="0"/>
              <a:t> the existing distribution models. Each one was scored according to six criteria. On the </a:t>
            </a:r>
            <a:r>
              <a:rPr lang="en-IN" dirty="0">
                <a:solidFill>
                  <a:srgbClr val="FF0000"/>
                </a:solidFill>
              </a:rPr>
              <a:t>artisan side </a:t>
            </a:r>
            <a:r>
              <a:rPr lang="en-IN" dirty="0"/>
              <a:t>these were access to </a:t>
            </a:r>
            <a:r>
              <a:rPr lang="en-IN" dirty="0">
                <a:solidFill>
                  <a:srgbClr val="FF0000"/>
                </a:solidFill>
              </a:rPr>
              <a:t>funding, profit margins, and overall market access </a:t>
            </a:r>
            <a:r>
              <a:rPr lang="en-IN" dirty="0"/>
              <a:t>for artists in developing countries. The customer side criteria were the </a:t>
            </a:r>
            <a:r>
              <a:rPr lang="en-IN" dirty="0">
                <a:solidFill>
                  <a:srgbClr val="FF0000"/>
                </a:solidFill>
              </a:rPr>
              <a:t>quality of shipping and logistics management, emotional link and trust, and lead time</a:t>
            </a:r>
            <a:r>
              <a:rPr lang="en-IN" dirty="0"/>
              <a:t>. A national customer survey of potential American buyers identified these as the top three criteria impacting the decision to buy.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354378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After evaluating current practices, a hybrid platform was developed to meet the challenges highlighted by the initial research. This </a:t>
            </a:r>
            <a:r>
              <a:rPr lang="en-IN" dirty="0">
                <a:solidFill>
                  <a:srgbClr val="FF0000"/>
                </a:solidFill>
              </a:rPr>
              <a:t>crowd funding platform</a:t>
            </a:r>
            <a:r>
              <a:rPr lang="en-IN" dirty="0"/>
              <a:t>, called </a:t>
            </a:r>
            <a:r>
              <a:rPr lang="en-IN" dirty="0" err="1"/>
              <a:t>MoroCrafts</a:t>
            </a:r>
            <a:r>
              <a:rPr lang="en-IN" dirty="0"/>
              <a:t>, offers a new distribution model for handicraft products that </a:t>
            </a:r>
            <a:r>
              <a:rPr lang="en-IN" dirty="0">
                <a:solidFill>
                  <a:srgbClr val="FF0000"/>
                </a:solidFill>
              </a:rPr>
              <a:t>reduces inventory and financing risks, and increases artisan profit margins.</a:t>
            </a:r>
            <a:r>
              <a:rPr lang="en-IN" dirty="0"/>
              <a:t> A pilot test of the model was carried out on the </a:t>
            </a:r>
            <a:r>
              <a:rPr lang="en-IN" dirty="0" err="1"/>
              <a:t>Kickstarter</a:t>
            </a:r>
            <a:r>
              <a:rPr lang="en-IN" dirty="0"/>
              <a:t> funding platform for creative projects.</a:t>
            </a:r>
          </a:p>
          <a:p>
            <a:r>
              <a:rPr lang="en-IN" dirty="0"/>
              <a:t>assess the efficiency of distribution channels for a wide range of exports. Moreover, there are ways to improve the new model by, for example, incorporating inventory holding costs for low-value items. Another possibility is to expand the model’s social media reach, and tailor it to other e-commerce channels.  </a:t>
            </a:r>
          </a:p>
        </p:txBody>
      </p:sp>
    </p:spTree>
    <p:extLst>
      <p:ext uri="{BB962C8B-B14F-4D97-AF65-F5344CB8AC3E}">
        <p14:creationId xmlns:p14="http://schemas.microsoft.com/office/powerpoint/2010/main" val="27172251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https://www.slideshare.net/ParthThakar11/supply-chain-of-rural-artisan-in-india-content?from_action=save</a:t>
            </a:r>
          </a:p>
        </p:txBody>
      </p:sp>
    </p:spTree>
    <p:extLst>
      <p:ext uri="{BB962C8B-B14F-4D97-AF65-F5344CB8AC3E}">
        <p14:creationId xmlns:p14="http://schemas.microsoft.com/office/powerpoint/2010/main" val="35372551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Competitve</a:t>
            </a:r>
            <a:r>
              <a:rPr lang="en-IN" dirty="0"/>
              <a:t> strategy of </a:t>
            </a:r>
            <a:r>
              <a:rPr lang="en-IN" i="1" dirty="0">
                <a:solidFill>
                  <a:srgbClr val="FF0000"/>
                </a:solidFill>
                <a:latin typeface="Broadway" panose="04040905080B02020502" pitchFamily="82" charset="0"/>
              </a:rPr>
              <a:t>INDICRAFT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/>
              <a:t>Decore</a:t>
            </a:r>
            <a:r>
              <a:rPr lang="en-IN" dirty="0"/>
              <a:t> every home with </a:t>
            </a:r>
            <a:r>
              <a:rPr lang="en-IN" dirty="0" err="1"/>
              <a:t>indicraft</a:t>
            </a:r>
            <a:r>
              <a:rPr lang="en-IN" dirty="0"/>
              <a:t> at affordable cost.</a:t>
            </a:r>
          </a:p>
          <a:p>
            <a:endParaRPr lang="en-IN" dirty="0"/>
          </a:p>
          <a:p>
            <a:r>
              <a:rPr lang="en-IN" dirty="0"/>
              <a:t>01:</a:t>
            </a:r>
            <a:r>
              <a:rPr lang="en-IN" dirty="0">
                <a:hlinkClick r:id="rId2"/>
              </a:rPr>
              <a:t> Warehousing Costs: Incoming goods</a:t>
            </a:r>
            <a:endParaRPr lang="en-IN" dirty="0"/>
          </a:p>
          <a:p>
            <a:r>
              <a:rPr lang="en-IN" dirty="0"/>
              <a:t>02: </a:t>
            </a:r>
            <a:r>
              <a:rPr lang="en-IN" dirty="0">
                <a:hlinkClick r:id="rId3"/>
              </a:rPr>
              <a:t>Warehousing Costs: Storage</a:t>
            </a:r>
            <a:endParaRPr lang="en-IN" dirty="0"/>
          </a:p>
          <a:p>
            <a:r>
              <a:rPr lang="en-IN" dirty="0"/>
              <a:t>03: </a:t>
            </a:r>
            <a:r>
              <a:rPr lang="en-IN" dirty="0" err="1">
                <a:hlinkClick r:id="rId4"/>
              </a:rPr>
              <a:t>Fulfillment</a:t>
            </a:r>
            <a:r>
              <a:rPr lang="en-IN" dirty="0">
                <a:hlinkClick r:id="rId4"/>
              </a:rPr>
              <a:t> Costs: Pick &amp; Pack</a:t>
            </a:r>
            <a:endParaRPr lang="en-IN" dirty="0"/>
          </a:p>
          <a:p>
            <a:r>
              <a:rPr lang="en-IN" dirty="0"/>
              <a:t>04: </a:t>
            </a:r>
            <a:r>
              <a:rPr lang="en-IN" dirty="0">
                <a:hlinkClick r:id="rId5"/>
              </a:rPr>
              <a:t>Shipping Costs: Delivery</a:t>
            </a:r>
            <a:endParaRPr lang="en-IN" dirty="0"/>
          </a:p>
          <a:p>
            <a:r>
              <a:rPr lang="en-IN" dirty="0"/>
              <a:t>05: </a:t>
            </a:r>
            <a:r>
              <a:rPr lang="en-IN" dirty="0">
                <a:hlinkClick r:id="rId6"/>
              </a:rPr>
              <a:t>Other Logistics Costs: Returns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719948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759</Words>
  <Application>Microsoft Office PowerPoint</Application>
  <PresentationFormat>Widescreen</PresentationFormat>
  <Paragraphs>44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Broadway</vt:lpstr>
      <vt:lpstr>Calibri</vt:lpstr>
      <vt:lpstr>Calibri Light</vt:lpstr>
      <vt:lpstr>Office Theme</vt:lpstr>
      <vt:lpstr>What could be included in Proposal for Supply Chain for Handicraft items prepared by Artisans</vt:lpstr>
      <vt:lpstr>Procedure</vt:lpstr>
      <vt:lpstr>PowerPoint Presentation</vt:lpstr>
      <vt:lpstr>Potential of the Handicraft Business</vt:lpstr>
      <vt:lpstr>PowerPoint Presentation</vt:lpstr>
      <vt:lpstr>Assessing the choices</vt:lpstr>
      <vt:lpstr>PowerPoint Presentation</vt:lpstr>
      <vt:lpstr>PowerPoint Presentation</vt:lpstr>
      <vt:lpstr>Competitve strategy of INDICRAFT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Proposal for Supply Chain for Handicraft items prepared by Artisans</dc:title>
  <dc:creator>Administrator</dc:creator>
  <cp:lastModifiedBy>ME-3</cp:lastModifiedBy>
  <cp:revision>13</cp:revision>
  <dcterms:created xsi:type="dcterms:W3CDTF">2022-09-29T15:19:06Z</dcterms:created>
  <dcterms:modified xsi:type="dcterms:W3CDTF">2022-10-11T09:28:55Z</dcterms:modified>
</cp:coreProperties>
</file>