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61"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5" r:id="rId71"/>
    <p:sldId id="324" r:id="rId72"/>
    <p:sldId id="326" r:id="rId73"/>
    <p:sldId id="327" r:id="rId74"/>
    <p:sldId id="328" r:id="rId75"/>
    <p:sldId id="329" r:id="rId76"/>
    <p:sldId id="330" r:id="rId77"/>
    <p:sldId id="331" r:id="rId78"/>
    <p:sldId id="332" r:id="rId79"/>
    <p:sldId id="36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50" r:id="rId96"/>
    <p:sldId id="348" r:id="rId97"/>
    <p:sldId id="349" r:id="rId98"/>
    <p:sldId id="351" r:id="rId99"/>
    <p:sldId id="352" r:id="rId100"/>
    <p:sldId id="353" r:id="rId101"/>
    <p:sldId id="354" r:id="rId102"/>
    <p:sldId id="355" r:id="rId103"/>
    <p:sldId id="356" r:id="rId104"/>
    <p:sldId id="358" r:id="rId105"/>
    <p:sldId id="359" r:id="rId106"/>
    <p:sldId id="360" r:id="rId107"/>
    <p:sldId id="357"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92C9D7-48A2-4D4D-9AB4-7745812D6A47}" type="datetimeFigureOut">
              <a:rPr lang="en-IN" smtClean="0"/>
              <a:pPr/>
              <a:t>17-12-2022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72E2B9-C845-4501-8F2E-E5BA3AB28100}" type="slidenum">
              <a:rPr lang="en-IN" smtClean="0"/>
              <a:pPr/>
              <a:t>‹#›</a:t>
            </a:fld>
            <a:endParaRPr lang="en-IN"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72E2B9-C845-4501-8F2E-E5BA3AB28100}" type="slidenum">
              <a:rPr lang="en-IN" smtClean="0"/>
              <a:pPr/>
              <a:t>‹#›</a:t>
            </a:fld>
            <a:endParaRPr lang="en-IN"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72E2B9-C845-4501-8F2E-E5BA3AB28100}" type="slidenum">
              <a:rPr lang="en-IN" smtClean="0"/>
              <a:pPr/>
              <a:t>‹#›</a:t>
            </a:fld>
            <a:endParaRPr lang="en-IN"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72E2B9-C845-4501-8F2E-E5BA3AB28100}" type="slidenum">
              <a:rPr lang="en-IN" smtClean="0"/>
              <a:pPr/>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72E2B9-C845-4501-8F2E-E5BA3AB28100}"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72E2B9-C845-4501-8F2E-E5BA3AB28100}" type="slidenum">
              <a:rPr lang="en-IN" smtClean="0"/>
              <a:pPr/>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72E2B9-C845-4501-8F2E-E5BA3AB28100}"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72E2B9-C845-4501-8F2E-E5BA3AB28100}" type="slidenum">
              <a:rPr lang="en-IN" smtClean="0"/>
              <a:pPr/>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2C9D7-48A2-4D4D-9AB4-7745812D6A47}" type="datetimeFigureOut">
              <a:rPr lang="en-IN" smtClean="0"/>
              <a:pPr/>
              <a:t>17-12-2022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72E2B9-C845-4501-8F2E-E5BA3AB28100}" type="slidenum">
              <a:rPr lang="en-IN" smtClean="0"/>
              <a:pPr/>
              <a:t>‹#›</a:t>
            </a:fld>
            <a:endParaRPr lang="en-IN"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792C9D7-48A2-4D4D-9AB4-7745812D6A47}" type="datetimeFigureOut">
              <a:rPr lang="en-IN" smtClean="0"/>
              <a:pPr/>
              <a:t>17-12-2022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72E2B9-C845-4501-8F2E-E5BA3AB28100}"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6792C9D7-48A2-4D4D-9AB4-7745812D6A47}" type="datetimeFigureOut">
              <a:rPr lang="en-IN" smtClean="0"/>
              <a:pPr/>
              <a:t>17-12-2022</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72E2B9-C845-4501-8F2E-E5BA3AB28100}"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92C9D7-48A2-4D4D-9AB4-7745812D6A47}" type="datetimeFigureOut">
              <a:rPr lang="en-IN" smtClean="0"/>
              <a:pPr/>
              <a:t>17-12-2022</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72E2B9-C845-4501-8F2E-E5BA3AB2810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2852936"/>
            <a:ext cx="7406640" cy="1472184"/>
          </a:xfrm>
        </p:spPr>
        <p:txBody>
          <a:bodyPr>
            <a:normAutofit fontScale="90000"/>
          </a:bodyPr>
          <a:lstStyle/>
          <a:p>
            <a:pPr lvl="0"/>
            <a:r>
              <a:rPr lang="en-US" sz="4400" b="1" dirty="0">
                <a:solidFill>
                  <a:schemeClr val="tx2"/>
                </a:solidFill>
              </a:rPr>
              <a:t>Supply Chain Performance: Achieving Strategic Fit and Scope</a:t>
            </a:r>
            <a:br>
              <a:rPr lang="en-US" sz="4400" b="1" dirty="0">
                <a:solidFill>
                  <a:schemeClr val="tx2"/>
                </a:solidFill>
              </a:rPr>
            </a:br>
            <a:endParaRPr lang="en-I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pPr>
            <a:r>
              <a:rPr lang="en-IN" sz="2400" dirty="0">
                <a:solidFill>
                  <a:srgbClr val="92D050"/>
                </a:solidFill>
              </a:rPr>
              <a:t>It defines role played by each supply chain entity</a:t>
            </a:r>
          </a:p>
          <a:p>
            <a:pPr algn="just">
              <a:lnSpc>
                <a:spcPct val="150000"/>
              </a:lnSpc>
              <a:buFont typeface="Wingdings" pitchFamily="2" charset="2"/>
              <a:buChar char="Ø"/>
            </a:pPr>
            <a:r>
              <a:rPr lang="en-IN" sz="2400" dirty="0">
                <a:solidFill>
                  <a:srgbClr val="00B0F0"/>
                </a:solidFill>
              </a:rPr>
              <a:t>Example</a:t>
            </a:r>
            <a:r>
              <a:rPr lang="en-IN" sz="2400" dirty="0"/>
              <a:t>:</a:t>
            </a:r>
          </a:p>
          <a:p>
            <a:pPr algn="just">
              <a:lnSpc>
                <a:spcPct val="150000"/>
              </a:lnSpc>
              <a:buNone/>
            </a:pPr>
            <a:r>
              <a:rPr lang="en-IN" sz="2400" dirty="0"/>
              <a:t>   Cisco's supply chain strategy calls for most component manufacturing and assembly to be outsourced</a:t>
            </a:r>
          </a:p>
          <a:p>
            <a:pPr algn="just">
              <a:lnSpc>
                <a:spcPct val="150000"/>
              </a:lnSpc>
              <a:buNone/>
            </a:pPr>
            <a:r>
              <a:rPr lang="en-IN" sz="2400" dirty="0"/>
              <a:t>   So here, strategy identifies not just what Cisco should do well but also the role of each third party to which supply chain tasks are outsourced</a:t>
            </a:r>
          </a:p>
        </p:txBody>
      </p:sp>
      <p:sp>
        <p:nvSpPr>
          <p:cNvPr id="2" name="Title 1"/>
          <p:cNvSpPr>
            <a:spLocks noGrp="1"/>
          </p:cNvSpPr>
          <p:nvPr>
            <p:ph type="title"/>
          </p:nvPr>
        </p:nvSpPr>
        <p:spPr/>
        <p:txBody>
          <a:bodyPr>
            <a:normAutofit/>
          </a:bodyPr>
          <a:lstStyle/>
          <a:p>
            <a:r>
              <a:rPr lang="en-IN" sz="3200" dirty="0"/>
              <a:t>Supply chain strategy</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Different functions may have conflicting objectives. </a:t>
            </a:r>
            <a:r>
              <a:rPr lang="en-IN" sz="2400" dirty="0">
                <a:solidFill>
                  <a:schemeClr val="bg2">
                    <a:lumMod val="50000"/>
                  </a:schemeClr>
                </a:solidFill>
              </a:rPr>
              <a:t>Marketing</a:t>
            </a:r>
            <a:r>
              <a:rPr lang="en-IN" sz="2400" dirty="0"/>
              <a:t> people focus on </a:t>
            </a:r>
            <a:r>
              <a:rPr lang="en-IN" sz="2400" dirty="0">
                <a:solidFill>
                  <a:schemeClr val="bg2">
                    <a:lumMod val="50000"/>
                  </a:schemeClr>
                </a:solidFill>
              </a:rPr>
              <a:t>revenue generation </a:t>
            </a:r>
            <a:r>
              <a:rPr lang="en-IN" sz="2400" dirty="0"/>
              <a:t>whereas </a:t>
            </a:r>
            <a:r>
              <a:rPr lang="en-IN" sz="2400" dirty="0">
                <a:solidFill>
                  <a:srgbClr val="00B050"/>
                </a:solidFill>
              </a:rPr>
              <a:t>manufacturing</a:t>
            </a:r>
            <a:r>
              <a:rPr lang="en-IN" sz="2400" dirty="0"/>
              <a:t> people do </a:t>
            </a:r>
            <a:r>
              <a:rPr lang="en-IN" sz="2400" dirty="0">
                <a:solidFill>
                  <a:srgbClr val="00B050"/>
                </a:solidFill>
              </a:rPr>
              <a:t>cost reduction</a:t>
            </a:r>
            <a:r>
              <a:rPr lang="en-IN" sz="2400" dirty="0"/>
              <a:t>. </a:t>
            </a:r>
            <a:r>
              <a:rPr lang="en-IN" sz="2400" dirty="0">
                <a:solidFill>
                  <a:srgbClr val="FF0000"/>
                </a:solidFill>
              </a:rPr>
              <a:t>Conflicts</a:t>
            </a:r>
            <a:r>
              <a:rPr lang="en-IN" sz="2400" dirty="0"/>
              <a:t> affect company’s performance.</a:t>
            </a:r>
          </a:p>
          <a:p>
            <a:pPr algn="just">
              <a:lnSpc>
                <a:spcPct val="150000"/>
              </a:lnSpc>
            </a:pPr>
            <a:r>
              <a:rPr lang="en-IN" sz="2400" dirty="0"/>
              <a:t>To maximize company profit all functional strategies are developed to support both each other and the competitive strategy.</a:t>
            </a:r>
          </a:p>
        </p:txBody>
      </p:sp>
      <p:sp>
        <p:nvSpPr>
          <p:cNvPr id="3" name="Title 2"/>
          <p:cNvSpPr>
            <a:spLocks noGrp="1"/>
          </p:cNvSpPr>
          <p:nvPr>
            <p:ph type="title"/>
          </p:nvPr>
        </p:nvSpPr>
        <p:spPr/>
        <p:txBody>
          <a:bodyPr>
            <a:normAutofit/>
          </a:bodyPr>
          <a:lstStyle/>
          <a:p>
            <a:r>
              <a:rPr lang="en-IN" sz="3200" dirty="0"/>
              <a:t>INTRACOMPANY INTERFUNCTIONAL SCOPE</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IN" sz="2400" dirty="0">
                <a:solidFill>
                  <a:srgbClr val="00B0F0"/>
                </a:solidFill>
              </a:rPr>
              <a:t>Example</a:t>
            </a:r>
            <a:r>
              <a:rPr lang="en-IN" sz="2400" dirty="0"/>
              <a:t>: A distribution company</a:t>
            </a:r>
          </a:p>
          <a:p>
            <a:pPr algn="just">
              <a:lnSpc>
                <a:spcPct val="150000"/>
              </a:lnSpc>
            </a:pPr>
            <a:r>
              <a:rPr lang="en-IN" sz="2400" dirty="0"/>
              <a:t>      Company had decided to ship individual units to bring down inventor costs, marketing wanted to increase inventory so the company could take advantage of increased sales. If the revenues gained outweigh the additional costs, the company should go ahead and increase inventory</a:t>
            </a:r>
          </a:p>
          <a:p>
            <a:pPr algn="just">
              <a:lnSpc>
                <a:spcPct val="150000"/>
              </a:lnSpc>
            </a:pPr>
            <a:r>
              <a:rPr lang="en-IN" sz="2400" dirty="0"/>
              <a:t>Operational and marketing decisions must be correlated.</a:t>
            </a:r>
          </a:p>
        </p:txBody>
      </p:sp>
      <p:sp>
        <p:nvSpPr>
          <p:cNvPr id="3" name="Title 2"/>
          <p:cNvSpPr>
            <a:spLocks noGrp="1"/>
          </p:cNvSpPr>
          <p:nvPr>
            <p:ph type="title"/>
          </p:nvPr>
        </p:nvSpPr>
        <p:spPr/>
        <p:txBody>
          <a:bodyPr>
            <a:normAutofit/>
          </a:bodyPr>
          <a:lstStyle/>
          <a:p>
            <a:r>
              <a:rPr lang="en-IN" sz="3200" dirty="0"/>
              <a:t>INTRACOMPANY INTERFUNCTIONAL SCOPE</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t>All stages of supply chain </a:t>
            </a:r>
            <a:r>
              <a:rPr lang="en-IN" sz="2400" dirty="0">
                <a:solidFill>
                  <a:srgbClr val="FF0000"/>
                </a:solidFill>
              </a:rPr>
              <a:t>coordinate strategy </a:t>
            </a:r>
            <a:r>
              <a:rPr lang="en-IN" sz="2400" dirty="0"/>
              <a:t>across all functions, ensuring that together they best meet the customer's needs.</a:t>
            </a:r>
          </a:p>
          <a:p>
            <a:pPr algn="just">
              <a:lnSpc>
                <a:spcPct val="150000"/>
              </a:lnSpc>
            </a:pPr>
            <a:r>
              <a:rPr lang="en-IN" sz="2400" dirty="0">
                <a:solidFill>
                  <a:srgbClr val="FF0000"/>
                </a:solidFill>
              </a:rPr>
              <a:t>Responsiveness</a:t>
            </a:r>
            <a:r>
              <a:rPr lang="en-IN" sz="2400" dirty="0"/>
              <a:t> became </a:t>
            </a:r>
            <a:r>
              <a:rPr lang="en-IN" sz="2400" dirty="0">
                <a:solidFill>
                  <a:srgbClr val="FF0000"/>
                </a:solidFill>
              </a:rPr>
              <a:t>essential</a:t>
            </a:r>
            <a:r>
              <a:rPr lang="en-IN" sz="2400" dirty="0"/>
              <a:t>.</a:t>
            </a:r>
          </a:p>
          <a:p>
            <a:pPr algn="just">
              <a:lnSpc>
                <a:spcPct val="150000"/>
              </a:lnSpc>
            </a:pPr>
            <a:r>
              <a:rPr lang="en-IN" sz="2400" dirty="0"/>
              <a:t>The intercompany scope forces every stage of the supply chain to look across the supply chain and evaluate the impact of its actions on other stages as well as on the interfaces</a:t>
            </a:r>
          </a:p>
        </p:txBody>
      </p:sp>
      <p:sp>
        <p:nvSpPr>
          <p:cNvPr id="3" name="Title 2"/>
          <p:cNvSpPr>
            <a:spLocks noGrp="1"/>
          </p:cNvSpPr>
          <p:nvPr>
            <p:ph type="title"/>
          </p:nvPr>
        </p:nvSpPr>
        <p:spPr/>
        <p:txBody>
          <a:bodyPr>
            <a:normAutofit/>
          </a:bodyPr>
          <a:lstStyle/>
          <a:p>
            <a:r>
              <a:rPr lang="en-IN" sz="3200" dirty="0"/>
              <a:t>INTERCOMPANY INTERFUNCTIONAL </a:t>
            </a:r>
            <a:br>
              <a:rPr lang="en-IN" sz="3200" dirty="0"/>
            </a:br>
            <a:r>
              <a:rPr lang="en-IN" sz="3200" dirty="0"/>
              <a:t>SCOPE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This scope </a:t>
            </a:r>
            <a:r>
              <a:rPr lang="en-IN" sz="2400" dirty="0">
                <a:solidFill>
                  <a:srgbClr val="00B050"/>
                </a:solidFill>
              </a:rPr>
              <a:t>restricts strategic attention within each stage</a:t>
            </a:r>
            <a:r>
              <a:rPr lang="en-IN" sz="2400" dirty="0"/>
              <a:t> of the supply chain, leading to the interfaces being neglected</a:t>
            </a:r>
          </a:p>
          <a:p>
            <a:pPr algn="just">
              <a:lnSpc>
                <a:spcPct val="150000"/>
              </a:lnSpc>
            </a:pPr>
            <a:r>
              <a:rPr lang="en-IN" sz="2400" dirty="0"/>
              <a:t>This scope allows the supply chain to </a:t>
            </a:r>
            <a:r>
              <a:rPr lang="en-IN" sz="2400" dirty="0">
                <a:solidFill>
                  <a:srgbClr val="00B050"/>
                </a:solidFill>
              </a:rPr>
              <a:t>raise the supply chain surplus </a:t>
            </a:r>
            <a:r>
              <a:rPr lang="en-IN" sz="2400" dirty="0"/>
              <a:t>and increase the size of the pie that all stages have to share among themselves.</a:t>
            </a:r>
          </a:p>
        </p:txBody>
      </p:sp>
      <p:sp>
        <p:nvSpPr>
          <p:cNvPr id="3" name="Title 2"/>
          <p:cNvSpPr>
            <a:spLocks noGrp="1"/>
          </p:cNvSpPr>
          <p:nvPr>
            <p:ph type="title"/>
          </p:nvPr>
        </p:nvSpPr>
        <p:spPr/>
        <p:txBody>
          <a:bodyPr>
            <a:normAutofit/>
          </a:bodyPr>
          <a:lstStyle/>
          <a:p>
            <a:r>
              <a:rPr lang="en-IN" sz="3200" dirty="0"/>
              <a:t>INTERCOMPANY INTERFUNCTIONAL </a:t>
            </a:r>
            <a:br>
              <a:rPr lang="en-IN" sz="3200" dirty="0"/>
            </a:br>
            <a:r>
              <a:rPr lang="en-IN" sz="3200" dirty="0"/>
              <a:t>SCOPE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1968"/>
          </a:xfrm>
        </p:spPr>
        <p:txBody>
          <a:bodyPr>
            <a:normAutofit/>
          </a:bodyPr>
          <a:lstStyle/>
          <a:p>
            <a:pPr marL="457200" indent="-457200" algn="just">
              <a:lnSpc>
                <a:spcPct val="150000"/>
              </a:lnSpc>
              <a:buSzPct val="100000"/>
              <a:buFont typeface="Wingdings" pitchFamily="2" charset="2"/>
              <a:buChar char="Ø"/>
            </a:pPr>
            <a:r>
              <a:rPr lang="en-US" sz="2000" b="1" dirty="0">
                <a:solidFill>
                  <a:srgbClr val="00B050"/>
                </a:solidFill>
              </a:rPr>
              <a:t>Increasing product variety and shrinking life cycles</a:t>
            </a:r>
          </a:p>
          <a:p>
            <a:pPr marL="685800" lvl="1" indent="-457200" algn="just">
              <a:lnSpc>
                <a:spcPct val="150000"/>
              </a:lnSpc>
              <a:buNone/>
            </a:pPr>
            <a:r>
              <a:rPr lang="en-US" sz="2000" dirty="0"/>
              <a:t>       Greater product variety and shorter life cycles increase </a:t>
            </a:r>
          </a:p>
          <a:p>
            <a:pPr marL="685800" lvl="1" indent="-457200" algn="just">
              <a:lnSpc>
                <a:spcPct val="150000"/>
              </a:lnSpc>
              <a:buNone/>
            </a:pPr>
            <a:r>
              <a:rPr lang="en-US" sz="2000" dirty="0"/>
              <a:t>   uncertainty while reducing the window of opportunity within </a:t>
            </a:r>
          </a:p>
          <a:p>
            <a:pPr marL="685800" lvl="1" indent="-457200" algn="just">
              <a:lnSpc>
                <a:spcPct val="150000"/>
              </a:lnSpc>
              <a:buNone/>
            </a:pPr>
            <a:r>
              <a:rPr lang="en-US" sz="2000" dirty="0"/>
              <a:t>   which the supply chain can achieve fit.</a:t>
            </a:r>
          </a:p>
          <a:p>
            <a:pPr marL="685800" lvl="1" indent="-457200" algn="just">
              <a:lnSpc>
                <a:spcPct val="150000"/>
              </a:lnSpc>
              <a:buBlip>
                <a:blip r:embed="rId2"/>
              </a:buBlip>
            </a:pPr>
            <a:endParaRPr lang="en-US" sz="2000" dirty="0"/>
          </a:p>
          <a:p>
            <a:pPr marL="457200" indent="-457200" algn="just">
              <a:lnSpc>
                <a:spcPct val="150000"/>
              </a:lnSpc>
              <a:buSzPct val="100000"/>
              <a:buFont typeface="Wingdings" pitchFamily="2" charset="2"/>
              <a:buChar char="Ø"/>
            </a:pPr>
            <a:r>
              <a:rPr lang="en-US" sz="2000" b="1" dirty="0">
                <a:solidFill>
                  <a:srgbClr val="00B050"/>
                </a:solidFill>
              </a:rPr>
              <a:t>Globalization and increasing uncertainty</a:t>
            </a:r>
          </a:p>
          <a:p>
            <a:pPr marL="685800" lvl="1" indent="-457200" algn="just">
              <a:lnSpc>
                <a:spcPct val="150000"/>
              </a:lnSpc>
              <a:buNone/>
            </a:pPr>
            <a:r>
              <a:rPr lang="en-US" sz="2000" dirty="0"/>
              <a:t>       Significant fluctuations in exchange rates, global demand, </a:t>
            </a:r>
          </a:p>
          <a:p>
            <a:pPr marL="685800" lvl="1" indent="-457200" algn="just">
              <a:lnSpc>
                <a:spcPct val="150000"/>
              </a:lnSpc>
              <a:buNone/>
            </a:pPr>
            <a:r>
              <a:rPr lang="en-US" sz="2000" dirty="0"/>
              <a:t>   and the price of crude oil.</a:t>
            </a:r>
          </a:p>
          <a:p>
            <a:pPr marL="685800" lvl="1" indent="-457200" algn="just">
              <a:lnSpc>
                <a:spcPct val="150000"/>
              </a:lnSpc>
              <a:buNone/>
            </a:pPr>
            <a:endParaRPr lang="en-US" sz="2000" dirty="0"/>
          </a:p>
          <a:p>
            <a:pPr marL="685800" lvl="1" indent="-457200" algn="just">
              <a:lnSpc>
                <a:spcPct val="150000"/>
              </a:lnSpc>
              <a:buNone/>
            </a:pPr>
            <a:endParaRPr lang="en-IN" sz="2400" dirty="0"/>
          </a:p>
        </p:txBody>
      </p:sp>
      <p:sp>
        <p:nvSpPr>
          <p:cNvPr id="3" name="Title 2"/>
          <p:cNvSpPr>
            <a:spLocks noGrp="1"/>
          </p:cNvSpPr>
          <p:nvPr>
            <p:ph type="title"/>
          </p:nvPr>
        </p:nvSpPr>
        <p:spPr/>
        <p:txBody>
          <a:bodyPr>
            <a:normAutofit/>
          </a:bodyPr>
          <a:lstStyle/>
          <a:p>
            <a:pPr algn="ctr"/>
            <a:r>
              <a:rPr lang="en-US" sz="3200" dirty="0"/>
              <a:t>Challenges</a:t>
            </a:r>
            <a:endParaRPr lang="en-IN" sz="3200"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457200" algn="just">
              <a:lnSpc>
                <a:spcPct val="150000"/>
              </a:lnSpc>
              <a:buFont typeface="Wingdings" pitchFamily="2" charset="2"/>
              <a:buChar char="Ø"/>
            </a:pPr>
            <a:r>
              <a:rPr lang="en-US" sz="2000" b="1" dirty="0">
                <a:solidFill>
                  <a:srgbClr val="00B050"/>
                </a:solidFill>
              </a:rPr>
              <a:t>Fragmentation of supply chain ownership</a:t>
            </a:r>
          </a:p>
          <a:p>
            <a:pPr marL="685800" lvl="1" indent="-457200" algn="just">
              <a:lnSpc>
                <a:spcPct val="150000"/>
              </a:lnSpc>
              <a:buFont typeface="Wingdings" pitchFamily="2" charset="2"/>
              <a:buChar char="q"/>
            </a:pPr>
            <a:r>
              <a:rPr lang="en-US" sz="2000" dirty="0"/>
              <a:t>Firms are less vertically integrated</a:t>
            </a:r>
          </a:p>
          <a:p>
            <a:pPr marL="685800" lvl="1" indent="-457200" algn="just">
              <a:lnSpc>
                <a:spcPct val="150000"/>
              </a:lnSpc>
              <a:buFont typeface="Wingdings" pitchFamily="2" charset="2"/>
              <a:buChar char="q"/>
            </a:pPr>
            <a:r>
              <a:rPr lang="en-US" sz="2000" dirty="0"/>
              <a:t>Take advantage of supplier and customer competencies they did not have</a:t>
            </a:r>
          </a:p>
          <a:p>
            <a:pPr marL="685800" lvl="1" indent="-457200" algn="just">
              <a:lnSpc>
                <a:spcPct val="150000"/>
              </a:lnSpc>
              <a:buFont typeface="Wingdings" pitchFamily="2" charset="2"/>
              <a:buChar char="q"/>
            </a:pPr>
            <a:r>
              <a:rPr lang="en-US" sz="2000" dirty="0"/>
              <a:t>New ownership structure makes aligning and managing the supply chain more difficult</a:t>
            </a:r>
          </a:p>
          <a:p>
            <a:pPr marL="685800" lvl="1" indent="-457200" algn="just">
              <a:lnSpc>
                <a:spcPct val="150000"/>
              </a:lnSpc>
              <a:buFont typeface="Wingdings" pitchFamily="2" charset="2"/>
              <a:buChar char="q"/>
            </a:pPr>
            <a:r>
              <a:rPr lang="en-US" sz="2000" dirty="0"/>
              <a:t>Aligning all members of a supply chain has become critical to achieving supply chain fit</a:t>
            </a:r>
          </a:p>
          <a:p>
            <a:pPr>
              <a:lnSpc>
                <a:spcPct val="150000"/>
              </a:lnSpc>
            </a:pPr>
            <a:endParaRPr lang="en-IN" sz="2400" dirty="0"/>
          </a:p>
        </p:txBody>
      </p:sp>
      <p:sp>
        <p:nvSpPr>
          <p:cNvPr id="3" name="Title 2"/>
          <p:cNvSpPr>
            <a:spLocks noGrp="1"/>
          </p:cNvSpPr>
          <p:nvPr>
            <p:ph type="title"/>
          </p:nvPr>
        </p:nvSpPr>
        <p:spPr/>
        <p:txBody>
          <a:bodyPr>
            <a:normAutofit/>
          </a:bodyPr>
          <a:lstStyle/>
          <a:p>
            <a:pPr algn="ctr"/>
            <a:r>
              <a:rPr lang="en-US" sz="3200" dirty="0"/>
              <a:t>Challenges</a:t>
            </a:r>
            <a:endParaRPr lang="en-IN" sz="3200"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lnSpc>
                <a:spcPct val="150000"/>
              </a:lnSpc>
              <a:buSzPct val="100000"/>
              <a:buFont typeface="Wingdings" pitchFamily="2" charset="2"/>
              <a:buChar char="Ø"/>
            </a:pPr>
            <a:r>
              <a:rPr lang="en-US" sz="2000" b="1" dirty="0">
                <a:solidFill>
                  <a:srgbClr val="FF0000"/>
                </a:solidFill>
              </a:rPr>
              <a:t>Changing technology and business environment</a:t>
            </a:r>
          </a:p>
          <a:p>
            <a:pPr marL="685800" lvl="1" indent="-457200" algn="just">
              <a:lnSpc>
                <a:spcPct val="150000"/>
              </a:lnSpc>
              <a:buFont typeface="Wingdings" pitchFamily="2" charset="2"/>
              <a:buChar char="q"/>
            </a:pPr>
            <a:r>
              <a:rPr lang="en-US" sz="2000" dirty="0"/>
              <a:t>Customer needs and technology change may force a firm to rethink their supply chain strategy</a:t>
            </a:r>
          </a:p>
          <a:p>
            <a:pPr marL="685800" lvl="1" indent="-457200" algn="just">
              <a:lnSpc>
                <a:spcPct val="150000"/>
              </a:lnSpc>
              <a:buBlip>
                <a:blip r:embed="rId2"/>
              </a:buBlip>
            </a:pPr>
            <a:endParaRPr lang="en-US" sz="2000" dirty="0"/>
          </a:p>
          <a:p>
            <a:pPr marL="457200" indent="-457200" algn="just">
              <a:lnSpc>
                <a:spcPct val="150000"/>
              </a:lnSpc>
              <a:buSzPct val="100000"/>
              <a:buFont typeface="Wingdings" pitchFamily="2" charset="2"/>
              <a:buChar char="Ø"/>
            </a:pPr>
            <a:r>
              <a:rPr lang="en-US" sz="2000" b="1" dirty="0">
                <a:solidFill>
                  <a:srgbClr val="FF0000"/>
                </a:solidFill>
              </a:rPr>
              <a:t>The environment and sustainability</a:t>
            </a:r>
          </a:p>
          <a:p>
            <a:pPr marL="685800" lvl="1" indent="-457200" algn="just">
              <a:lnSpc>
                <a:spcPct val="150000"/>
              </a:lnSpc>
              <a:buFont typeface="Wingdings" pitchFamily="2" charset="2"/>
              <a:buChar char="q"/>
            </a:pPr>
            <a:r>
              <a:rPr lang="en-US" sz="2000" dirty="0"/>
              <a:t>Growing in relevance and must be accounted for when designing supply chain strategy</a:t>
            </a:r>
          </a:p>
          <a:p>
            <a:pPr marL="685800" lvl="1" indent="-457200" algn="just">
              <a:lnSpc>
                <a:spcPct val="150000"/>
              </a:lnSpc>
              <a:buFont typeface="Wingdings" pitchFamily="2" charset="2"/>
              <a:buChar char="q"/>
            </a:pPr>
            <a:r>
              <a:rPr lang="en-US" sz="2000" dirty="0"/>
              <a:t>Opportunities may require coordination across different members of the supply chain</a:t>
            </a:r>
          </a:p>
          <a:p>
            <a:pPr>
              <a:lnSpc>
                <a:spcPct val="150000"/>
              </a:lnSpc>
            </a:pPr>
            <a:endParaRPr lang="en-IN" dirty="0"/>
          </a:p>
        </p:txBody>
      </p:sp>
      <p:sp>
        <p:nvSpPr>
          <p:cNvPr id="3" name="Title 2"/>
          <p:cNvSpPr>
            <a:spLocks noGrp="1"/>
          </p:cNvSpPr>
          <p:nvPr>
            <p:ph type="title"/>
          </p:nvPr>
        </p:nvSpPr>
        <p:spPr/>
        <p:txBody>
          <a:bodyPr>
            <a:normAutofit/>
          </a:bodyPr>
          <a:lstStyle/>
          <a:p>
            <a:pPr algn="ctr"/>
            <a:r>
              <a:rPr lang="en-US" sz="3200" dirty="0"/>
              <a:t>Challenges</a:t>
            </a:r>
            <a:endParaRPr lang="en-IN" sz="3200"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rmAutofit fontScale="85000" lnSpcReduction="20000"/>
          </a:bodyPr>
          <a:lstStyle/>
          <a:p>
            <a:pPr marL="457200" indent="-457200" algn="just">
              <a:lnSpc>
                <a:spcPct val="160000"/>
              </a:lnSpc>
              <a:buSzPct val="100000"/>
              <a:buFont typeface="Arial" pitchFamily="34" charset="0"/>
              <a:buChar char="•"/>
            </a:pPr>
            <a:r>
              <a:rPr lang="en-US" sz="2400" dirty="0"/>
              <a:t>Explain why achieving strategic fit is critical to a company’s overall success</a:t>
            </a:r>
          </a:p>
          <a:p>
            <a:pPr marL="457200" indent="-457200" algn="just">
              <a:lnSpc>
                <a:spcPct val="160000"/>
              </a:lnSpc>
              <a:buSzPct val="100000"/>
              <a:buFont typeface="Arial" pitchFamily="34" charset="0"/>
              <a:buChar char="•"/>
            </a:pPr>
            <a:endParaRPr lang="en-US" sz="2400" dirty="0"/>
          </a:p>
          <a:p>
            <a:pPr marL="457200" indent="-457200" algn="just">
              <a:lnSpc>
                <a:spcPct val="160000"/>
              </a:lnSpc>
              <a:buSzPct val="100000"/>
              <a:buFont typeface="Arial" pitchFamily="34" charset="0"/>
              <a:buChar char="•"/>
            </a:pPr>
            <a:r>
              <a:rPr lang="en-US" sz="2400" dirty="0"/>
              <a:t>Describe how a company achieves strategic fit between its supply chain strategy and its competitive strategy</a:t>
            </a:r>
          </a:p>
          <a:p>
            <a:pPr marL="457200" indent="-457200" algn="just">
              <a:lnSpc>
                <a:spcPct val="160000"/>
              </a:lnSpc>
              <a:buSzPct val="100000"/>
              <a:buFont typeface="Arial" pitchFamily="34" charset="0"/>
              <a:buChar char="•"/>
            </a:pPr>
            <a:endParaRPr lang="en-US" sz="2400" dirty="0"/>
          </a:p>
          <a:p>
            <a:pPr marL="457200" indent="-457200" algn="just">
              <a:lnSpc>
                <a:spcPct val="160000"/>
              </a:lnSpc>
              <a:buSzPct val="100000"/>
              <a:buFont typeface="Arial" pitchFamily="34" charset="0"/>
              <a:buChar char="•"/>
            </a:pPr>
            <a:r>
              <a:rPr lang="en-US" sz="2400" dirty="0"/>
              <a:t>Discuss the importance of expanding the scope of strategic fit across the supply chain</a:t>
            </a:r>
          </a:p>
          <a:p>
            <a:pPr marL="457200" indent="-457200" algn="just">
              <a:lnSpc>
                <a:spcPct val="160000"/>
              </a:lnSpc>
              <a:buSzPct val="100000"/>
              <a:buFont typeface="Arial" pitchFamily="34" charset="0"/>
              <a:buChar char="•"/>
            </a:pPr>
            <a:endParaRPr lang="en-US" sz="2400" dirty="0"/>
          </a:p>
          <a:p>
            <a:pPr marL="457200" indent="-457200" algn="just">
              <a:lnSpc>
                <a:spcPct val="160000"/>
              </a:lnSpc>
              <a:buSzPct val="100000"/>
              <a:buFont typeface="Arial" pitchFamily="34" charset="0"/>
              <a:buChar char="•"/>
            </a:pPr>
            <a:r>
              <a:rPr lang="en-US" sz="2400" dirty="0"/>
              <a:t>Describe the major challenges that must be overcome to manage a supply chain successfully</a:t>
            </a:r>
          </a:p>
          <a:p>
            <a:pPr>
              <a:lnSpc>
                <a:spcPct val="160000"/>
              </a:lnSpc>
            </a:pPr>
            <a:endParaRPr lang="en-IN" sz="2400" dirty="0"/>
          </a:p>
        </p:txBody>
      </p:sp>
      <p:sp>
        <p:nvSpPr>
          <p:cNvPr id="3" name="Title 2"/>
          <p:cNvSpPr>
            <a:spLocks noGrp="1"/>
          </p:cNvSpPr>
          <p:nvPr>
            <p:ph type="title"/>
          </p:nvPr>
        </p:nvSpPr>
        <p:spPr/>
        <p:txBody>
          <a:bodyPr>
            <a:normAutofit/>
          </a:bodyPr>
          <a:lstStyle/>
          <a:p>
            <a:r>
              <a:rPr lang="en-US" sz="3200" dirty="0"/>
              <a:t>Summary of Learning Objectives</a:t>
            </a:r>
            <a:endParaRPr lang="en-IN" sz="32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268760"/>
            <a:ext cx="7708392" cy="5149552"/>
          </a:xfrm>
        </p:spPr>
        <p:txBody>
          <a:bodyPr>
            <a:normAutofit lnSpcReduction="10000"/>
          </a:bodyPr>
          <a:lstStyle/>
          <a:p>
            <a:pPr algn="just">
              <a:lnSpc>
                <a:spcPct val="150000"/>
              </a:lnSpc>
            </a:pPr>
            <a:r>
              <a:rPr lang="en-IN" sz="2400" dirty="0"/>
              <a:t>Includes a specification of the broad structure of the supply chain </a:t>
            </a:r>
          </a:p>
          <a:p>
            <a:pPr algn="just">
              <a:lnSpc>
                <a:spcPct val="150000"/>
              </a:lnSpc>
            </a:pPr>
            <a:r>
              <a:rPr lang="en-IN" sz="2400" dirty="0"/>
              <a:t>Also called as </a:t>
            </a:r>
            <a:r>
              <a:rPr lang="en-IN" sz="2400" dirty="0">
                <a:solidFill>
                  <a:schemeClr val="accent2">
                    <a:lumMod val="60000"/>
                    <a:lumOff val="40000"/>
                  </a:schemeClr>
                </a:solidFill>
              </a:rPr>
              <a:t>"supplier strategy," </a:t>
            </a:r>
            <a:r>
              <a:rPr lang="en-IN" sz="2400" dirty="0">
                <a:solidFill>
                  <a:srgbClr val="00B050"/>
                </a:solidFill>
              </a:rPr>
              <a:t>"operations strategy”</a:t>
            </a:r>
            <a:r>
              <a:rPr lang="en-IN" sz="2400" dirty="0">
                <a:solidFill>
                  <a:schemeClr val="accent2">
                    <a:lumMod val="60000"/>
                    <a:lumOff val="40000"/>
                  </a:schemeClr>
                </a:solidFill>
              </a:rPr>
              <a:t> </a:t>
            </a:r>
            <a:r>
              <a:rPr lang="en-IN" sz="2400" dirty="0"/>
              <a:t>and "logistics strategy.“</a:t>
            </a:r>
          </a:p>
          <a:p>
            <a:pPr>
              <a:lnSpc>
                <a:spcPct val="150000"/>
              </a:lnSpc>
              <a:buFont typeface="Wingdings" pitchFamily="2" charset="2"/>
              <a:buChar char="Ø"/>
            </a:pPr>
            <a:r>
              <a:rPr lang="en-IN" sz="2400" dirty="0">
                <a:solidFill>
                  <a:srgbClr val="00B0F0"/>
                </a:solidFill>
              </a:rPr>
              <a:t>Example</a:t>
            </a:r>
            <a:r>
              <a:rPr lang="en-IN" sz="2400" dirty="0"/>
              <a:t>: </a:t>
            </a:r>
          </a:p>
          <a:p>
            <a:pPr>
              <a:lnSpc>
                <a:spcPct val="150000"/>
              </a:lnSpc>
            </a:pPr>
            <a:r>
              <a:rPr lang="en-IN" sz="2400" dirty="0"/>
              <a:t>Dell's decision to sell direct, Gateway's decision to sell PCs through resellers, and Cisco's decision to use contract manufacturers define the broad structure of their supply chains</a:t>
            </a:r>
          </a:p>
          <a:p>
            <a:pPr>
              <a:lnSpc>
                <a:spcPct val="150000"/>
              </a:lnSpc>
            </a:pPr>
            <a:endParaRPr lang="en-IN" sz="2400" dirty="0"/>
          </a:p>
        </p:txBody>
      </p:sp>
      <p:sp>
        <p:nvSpPr>
          <p:cNvPr id="2" name="Title 1"/>
          <p:cNvSpPr>
            <a:spLocks noGrp="1"/>
          </p:cNvSpPr>
          <p:nvPr>
            <p:ph type="title"/>
          </p:nvPr>
        </p:nvSpPr>
        <p:spPr/>
        <p:txBody>
          <a:bodyPr>
            <a:normAutofit/>
          </a:bodyPr>
          <a:lstStyle/>
          <a:p>
            <a:r>
              <a:rPr lang="en-IN" sz="3200" dirty="0"/>
              <a:t>Supply chain strategy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268760"/>
            <a:ext cx="7708392" cy="5221560"/>
          </a:xfrm>
        </p:spPr>
        <p:txBody>
          <a:bodyPr>
            <a:normAutofit fontScale="92500" lnSpcReduction="20000"/>
          </a:bodyPr>
          <a:lstStyle/>
          <a:p>
            <a:pPr algn="just">
              <a:lnSpc>
                <a:spcPct val="160000"/>
              </a:lnSpc>
            </a:pPr>
            <a:r>
              <a:rPr lang="en-IN" sz="2400" dirty="0"/>
              <a:t>Supply chain strategy also includes design decisions regarding inventory, transportation, operating facilities, and information flows</a:t>
            </a:r>
          </a:p>
          <a:p>
            <a:pPr algn="just">
              <a:lnSpc>
                <a:spcPct val="160000"/>
              </a:lnSpc>
              <a:buFont typeface="Wingdings" pitchFamily="2" charset="2"/>
              <a:buChar char="Ø"/>
            </a:pPr>
            <a:r>
              <a:rPr lang="en-IN" sz="2400" dirty="0">
                <a:solidFill>
                  <a:srgbClr val="00B0F0"/>
                </a:solidFill>
              </a:rPr>
              <a:t>Example</a:t>
            </a:r>
            <a:r>
              <a:rPr lang="en-IN" sz="2400" dirty="0"/>
              <a:t>: </a:t>
            </a:r>
          </a:p>
          <a:p>
            <a:pPr algn="just">
              <a:lnSpc>
                <a:spcPct val="160000"/>
              </a:lnSpc>
              <a:buNone/>
            </a:pPr>
            <a:r>
              <a:rPr lang="en-IN" sz="2400" dirty="0"/>
              <a:t>    Amazon has decided to build warehouses to stock some products and to continue using distributors as a source of other products</a:t>
            </a:r>
          </a:p>
          <a:p>
            <a:pPr algn="just">
              <a:lnSpc>
                <a:spcPct val="160000"/>
              </a:lnSpc>
              <a:buNone/>
            </a:pPr>
            <a:r>
              <a:rPr lang="en-IN" sz="2400" dirty="0"/>
              <a:t>    Toyota's decision to have production facilities in each of its major markets is part of its supply chain strategy</a:t>
            </a:r>
          </a:p>
        </p:txBody>
      </p:sp>
      <p:sp>
        <p:nvSpPr>
          <p:cNvPr id="2" name="Title 1"/>
          <p:cNvSpPr>
            <a:spLocks noGrp="1"/>
          </p:cNvSpPr>
          <p:nvPr>
            <p:ph type="title"/>
          </p:nvPr>
        </p:nvSpPr>
        <p:spPr/>
        <p:txBody>
          <a:bodyPr>
            <a:normAutofit/>
          </a:bodyPr>
          <a:lstStyle/>
          <a:p>
            <a:r>
              <a:rPr lang="en-IN" sz="3200" dirty="0"/>
              <a:t>Supply chain strategy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0"/>
            <a:ext cx="7884368" cy="6336704"/>
          </a:xfrm>
        </p:spPr>
        <p:txBody>
          <a:bodyPr>
            <a:normAutofit fontScale="92500" lnSpcReduction="10000"/>
          </a:bodyPr>
          <a:lstStyle/>
          <a:p>
            <a:pPr algn="just">
              <a:lnSpc>
                <a:spcPct val="160000"/>
              </a:lnSpc>
            </a:pPr>
            <a:r>
              <a:rPr lang="en-IN" sz="2400" dirty="0"/>
              <a:t>The various functional strategies cannot be formulated in isolation. </a:t>
            </a:r>
            <a:r>
              <a:rPr lang="en-IN" sz="2400" dirty="0">
                <a:solidFill>
                  <a:srgbClr val="00B050"/>
                </a:solidFill>
              </a:rPr>
              <a:t>They must fit and support each other if a company is to succeed</a:t>
            </a:r>
          </a:p>
          <a:p>
            <a:pPr algn="just">
              <a:lnSpc>
                <a:spcPct val="160000"/>
              </a:lnSpc>
              <a:buFont typeface="Wingdings" pitchFamily="2" charset="2"/>
              <a:buChar char="Ø"/>
            </a:pPr>
            <a:r>
              <a:rPr lang="en-IN" sz="2400" dirty="0">
                <a:solidFill>
                  <a:srgbClr val="00B0F0"/>
                </a:solidFill>
              </a:rPr>
              <a:t>Example</a:t>
            </a:r>
            <a:r>
              <a:rPr lang="en-IN" sz="2400" dirty="0"/>
              <a:t>: Seven- Eleven Japan</a:t>
            </a:r>
          </a:p>
          <a:p>
            <a:pPr algn="just">
              <a:lnSpc>
                <a:spcPct val="160000"/>
              </a:lnSpc>
            </a:pPr>
            <a:r>
              <a:rPr lang="en-IN" sz="2400" dirty="0"/>
              <a:t> Marketing at Seven-Eleven has emphasized convenience in the form of easy access</a:t>
            </a:r>
          </a:p>
          <a:p>
            <a:pPr algn="just">
              <a:lnSpc>
                <a:spcPct val="160000"/>
              </a:lnSpc>
            </a:pPr>
            <a:r>
              <a:rPr lang="en-IN" sz="2400" dirty="0"/>
              <a:t>New product development at Seven-Eleven is constantly adding products and services</a:t>
            </a:r>
          </a:p>
          <a:p>
            <a:pPr algn="just">
              <a:lnSpc>
                <a:spcPct val="160000"/>
              </a:lnSpc>
            </a:pPr>
            <a:r>
              <a:rPr lang="en-IN" sz="2400" dirty="0"/>
              <a:t>Operations and distribution at Seven-Eleven have focused on having a high density of stores, being very responsive, and providing an excellent information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t>Supply chain strategy and competitive strategy must fit together</a:t>
            </a:r>
          </a:p>
          <a:p>
            <a:pPr algn="just">
              <a:lnSpc>
                <a:spcPct val="150000"/>
              </a:lnSpc>
            </a:pPr>
            <a:r>
              <a:rPr lang="en-IN" sz="2400" dirty="0"/>
              <a:t>Strategic fit -Both the competitive and supply chain strategies have </a:t>
            </a:r>
            <a:r>
              <a:rPr lang="en-IN" sz="2400" dirty="0">
                <a:solidFill>
                  <a:schemeClr val="bg2">
                    <a:lumMod val="50000"/>
                  </a:schemeClr>
                </a:solidFill>
              </a:rPr>
              <a:t>aligned goals</a:t>
            </a:r>
          </a:p>
          <a:p>
            <a:pPr algn="just">
              <a:lnSpc>
                <a:spcPct val="150000"/>
              </a:lnSpc>
            </a:pPr>
            <a:r>
              <a:rPr lang="en-IN" sz="2400" dirty="0"/>
              <a:t>Achieving strategic fit is a key consideration during the supply chain strategy or design phase</a:t>
            </a:r>
          </a:p>
          <a:p>
            <a:pPr algn="just">
              <a:lnSpc>
                <a:spcPct val="150000"/>
              </a:lnSpc>
            </a:pPr>
            <a:endParaRPr lang="en-IN" sz="2400" dirty="0"/>
          </a:p>
        </p:txBody>
      </p:sp>
      <p:sp>
        <p:nvSpPr>
          <p:cNvPr id="2" name="Title 1"/>
          <p:cNvSpPr>
            <a:spLocks noGrp="1"/>
          </p:cNvSpPr>
          <p:nvPr>
            <p:ph type="title"/>
          </p:nvPr>
        </p:nvSpPr>
        <p:spPr/>
        <p:txBody>
          <a:bodyPr>
            <a:normAutofit/>
          </a:bodyPr>
          <a:lstStyle/>
          <a:p>
            <a:r>
              <a:rPr lang="en-US" sz="3200" dirty="0"/>
              <a:t>Achieving Strategic Fit</a:t>
            </a:r>
            <a:endParaRPr lang="en-IN" sz="32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50000"/>
              </a:lnSpc>
            </a:pPr>
            <a:r>
              <a:rPr lang="en-IN" sz="2400" b="1" dirty="0"/>
              <a:t>Keys to company’s success</a:t>
            </a:r>
          </a:p>
          <a:p>
            <a:pPr algn="just">
              <a:lnSpc>
                <a:spcPct val="150000"/>
              </a:lnSpc>
              <a:buNone/>
            </a:pPr>
            <a:r>
              <a:rPr lang="en-IN" sz="2400" dirty="0"/>
              <a:t>1.  The competitive strategy and all functional strategies must fit together to form a coordinated overall strategy.</a:t>
            </a:r>
          </a:p>
          <a:p>
            <a:pPr marL="539496" indent="-457200" algn="just">
              <a:lnSpc>
                <a:spcPct val="150000"/>
              </a:lnSpc>
              <a:buNone/>
            </a:pPr>
            <a:r>
              <a:rPr lang="en-IN" sz="2400" dirty="0"/>
              <a:t>2.   The different functions in a company must </a:t>
            </a:r>
          </a:p>
          <a:p>
            <a:pPr marL="539496" indent="-457200" algn="just">
              <a:lnSpc>
                <a:spcPct val="150000"/>
              </a:lnSpc>
              <a:buNone/>
            </a:pPr>
            <a:r>
              <a:rPr lang="en-IN" sz="2400" dirty="0"/>
              <a:t>   appropriately structure their processes and resources to </a:t>
            </a:r>
          </a:p>
          <a:p>
            <a:pPr marL="539496" indent="-457200" algn="just">
              <a:lnSpc>
                <a:spcPct val="150000"/>
              </a:lnSpc>
              <a:buNone/>
            </a:pPr>
            <a:r>
              <a:rPr lang="en-IN" sz="2400" dirty="0"/>
              <a:t>   be able to execute these strategies successfully.</a:t>
            </a:r>
          </a:p>
          <a:p>
            <a:pPr algn="just">
              <a:lnSpc>
                <a:spcPct val="150000"/>
              </a:lnSpc>
              <a:buNone/>
            </a:pPr>
            <a:r>
              <a:rPr lang="en-IN" sz="2400" dirty="0"/>
              <a:t>3.  The design of the overall supply chain and the role of each stage must be aligned to support the supply chain strategy</a:t>
            </a:r>
          </a:p>
        </p:txBody>
      </p:sp>
      <p:sp>
        <p:nvSpPr>
          <p:cNvPr id="2" name="Title 1"/>
          <p:cNvSpPr>
            <a:spLocks noGrp="1"/>
          </p:cNvSpPr>
          <p:nvPr>
            <p:ph type="title"/>
          </p:nvPr>
        </p:nvSpPr>
        <p:spPr/>
        <p:txBody>
          <a:bodyPr>
            <a:normAutofit/>
          </a:bodyPr>
          <a:lstStyle/>
          <a:p>
            <a:r>
              <a:rPr lang="en-US" sz="3200" dirty="0"/>
              <a:t>Achieving Strategic Fit</a:t>
            </a:r>
            <a:endParaRPr lang="en-IN" sz="32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2400" dirty="0"/>
              <a:t>A company may </a:t>
            </a:r>
            <a:r>
              <a:rPr lang="en-US" sz="2400" dirty="0">
                <a:solidFill>
                  <a:srgbClr val="FF0000"/>
                </a:solidFill>
              </a:rPr>
              <a:t>fail</a:t>
            </a:r>
            <a:r>
              <a:rPr lang="en-US" sz="2400" dirty="0"/>
              <a:t> because of a </a:t>
            </a:r>
            <a:r>
              <a:rPr lang="en-US" sz="2400" dirty="0">
                <a:solidFill>
                  <a:srgbClr val="92D050"/>
                </a:solidFill>
              </a:rPr>
              <a:t>lack of strategic fit</a:t>
            </a:r>
            <a:r>
              <a:rPr lang="en-US" sz="2400" dirty="0"/>
              <a:t> or because its processes and resources do not provide the capabilities to execute the desired strategy.</a:t>
            </a:r>
          </a:p>
          <a:p>
            <a:pPr algn="just">
              <a:lnSpc>
                <a:spcPct val="150000"/>
              </a:lnSpc>
            </a:pPr>
            <a:endParaRPr lang="en-IN" sz="2400" dirty="0"/>
          </a:p>
        </p:txBody>
      </p:sp>
      <p:sp>
        <p:nvSpPr>
          <p:cNvPr id="2" name="Title 1"/>
          <p:cNvSpPr>
            <a:spLocks noGrp="1"/>
          </p:cNvSpPr>
          <p:nvPr>
            <p:ph type="title"/>
          </p:nvPr>
        </p:nvSpPr>
        <p:spPr/>
        <p:txBody>
          <a:bodyPr>
            <a:normAutofit/>
          </a:bodyPr>
          <a:lstStyle/>
          <a:p>
            <a:r>
              <a:rPr lang="en-US" sz="3200" dirty="0"/>
              <a:t>Achieving Strategic Fit</a:t>
            </a:r>
            <a:endParaRPr lang="en-IN" sz="32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268760"/>
            <a:ext cx="7456872" cy="4933528"/>
          </a:xfrm>
        </p:spPr>
        <p:txBody>
          <a:bodyPr>
            <a:normAutofit fontScale="92500"/>
          </a:bodyPr>
          <a:lstStyle/>
          <a:p>
            <a:pPr algn="just">
              <a:lnSpc>
                <a:spcPct val="150000"/>
              </a:lnSpc>
              <a:buFont typeface="Wingdings" pitchFamily="2" charset="2"/>
              <a:buChar char="Ø"/>
            </a:pPr>
            <a:r>
              <a:rPr lang="en-IN" sz="2400" dirty="0">
                <a:solidFill>
                  <a:srgbClr val="00B0F0"/>
                </a:solidFill>
              </a:rPr>
              <a:t>Example</a:t>
            </a:r>
            <a:r>
              <a:rPr lang="en-IN" sz="2400" dirty="0"/>
              <a:t>:</a:t>
            </a:r>
          </a:p>
          <a:p>
            <a:pPr algn="just">
              <a:lnSpc>
                <a:spcPct val="150000"/>
              </a:lnSpc>
            </a:pPr>
            <a:r>
              <a:rPr lang="en-IN" sz="2400" dirty="0"/>
              <a:t>A Company’s marketing department publicizes to provide a large variety of products very quickly and distribution is targeting the lowest cost means of transportation </a:t>
            </a:r>
          </a:p>
          <a:p>
            <a:pPr algn="just">
              <a:lnSpc>
                <a:spcPct val="150000"/>
              </a:lnSpc>
            </a:pPr>
            <a:r>
              <a:rPr lang="en-IN" sz="2400" dirty="0"/>
              <a:t>Distribution will delay orders to get better transportation economies so the transportation will be slow which conflicts with the goal of providing variety quickly</a:t>
            </a:r>
          </a:p>
        </p:txBody>
      </p:sp>
      <p:sp>
        <p:nvSpPr>
          <p:cNvPr id="2" name="Title 1"/>
          <p:cNvSpPr>
            <a:spLocks noGrp="1"/>
          </p:cNvSpPr>
          <p:nvPr>
            <p:ph type="title"/>
          </p:nvPr>
        </p:nvSpPr>
        <p:spPr/>
        <p:txBody>
          <a:bodyPr>
            <a:normAutofit/>
          </a:bodyPr>
          <a:lstStyle/>
          <a:p>
            <a:r>
              <a:rPr lang="en-US" sz="3200" dirty="0"/>
              <a:t>Achieving Strategic Fit</a:t>
            </a:r>
            <a:endParaRPr lang="en-IN" sz="320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363272" cy="5098571"/>
          </a:xfrm>
        </p:spPr>
        <p:txBody>
          <a:bodyPr>
            <a:normAutofit fontScale="85000" lnSpcReduction="20000"/>
          </a:bodyPr>
          <a:lstStyle/>
          <a:p>
            <a:pPr algn="just">
              <a:lnSpc>
                <a:spcPct val="170000"/>
              </a:lnSpc>
            </a:pPr>
            <a:r>
              <a:rPr lang="en-IN" sz="2400" dirty="0">
                <a:solidFill>
                  <a:srgbClr val="00B0F0"/>
                </a:solidFill>
              </a:rPr>
              <a:t>Example</a:t>
            </a:r>
            <a:r>
              <a:rPr lang="en-IN" sz="2400" dirty="0"/>
              <a:t>: Dell</a:t>
            </a:r>
          </a:p>
          <a:p>
            <a:pPr algn="just">
              <a:lnSpc>
                <a:spcPct val="170000"/>
              </a:lnSpc>
              <a:buFont typeface="Wingdings" pitchFamily="2" charset="2"/>
              <a:buChar char="q"/>
            </a:pPr>
            <a:r>
              <a:rPr lang="en-IN" sz="2400" dirty="0"/>
              <a:t>Dell's competitive strategy is to provide a large variety of customizable products at a reasonable price</a:t>
            </a:r>
          </a:p>
          <a:p>
            <a:pPr algn="just">
              <a:lnSpc>
                <a:spcPct val="170000"/>
              </a:lnSpc>
              <a:buFont typeface="Wingdings" pitchFamily="2" charset="2"/>
              <a:buChar char="q"/>
            </a:pPr>
            <a:r>
              <a:rPr lang="en-IN" sz="2400" dirty="0"/>
              <a:t>In terms of supply chain strategy, </a:t>
            </a:r>
          </a:p>
          <a:p>
            <a:pPr algn="just">
              <a:lnSpc>
                <a:spcPct val="170000"/>
              </a:lnSpc>
              <a:buNone/>
            </a:pPr>
            <a:r>
              <a:rPr lang="en-IN" sz="2400" dirty="0"/>
              <a:t>      At one extreme, a company can have an </a:t>
            </a:r>
            <a:r>
              <a:rPr lang="en-IN" sz="2400" dirty="0">
                <a:solidFill>
                  <a:schemeClr val="bg2">
                    <a:lumMod val="50000"/>
                  </a:schemeClr>
                </a:solidFill>
              </a:rPr>
              <a:t>efficient</a:t>
            </a:r>
            <a:r>
              <a:rPr lang="en-IN" sz="2400" dirty="0"/>
              <a:t> supply chain with a focus on the ability to produce low-cost PCs by limiting variety and exploiting economies of scale. At the other extreme, a company can have a highly flexible and </a:t>
            </a:r>
            <a:r>
              <a:rPr lang="en-IN" sz="2400" dirty="0">
                <a:solidFill>
                  <a:schemeClr val="accent2">
                    <a:lumMod val="60000"/>
                    <a:lumOff val="40000"/>
                  </a:schemeClr>
                </a:solidFill>
              </a:rPr>
              <a:t>responsive</a:t>
            </a:r>
            <a:r>
              <a:rPr lang="en-IN" sz="2400" dirty="0"/>
              <a:t> supply chain that is very good at producing a large variety of products where cost is more</a:t>
            </a:r>
          </a:p>
        </p:txBody>
      </p:sp>
      <p:sp>
        <p:nvSpPr>
          <p:cNvPr id="4" name="Title 1"/>
          <p:cNvSpPr>
            <a:spLocks noGrp="1"/>
          </p:cNvSpPr>
          <p:nvPr>
            <p:ph type="title"/>
          </p:nvPr>
        </p:nvSpPr>
        <p:spPr>
          <a:xfrm>
            <a:off x="467544" y="0"/>
            <a:ext cx="8229600" cy="1143000"/>
          </a:xfrm>
        </p:spPr>
        <p:txBody>
          <a:bodyPr>
            <a:normAutofit/>
          </a:bodyPr>
          <a:lstStyle/>
          <a:p>
            <a:r>
              <a:rPr lang="en-US" sz="3200" dirty="0"/>
              <a:t>Achieving Strategic Fit</a:t>
            </a:r>
            <a:endParaRPr lang="en-IN" sz="32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836712"/>
            <a:ext cx="8291264" cy="5328592"/>
          </a:xfrm>
        </p:spPr>
        <p:txBody>
          <a:bodyPr>
            <a:normAutofit fontScale="92500"/>
          </a:bodyPr>
          <a:lstStyle/>
          <a:p>
            <a:pPr algn="just">
              <a:lnSpc>
                <a:spcPct val="150000"/>
              </a:lnSpc>
            </a:pPr>
            <a:r>
              <a:rPr lang="en-IN" sz="2400" dirty="0">
                <a:solidFill>
                  <a:srgbClr val="00B0F0"/>
                </a:solidFill>
              </a:rPr>
              <a:t>Example</a:t>
            </a:r>
            <a:r>
              <a:rPr lang="en-IN" sz="2400" dirty="0"/>
              <a:t>- Dell (contd...)</a:t>
            </a:r>
          </a:p>
          <a:p>
            <a:pPr algn="just">
              <a:lnSpc>
                <a:spcPct val="150000"/>
              </a:lnSpc>
            </a:pPr>
            <a:r>
              <a:rPr lang="en-IN" sz="2400" dirty="0"/>
              <a:t>A supply chain strategy that emphasizes flexibility and responsiveness has a better strategic fit with Dell's competitive strategy.</a:t>
            </a:r>
          </a:p>
          <a:p>
            <a:pPr algn="just">
              <a:lnSpc>
                <a:spcPct val="150000"/>
              </a:lnSpc>
            </a:pPr>
            <a:r>
              <a:rPr lang="en-IN" sz="2400" dirty="0"/>
              <a:t>Dell products use common components and are designed to be assembled quickly. This feature allows Dell to assemble customized PCs quickly in response to a customer order</a:t>
            </a:r>
          </a:p>
          <a:p>
            <a:pPr algn="just">
              <a:lnSpc>
                <a:spcPct val="150000"/>
              </a:lnSpc>
            </a:pPr>
            <a:r>
              <a:rPr lang="en-IN" sz="2400" dirty="0"/>
              <a:t>Dell’s capability supports Dell's strategic goal of offering customization to its customers.</a:t>
            </a:r>
          </a:p>
        </p:txBody>
      </p:sp>
      <p:sp>
        <p:nvSpPr>
          <p:cNvPr id="4" name="Title 1"/>
          <p:cNvSpPr>
            <a:spLocks noGrp="1"/>
          </p:cNvSpPr>
          <p:nvPr>
            <p:ph type="title"/>
          </p:nvPr>
        </p:nvSpPr>
        <p:spPr>
          <a:xfrm>
            <a:off x="539552" y="0"/>
            <a:ext cx="8229600" cy="1143000"/>
          </a:xfrm>
        </p:spPr>
        <p:txBody>
          <a:bodyPr>
            <a:normAutofit/>
          </a:bodyPr>
          <a:lstStyle/>
          <a:p>
            <a:r>
              <a:rPr lang="en-US" sz="3200" dirty="0"/>
              <a:t>Achieving Strategic Fit</a:t>
            </a:r>
            <a:endParaRPr lang="en-IN" sz="32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sz="2400" dirty="0"/>
              <a:t>Explain why achieving strategic fit is critical to a company’s overall success</a:t>
            </a:r>
          </a:p>
          <a:p>
            <a:pPr algn="just">
              <a:lnSpc>
                <a:spcPct val="150000"/>
              </a:lnSpc>
              <a:buFont typeface="Wingdings" pitchFamily="2" charset="2"/>
              <a:buChar char="Ø"/>
            </a:pPr>
            <a:r>
              <a:rPr lang="en-US" sz="2400" dirty="0"/>
              <a:t>Describe how a company achieves strategic fit between its supply chain strategy and its competitive strategy</a:t>
            </a:r>
          </a:p>
          <a:p>
            <a:pPr algn="just">
              <a:lnSpc>
                <a:spcPct val="150000"/>
              </a:lnSpc>
              <a:buFont typeface="Wingdings" pitchFamily="2" charset="2"/>
              <a:buChar char="Ø"/>
            </a:pPr>
            <a:r>
              <a:rPr lang="en-US" sz="2400" dirty="0"/>
              <a:t>Discuss the importance of expanding the scope of strategic fit across the supply chain</a:t>
            </a:r>
          </a:p>
          <a:p>
            <a:pPr algn="just">
              <a:lnSpc>
                <a:spcPct val="150000"/>
              </a:lnSpc>
              <a:buFont typeface="Wingdings" pitchFamily="2" charset="2"/>
              <a:buChar char="Ø"/>
            </a:pPr>
            <a:r>
              <a:rPr lang="en-US" sz="2400" dirty="0"/>
              <a:t>Describe the major challenges that must be overcome to manage a supply chain successfully</a:t>
            </a:r>
            <a:endParaRPr lang="en-IN" sz="2400" dirty="0"/>
          </a:p>
        </p:txBody>
      </p:sp>
      <p:sp>
        <p:nvSpPr>
          <p:cNvPr id="2" name="Title 1"/>
          <p:cNvSpPr>
            <a:spLocks noGrp="1"/>
          </p:cNvSpPr>
          <p:nvPr>
            <p:ph type="title"/>
          </p:nvPr>
        </p:nvSpPr>
        <p:spPr/>
        <p:txBody>
          <a:bodyPr>
            <a:normAutofit/>
          </a:bodyPr>
          <a:lstStyle/>
          <a:p>
            <a:r>
              <a:rPr lang="en-US" sz="3200" b="1" dirty="0"/>
              <a:t>Learning Objectives</a:t>
            </a:r>
            <a:endParaRPr lang="en-IN" sz="3200" b="1"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836712"/>
            <a:ext cx="8424936" cy="6021288"/>
          </a:xfrm>
        </p:spPr>
        <p:txBody>
          <a:bodyPr>
            <a:normAutofit fontScale="92500" lnSpcReduction="10000"/>
          </a:bodyPr>
          <a:lstStyle/>
          <a:p>
            <a:pPr algn="just">
              <a:lnSpc>
                <a:spcPct val="160000"/>
              </a:lnSpc>
            </a:pPr>
            <a:r>
              <a:rPr lang="en-IN" sz="2400" dirty="0"/>
              <a:t>Three basic steps to achieving strategic fit</a:t>
            </a:r>
          </a:p>
          <a:p>
            <a:pPr algn="just">
              <a:lnSpc>
                <a:spcPct val="160000"/>
              </a:lnSpc>
              <a:buFont typeface="Wingdings" pitchFamily="2" charset="2"/>
              <a:buChar char="q"/>
            </a:pPr>
            <a:r>
              <a:rPr lang="en-IN" sz="2400" b="1" dirty="0">
                <a:solidFill>
                  <a:schemeClr val="accent2">
                    <a:lumMod val="60000"/>
                    <a:lumOff val="40000"/>
                  </a:schemeClr>
                </a:solidFill>
              </a:rPr>
              <a:t>1.Understanding the Customer and Supply Chain Uncertainty</a:t>
            </a:r>
            <a:r>
              <a:rPr lang="en-IN" sz="2400" b="1" dirty="0"/>
              <a:t>-</a:t>
            </a:r>
            <a:r>
              <a:rPr lang="en-IN" sz="2400" dirty="0"/>
              <a:t>Identifying the uncertainties that the supply chain faces while satisfying customer needs</a:t>
            </a:r>
          </a:p>
          <a:p>
            <a:pPr algn="just">
              <a:lnSpc>
                <a:spcPct val="160000"/>
              </a:lnSpc>
              <a:buFont typeface="Wingdings" pitchFamily="2" charset="2"/>
              <a:buChar char="q"/>
            </a:pPr>
            <a:r>
              <a:rPr lang="en-IN" sz="2400" b="1" dirty="0">
                <a:solidFill>
                  <a:schemeClr val="accent2">
                    <a:lumMod val="60000"/>
                    <a:lumOff val="40000"/>
                  </a:schemeClr>
                </a:solidFill>
              </a:rPr>
              <a:t>2.Understanding the Supply Chain Capabilities</a:t>
            </a:r>
            <a:r>
              <a:rPr lang="en-IN" sz="2400" b="1" dirty="0"/>
              <a:t>: </a:t>
            </a:r>
            <a:r>
              <a:rPr lang="en-IN" sz="2400" dirty="0"/>
              <a:t>A company must understand what its supply chain is designed to do well.</a:t>
            </a:r>
          </a:p>
          <a:p>
            <a:pPr algn="just">
              <a:lnSpc>
                <a:spcPct val="160000"/>
              </a:lnSpc>
              <a:buFont typeface="Wingdings" pitchFamily="2" charset="2"/>
              <a:buChar char="q"/>
            </a:pPr>
            <a:r>
              <a:rPr lang="en-IN" sz="2400" b="1" dirty="0">
                <a:solidFill>
                  <a:schemeClr val="accent2">
                    <a:lumMod val="60000"/>
                    <a:lumOff val="40000"/>
                  </a:schemeClr>
                </a:solidFill>
              </a:rPr>
              <a:t>3.Achieving Strategic Fit</a:t>
            </a:r>
            <a:r>
              <a:rPr lang="en-IN" sz="2400" b="1" dirty="0"/>
              <a:t>-</a:t>
            </a:r>
            <a:r>
              <a:rPr lang="en-IN" sz="2400" dirty="0"/>
              <a:t>Mismatch occurs between customer needs and what the supply chain is providing, then strategy may be changed or supply chain must be altered.</a:t>
            </a:r>
          </a:p>
          <a:p>
            <a:pPr algn="just">
              <a:lnSpc>
                <a:spcPct val="160000"/>
              </a:lnSpc>
            </a:pPr>
            <a:endParaRPr lang="en-IN" sz="2400" dirty="0"/>
          </a:p>
        </p:txBody>
      </p:sp>
      <p:sp>
        <p:nvSpPr>
          <p:cNvPr id="3" name="Title 2"/>
          <p:cNvSpPr>
            <a:spLocks noGrp="1"/>
          </p:cNvSpPr>
          <p:nvPr>
            <p:ph type="title"/>
          </p:nvPr>
        </p:nvSpPr>
        <p:spPr>
          <a:xfrm>
            <a:off x="467544" y="0"/>
            <a:ext cx="8229600" cy="1143000"/>
          </a:xfrm>
        </p:spPr>
        <p:txBody>
          <a:bodyPr>
            <a:normAutofit/>
          </a:bodyPr>
          <a:lstStyle/>
          <a:p>
            <a:r>
              <a:rPr lang="en-US" sz="3200" dirty="0"/>
              <a:t>How is Strategic Fit Achieved?</a:t>
            </a:r>
            <a:endParaRPr lang="en-IN" sz="320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628800"/>
            <a:ext cx="8208912" cy="4824536"/>
          </a:xfrm>
        </p:spPr>
        <p:txBody>
          <a:bodyPr>
            <a:normAutofit fontScale="92500" lnSpcReduction="20000"/>
          </a:bodyPr>
          <a:lstStyle/>
          <a:p>
            <a:pPr algn="just">
              <a:lnSpc>
                <a:spcPct val="150000"/>
              </a:lnSpc>
            </a:pPr>
            <a:r>
              <a:rPr lang="en-IN" sz="2400" dirty="0"/>
              <a:t>Customer </a:t>
            </a:r>
            <a:r>
              <a:rPr lang="en-IN" sz="2400" dirty="0">
                <a:solidFill>
                  <a:srgbClr val="00B050"/>
                </a:solidFill>
              </a:rPr>
              <a:t>needs are different </a:t>
            </a:r>
          </a:p>
          <a:p>
            <a:pPr algn="just">
              <a:lnSpc>
                <a:spcPct val="150000"/>
              </a:lnSpc>
            </a:pPr>
            <a:r>
              <a:rPr lang="en-IN" sz="2400" dirty="0">
                <a:solidFill>
                  <a:srgbClr val="00B0F0"/>
                </a:solidFill>
              </a:rPr>
              <a:t>Example</a:t>
            </a:r>
            <a:r>
              <a:rPr lang="en-IN" sz="2400" dirty="0"/>
              <a:t>:</a:t>
            </a:r>
          </a:p>
          <a:p>
            <a:pPr algn="just">
              <a:lnSpc>
                <a:spcPct val="150000"/>
              </a:lnSpc>
              <a:buNone/>
            </a:pPr>
            <a:r>
              <a:rPr lang="en-IN" sz="2400" dirty="0"/>
              <a:t>     When customers go to Seven-Eleven to purchase detergent, they go there for the convenience of a nearby store and are not necessarily looking for the lowest price.</a:t>
            </a:r>
          </a:p>
          <a:p>
            <a:pPr algn="just">
              <a:lnSpc>
                <a:spcPct val="150000"/>
              </a:lnSpc>
              <a:buNone/>
            </a:pPr>
            <a:r>
              <a:rPr lang="en-IN" sz="2400" dirty="0"/>
              <a:t>     Whereas, Sam's Club customer may be willing to tolerate less variety and even purchase very large package sizes as long as the price is low. Customer need is low price.</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44824"/>
            <a:ext cx="7859216" cy="4179920"/>
          </a:xfrm>
        </p:spPr>
        <p:txBody>
          <a:bodyPr>
            <a:normAutofit/>
          </a:bodyPr>
          <a:lstStyle/>
          <a:p>
            <a:pPr>
              <a:buFont typeface="Wingdings" pitchFamily="2" charset="2"/>
              <a:buChar char="q"/>
            </a:pPr>
            <a:r>
              <a:rPr lang="en-IN" sz="2400" dirty="0"/>
              <a:t>Several attributes</a:t>
            </a:r>
          </a:p>
          <a:p>
            <a:pPr>
              <a:buNone/>
            </a:pPr>
            <a:endParaRPr lang="en-IN" sz="2400" dirty="0"/>
          </a:p>
          <a:p>
            <a:pPr algn="just">
              <a:lnSpc>
                <a:spcPct val="150000"/>
              </a:lnSpc>
              <a:buNone/>
            </a:pPr>
            <a:r>
              <a:rPr lang="en-IN" sz="2400" b="1" dirty="0">
                <a:solidFill>
                  <a:srgbClr val="00B050"/>
                </a:solidFill>
              </a:rPr>
              <a:t>1.The Quantity of the Product Needed in Each Lot</a:t>
            </a:r>
          </a:p>
          <a:p>
            <a:pPr algn="just">
              <a:lnSpc>
                <a:spcPct val="150000"/>
              </a:lnSpc>
            </a:pPr>
            <a:r>
              <a:rPr lang="en-IN" sz="2400" dirty="0"/>
              <a:t>     An emergency order for material needed to repair a production line is likely to be small. An order for material to construct a new production line is likely to be large.</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solidFill>
                  <a:schemeClr val="bg2">
                    <a:lumMod val="50000"/>
                  </a:schemeClr>
                </a:solidFill>
              </a:rPr>
              <a:t>2.</a:t>
            </a:r>
            <a:r>
              <a:rPr lang="en-IN" sz="2400" b="1" i="1" dirty="0">
                <a:solidFill>
                  <a:schemeClr val="bg2">
                    <a:lumMod val="50000"/>
                  </a:schemeClr>
                </a:solidFill>
              </a:rPr>
              <a:t> </a:t>
            </a:r>
            <a:r>
              <a:rPr lang="en-IN" sz="2400" b="1" dirty="0">
                <a:solidFill>
                  <a:schemeClr val="bg2">
                    <a:lumMod val="50000"/>
                  </a:schemeClr>
                </a:solidFill>
              </a:rPr>
              <a:t>The Response Time that Customers are Willing to Tolerate</a:t>
            </a:r>
            <a:r>
              <a:rPr lang="en-IN" sz="2400" dirty="0"/>
              <a:t>:</a:t>
            </a:r>
          </a:p>
          <a:p>
            <a:pPr algn="just">
              <a:lnSpc>
                <a:spcPct val="150000"/>
              </a:lnSpc>
            </a:pPr>
            <a:r>
              <a:rPr lang="en-IN" sz="2400" dirty="0"/>
              <a:t>   The tolerable response time for the emergency order is likely to be short, whereas the allowable response time for the construction order is apt to be long</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solidFill>
                  <a:schemeClr val="accent4">
                    <a:lumMod val="60000"/>
                    <a:lumOff val="40000"/>
                  </a:schemeClr>
                </a:solidFill>
              </a:rPr>
              <a:t>3.</a:t>
            </a:r>
            <a:r>
              <a:rPr lang="en-IN" sz="2400" b="1" i="1" dirty="0">
                <a:solidFill>
                  <a:schemeClr val="accent4">
                    <a:lumMod val="60000"/>
                    <a:lumOff val="40000"/>
                  </a:schemeClr>
                </a:solidFill>
              </a:rPr>
              <a:t> </a:t>
            </a:r>
            <a:r>
              <a:rPr lang="en-IN" sz="2400" b="1" dirty="0">
                <a:solidFill>
                  <a:schemeClr val="accent4">
                    <a:lumMod val="60000"/>
                    <a:lumOff val="40000"/>
                  </a:schemeClr>
                </a:solidFill>
              </a:rPr>
              <a:t>The Variety of Products Needed</a:t>
            </a:r>
            <a:r>
              <a:rPr lang="en-IN" sz="2400" dirty="0"/>
              <a:t>: </a:t>
            </a:r>
          </a:p>
          <a:p>
            <a:pPr algn="just">
              <a:lnSpc>
                <a:spcPct val="150000"/>
              </a:lnSpc>
            </a:pPr>
            <a:r>
              <a:rPr lang="en-IN" sz="2400" dirty="0"/>
              <a:t>  A customer may place a high premium on the availability of all parts of an emergency repair order from a single supplier. This may not be the case for the construction order.</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229600" cy="4525963"/>
          </a:xfrm>
        </p:spPr>
        <p:txBody>
          <a:bodyPr>
            <a:normAutofit/>
          </a:bodyPr>
          <a:lstStyle/>
          <a:p>
            <a:pPr algn="just">
              <a:lnSpc>
                <a:spcPct val="150000"/>
              </a:lnSpc>
              <a:buNone/>
            </a:pPr>
            <a:r>
              <a:rPr lang="en-IN" sz="2400" b="1" dirty="0">
                <a:solidFill>
                  <a:schemeClr val="bg2">
                    <a:lumMod val="50000"/>
                  </a:schemeClr>
                </a:solidFill>
              </a:rPr>
              <a:t>4. The Service Level Required</a:t>
            </a:r>
            <a:r>
              <a:rPr lang="en-IN" sz="2400" dirty="0">
                <a:solidFill>
                  <a:srgbClr val="FFC000"/>
                </a:solidFill>
              </a:rPr>
              <a:t>: </a:t>
            </a:r>
          </a:p>
          <a:p>
            <a:pPr algn="just">
              <a:lnSpc>
                <a:spcPct val="150000"/>
              </a:lnSpc>
            </a:pPr>
            <a:r>
              <a:rPr lang="en-IN" sz="2400" dirty="0"/>
              <a:t>A customer placing an emergency order expects a high level of product availability</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endParaRPr lang="en-IN" sz="2400" b="1" dirty="0"/>
          </a:p>
          <a:p>
            <a:pPr algn="just">
              <a:lnSpc>
                <a:spcPct val="150000"/>
              </a:lnSpc>
              <a:buNone/>
            </a:pPr>
            <a:r>
              <a:rPr lang="en-IN" sz="2400" b="1" dirty="0">
                <a:solidFill>
                  <a:srgbClr val="92D050"/>
                </a:solidFill>
              </a:rPr>
              <a:t>5. The Price of the Product</a:t>
            </a:r>
            <a:r>
              <a:rPr lang="en-IN" sz="2400" dirty="0">
                <a:solidFill>
                  <a:srgbClr val="92D050"/>
                </a:solidFill>
              </a:rPr>
              <a:t>: </a:t>
            </a:r>
          </a:p>
          <a:p>
            <a:pPr algn="just">
              <a:lnSpc>
                <a:spcPct val="150000"/>
              </a:lnSpc>
            </a:pPr>
            <a:r>
              <a:rPr lang="en-IN" sz="2400" dirty="0"/>
              <a:t>   The customer placing the emergency order is apt to be much less sensitive to price than the customer placing the construction order.</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endParaRPr lang="en-IN" sz="2400" dirty="0"/>
          </a:p>
          <a:p>
            <a:pPr algn="just">
              <a:lnSpc>
                <a:spcPct val="150000"/>
              </a:lnSpc>
              <a:buNone/>
            </a:pPr>
            <a:r>
              <a:rPr lang="en-IN" sz="2400" dirty="0">
                <a:solidFill>
                  <a:srgbClr val="FF0000"/>
                </a:solidFill>
              </a:rPr>
              <a:t>6</a:t>
            </a:r>
            <a:r>
              <a:rPr lang="en-IN" sz="2400" b="1" dirty="0">
                <a:solidFill>
                  <a:srgbClr val="FF0000"/>
                </a:solidFill>
              </a:rPr>
              <a:t>. The Desired Rate of Innovation in the Product: </a:t>
            </a:r>
          </a:p>
          <a:p>
            <a:pPr algn="just">
              <a:lnSpc>
                <a:spcPct val="150000"/>
              </a:lnSpc>
            </a:pPr>
            <a:r>
              <a:rPr lang="en-IN" sz="2400" dirty="0"/>
              <a:t>     Customers at a high-end department store expect a lot of innovation and new designs in the store's apparel. Customers at Wal-Mart may be less sensitive to new product innovation.</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44824"/>
            <a:ext cx="8229600" cy="4525963"/>
          </a:xfrm>
        </p:spPr>
        <p:txBody>
          <a:bodyPr>
            <a:normAutofit/>
          </a:bodyPr>
          <a:lstStyle/>
          <a:p>
            <a:pPr algn="just">
              <a:lnSpc>
                <a:spcPct val="150000"/>
              </a:lnSpc>
            </a:pPr>
            <a:r>
              <a:rPr lang="en-IN" sz="2400" dirty="0"/>
              <a:t>All these attributers are combined in one key attribute and one needs to measure that attribute only.</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00808"/>
            <a:ext cx="8229600" cy="4525963"/>
          </a:xfrm>
        </p:spPr>
        <p:txBody>
          <a:bodyPr>
            <a:normAutofit/>
          </a:bodyPr>
          <a:lstStyle/>
          <a:p>
            <a:pPr algn="just"/>
            <a:r>
              <a:rPr lang="en-IN" sz="2400" b="1" dirty="0">
                <a:solidFill>
                  <a:schemeClr val="bg2">
                    <a:lumMod val="50000"/>
                  </a:schemeClr>
                </a:solidFill>
              </a:rPr>
              <a:t>Implied Demand Uncertainty</a:t>
            </a:r>
          </a:p>
          <a:p>
            <a:pPr algn="just">
              <a:lnSpc>
                <a:spcPct val="150000"/>
              </a:lnSpc>
              <a:buNone/>
            </a:pPr>
            <a:r>
              <a:rPr lang="en-IN" sz="2400" dirty="0"/>
              <a:t>         Each customer need can be translated into the metric of implied demand uncertainty</a:t>
            </a:r>
          </a:p>
          <a:p>
            <a:pPr algn="just">
              <a:lnSpc>
                <a:spcPct val="150000"/>
              </a:lnSpc>
              <a:buNone/>
            </a:pPr>
            <a:r>
              <a:rPr lang="en-IN" sz="2400" dirty="0"/>
              <a:t>         Implied demand uncertainty is demand uncertainty due to the portion of demand that the supply chain is targeting, not the entire demand</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196752"/>
            <a:ext cx="7812360" cy="5184576"/>
          </a:xfrm>
        </p:spPr>
        <p:txBody>
          <a:bodyPr>
            <a:normAutofit fontScale="92500" lnSpcReduction="20000"/>
          </a:bodyPr>
          <a:lstStyle/>
          <a:p>
            <a:pPr algn="just">
              <a:lnSpc>
                <a:spcPct val="150000"/>
              </a:lnSpc>
            </a:pPr>
            <a:r>
              <a:rPr lang="en-IN" sz="2400" dirty="0">
                <a:solidFill>
                  <a:schemeClr val="accent2"/>
                </a:solidFill>
              </a:rPr>
              <a:t>Competitive strategy</a:t>
            </a:r>
            <a:r>
              <a:rPr lang="en-IN" sz="2400" dirty="0"/>
              <a:t>: It defines the set of customer needs that it seeks to satisfy through its products and services</a:t>
            </a:r>
          </a:p>
          <a:p>
            <a:pPr algn="just">
              <a:lnSpc>
                <a:spcPct val="150000"/>
              </a:lnSpc>
            </a:pPr>
            <a:r>
              <a:rPr lang="en-IN" sz="2400" dirty="0">
                <a:solidFill>
                  <a:srgbClr val="00B0F0"/>
                </a:solidFill>
              </a:rPr>
              <a:t>Example</a:t>
            </a:r>
            <a:r>
              <a:rPr lang="en-IN" sz="2400" dirty="0"/>
              <a:t>:</a:t>
            </a:r>
          </a:p>
          <a:p>
            <a:pPr algn="just">
              <a:lnSpc>
                <a:spcPct val="150000"/>
              </a:lnSpc>
              <a:buFont typeface="Wingdings" pitchFamily="2" charset="2"/>
              <a:buChar char="Ø"/>
            </a:pPr>
            <a:r>
              <a:rPr lang="en-IN" sz="2400" dirty="0"/>
              <a:t> Wal-Mart aims to provide high availability of a variety of products of reasonable quality at low prices</a:t>
            </a:r>
          </a:p>
          <a:p>
            <a:pPr algn="just">
              <a:lnSpc>
                <a:spcPct val="150000"/>
              </a:lnSpc>
              <a:buFont typeface="Wingdings" pitchFamily="2" charset="2"/>
              <a:buChar char="Ø"/>
            </a:pPr>
            <a:r>
              <a:rPr lang="en-IN" sz="2400" dirty="0"/>
              <a:t> In contrast, McMaster-Carr sells maintenance, repair, and operations (MRO) products. Its competitive strategy is to provide the customer with convenience, availability, and responsiveness</a:t>
            </a:r>
          </a:p>
        </p:txBody>
      </p:sp>
      <p:sp>
        <p:nvSpPr>
          <p:cNvPr id="2" name="Title 1"/>
          <p:cNvSpPr>
            <a:spLocks noGrp="1"/>
          </p:cNvSpPr>
          <p:nvPr>
            <p:ph type="title"/>
          </p:nvPr>
        </p:nvSpPr>
        <p:spPr>
          <a:xfrm>
            <a:off x="467544" y="188640"/>
            <a:ext cx="8229600" cy="1143000"/>
          </a:xfrm>
        </p:spPr>
        <p:txBody>
          <a:bodyPr>
            <a:normAutofit/>
          </a:bodyPr>
          <a:lstStyle/>
          <a:p>
            <a:pPr algn="ctr"/>
            <a:r>
              <a:rPr lang="en-US" sz="3200" dirty="0"/>
              <a:t>Competitive and Supply</a:t>
            </a:r>
            <a:br>
              <a:rPr lang="en-US" sz="3200" dirty="0"/>
            </a:br>
            <a:r>
              <a:rPr lang="en-US" sz="3200" dirty="0"/>
              <a:t>Chain Strategies</a:t>
            </a:r>
            <a:endParaRPr lang="en-IN" sz="32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628800"/>
            <a:ext cx="8229600" cy="4525963"/>
          </a:xfrm>
        </p:spPr>
        <p:txBody>
          <a:bodyPr>
            <a:normAutofit/>
          </a:bodyPr>
          <a:lstStyle/>
          <a:p>
            <a:pPr algn="just">
              <a:lnSpc>
                <a:spcPct val="150000"/>
              </a:lnSpc>
            </a:pPr>
            <a:r>
              <a:rPr lang="en-IN" sz="2400" dirty="0"/>
              <a:t>Demand uncertainty reflects the uncertainty of customer demand for a product whereas, Implied demand uncertainty is the resulting uncertainty for only the portion of the demand that the supply chain plans to satisfy and the attributes the customer desires</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a:t>
            </a:r>
          </a:p>
          <a:p>
            <a:pPr algn="just">
              <a:lnSpc>
                <a:spcPct val="150000"/>
              </a:lnSpc>
              <a:buNone/>
            </a:pPr>
            <a:r>
              <a:rPr lang="en-IN" sz="2400" dirty="0"/>
              <a:t>      A firm supplying only emergency orders for a product will face a higher implied demand uncertainty than a firm that supplies the same product with a long lead time, as the second firm has an opportunity to fulfil the orders evenly over the long lead time</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19256" cy="4683976"/>
          </a:xfrm>
        </p:spPr>
        <p:txBody>
          <a:bodyPr>
            <a:normAutofit/>
          </a:bodyPr>
          <a:lstStyle/>
          <a:p>
            <a:pPr algn="just">
              <a:lnSpc>
                <a:spcPct val="150000"/>
              </a:lnSpc>
              <a:buNone/>
            </a:pPr>
            <a:r>
              <a:rPr lang="en-IN" sz="2400" dirty="0"/>
              <a:t>      </a:t>
            </a:r>
            <a:r>
              <a:rPr lang="en-IN" sz="2400" dirty="0">
                <a:solidFill>
                  <a:schemeClr val="bg2">
                    <a:lumMod val="50000"/>
                  </a:schemeClr>
                </a:solidFill>
              </a:rPr>
              <a:t>Raising the service level increases the implied demand uncertainty </a:t>
            </a:r>
            <a:r>
              <a:rPr lang="en-IN" sz="2400" dirty="0"/>
              <a:t>even though the product's underlying demand uncertainty does not change</a:t>
            </a:r>
          </a:p>
          <a:p>
            <a:pPr algn="just">
              <a:lnSpc>
                <a:spcPct val="150000"/>
              </a:lnSpc>
              <a:buNone/>
            </a:pPr>
            <a:r>
              <a:rPr lang="en-IN" sz="2400" dirty="0"/>
              <a:t>      As a supply chain raises its level of service, it must be able to meet a higher and higher percentage of actual demand, forcing it to prepare for rare surges in demand</a:t>
            </a:r>
          </a:p>
        </p:txBody>
      </p:sp>
      <p:sp>
        <p:nvSpPr>
          <p:cNvPr id="3" name="Title 2"/>
          <p:cNvSpPr>
            <a:spLocks noGrp="1"/>
          </p:cNvSpPr>
          <p:nvPr>
            <p:ph type="title"/>
          </p:nvPr>
        </p:nvSpPr>
        <p:spPr/>
        <p:txBody>
          <a:bodyPr>
            <a:normAutofit/>
          </a:bodyPr>
          <a:lstStyle/>
          <a:p>
            <a:r>
              <a:rPr lang="en-IN" sz="3200" dirty="0"/>
              <a:t>Step 1 : Understanding the Customer and Supply Chain Uncertainty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Table 2-1 illustrates how various customer needs </a:t>
            </a:r>
          </a:p>
          <a:p>
            <a:pPr algn="just">
              <a:lnSpc>
                <a:spcPct val="150000"/>
              </a:lnSpc>
              <a:buNone/>
            </a:pPr>
            <a:r>
              <a:rPr lang="en-IN" sz="2400" dirty="0"/>
              <a:t>affect implied demand uncertainty</a:t>
            </a:r>
          </a:p>
        </p:txBody>
      </p:sp>
      <p:sp>
        <p:nvSpPr>
          <p:cNvPr id="3" name="Title 2"/>
          <p:cNvSpPr>
            <a:spLocks noGrp="1"/>
          </p:cNvSpPr>
          <p:nvPr>
            <p:ph type="title"/>
          </p:nvPr>
        </p:nvSpPr>
        <p:spPr/>
        <p:txBody>
          <a:bodyPr>
            <a:normAutofit/>
          </a:bodyPr>
          <a:lstStyle/>
          <a:p>
            <a:pPr algn="ctr"/>
            <a:r>
              <a:rPr lang="en-IN" sz="3200" dirty="0"/>
              <a:t>Customers needs and Implied Uncertainty</a:t>
            </a:r>
          </a:p>
        </p:txBody>
      </p:sp>
      <p:graphicFrame>
        <p:nvGraphicFramePr>
          <p:cNvPr id="4" name="Table 3"/>
          <p:cNvGraphicFramePr>
            <a:graphicFrameLocks noGrp="1"/>
          </p:cNvGraphicFramePr>
          <p:nvPr/>
        </p:nvGraphicFramePr>
        <p:xfrm>
          <a:off x="323528" y="2708920"/>
          <a:ext cx="8566150" cy="3413760"/>
        </p:xfrm>
        <a:graphic>
          <a:graphicData uri="http://schemas.openxmlformats.org/drawingml/2006/table">
            <a:tbl>
              <a:tblPr firstRow="1">
                <a:tableStyleId>{5940675A-B579-460E-94D1-54222C63F5DA}</a:tableStyleId>
              </a:tblPr>
              <a:tblGrid>
                <a:gridCol w="3455814">
                  <a:extLst>
                    <a:ext uri="{9D8B030D-6E8A-4147-A177-3AD203B41FA5}">
                      <a16:colId xmlns:a16="http://schemas.microsoft.com/office/drawing/2014/main" val="20000"/>
                    </a:ext>
                  </a:extLst>
                </a:gridCol>
                <a:gridCol w="5110336">
                  <a:extLst>
                    <a:ext uri="{9D8B030D-6E8A-4147-A177-3AD203B41FA5}">
                      <a16:colId xmlns:a16="http://schemas.microsoft.com/office/drawing/2014/main" val="20001"/>
                    </a:ext>
                  </a:extLst>
                </a:gridCol>
              </a:tblGrid>
              <a:tr h="299508">
                <a:tc>
                  <a:txBody>
                    <a:bodyPr/>
                    <a:lstStyle/>
                    <a:p>
                      <a:r>
                        <a:rPr lang="en-US" sz="1400" b="1" dirty="0">
                          <a:solidFill>
                            <a:schemeClr val="bg2"/>
                          </a:solidFill>
                        </a:rPr>
                        <a:t>Customer Need</a:t>
                      </a:r>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bg2"/>
                          </a:solidFill>
                        </a:rPr>
                        <a:t>Causes Implied Demand Uncertainty to …</a:t>
                      </a:r>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09163">
                <a:tc>
                  <a:txBody>
                    <a:bodyPr/>
                    <a:lstStyle/>
                    <a:p>
                      <a:r>
                        <a:rPr lang="en-US" sz="1400" dirty="0"/>
                        <a:t>Range of quantity required increases</a:t>
                      </a:r>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Increase because a wider range of the quantity required implies greater variance in demand</a:t>
                      </a:r>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9163">
                <a:tc>
                  <a:txBody>
                    <a:bodyPr/>
                    <a:lstStyle/>
                    <a:p>
                      <a:r>
                        <a:rPr lang="en-US" sz="1400" kern="1200" dirty="0">
                          <a:solidFill>
                            <a:schemeClr val="tx1"/>
                          </a:solidFill>
                          <a:latin typeface="+mn-lt"/>
                          <a:ea typeface="+mn-ea"/>
                          <a:cs typeface="+mn-cs"/>
                        </a:rPr>
                        <a:t>Lead time decreases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tx1"/>
                          </a:solidFill>
                          <a:latin typeface="+mn-lt"/>
                          <a:ea typeface="+mn-ea"/>
                          <a:cs typeface="+mn-cs"/>
                        </a:rPr>
                        <a:t>Increase because there is less time in which to react to orders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9163">
                <a:tc>
                  <a:txBody>
                    <a:bodyPr/>
                    <a:lstStyle/>
                    <a:p>
                      <a:r>
                        <a:rPr lang="en-US" sz="1400" kern="1200" dirty="0">
                          <a:solidFill>
                            <a:schemeClr val="tx1"/>
                          </a:solidFill>
                          <a:latin typeface="+mn-lt"/>
                          <a:ea typeface="+mn-ea"/>
                          <a:cs typeface="+mn-cs"/>
                        </a:rPr>
                        <a:t>Variety of products required increases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tx1"/>
                          </a:solidFill>
                          <a:latin typeface="+mn-lt"/>
                          <a:ea typeface="+mn-ea"/>
                          <a:cs typeface="+mn-cs"/>
                        </a:rPr>
                        <a:t>Increase because demand per product becomes more disaggregate</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9163">
                <a:tc>
                  <a:txBody>
                    <a:bodyPr/>
                    <a:lstStyle/>
                    <a:p>
                      <a:r>
                        <a:rPr lang="en-US" sz="1400" kern="1200" dirty="0">
                          <a:solidFill>
                            <a:schemeClr val="tx1"/>
                          </a:solidFill>
                          <a:latin typeface="+mn-lt"/>
                          <a:ea typeface="+mn-ea"/>
                          <a:cs typeface="+mn-cs"/>
                        </a:rPr>
                        <a:t>Number of channels through which product may be acquired increases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tx1"/>
                          </a:solidFill>
                          <a:latin typeface="+mn-lt"/>
                          <a:ea typeface="+mn-ea"/>
                          <a:cs typeface="+mn-cs"/>
                        </a:rPr>
                        <a:t>Increase because the total customer demand is now disaggregated over more channels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9163">
                <a:tc>
                  <a:txBody>
                    <a:bodyPr/>
                    <a:lstStyle/>
                    <a:p>
                      <a:r>
                        <a:rPr lang="en-US" sz="1400" kern="1200" dirty="0">
                          <a:solidFill>
                            <a:schemeClr val="tx1"/>
                          </a:solidFill>
                          <a:latin typeface="+mn-lt"/>
                          <a:ea typeface="+mn-ea"/>
                          <a:cs typeface="+mn-cs"/>
                        </a:rPr>
                        <a:t>Rate of innovation increases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tx1"/>
                          </a:solidFill>
                          <a:latin typeface="+mn-lt"/>
                          <a:ea typeface="+mn-ea"/>
                          <a:cs typeface="+mn-cs"/>
                        </a:rPr>
                        <a:t>Increase because new products tend to have more uncertain demand</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09163">
                <a:tc>
                  <a:txBody>
                    <a:bodyPr/>
                    <a:lstStyle/>
                    <a:p>
                      <a:r>
                        <a:rPr lang="en-US" sz="1400" kern="1200" dirty="0">
                          <a:solidFill>
                            <a:schemeClr val="tx1"/>
                          </a:solidFill>
                          <a:latin typeface="+mn-lt"/>
                          <a:ea typeface="+mn-ea"/>
                          <a:cs typeface="+mn-cs"/>
                        </a:rPr>
                        <a:t>Required service level increases</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tx1"/>
                          </a:solidFill>
                          <a:latin typeface="+mn-lt"/>
                          <a:ea typeface="+mn-ea"/>
                          <a:cs typeface="+mn-cs"/>
                        </a:rPr>
                        <a:t>Increase because the firm now has to handle unusual surges in demand</a:t>
                      </a:r>
                      <a:endParaRPr lang="en-US" sz="1400" dirty="0"/>
                    </a:p>
                  </a:txBody>
                  <a:tcPr marL="99060" marR="990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5" name="TextBox 4"/>
          <p:cNvSpPr txBox="1">
            <a:spLocks noChangeArrowheads="1"/>
          </p:cNvSpPr>
          <p:nvPr/>
        </p:nvSpPr>
        <p:spPr bwMode="auto">
          <a:xfrm>
            <a:off x="7812360" y="6381328"/>
            <a:ext cx="1050288" cy="307777"/>
          </a:xfrm>
          <a:prstGeom prst="rect">
            <a:avLst/>
          </a:prstGeom>
          <a:noFill/>
          <a:ln w="9525">
            <a:noFill/>
            <a:miter lim="800000"/>
            <a:headEnd/>
            <a:tailEnd/>
          </a:ln>
        </p:spPr>
        <p:txBody>
          <a:bodyPr wrap="none">
            <a:spAutoFit/>
          </a:bodyPr>
          <a:lstStyle/>
          <a:p>
            <a:r>
              <a:rPr lang="en-US" sz="1400" b="1" dirty="0"/>
              <a:t>Table 2-1</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Implied demand uncertainty is often correlated with </a:t>
            </a:r>
          </a:p>
          <a:p>
            <a:pPr algn="just">
              <a:lnSpc>
                <a:spcPct val="150000"/>
              </a:lnSpc>
              <a:buNone/>
            </a:pPr>
            <a:r>
              <a:rPr lang="en-IN" sz="2400" dirty="0"/>
              <a:t>other characteristics of demand as shown in Fisher </a:t>
            </a:r>
          </a:p>
          <a:p>
            <a:pPr algn="just">
              <a:lnSpc>
                <a:spcPct val="150000"/>
              </a:lnSpc>
              <a:buNone/>
            </a:pPr>
            <a:r>
              <a:rPr lang="en-IN" sz="2400" dirty="0"/>
              <a:t>chart</a:t>
            </a:r>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graphicFrame>
        <p:nvGraphicFramePr>
          <p:cNvPr id="4" name="Table 3"/>
          <p:cNvGraphicFramePr>
            <a:graphicFrameLocks noGrp="1"/>
          </p:cNvGraphicFramePr>
          <p:nvPr/>
        </p:nvGraphicFramePr>
        <p:xfrm>
          <a:off x="683568" y="3789040"/>
          <a:ext cx="8034870" cy="2392680"/>
        </p:xfrm>
        <a:graphic>
          <a:graphicData uri="http://schemas.openxmlformats.org/drawingml/2006/table">
            <a:tbl>
              <a:tblPr firstRow="1">
                <a:tableStyleId>{5940675A-B579-460E-94D1-54222C63F5DA}</a:tableStyleId>
              </a:tblPr>
              <a:tblGrid>
                <a:gridCol w="4196292">
                  <a:extLst>
                    <a:ext uri="{9D8B030D-6E8A-4147-A177-3AD203B41FA5}">
                      <a16:colId xmlns:a16="http://schemas.microsoft.com/office/drawing/2014/main" val="20000"/>
                    </a:ext>
                  </a:extLst>
                </a:gridCol>
                <a:gridCol w="1919289">
                  <a:extLst>
                    <a:ext uri="{9D8B030D-6E8A-4147-A177-3AD203B41FA5}">
                      <a16:colId xmlns:a16="http://schemas.microsoft.com/office/drawing/2014/main" val="20001"/>
                    </a:ext>
                  </a:extLst>
                </a:gridCol>
                <a:gridCol w="1919289">
                  <a:extLst>
                    <a:ext uri="{9D8B030D-6E8A-4147-A177-3AD203B41FA5}">
                      <a16:colId xmlns:a16="http://schemas.microsoft.com/office/drawing/2014/main" val="20002"/>
                    </a:ext>
                  </a:extLst>
                </a:gridCol>
              </a:tblGrid>
              <a:tr h="136024">
                <a:tc>
                  <a:txBody>
                    <a:bodyPr/>
                    <a:lstStyle/>
                    <a:p>
                      <a:endParaRPr lang="en-US" b="1" dirty="0">
                        <a:solidFill>
                          <a:schemeClr val="bg2"/>
                        </a:solidFill>
                      </a:endParaRPr>
                    </a:p>
                  </a:txBody>
                  <a:tcPr marL="99060" marR="99060">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800" b="1" kern="1200" dirty="0">
                          <a:solidFill>
                            <a:schemeClr val="bg2"/>
                          </a:solidFill>
                          <a:latin typeface="+mn-lt"/>
                          <a:ea typeface="+mn-ea"/>
                          <a:cs typeface="+mn-cs"/>
                        </a:rPr>
                        <a:t>Low Implied Uncertainty</a:t>
                      </a:r>
                      <a:endParaRPr lang="en-US" b="1" dirty="0">
                        <a:solidFill>
                          <a:schemeClr val="bg2"/>
                        </a:solidFill>
                      </a:endParaRPr>
                    </a:p>
                  </a:txBody>
                  <a:tcPr marL="99060" marR="99060">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800" b="1" kern="1200" dirty="0">
                          <a:solidFill>
                            <a:schemeClr val="bg2"/>
                          </a:solidFill>
                          <a:latin typeface="+mn-lt"/>
                          <a:ea typeface="+mn-ea"/>
                          <a:cs typeface="+mn-cs"/>
                        </a:rPr>
                        <a:t>High Implied Uncertainty</a:t>
                      </a:r>
                      <a:endParaRPr lang="en-US" b="1" dirty="0">
                        <a:solidFill>
                          <a:schemeClr val="bg2"/>
                        </a:solidFill>
                      </a:endParaRPr>
                    </a:p>
                  </a:txBody>
                  <a:tcPr marL="99060" marR="99060">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370840">
                <a:tc>
                  <a:txBody>
                    <a:bodyPr/>
                    <a:lstStyle/>
                    <a:p>
                      <a:r>
                        <a:rPr lang="en-US" sz="1800" kern="1200" dirty="0">
                          <a:solidFill>
                            <a:schemeClr val="tx1"/>
                          </a:solidFill>
                          <a:latin typeface="+mn-lt"/>
                          <a:ea typeface="+mn-ea"/>
                          <a:cs typeface="+mn-cs"/>
                        </a:rPr>
                        <a:t>Product margin</a:t>
                      </a:r>
                      <a:endParaRPr lang="en-US" dirty="0"/>
                    </a:p>
                  </a:txBody>
                  <a:tcPr marL="99060" marR="99060">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Low</a:t>
                      </a:r>
                    </a:p>
                  </a:txBody>
                  <a:tcPr marL="99060" marR="99060">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High</a:t>
                      </a:r>
                    </a:p>
                  </a:txBody>
                  <a:tcPr marL="99060" marR="99060">
                    <a:lnL w="12700" cmpd="sng">
                      <a:noFill/>
                    </a:lnL>
                    <a:lnR w="12700" cmpd="sng">
                      <a:noFill/>
                    </a:lnR>
                    <a:lnT w="28575"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800" kern="1200" dirty="0">
                          <a:solidFill>
                            <a:schemeClr val="tx1"/>
                          </a:solidFill>
                          <a:latin typeface="+mn-lt"/>
                          <a:ea typeface="+mn-ea"/>
                          <a:cs typeface="+mn-cs"/>
                        </a:rPr>
                        <a:t>Average forecast error</a:t>
                      </a:r>
                      <a:endParaRPr lang="en-US" dirty="0"/>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10%</a:t>
                      </a:r>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40% to 100%</a:t>
                      </a:r>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kern="1200" dirty="0">
                          <a:solidFill>
                            <a:schemeClr val="tx1"/>
                          </a:solidFill>
                          <a:latin typeface="+mn-lt"/>
                          <a:ea typeface="+mn-ea"/>
                          <a:cs typeface="+mn-cs"/>
                        </a:rPr>
                        <a:t>Average stockout rate</a:t>
                      </a:r>
                      <a:endParaRPr lang="en-US" dirty="0"/>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1% to 2%</a:t>
                      </a:r>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10% to 40%</a:t>
                      </a:r>
                    </a:p>
                  </a:txBody>
                  <a:tcPr marL="99060" marR="990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kern="1200" dirty="0">
                          <a:solidFill>
                            <a:schemeClr val="tx1"/>
                          </a:solidFill>
                          <a:latin typeface="+mn-lt"/>
                          <a:ea typeface="+mn-ea"/>
                          <a:cs typeface="+mn-cs"/>
                        </a:rPr>
                        <a:t>Average forced season-end markdown</a:t>
                      </a:r>
                      <a:endParaRPr lang="en-US" dirty="0"/>
                    </a:p>
                  </a:txBody>
                  <a:tcPr marL="99060" marR="99060">
                    <a:lnL w="12700" cmpd="sng">
                      <a:noFill/>
                    </a:lnL>
                    <a:lnR w="12700" cmpd="sng">
                      <a:noFill/>
                    </a:lnR>
                    <a:lnT w="12700" cmpd="sng">
                      <a:noFill/>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marL="99060" marR="99060">
                    <a:lnL w="12700" cmpd="sng">
                      <a:noFill/>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10% to 25%</a:t>
                      </a:r>
                    </a:p>
                  </a:txBody>
                  <a:tcPr marL="99060" marR="99060">
                    <a:lnL w="12700" cmpd="sng">
                      <a:noFill/>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TextBox 4"/>
          <p:cNvSpPr txBox="1">
            <a:spLocks noChangeArrowheads="1"/>
          </p:cNvSpPr>
          <p:nvPr/>
        </p:nvSpPr>
        <p:spPr bwMode="auto">
          <a:xfrm>
            <a:off x="7668344" y="6309320"/>
            <a:ext cx="1050288" cy="307777"/>
          </a:xfrm>
          <a:prstGeom prst="rect">
            <a:avLst/>
          </a:prstGeom>
          <a:noFill/>
          <a:ln w="9525">
            <a:noFill/>
            <a:miter lim="800000"/>
            <a:headEnd/>
            <a:tailEnd/>
          </a:ln>
        </p:spPr>
        <p:txBody>
          <a:bodyPr wrap="none">
            <a:spAutoFit/>
          </a:bodyPr>
          <a:lstStyle/>
          <a:p>
            <a:r>
              <a:rPr lang="en-US" sz="1400" b="1" dirty="0"/>
              <a:t>Table 2-2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b="1" dirty="0">
                <a:solidFill>
                  <a:srgbClr val="FF0000"/>
                </a:solidFill>
              </a:rPr>
              <a:t>Explanation</a:t>
            </a:r>
          </a:p>
          <a:p>
            <a:pPr algn="just">
              <a:lnSpc>
                <a:spcPct val="150000"/>
              </a:lnSpc>
              <a:buNone/>
            </a:pPr>
            <a:r>
              <a:rPr lang="en-IN" sz="2400" dirty="0"/>
              <a:t>1. Products with uncertain demand are often less mature and have less direct competition. As a result, margins tend to be high.</a:t>
            </a:r>
          </a:p>
        </p:txBody>
      </p:sp>
      <p:sp>
        <p:nvSpPr>
          <p:cNvPr id="3" name="Title 2"/>
          <p:cNvSpPr>
            <a:spLocks noGrp="1"/>
          </p:cNvSpPr>
          <p:nvPr>
            <p:ph type="title"/>
          </p:nvPr>
        </p:nvSpPr>
        <p:spPr/>
        <p:txBody>
          <a:bodyPr>
            <a:normAutofit/>
          </a:bodyPr>
          <a:lstStyle/>
          <a:p>
            <a:r>
              <a:rPr lang="en-US" sz="3200" dirty="0"/>
              <a:t>Implied Uncertainty and Other Attributes</a:t>
            </a:r>
            <a:endParaRPr lang="en-IN" sz="3200"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2. Forecasting is more accurate when demand has less uncertainty.</a:t>
            </a:r>
          </a:p>
          <a:p>
            <a:pPr algn="just">
              <a:lnSpc>
                <a:spcPct val="150000"/>
              </a:lnSpc>
              <a:buNone/>
            </a:pPr>
            <a:endParaRPr lang="en-IN" sz="2400" dirty="0"/>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3. Increased </a:t>
            </a:r>
            <a:r>
              <a:rPr lang="en-IN" sz="2400" dirty="0">
                <a:solidFill>
                  <a:srgbClr val="FF0000"/>
                </a:solidFill>
              </a:rPr>
              <a:t>implied demand uncertainty </a:t>
            </a:r>
            <a:r>
              <a:rPr lang="en-IN" sz="2400" dirty="0"/>
              <a:t>leads to </a:t>
            </a:r>
            <a:r>
              <a:rPr lang="en-IN" sz="2400" dirty="0">
                <a:solidFill>
                  <a:schemeClr val="bg2">
                    <a:lumMod val="50000"/>
                  </a:schemeClr>
                </a:solidFill>
              </a:rPr>
              <a:t>increased difficulty </a:t>
            </a:r>
            <a:r>
              <a:rPr lang="en-IN" sz="2400" dirty="0"/>
              <a:t>in matching supply with demand. For a given product, this dynamic can lead to either a stockout or an oversupply situation. Increased implied demand uncertainty thus leads to both higher oversupply and a higher stockout rate.</a:t>
            </a:r>
          </a:p>
          <a:p>
            <a:pPr algn="just">
              <a:lnSpc>
                <a:spcPct val="150000"/>
              </a:lnSpc>
              <a:buNone/>
            </a:pPr>
            <a:endParaRPr lang="en-IN" sz="2400" dirty="0"/>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4. </a:t>
            </a:r>
            <a:r>
              <a:rPr lang="en-IN" sz="2400" dirty="0">
                <a:solidFill>
                  <a:schemeClr val="bg2">
                    <a:lumMod val="50000"/>
                  </a:schemeClr>
                </a:solidFill>
              </a:rPr>
              <a:t>Markdowns are high </a:t>
            </a:r>
            <a:r>
              <a:rPr lang="en-IN" sz="2400" dirty="0"/>
              <a:t>for products with </a:t>
            </a:r>
            <a:r>
              <a:rPr lang="en-IN" sz="2400" dirty="0">
                <a:solidFill>
                  <a:srgbClr val="FF0000"/>
                </a:solidFill>
              </a:rPr>
              <a:t>high implied demand uncertainty</a:t>
            </a:r>
            <a:r>
              <a:rPr lang="en-IN" sz="2400" dirty="0"/>
              <a:t> because oversupply often results.</a:t>
            </a:r>
          </a:p>
          <a:p>
            <a:pPr algn="just">
              <a:lnSpc>
                <a:spcPct val="150000"/>
              </a:lnSpc>
              <a:buNone/>
            </a:pPr>
            <a:endParaRPr lang="en-IN" sz="2400" dirty="0"/>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a:t>
            </a:r>
          </a:p>
          <a:p>
            <a:pPr algn="just">
              <a:lnSpc>
                <a:spcPct val="150000"/>
              </a:lnSpc>
              <a:buNone/>
            </a:pPr>
            <a:r>
              <a:rPr lang="en-IN" sz="2400" dirty="0"/>
              <a:t>      Consider table salt. Salt has a very low margin, accurate demand forecasts, low stockout rates, and virtually no markdowns. These characteristics match well with Fisher's chart of characteristics for products with highly certain demand</a:t>
            </a:r>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Ø"/>
            </a:pPr>
            <a:r>
              <a:rPr lang="en-IN" sz="2400" dirty="0"/>
              <a:t>Dell has stressed customization and variety at a reasonable cost, but waiting time is approximately one week.</a:t>
            </a:r>
          </a:p>
          <a:p>
            <a:pPr algn="just">
              <a:lnSpc>
                <a:spcPct val="150000"/>
              </a:lnSpc>
              <a:buFont typeface="Wingdings" pitchFamily="2" charset="2"/>
              <a:buChar char="Ø"/>
            </a:pPr>
            <a:r>
              <a:rPr lang="en-IN" sz="2400" dirty="0"/>
              <a:t>In contrast, a customer can walk into a computer retailer and get the computer same day, but variety is limited</a:t>
            </a:r>
          </a:p>
          <a:p>
            <a:pPr algn="just">
              <a:lnSpc>
                <a:spcPct val="150000"/>
              </a:lnSpc>
            </a:pPr>
            <a:r>
              <a:rPr lang="en-IN" sz="2400" dirty="0"/>
              <a:t>A firm's competitive strategy will be defined based on its customers‘ priorities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a:t>
            </a:r>
          </a:p>
          <a:p>
            <a:pPr algn="just">
              <a:lnSpc>
                <a:spcPct val="150000"/>
              </a:lnSpc>
              <a:buNone/>
            </a:pPr>
            <a:r>
              <a:rPr lang="en-IN" sz="2400" dirty="0"/>
              <a:t>       A new palmtop computer has high implied demand uncertainty. It will likely have a high margin, very inaccurate demand forecasts, high stockout rates (if it is successful), and large markdowns (if it is a failure).</a:t>
            </a:r>
          </a:p>
        </p:txBody>
      </p:sp>
      <p:sp>
        <p:nvSpPr>
          <p:cNvPr id="3" name="Title 2"/>
          <p:cNvSpPr>
            <a:spLocks noGrp="1"/>
          </p:cNvSpPr>
          <p:nvPr>
            <p:ph type="title"/>
          </p:nvPr>
        </p:nvSpPr>
        <p:spPr/>
        <p:txBody>
          <a:bodyPr>
            <a:normAutofit/>
          </a:bodyPr>
          <a:lstStyle/>
          <a:p>
            <a:pPr algn="ctr"/>
            <a:r>
              <a:rPr lang="en-US" sz="3200" dirty="0"/>
              <a:t>Implied Uncertainty and Other Attributes</a:t>
            </a:r>
            <a:endParaRPr lang="en-IN" sz="320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60648"/>
            <a:ext cx="8424936" cy="6336704"/>
          </a:xfrm>
        </p:spPr>
        <p:txBody>
          <a:bodyPr>
            <a:normAutofit fontScale="92500" lnSpcReduction="20000"/>
          </a:bodyPr>
          <a:lstStyle/>
          <a:p>
            <a:pPr algn="just">
              <a:lnSpc>
                <a:spcPct val="150000"/>
              </a:lnSpc>
            </a:pPr>
            <a:r>
              <a:rPr lang="en-IN" sz="2400" b="1" dirty="0">
                <a:solidFill>
                  <a:srgbClr val="00B0F0"/>
                </a:solidFill>
              </a:rPr>
              <a:t>Example</a:t>
            </a:r>
            <a:r>
              <a:rPr lang="en-IN" sz="2400" b="1" dirty="0"/>
              <a:t>:</a:t>
            </a:r>
          </a:p>
          <a:p>
            <a:pPr algn="just">
              <a:lnSpc>
                <a:spcPct val="150000"/>
              </a:lnSpc>
            </a:pPr>
            <a:r>
              <a:rPr lang="en-IN" sz="2400" dirty="0"/>
              <a:t>Circuit board supplier- </a:t>
            </a:r>
            <a:r>
              <a:rPr lang="en-IN" sz="2400" dirty="0">
                <a:solidFill>
                  <a:srgbClr val="92D050"/>
                </a:solidFill>
              </a:rPr>
              <a:t>2 different customers</a:t>
            </a:r>
          </a:p>
          <a:p>
            <a:pPr algn="just">
              <a:lnSpc>
                <a:spcPct val="150000"/>
              </a:lnSpc>
              <a:buNone/>
            </a:pPr>
            <a:r>
              <a:rPr lang="en-IN" sz="2400" dirty="0"/>
              <a:t>       One is build to order manufacturer as Dell that requires </a:t>
            </a:r>
            <a:r>
              <a:rPr lang="en-IN" sz="2400" dirty="0">
                <a:solidFill>
                  <a:schemeClr val="bg2">
                    <a:lumMod val="50000"/>
                  </a:schemeClr>
                </a:solidFill>
              </a:rPr>
              <a:t>same-day lead times</a:t>
            </a:r>
            <a:r>
              <a:rPr lang="en-IN" sz="2400" dirty="0"/>
              <a:t>. In this case, the supplier might need to build up inventory to be prepared for whatever demand Dell has that day. Forecast error and supplier inventories would be high, Margins would likely be higher.</a:t>
            </a:r>
          </a:p>
          <a:p>
            <a:pPr algn="just">
              <a:lnSpc>
                <a:spcPct val="150000"/>
              </a:lnSpc>
              <a:buNone/>
            </a:pPr>
            <a:r>
              <a:rPr lang="en-IN" sz="2400" dirty="0"/>
              <a:t>      Other customer builds a small variety of PCs and specifies in advance the number and type of PCs to be built. This gives the supplier </a:t>
            </a:r>
            <a:r>
              <a:rPr lang="en-IN" sz="2400" dirty="0">
                <a:solidFill>
                  <a:srgbClr val="00B0F0"/>
                </a:solidFill>
              </a:rPr>
              <a:t>a longer lead time </a:t>
            </a:r>
            <a:r>
              <a:rPr lang="en-IN" sz="2400" dirty="0"/>
              <a:t>and reduces the forecasting errors and inventories. The supplier would likely get smaller margins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   Along with demand uncertainty, it is important to consider uncertainty resulting from the capability of the supply chain</a:t>
            </a:r>
          </a:p>
        </p:txBody>
      </p:sp>
      <p:sp>
        <p:nvSpPr>
          <p:cNvPr id="3" name="Title 2"/>
          <p:cNvSpPr>
            <a:spLocks noGrp="1"/>
          </p:cNvSpPr>
          <p:nvPr>
            <p:ph type="title"/>
          </p:nvPr>
        </p:nvSpPr>
        <p:spPr/>
        <p:txBody>
          <a:bodyPr>
            <a:normAutofit/>
          </a:bodyPr>
          <a:lstStyle/>
          <a:p>
            <a:r>
              <a:rPr lang="en-US" sz="3200" dirty="0"/>
              <a:t>Impact of Supply Source Capability</a:t>
            </a:r>
            <a:endParaRPr lang="en-IN" sz="32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buNone/>
            </a:pPr>
            <a:r>
              <a:rPr lang="en-IN" sz="2400" dirty="0">
                <a:solidFill>
                  <a:srgbClr val="00B0F0"/>
                </a:solidFill>
              </a:rPr>
              <a:t>Example</a:t>
            </a:r>
          </a:p>
          <a:p>
            <a:pPr algn="just">
              <a:lnSpc>
                <a:spcPct val="150000"/>
              </a:lnSpc>
              <a:buNone/>
            </a:pPr>
            <a:r>
              <a:rPr lang="en-IN" sz="2400" dirty="0"/>
              <a:t>        When a new component is introduced in the PC industry, the quality yields of the production process tend to be low and breakdowns are frequent. As a result, companies have difficulty delivering according to a well-defined schedule, resulting in high supply uncertainty for PC manufacturers.</a:t>
            </a:r>
          </a:p>
          <a:p>
            <a:pPr>
              <a:lnSpc>
                <a:spcPct val="150000"/>
              </a:lnSpc>
            </a:pPr>
            <a:endParaRPr lang="en-IN" sz="2400" dirty="0"/>
          </a:p>
        </p:txBody>
      </p:sp>
      <p:sp>
        <p:nvSpPr>
          <p:cNvPr id="3" name="Title 2"/>
          <p:cNvSpPr>
            <a:spLocks noGrp="1"/>
          </p:cNvSpPr>
          <p:nvPr>
            <p:ph type="title"/>
          </p:nvPr>
        </p:nvSpPr>
        <p:spPr/>
        <p:txBody>
          <a:bodyPr>
            <a:normAutofit/>
          </a:bodyPr>
          <a:lstStyle/>
          <a:p>
            <a:r>
              <a:rPr lang="en-US" sz="3200" dirty="0"/>
              <a:t>Impact of Supply Source Capability</a:t>
            </a:r>
            <a:endParaRPr lang="en-IN" sz="3200"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t>Table 2-3 illustrates how various characteristics of </a:t>
            </a:r>
          </a:p>
          <a:p>
            <a:pPr>
              <a:buNone/>
            </a:pPr>
            <a:r>
              <a:rPr lang="en-IN" sz="2400" dirty="0"/>
              <a:t>supply sources affect the supply uncertainty</a:t>
            </a:r>
          </a:p>
        </p:txBody>
      </p:sp>
      <p:sp>
        <p:nvSpPr>
          <p:cNvPr id="3" name="Title 2"/>
          <p:cNvSpPr>
            <a:spLocks noGrp="1"/>
          </p:cNvSpPr>
          <p:nvPr>
            <p:ph type="title"/>
          </p:nvPr>
        </p:nvSpPr>
        <p:spPr/>
        <p:txBody>
          <a:bodyPr>
            <a:normAutofit/>
          </a:bodyPr>
          <a:lstStyle/>
          <a:p>
            <a:r>
              <a:rPr lang="en-US" sz="3200" dirty="0"/>
              <a:t>Impact of Supply Source Capability</a:t>
            </a:r>
            <a:endParaRPr lang="en-IN" sz="3200" dirty="0"/>
          </a:p>
        </p:txBody>
      </p:sp>
      <p:graphicFrame>
        <p:nvGraphicFramePr>
          <p:cNvPr id="4" name="Table 3"/>
          <p:cNvGraphicFramePr>
            <a:graphicFrameLocks noGrp="1"/>
          </p:cNvGraphicFramePr>
          <p:nvPr/>
        </p:nvGraphicFramePr>
        <p:xfrm>
          <a:off x="395536" y="2708920"/>
          <a:ext cx="8351308" cy="2595880"/>
        </p:xfrm>
        <a:graphic>
          <a:graphicData uri="http://schemas.openxmlformats.org/drawingml/2006/table">
            <a:tbl>
              <a:tblPr firstRow="1" bandRow="1">
                <a:tableStyleId>{2D5ABB26-0587-4C30-8999-92F81FD0307C}</a:tableStyleId>
              </a:tblPr>
              <a:tblGrid>
                <a:gridCol w="4058708">
                  <a:extLst>
                    <a:ext uri="{9D8B030D-6E8A-4147-A177-3AD203B41FA5}">
                      <a16:colId xmlns:a16="http://schemas.microsoft.com/office/drawing/2014/main" val="20000"/>
                    </a:ext>
                  </a:extLst>
                </a:gridCol>
                <a:gridCol w="4292600">
                  <a:extLst>
                    <a:ext uri="{9D8B030D-6E8A-4147-A177-3AD203B41FA5}">
                      <a16:colId xmlns:a16="http://schemas.microsoft.com/office/drawing/2014/main" val="20001"/>
                    </a:ext>
                  </a:extLst>
                </a:gridCol>
              </a:tblGrid>
              <a:tr h="370840">
                <a:tc>
                  <a:txBody>
                    <a:bodyPr/>
                    <a:lstStyle/>
                    <a:p>
                      <a:r>
                        <a:rPr lang="en-US" sz="1800" b="1" kern="1200" dirty="0">
                          <a:solidFill>
                            <a:schemeClr val="bg2"/>
                          </a:solidFill>
                          <a:latin typeface="+mn-lt"/>
                          <a:ea typeface="+mn-ea"/>
                          <a:cs typeface="+mn-cs"/>
                        </a:rPr>
                        <a:t>Supply Source Capability</a:t>
                      </a:r>
                      <a:endParaRPr lang="en-US" b="1" dirty="0">
                        <a:solidFill>
                          <a:schemeClr val="bg2"/>
                        </a:solidFill>
                      </a:endParaRPr>
                    </a:p>
                  </a:txBody>
                  <a:tcPr marL="99060" marR="99060">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kern="1200" dirty="0">
                          <a:solidFill>
                            <a:schemeClr val="bg2"/>
                          </a:solidFill>
                          <a:latin typeface="+mn-lt"/>
                          <a:ea typeface="+mn-ea"/>
                          <a:cs typeface="+mn-cs"/>
                        </a:rPr>
                        <a:t>Causes Supply Uncertainty to...</a:t>
                      </a:r>
                      <a:endParaRPr lang="en-US" b="1" dirty="0">
                        <a:solidFill>
                          <a:schemeClr val="bg2"/>
                        </a:solidFill>
                      </a:endParaRPr>
                    </a:p>
                  </a:txBody>
                  <a:tcPr marL="99060" marR="99060">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370840">
                <a:tc>
                  <a:txBody>
                    <a:bodyPr/>
                    <a:lstStyle/>
                    <a:p>
                      <a:r>
                        <a:rPr lang="en-US" sz="1800" kern="1200" dirty="0">
                          <a:solidFill>
                            <a:schemeClr val="tx1"/>
                          </a:solidFill>
                          <a:latin typeface="+mn-lt"/>
                          <a:ea typeface="+mn-ea"/>
                          <a:cs typeface="+mn-cs"/>
                        </a:rPr>
                        <a:t>Frequent breakdowns</a:t>
                      </a:r>
                      <a:endParaRPr lang="en-US" dirty="0"/>
                    </a:p>
                  </a:txBody>
                  <a:tcPr marL="99060" marR="99060">
                    <a:lnL>
                      <a:noFill/>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Unpredictable and low yields</a:t>
                      </a:r>
                      <a:endParaRPr lang="en-US" dirty="0"/>
                    </a:p>
                  </a:txBody>
                  <a:tcPr marL="99060" marR="99060">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kern="1200" dirty="0">
                          <a:solidFill>
                            <a:schemeClr val="tx1"/>
                          </a:solidFill>
                          <a:latin typeface="+mn-lt"/>
                          <a:ea typeface="+mn-ea"/>
                          <a:cs typeface="+mn-cs"/>
                        </a:rPr>
                        <a:t>Poor quality</a:t>
                      </a:r>
                      <a:endParaRPr lang="en-US" dirty="0"/>
                    </a:p>
                  </a:txBody>
                  <a:tcPr marL="99060" marR="99060">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Limited supply capacity</a:t>
                      </a:r>
                      <a:endParaRPr lang="en-US" dirty="0"/>
                    </a:p>
                  </a:txBody>
                  <a:tcPr marL="99060" marR="99060">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Inflexible supply capacity</a:t>
                      </a:r>
                      <a:endParaRPr lang="en-US" dirty="0"/>
                    </a:p>
                  </a:txBody>
                  <a:tcPr marL="99060" marR="99060">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Evolving production process</a:t>
                      </a:r>
                      <a:endParaRPr lang="en-US" dirty="0"/>
                    </a:p>
                  </a:txBody>
                  <a:tcPr marL="99060" marR="99060">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solidFill>
                          <a:latin typeface="+mn-lt"/>
                          <a:ea typeface="+mn-ea"/>
                          <a:cs typeface="+mn-cs"/>
                        </a:rPr>
                        <a:t>Increase</a:t>
                      </a:r>
                      <a:endParaRPr lang="en-US" dirty="0"/>
                    </a:p>
                  </a:txBody>
                  <a:tcPr marL="99060" marR="99060">
                    <a:lnL>
                      <a:noFill/>
                    </a:lnL>
                    <a:lnR>
                      <a:noFill/>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5" name="TextBox 4"/>
          <p:cNvSpPr txBox="1">
            <a:spLocks noChangeArrowheads="1"/>
          </p:cNvSpPr>
          <p:nvPr/>
        </p:nvSpPr>
        <p:spPr bwMode="auto">
          <a:xfrm>
            <a:off x="7812360" y="6165304"/>
            <a:ext cx="1050288" cy="307777"/>
          </a:xfrm>
          <a:prstGeom prst="rect">
            <a:avLst/>
          </a:prstGeom>
          <a:noFill/>
          <a:ln w="9525">
            <a:noFill/>
            <a:miter lim="800000"/>
            <a:headEnd/>
            <a:tailEnd/>
          </a:ln>
        </p:spPr>
        <p:txBody>
          <a:bodyPr wrap="none">
            <a:spAutoFit/>
          </a:bodyPr>
          <a:lstStyle/>
          <a:p>
            <a:r>
              <a:rPr lang="en-US" sz="1400" b="1" dirty="0"/>
              <a:t>Table 2-3</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Supply uncertainty is also strongly affected by the </a:t>
            </a:r>
            <a:r>
              <a:rPr lang="en-IN" sz="2400" dirty="0">
                <a:solidFill>
                  <a:srgbClr val="00B0F0"/>
                </a:solidFill>
              </a:rPr>
              <a:t>life-cycle position</a:t>
            </a:r>
            <a:r>
              <a:rPr lang="en-IN" sz="2400" dirty="0"/>
              <a:t> of the product.</a:t>
            </a:r>
          </a:p>
          <a:p>
            <a:pPr algn="just">
              <a:lnSpc>
                <a:spcPct val="150000"/>
              </a:lnSpc>
            </a:pPr>
            <a:r>
              <a:rPr lang="en-IN" sz="2400" dirty="0"/>
              <a:t>New products being introduced have higher supply uncertainty because designs and production processes are still evolving. In contrast, mature products have less supply uncertainty</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A spectrum of uncertainty by combining the demand and supply uncertainty can be created. This implied uncertainty spectrum is shown in Figure 2-2</a:t>
            </a:r>
          </a:p>
        </p:txBody>
      </p:sp>
      <p:sp>
        <p:nvSpPr>
          <p:cNvPr id="3" name="Title 2"/>
          <p:cNvSpPr>
            <a:spLocks noGrp="1"/>
          </p:cNvSpPr>
          <p:nvPr>
            <p:ph type="title"/>
          </p:nvPr>
        </p:nvSpPr>
        <p:spPr/>
        <p:txBody>
          <a:bodyPr>
            <a:normAutofit/>
          </a:bodyPr>
          <a:lstStyle/>
          <a:p>
            <a:r>
              <a:rPr lang="en-IN" sz="3200" dirty="0"/>
              <a:t>The Implied Uncertainty Spectrum</a:t>
            </a:r>
          </a:p>
        </p:txBody>
      </p:sp>
      <p:pic>
        <p:nvPicPr>
          <p:cNvPr id="4" name="Picture 5" descr="FG_02_002"/>
          <p:cNvPicPr>
            <a:picLocks noChangeAspect="1" noChangeArrowheads="1"/>
          </p:cNvPicPr>
          <p:nvPr/>
        </p:nvPicPr>
        <p:blipFill>
          <a:blip r:embed="rId2" cstate="print"/>
          <a:srcRect/>
          <a:stretch>
            <a:fillRect/>
          </a:stretch>
        </p:blipFill>
        <p:spPr bwMode="auto">
          <a:xfrm>
            <a:off x="228600" y="3284984"/>
            <a:ext cx="8915400" cy="2058988"/>
          </a:xfrm>
          <a:prstGeom prst="rect">
            <a:avLst/>
          </a:prstGeom>
          <a:noFill/>
        </p:spPr>
      </p:pic>
      <p:sp>
        <p:nvSpPr>
          <p:cNvPr id="5" name="TextBox 4"/>
          <p:cNvSpPr txBox="1">
            <a:spLocks noChangeArrowheads="1"/>
          </p:cNvSpPr>
          <p:nvPr/>
        </p:nvSpPr>
        <p:spPr bwMode="auto">
          <a:xfrm>
            <a:off x="7380312" y="5877272"/>
            <a:ext cx="1119217" cy="307777"/>
          </a:xfrm>
          <a:prstGeom prst="rect">
            <a:avLst/>
          </a:prstGeom>
          <a:noFill/>
          <a:ln w="9525">
            <a:noFill/>
            <a:miter lim="800000"/>
            <a:headEnd/>
            <a:tailEnd/>
          </a:ln>
        </p:spPr>
        <p:txBody>
          <a:bodyPr wrap="none">
            <a:spAutoFit/>
          </a:bodyPr>
          <a:lstStyle/>
          <a:p>
            <a:r>
              <a:rPr lang="en-US" sz="1400" b="1" dirty="0"/>
              <a:t>Figure 2-2</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t>A company introducing a brand-new cell phone based on entirely new components and technology faces high implied demand uncertainty and high supply uncertainty. As a result, the implied uncertainty faced by the supply chain is very high.</a:t>
            </a:r>
          </a:p>
          <a:p>
            <a:pPr algn="just">
              <a:lnSpc>
                <a:spcPct val="150000"/>
              </a:lnSpc>
            </a:pPr>
            <a:r>
              <a:rPr lang="en-IN" sz="2400" dirty="0"/>
              <a:t>A supermarket selling salt faces low implied demand uncertainty and low levels of supply uncertainty, resulting in a low implied uncertainty</a:t>
            </a:r>
          </a:p>
        </p:txBody>
      </p:sp>
      <p:sp>
        <p:nvSpPr>
          <p:cNvPr id="3" name="Title 2"/>
          <p:cNvSpPr>
            <a:spLocks noGrp="1"/>
          </p:cNvSpPr>
          <p:nvPr>
            <p:ph type="title"/>
          </p:nvPr>
        </p:nvSpPr>
        <p:spPr/>
        <p:txBody>
          <a:bodyPr>
            <a:normAutofit/>
          </a:bodyPr>
          <a:lstStyle/>
          <a:p>
            <a:r>
              <a:rPr lang="en-IN" sz="3200" dirty="0"/>
              <a:t>Other examples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How does the firm best meet demand in that uncertain environment? </a:t>
            </a:r>
          </a:p>
          <a:p>
            <a:pPr algn="just">
              <a:lnSpc>
                <a:spcPct val="150000"/>
              </a:lnSpc>
            </a:pPr>
            <a:r>
              <a:rPr lang="en-IN" sz="2400" dirty="0"/>
              <a:t>Creating strategic fit is all about </a:t>
            </a:r>
            <a:r>
              <a:rPr lang="en-IN" sz="2400" dirty="0">
                <a:solidFill>
                  <a:srgbClr val="00B0F0"/>
                </a:solidFill>
              </a:rPr>
              <a:t>creating a supply chain strategy</a:t>
            </a:r>
            <a:r>
              <a:rPr lang="en-IN" sz="2400" dirty="0"/>
              <a:t> that </a:t>
            </a:r>
            <a:r>
              <a:rPr lang="en-IN" sz="2400" dirty="0">
                <a:solidFill>
                  <a:srgbClr val="00B050"/>
                </a:solidFill>
              </a:rPr>
              <a:t>best meets the demand</a:t>
            </a:r>
            <a:r>
              <a:rPr lang="en-IN" sz="2400" dirty="0"/>
              <a:t> a company has targeted given the uncertainty it faces.</a:t>
            </a:r>
          </a:p>
        </p:txBody>
      </p:sp>
      <p:sp>
        <p:nvSpPr>
          <p:cNvPr id="3" name="Title 2"/>
          <p:cNvSpPr>
            <a:spLocks noGrp="1"/>
          </p:cNvSpPr>
          <p:nvPr>
            <p:ph type="title"/>
          </p:nvPr>
        </p:nvSpPr>
        <p:spPr/>
        <p:txBody>
          <a:bodyPr>
            <a:normAutofit/>
          </a:bodyPr>
          <a:lstStyle/>
          <a:p>
            <a:pPr algn="ctr"/>
            <a:r>
              <a:rPr lang="en-US" sz="3200" dirty="0"/>
              <a:t>Step 2: Understanding Supply Chain Capabilities</a:t>
            </a:r>
            <a:endParaRPr lang="en-IN" sz="3200"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solidFill>
                  <a:srgbClr val="00B050"/>
                </a:solidFill>
              </a:rPr>
              <a:t>Supply chain responsiveness </a:t>
            </a:r>
            <a:r>
              <a:rPr lang="en-IN" sz="2400" dirty="0"/>
              <a:t>includes a supply chain's ability to do the following:</a:t>
            </a:r>
          </a:p>
          <a:p>
            <a:pPr algn="just">
              <a:lnSpc>
                <a:spcPct val="150000"/>
              </a:lnSpc>
              <a:buNone/>
            </a:pPr>
            <a:r>
              <a:rPr lang="en-IN" sz="2400" dirty="0"/>
              <a:t>• Respond to wide ranges of quantities demanded</a:t>
            </a:r>
          </a:p>
          <a:p>
            <a:pPr algn="just">
              <a:lnSpc>
                <a:spcPct val="150000"/>
              </a:lnSpc>
              <a:buNone/>
            </a:pPr>
            <a:r>
              <a:rPr lang="en-IN" sz="2400" dirty="0"/>
              <a:t>• Meet short lead times</a:t>
            </a:r>
          </a:p>
          <a:p>
            <a:pPr algn="just">
              <a:lnSpc>
                <a:spcPct val="150000"/>
              </a:lnSpc>
              <a:buNone/>
            </a:pPr>
            <a:r>
              <a:rPr lang="en-IN" sz="2400" dirty="0"/>
              <a:t>• Handle a large variety of products</a:t>
            </a:r>
          </a:p>
          <a:p>
            <a:pPr algn="just">
              <a:lnSpc>
                <a:spcPct val="150000"/>
              </a:lnSpc>
              <a:buNone/>
            </a:pPr>
            <a:r>
              <a:rPr lang="en-IN" sz="2400" dirty="0"/>
              <a:t>• Build highly innovative products</a:t>
            </a:r>
          </a:p>
          <a:p>
            <a:pPr algn="just">
              <a:lnSpc>
                <a:spcPct val="150000"/>
              </a:lnSpc>
              <a:buNone/>
            </a:pPr>
            <a:r>
              <a:rPr lang="en-IN" sz="2400" dirty="0"/>
              <a:t>• Meet a high service level</a:t>
            </a:r>
          </a:p>
          <a:p>
            <a:pPr algn="just">
              <a:lnSpc>
                <a:spcPct val="150000"/>
              </a:lnSpc>
              <a:buNone/>
            </a:pPr>
            <a:r>
              <a:rPr lang="en-IN" sz="2400" dirty="0"/>
              <a:t>• Handle supply uncertainty</a:t>
            </a:r>
          </a:p>
        </p:txBody>
      </p:sp>
      <p:sp>
        <p:nvSpPr>
          <p:cNvPr id="3" name="Title 2"/>
          <p:cNvSpPr>
            <a:spLocks noGrp="1"/>
          </p:cNvSpPr>
          <p:nvPr>
            <p:ph type="title"/>
          </p:nvPr>
        </p:nvSpPr>
        <p:spPr/>
        <p:txBody>
          <a:bodyPr>
            <a:normAutofit/>
          </a:bodyPr>
          <a:lstStyle/>
          <a:p>
            <a:pPr algn="ctr"/>
            <a:r>
              <a:rPr lang="en-US" sz="3200" dirty="0"/>
              <a:t>Step 2: Understanding Supply Chain Capabilities</a:t>
            </a:r>
            <a:endParaRPr lang="en-IN" sz="3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t>To see the relationship between </a:t>
            </a:r>
            <a:r>
              <a:rPr lang="en-IN" sz="2400" dirty="0">
                <a:solidFill>
                  <a:schemeClr val="bg2">
                    <a:lumMod val="50000"/>
                  </a:schemeClr>
                </a:solidFill>
              </a:rPr>
              <a:t>competitive and supply chain strategies</a:t>
            </a:r>
            <a:r>
              <a:rPr lang="en-IN" sz="2400" dirty="0"/>
              <a:t>, consider the following value chain</a:t>
            </a:r>
          </a:p>
        </p:txBody>
      </p:sp>
      <p:sp>
        <p:nvSpPr>
          <p:cNvPr id="2" name="Title 1"/>
          <p:cNvSpPr>
            <a:spLocks noGrp="1"/>
          </p:cNvSpPr>
          <p:nvPr>
            <p:ph type="title"/>
          </p:nvPr>
        </p:nvSpPr>
        <p:spPr/>
        <p:txBody>
          <a:bodyPr>
            <a:normAutofit/>
          </a:bodyPr>
          <a:lstStyle/>
          <a:p>
            <a:r>
              <a:rPr lang="en-IN" sz="3200" dirty="0"/>
              <a:t>The value chain</a:t>
            </a:r>
          </a:p>
        </p:txBody>
      </p:sp>
      <p:pic>
        <p:nvPicPr>
          <p:cNvPr id="4" name="Picture 5" descr="FG_02_001"/>
          <p:cNvPicPr>
            <a:picLocks noChangeAspect="1" noChangeArrowheads="1"/>
          </p:cNvPicPr>
          <p:nvPr/>
        </p:nvPicPr>
        <p:blipFill>
          <a:blip r:embed="rId2" cstate="print"/>
          <a:srcRect/>
          <a:stretch>
            <a:fillRect/>
          </a:stretch>
        </p:blipFill>
        <p:spPr bwMode="auto">
          <a:xfrm>
            <a:off x="467544" y="3356992"/>
            <a:ext cx="8469188" cy="2158014"/>
          </a:xfrm>
          <a:prstGeom prst="rect">
            <a:avLst/>
          </a:prstGeom>
          <a:noFill/>
        </p:spPr>
      </p:pic>
      <p:sp>
        <p:nvSpPr>
          <p:cNvPr id="5" name="TextBox 4"/>
          <p:cNvSpPr txBox="1">
            <a:spLocks noChangeArrowheads="1"/>
          </p:cNvSpPr>
          <p:nvPr/>
        </p:nvSpPr>
        <p:spPr bwMode="auto">
          <a:xfrm>
            <a:off x="7524328" y="5661248"/>
            <a:ext cx="1027461" cy="307777"/>
          </a:xfrm>
          <a:prstGeom prst="rect">
            <a:avLst/>
          </a:prstGeom>
          <a:noFill/>
          <a:ln w="9525">
            <a:noFill/>
            <a:miter lim="800000"/>
            <a:headEnd/>
            <a:tailEnd/>
          </a:ln>
        </p:spPr>
        <p:txBody>
          <a:bodyPr wrap="none">
            <a:spAutoFit/>
          </a:bodyPr>
          <a:lstStyle/>
          <a:p>
            <a:r>
              <a:rPr lang="en-US" sz="1400" b="1" dirty="0"/>
              <a:t>Figure 2-1</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FF0000"/>
                </a:solidFill>
              </a:rPr>
              <a:t>Supply chain efficiency </a:t>
            </a:r>
            <a:r>
              <a:rPr lang="en-IN" sz="2400" dirty="0"/>
              <a:t>is the inverse of the cost of making and delivering a product to the customer. Increase in cost lower efficiency. For every strategic choice to increase responsiveness, there are additional costs that lower efficiency.</a:t>
            </a:r>
          </a:p>
        </p:txBody>
      </p:sp>
      <p:sp>
        <p:nvSpPr>
          <p:cNvPr id="3" name="Title 2"/>
          <p:cNvSpPr>
            <a:spLocks noGrp="1"/>
          </p:cNvSpPr>
          <p:nvPr>
            <p:ph type="title"/>
          </p:nvPr>
        </p:nvSpPr>
        <p:spPr/>
        <p:txBody>
          <a:bodyPr>
            <a:normAutofit/>
          </a:bodyPr>
          <a:lstStyle/>
          <a:p>
            <a:pPr algn="ctr"/>
            <a:r>
              <a:rPr lang="en-US" sz="3200" dirty="0"/>
              <a:t>Step 2: Understanding Supply Chain Capabilities</a:t>
            </a:r>
            <a:endParaRPr lang="en-IN" sz="3200"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50"/>
                </a:solidFill>
              </a:rPr>
              <a:t>The cost-responsiveness efficient frontier </a:t>
            </a:r>
            <a:r>
              <a:rPr lang="en-IN" sz="2400" dirty="0"/>
              <a:t>is the curve in Figure 2-3 showing the lowest possible cost for a given level of responsiveness. Lowest cost is defined based on existing technology; not every firm is able to operate on the efficient frontier. The efficient frontier represents the cost-responsiveness performance of the best supply chains</a:t>
            </a:r>
          </a:p>
        </p:txBody>
      </p:sp>
      <p:sp>
        <p:nvSpPr>
          <p:cNvPr id="3" name="Title 2"/>
          <p:cNvSpPr>
            <a:spLocks noGrp="1"/>
          </p:cNvSpPr>
          <p:nvPr>
            <p:ph type="title"/>
          </p:nvPr>
        </p:nvSpPr>
        <p:spPr/>
        <p:txBody>
          <a:bodyPr>
            <a:normAutofit/>
          </a:bodyPr>
          <a:lstStyle/>
          <a:p>
            <a:pPr algn="ctr"/>
            <a:r>
              <a:rPr lang="en-US" sz="3200" dirty="0"/>
              <a:t>Step 2: Understanding Supply Chain Capabilities</a:t>
            </a:r>
            <a:endParaRPr lang="en-IN" sz="3200"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a:t>Step 2: Understanding Supply Chain Capabilities</a:t>
            </a:r>
            <a:endParaRPr lang="en-IN" sz="3200" dirty="0"/>
          </a:p>
        </p:txBody>
      </p:sp>
      <p:pic>
        <p:nvPicPr>
          <p:cNvPr id="4" name="Picture 5" descr="FG_02_003"/>
          <p:cNvPicPr>
            <a:picLocks noChangeAspect="1" noChangeArrowheads="1"/>
          </p:cNvPicPr>
          <p:nvPr/>
        </p:nvPicPr>
        <p:blipFill>
          <a:blip r:embed="rId2" cstate="print"/>
          <a:srcRect/>
          <a:stretch>
            <a:fillRect/>
          </a:stretch>
        </p:blipFill>
        <p:spPr bwMode="auto">
          <a:xfrm>
            <a:off x="539552" y="1556792"/>
            <a:ext cx="5278041" cy="4419609"/>
          </a:xfrm>
          <a:prstGeom prst="rect">
            <a:avLst/>
          </a:prstGeom>
          <a:noFill/>
        </p:spPr>
      </p:pic>
      <p:sp>
        <p:nvSpPr>
          <p:cNvPr id="5" name="TextBox 4"/>
          <p:cNvSpPr txBox="1">
            <a:spLocks noChangeArrowheads="1"/>
          </p:cNvSpPr>
          <p:nvPr/>
        </p:nvSpPr>
        <p:spPr bwMode="auto">
          <a:xfrm>
            <a:off x="6948264" y="5445224"/>
            <a:ext cx="1119217" cy="307777"/>
          </a:xfrm>
          <a:prstGeom prst="rect">
            <a:avLst/>
          </a:prstGeom>
          <a:noFill/>
          <a:ln w="9525">
            <a:noFill/>
            <a:miter lim="800000"/>
            <a:headEnd/>
            <a:tailEnd/>
          </a:ln>
        </p:spPr>
        <p:txBody>
          <a:bodyPr wrap="none">
            <a:spAutoFit/>
          </a:bodyPr>
          <a:lstStyle/>
          <a:p>
            <a:r>
              <a:rPr lang="en-US" sz="1400" b="1" dirty="0"/>
              <a:t>Figure 2-3</a:t>
            </a:r>
          </a:p>
        </p:txBody>
      </p:sp>
      <p:sp>
        <p:nvSpPr>
          <p:cNvPr id="6" name="Rectangle 5"/>
          <p:cNvSpPr/>
          <p:nvPr/>
        </p:nvSpPr>
        <p:spPr>
          <a:xfrm>
            <a:off x="4427984" y="1988840"/>
            <a:ext cx="4512774" cy="369332"/>
          </a:xfrm>
          <a:prstGeom prst="rect">
            <a:avLst/>
          </a:prstGeom>
        </p:spPr>
        <p:txBody>
          <a:bodyPr wrap="none">
            <a:spAutoFit/>
          </a:bodyPr>
          <a:lstStyle/>
          <a:p>
            <a:r>
              <a:rPr lang="en-US" dirty="0"/>
              <a:t>Cost-Responsiveness Efficient Frontier</a:t>
            </a:r>
            <a:endParaRPr lang="en-IN"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lnSpcReduction="10000"/>
          </a:bodyPr>
          <a:lstStyle/>
          <a:p>
            <a:pPr algn="just">
              <a:lnSpc>
                <a:spcPct val="150000"/>
              </a:lnSpc>
            </a:pPr>
            <a:r>
              <a:rPr lang="en-IN" sz="2400" dirty="0"/>
              <a:t>A firm that is not on the efficient frontier can improve both its responsiveness and its cost performance by </a:t>
            </a:r>
            <a:r>
              <a:rPr lang="en-IN" sz="2400" dirty="0">
                <a:solidFill>
                  <a:srgbClr val="FF0000"/>
                </a:solidFill>
              </a:rPr>
              <a:t>moving toward the efficient frontier</a:t>
            </a:r>
            <a:r>
              <a:rPr lang="en-IN" sz="2400" dirty="0"/>
              <a:t>.</a:t>
            </a:r>
          </a:p>
          <a:p>
            <a:pPr algn="just">
              <a:lnSpc>
                <a:spcPct val="150000"/>
              </a:lnSpc>
            </a:pPr>
            <a:r>
              <a:rPr lang="en-IN" sz="2400" dirty="0"/>
              <a:t>In contrast, a firm on the efficient frontier can improve its responsiveness only by increasing cost and becoming less efficient. Such a firm must then make a </a:t>
            </a:r>
            <a:r>
              <a:rPr lang="en-IN" sz="2400" dirty="0">
                <a:solidFill>
                  <a:srgbClr val="FF0000"/>
                </a:solidFill>
              </a:rPr>
              <a:t>trade-off</a:t>
            </a:r>
            <a:r>
              <a:rPr lang="en-IN" sz="2400" dirty="0"/>
              <a:t> between efficiency and responsiveness.</a:t>
            </a:r>
          </a:p>
        </p:txBody>
      </p:sp>
      <p:sp>
        <p:nvSpPr>
          <p:cNvPr id="3" name="Title 2"/>
          <p:cNvSpPr>
            <a:spLocks noGrp="1"/>
          </p:cNvSpPr>
          <p:nvPr>
            <p:ph type="title"/>
          </p:nvPr>
        </p:nvSpPr>
        <p:spPr/>
        <p:txBody>
          <a:bodyPr>
            <a:normAutofit/>
          </a:bodyPr>
          <a:lstStyle/>
          <a:p>
            <a:r>
              <a:rPr lang="en-US" sz="3200" dirty="0"/>
              <a:t>Cost-Responsiveness Efficient Frontier</a:t>
            </a:r>
            <a:br>
              <a:rPr lang="en-IN" sz="3200" dirty="0"/>
            </a:br>
            <a:endParaRPr lang="en-IN" sz="3200"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Figure 2-4 shows the responsiveness spectrum and where some supply chains fall on this spectrum</a:t>
            </a:r>
          </a:p>
        </p:txBody>
      </p:sp>
      <p:sp>
        <p:nvSpPr>
          <p:cNvPr id="3" name="Title 2"/>
          <p:cNvSpPr>
            <a:spLocks noGrp="1"/>
          </p:cNvSpPr>
          <p:nvPr>
            <p:ph type="title"/>
          </p:nvPr>
        </p:nvSpPr>
        <p:spPr/>
        <p:txBody>
          <a:bodyPr>
            <a:normAutofit/>
          </a:bodyPr>
          <a:lstStyle/>
          <a:p>
            <a:r>
              <a:rPr lang="en-US" sz="3200" dirty="0"/>
              <a:t>Responsiveness Spectrum</a:t>
            </a:r>
            <a:endParaRPr lang="en-IN" sz="3200" dirty="0"/>
          </a:p>
        </p:txBody>
      </p:sp>
      <p:pic>
        <p:nvPicPr>
          <p:cNvPr id="4" name="Picture 5" descr="FG_02_004"/>
          <p:cNvPicPr>
            <a:picLocks noChangeAspect="1" noChangeArrowheads="1"/>
          </p:cNvPicPr>
          <p:nvPr/>
        </p:nvPicPr>
        <p:blipFill>
          <a:blip r:embed="rId2" cstate="print"/>
          <a:srcRect/>
          <a:stretch>
            <a:fillRect/>
          </a:stretch>
        </p:blipFill>
        <p:spPr bwMode="auto">
          <a:xfrm>
            <a:off x="228600" y="2780928"/>
            <a:ext cx="8915400" cy="2673350"/>
          </a:xfrm>
          <a:prstGeom prst="rect">
            <a:avLst/>
          </a:prstGeom>
          <a:noFill/>
        </p:spPr>
      </p:pic>
      <p:sp>
        <p:nvSpPr>
          <p:cNvPr id="5" name="TextBox 4"/>
          <p:cNvSpPr txBox="1">
            <a:spLocks noChangeArrowheads="1"/>
          </p:cNvSpPr>
          <p:nvPr/>
        </p:nvSpPr>
        <p:spPr bwMode="auto">
          <a:xfrm>
            <a:off x="7596336" y="5661248"/>
            <a:ext cx="1119217" cy="307777"/>
          </a:xfrm>
          <a:prstGeom prst="rect">
            <a:avLst/>
          </a:prstGeom>
          <a:noFill/>
          <a:ln w="9525">
            <a:noFill/>
            <a:miter lim="800000"/>
            <a:headEnd/>
            <a:tailEnd/>
          </a:ln>
        </p:spPr>
        <p:txBody>
          <a:bodyPr wrap="none">
            <a:spAutoFit/>
          </a:bodyPr>
          <a:lstStyle/>
          <a:p>
            <a:r>
              <a:rPr lang="en-US" sz="1400" b="1" dirty="0"/>
              <a:t>Figure 2-4</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Seven-Eleven Japan replenishes its stores with breakfast items in the morning, lunch items in the afternoon, and dinner items at night. As a result, the available product variety changes by time of day. This practice makes the Seven-Eleven supply chain very </a:t>
            </a:r>
            <a:r>
              <a:rPr lang="en-IN" sz="2400" dirty="0">
                <a:solidFill>
                  <a:srgbClr val="00B050"/>
                </a:solidFill>
              </a:rPr>
              <a:t>responsive</a:t>
            </a:r>
            <a:r>
              <a:rPr lang="en-IN" sz="2400" dirty="0"/>
              <a:t>.</a:t>
            </a:r>
          </a:p>
        </p:txBody>
      </p:sp>
      <p:sp>
        <p:nvSpPr>
          <p:cNvPr id="3" name="Title 2"/>
          <p:cNvSpPr>
            <a:spLocks noGrp="1"/>
          </p:cNvSpPr>
          <p:nvPr>
            <p:ph type="title"/>
          </p:nvPr>
        </p:nvSpPr>
        <p:spPr/>
        <p:txBody>
          <a:bodyPr>
            <a:normAutofit/>
          </a:bodyPr>
          <a:lstStyle/>
          <a:p>
            <a:r>
              <a:rPr lang="en-US" sz="3200" dirty="0"/>
              <a:t>Responsiveness Spectrum</a:t>
            </a:r>
            <a:endParaRPr lang="en-IN" sz="3200"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The Dell supply chain allows a customer to customize any of several thousand PC configurations. Dell then delivers the appropriate PC to the customer within days. The Dell supply chain is also considered very </a:t>
            </a:r>
            <a:r>
              <a:rPr lang="en-IN" sz="2400" dirty="0">
                <a:solidFill>
                  <a:srgbClr val="00B050"/>
                </a:solidFill>
              </a:rPr>
              <a:t>responsive</a:t>
            </a:r>
            <a:r>
              <a:rPr lang="en-IN" sz="2400" dirty="0"/>
              <a:t>.</a:t>
            </a:r>
          </a:p>
        </p:txBody>
      </p:sp>
      <p:sp>
        <p:nvSpPr>
          <p:cNvPr id="3" name="Title 2"/>
          <p:cNvSpPr>
            <a:spLocks noGrp="1"/>
          </p:cNvSpPr>
          <p:nvPr>
            <p:ph type="title"/>
          </p:nvPr>
        </p:nvSpPr>
        <p:spPr/>
        <p:txBody>
          <a:bodyPr>
            <a:normAutofit/>
          </a:bodyPr>
          <a:lstStyle/>
          <a:p>
            <a:r>
              <a:rPr lang="en-US" sz="3200" dirty="0"/>
              <a:t>Responsiveness Spectrum</a:t>
            </a:r>
            <a:endParaRPr lang="en-IN" sz="3200"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IN" sz="2400" dirty="0"/>
              <a:t>W.W. Grainger faces both demand and supply uncertainty; therefore, the supply chain has been designed to deal effectively with both. </a:t>
            </a:r>
          </a:p>
          <a:p>
            <a:pPr algn="just">
              <a:lnSpc>
                <a:spcPct val="150000"/>
              </a:lnSpc>
            </a:pPr>
            <a:r>
              <a:rPr lang="en-IN" sz="2400" dirty="0"/>
              <a:t>An efficient supply chain, in contrast, lowers cost by eliminating some of its responsive capabilities. For example, Sam's Club sells a limited variety of products in large package sizes. The supply chain is capable of low costs, and the focus of this supply chain is clearly on efficiency.</a:t>
            </a:r>
          </a:p>
        </p:txBody>
      </p:sp>
      <p:sp>
        <p:nvSpPr>
          <p:cNvPr id="3" name="Title 2"/>
          <p:cNvSpPr>
            <a:spLocks noGrp="1"/>
          </p:cNvSpPr>
          <p:nvPr>
            <p:ph type="title"/>
          </p:nvPr>
        </p:nvSpPr>
        <p:spPr/>
        <p:txBody>
          <a:bodyPr>
            <a:normAutofit/>
          </a:bodyPr>
          <a:lstStyle/>
          <a:p>
            <a:r>
              <a:rPr lang="en-US" sz="3200" dirty="0"/>
              <a:t>Responsiveness Spectrum</a:t>
            </a:r>
            <a:endParaRPr lang="en-IN" sz="3200"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Final step is to ensure that the degree of supply chain </a:t>
            </a:r>
            <a:r>
              <a:rPr lang="en-IN" sz="2400" dirty="0">
                <a:solidFill>
                  <a:srgbClr val="00B050"/>
                </a:solidFill>
              </a:rPr>
              <a:t>responsiveness is consistent</a:t>
            </a:r>
            <a:r>
              <a:rPr lang="en-IN" sz="2400" dirty="0"/>
              <a:t> with the implied uncertainty</a:t>
            </a:r>
          </a:p>
          <a:p>
            <a:pPr algn="just">
              <a:lnSpc>
                <a:spcPct val="150000"/>
              </a:lnSpc>
            </a:pPr>
            <a:r>
              <a:rPr lang="en-IN" sz="2400" dirty="0"/>
              <a:t>The goal is to target high responsiveness for a supply chain facing high implied uncertainty, and efficiency for a supply chain facing low implied uncertainty</a:t>
            </a:r>
          </a:p>
        </p:txBody>
      </p:sp>
      <p:sp>
        <p:nvSpPr>
          <p:cNvPr id="3" name="Title 2"/>
          <p:cNvSpPr>
            <a:spLocks noGrp="1"/>
          </p:cNvSpPr>
          <p:nvPr>
            <p:ph type="title"/>
          </p:nvPr>
        </p:nvSpPr>
        <p:spPr/>
        <p:txBody>
          <a:bodyPr>
            <a:normAutofit/>
          </a:bodyPr>
          <a:lstStyle/>
          <a:p>
            <a:r>
              <a:rPr lang="en-US" sz="3200" dirty="0"/>
              <a:t>Step 3: Achieving Strategic Fit</a:t>
            </a:r>
            <a:endParaRPr lang="en-IN" sz="3200"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IN" sz="2400" dirty="0">
                <a:solidFill>
                  <a:srgbClr val="00B0F0"/>
                </a:solidFill>
              </a:rPr>
              <a:t>Example</a:t>
            </a:r>
            <a:r>
              <a:rPr lang="en-IN" sz="2400" dirty="0"/>
              <a:t>:</a:t>
            </a:r>
          </a:p>
          <a:p>
            <a:pPr algn="just">
              <a:lnSpc>
                <a:spcPct val="150000"/>
              </a:lnSpc>
            </a:pPr>
            <a:r>
              <a:rPr lang="en-IN" sz="2400" dirty="0"/>
              <a:t>   The competitive strategy of Dell targets customers who value having customized PCs delivered within days. Dell has the option of designing an efficient or responsive supply chain. An efficient supply chain may use slow, inexpensive modes of transportation and economies of scale in production. Customers will not be satisfied, thus dell should use responsive strategy.</a:t>
            </a:r>
          </a:p>
        </p:txBody>
      </p:sp>
      <p:sp>
        <p:nvSpPr>
          <p:cNvPr id="3" name="Title 2"/>
          <p:cNvSpPr>
            <a:spLocks noGrp="1"/>
          </p:cNvSpPr>
          <p:nvPr>
            <p:ph type="title"/>
          </p:nvPr>
        </p:nvSpPr>
        <p:spPr/>
        <p:txBody>
          <a:bodyPr>
            <a:normAutofit/>
          </a:bodyPr>
          <a:lstStyle/>
          <a:p>
            <a:r>
              <a:rPr lang="en-US" sz="3200" dirty="0"/>
              <a:t>Step 3: Achieving Strategic Fit</a:t>
            </a:r>
            <a:endParaRPr lang="en-IN" sz="32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t>Creates specifications for the product</a:t>
            </a:r>
          </a:p>
          <a:p>
            <a:pPr algn="just">
              <a:lnSpc>
                <a:spcPct val="150000"/>
              </a:lnSpc>
            </a:pPr>
            <a:r>
              <a:rPr lang="en-IN" sz="2400" dirty="0"/>
              <a:t>Specifies the portfolio of new products that a company will try to develop</a:t>
            </a:r>
          </a:p>
          <a:p>
            <a:pPr algn="just">
              <a:lnSpc>
                <a:spcPct val="150000"/>
              </a:lnSpc>
            </a:pPr>
            <a:r>
              <a:rPr lang="en-IN" sz="2400" dirty="0"/>
              <a:t>Dictates whether the development effort will be made </a:t>
            </a:r>
            <a:r>
              <a:rPr lang="en-IN" sz="2400" dirty="0">
                <a:solidFill>
                  <a:srgbClr val="FFC000"/>
                </a:solidFill>
              </a:rPr>
              <a:t>internally or outsourced</a:t>
            </a:r>
          </a:p>
        </p:txBody>
      </p:sp>
      <p:sp>
        <p:nvSpPr>
          <p:cNvPr id="2" name="Title 1"/>
          <p:cNvSpPr>
            <a:spLocks noGrp="1"/>
          </p:cNvSpPr>
          <p:nvPr>
            <p:ph type="title"/>
          </p:nvPr>
        </p:nvSpPr>
        <p:spPr/>
        <p:txBody>
          <a:bodyPr>
            <a:normAutofit/>
          </a:bodyPr>
          <a:lstStyle/>
          <a:p>
            <a:r>
              <a:rPr lang="en-IN" sz="3200" dirty="0"/>
              <a:t>A product development strategy</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solidFill>
                  <a:srgbClr val="00B0F0"/>
                </a:solidFill>
              </a:rPr>
              <a:t>Example</a:t>
            </a:r>
            <a:r>
              <a:rPr lang="en-IN" sz="2400" dirty="0"/>
              <a:t>:</a:t>
            </a:r>
          </a:p>
          <a:p>
            <a:pPr algn="just">
              <a:lnSpc>
                <a:spcPct val="150000"/>
              </a:lnSpc>
              <a:buNone/>
            </a:pPr>
            <a:r>
              <a:rPr lang="en-IN" sz="2400" dirty="0"/>
              <a:t>      A pasta manufacturer such as Barilla. Pasta is a product with relatively stable customer demand, giving it a low implied demand uncertainty. Choosing a highly responsive strategy will make pasta very expensive and company will loose the customers. Efficient supply chain is more preferable.</a:t>
            </a:r>
          </a:p>
        </p:txBody>
      </p:sp>
      <p:sp>
        <p:nvSpPr>
          <p:cNvPr id="3" name="Title 2"/>
          <p:cNvSpPr>
            <a:spLocks noGrp="1"/>
          </p:cNvSpPr>
          <p:nvPr>
            <p:ph type="title"/>
          </p:nvPr>
        </p:nvSpPr>
        <p:spPr/>
        <p:txBody>
          <a:bodyPr>
            <a:normAutofit/>
          </a:bodyPr>
          <a:lstStyle/>
          <a:p>
            <a:r>
              <a:rPr lang="en-US" sz="3200" dirty="0"/>
              <a:t>Step 3: Achieving Strategic Fit</a:t>
            </a:r>
            <a:endParaRPr lang="en-IN" sz="3200"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IN" sz="2400" dirty="0">
                <a:solidFill>
                  <a:schemeClr val="bg2">
                    <a:lumMod val="50000"/>
                  </a:schemeClr>
                </a:solidFill>
              </a:rPr>
              <a:t>Increasing implied uncertainty </a:t>
            </a:r>
            <a:r>
              <a:rPr lang="en-IN" sz="2400" dirty="0"/>
              <a:t>from customers and supply sources is best served by </a:t>
            </a:r>
            <a:r>
              <a:rPr lang="en-IN" sz="2400" dirty="0">
                <a:solidFill>
                  <a:schemeClr val="bg2">
                    <a:lumMod val="50000"/>
                  </a:schemeClr>
                </a:solidFill>
              </a:rPr>
              <a:t>increasing responsiveness</a:t>
            </a:r>
            <a:r>
              <a:rPr lang="en-IN" sz="2400" dirty="0"/>
              <a:t> from the supply chain. This relationship is represented by the "zone of strategic fit" illustrated in Figure 2-5.</a:t>
            </a:r>
          </a:p>
          <a:p>
            <a:pPr algn="just">
              <a:lnSpc>
                <a:spcPct val="150000"/>
              </a:lnSpc>
            </a:pPr>
            <a:r>
              <a:rPr lang="en-IN" sz="2400" dirty="0"/>
              <a:t>For a high level of performance, companies should move their competitive strategy (and resulting implied uncertainty) and supply chain strategy (and resulting responsiveness) toward the </a:t>
            </a:r>
            <a:r>
              <a:rPr lang="en-IN" sz="2400" dirty="0">
                <a:solidFill>
                  <a:srgbClr val="00B050"/>
                </a:solidFill>
              </a:rPr>
              <a:t>zone of strategic fit</a:t>
            </a:r>
          </a:p>
        </p:txBody>
      </p:sp>
      <p:sp>
        <p:nvSpPr>
          <p:cNvPr id="3" name="Title 2"/>
          <p:cNvSpPr>
            <a:spLocks noGrp="1"/>
          </p:cNvSpPr>
          <p:nvPr>
            <p:ph type="title"/>
          </p:nvPr>
        </p:nvSpPr>
        <p:spPr/>
        <p:txBody>
          <a:bodyPr>
            <a:normAutofit/>
          </a:bodyPr>
          <a:lstStyle/>
          <a:p>
            <a:r>
              <a:rPr lang="en-US" sz="3200" dirty="0"/>
              <a:t>Step 3: Achieving Strategic Fit</a:t>
            </a:r>
            <a:endParaRPr lang="en-IN" sz="3200"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t>Zone of strategic fit</a:t>
            </a:r>
          </a:p>
        </p:txBody>
      </p:sp>
      <p:pic>
        <p:nvPicPr>
          <p:cNvPr id="4" name="Picture 5" descr="FG_02_005"/>
          <p:cNvPicPr>
            <a:picLocks noChangeAspect="1" noChangeArrowheads="1"/>
          </p:cNvPicPr>
          <p:nvPr/>
        </p:nvPicPr>
        <p:blipFill>
          <a:blip r:embed="rId2" cstate="print"/>
          <a:srcRect/>
          <a:stretch>
            <a:fillRect/>
          </a:stretch>
        </p:blipFill>
        <p:spPr bwMode="auto">
          <a:xfrm>
            <a:off x="1691680" y="1772816"/>
            <a:ext cx="6649094" cy="4798045"/>
          </a:xfrm>
          <a:prstGeom prst="rect">
            <a:avLst/>
          </a:prstGeom>
          <a:noFill/>
        </p:spPr>
      </p:pic>
      <p:sp>
        <p:nvSpPr>
          <p:cNvPr id="5" name="TextBox 4"/>
          <p:cNvSpPr txBox="1">
            <a:spLocks noChangeArrowheads="1"/>
          </p:cNvSpPr>
          <p:nvPr/>
        </p:nvSpPr>
        <p:spPr bwMode="auto">
          <a:xfrm>
            <a:off x="251520" y="5445224"/>
            <a:ext cx="1119217" cy="307777"/>
          </a:xfrm>
          <a:prstGeom prst="rect">
            <a:avLst/>
          </a:prstGeom>
          <a:noFill/>
          <a:ln w="9525">
            <a:noFill/>
            <a:miter lim="800000"/>
            <a:headEnd/>
            <a:tailEnd/>
          </a:ln>
        </p:spPr>
        <p:txBody>
          <a:bodyPr wrap="none">
            <a:spAutoFit/>
          </a:bodyPr>
          <a:lstStyle/>
          <a:p>
            <a:r>
              <a:rPr lang="en-US" sz="1400" b="1" dirty="0"/>
              <a:t>Figure 2-5</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IN" sz="2400" dirty="0">
                <a:solidFill>
                  <a:srgbClr val="00B0F0"/>
                </a:solidFill>
              </a:rPr>
              <a:t>Example</a:t>
            </a:r>
            <a:r>
              <a:rPr lang="en-IN" sz="2400" dirty="0"/>
              <a:t>: IKEA- Swedish furniture retailer</a:t>
            </a:r>
          </a:p>
          <a:p>
            <a:pPr algn="just">
              <a:lnSpc>
                <a:spcPct val="150000"/>
              </a:lnSpc>
              <a:buNone/>
            </a:pPr>
            <a:r>
              <a:rPr lang="en-IN" sz="2400" dirty="0"/>
              <a:t>       It has targeted customers who want stylish furniture  at </a:t>
            </a:r>
            <a:r>
              <a:rPr lang="en-IN" sz="2400" dirty="0">
                <a:solidFill>
                  <a:srgbClr val="00B050"/>
                </a:solidFill>
              </a:rPr>
              <a:t>a reasonable cost</a:t>
            </a:r>
            <a:r>
              <a:rPr lang="en-IN" sz="2400" dirty="0"/>
              <a:t>. Variety is limited. It decreases the implied uncertainty faced by the supply chain. It uses inventory to absorb all the uncertainty faced by the supply chain. IKEA passes along very little uncertainty to its manufacturers, who tend to be located in low-cost countries and </a:t>
            </a:r>
            <a:r>
              <a:rPr lang="en-IN" sz="2400" dirty="0">
                <a:solidFill>
                  <a:srgbClr val="00B050"/>
                </a:solidFill>
              </a:rPr>
              <a:t>focus on efficiency</a:t>
            </a:r>
            <a:r>
              <a:rPr lang="en-IN" sz="2400" dirty="0"/>
              <a:t>.</a:t>
            </a:r>
          </a:p>
          <a:p>
            <a:pPr algn="just">
              <a:lnSpc>
                <a:spcPct val="150000"/>
              </a:lnSpc>
              <a:buNone/>
            </a:pPr>
            <a:r>
              <a:rPr lang="en-IN" sz="2400" dirty="0"/>
              <a:t>  </a:t>
            </a:r>
          </a:p>
        </p:txBody>
      </p:sp>
      <p:sp>
        <p:nvSpPr>
          <p:cNvPr id="3" name="Title 2"/>
          <p:cNvSpPr>
            <a:spLocks noGrp="1"/>
          </p:cNvSpPr>
          <p:nvPr>
            <p:ph type="title"/>
          </p:nvPr>
        </p:nvSpPr>
        <p:spPr/>
        <p:txBody>
          <a:bodyPr>
            <a:normAutofit/>
          </a:bodyPr>
          <a:lstStyle/>
          <a:p>
            <a:r>
              <a:rPr lang="en-IN" sz="3200" dirty="0"/>
              <a:t>Zone of strategic fit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IN" sz="2400" dirty="0">
                <a:solidFill>
                  <a:srgbClr val="00B0F0"/>
                </a:solidFill>
              </a:rPr>
              <a:t>Example</a:t>
            </a:r>
            <a:r>
              <a:rPr lang="en-IN" sz="2400" dirty="0"/>
              <a:t>: England, Inc. - a furniture manufacturer       </a:t>
            </a:r>
          </a:p>
          <a:p>
            <a:pPr algn="just">
              <a:lnSpc>
                <a:spcPct val="150000"/>
              </a:lnSpc>
              <a:buNone/>
            </a:pPr>
            <a:r>
              <a:rPr lang="en-IN" sz="2400" dirty="0"/>
              <a:t>        Company makes large quantity and deliver it to store within 3 weeks. Retailers do not carry much inventory and implied uncertainty is passed to manufacturer only. By holding more raw material inventories, the company allows its suppliers to focus on efficiency. If it decreases its raw material inventories, its suppliers must become </a:t>
            </a:r>
            <a:r>
              <a:rPr lang="en-IN" sz="2400" dirty="0">
                <a:solidFill>
                  <a:srgbClr val="FF0000"/>
                </a:solidFill>
              </a:rPr>
              <a:t>more responsive.</a:t>
            </a:r>
          </a:p>
        </p:txBody>
      </p:sp>
      <p:sp>
        <p:nvSpPr>
          <p:cNvPr id="3" name="Title 2"/>
          <p:cNvSpPr>
            <a:spLocks noGrp="1"/>
          </p:cNvSpPr>
          <p:nvPr>
            <p:ph type="title"/>
          </p:nvPr>
        </p:nvSpPr>
        <p:spPr/>
        <p:txBody>
          <a:bodyPr>
            <a:normAutofit/>
          </a:bodyPr>
          <a:lstStyle/>
          <a:p>
            <a:r>
              <a:rPr lang="en-IN" sz="3200" dirty="0"/>
              <a:t>Zone of strategic fit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The supply chain can achieve a given level of responsiveness by adjusting the roles of each stage of the supply chain</a:t>
            </a:r>
          </a:p>
          <a:p>
            <a:pPr algn="just">
              <a:lnSpc>
                <a:spcPct val="150000"/>
              </a:lnSpc>
            </a:pPr>
            <a:r>
              <a:rPr lang="en-IN" sz="2400" dirty="0"/>
              <a:t>Making one stage more responsive allows other stages to focus on becoming more efficient</a:t>
            </a:r>
          </a:p>
          <a:p>
            <a:pPr algn="just">
              <a:lnSpc>
                <a:spcPct val="150000"/>
              </a:lnSpc>
            </a:pPr>
            <a:r>
              <a:rPr lang="en-IN" sz="2400" dirty="0"/>
              <a:t>The </a:t>
            </a:r>
            <a:r>
              <a:rPr lang="en-IN" sz="2400" dirty="0">
                <a:solidFill>
                  <a:srgbClr val="FF0000"/>
                </a:solidFill>
              </a:rPr>
              <a:t>best combination</a:t>
            </a:r>
            <a:r>
              <a:rPr lang="en-IN" sz="2400" dirty="0"/>
              <a:t> of roles depends on the </a:t>
            </a:r>
            <a:r>
              <a:rPr lang="en-IN" sz="2400" dirty="0">
                <a:solidFill>
                  <a:srgbClr val="00B050"/>
                </a:solidFill>
              </a:rPr>
              <a:t>efficiency and flexibility </a:t>
            </a:r>
            <a:r>
              <a:rPr lang="en-IN" sz="2400" dirty="0"/>
              <a:t>available at each stage</a:t>
            </a:r>
          </a:p>
        </p:txBody>
      </p:sp>
      <p:sp>
        <p:nvSpPr>
          <p:cNvPr id="3" name="Title 2"/>
          <p:cNvSpPr>
            <a:spLocks noGrp="1"/>
          </p:cNvSpPr>
          <p:nvPr>
            <p:ph type="title"/>
          </p:nvPr>
        </p:nvSpPr>
        <p:spPr/>
        <p:txBody>
          <a:bodyPr>
            <a:normAutofit/>
          </a:bodyPr>
          <a:lstStyle/>
          <a:p>
            <a:r>
              <a:rPr lang="en-IN" sz="3200" dirty="0"/>
              <a:t>Role and allocation</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The notion of achieving a given level of responsiveness by assigning different roles and level of uncertainty to different stages of the supply chain is illustrated in Figure 2-6.</a:t>
            </a:r>
          </a:p>
        </p:txBody>
      </p:sp>
      <p:sp>
        <p:nvSpPr>
          <p:cNvPr id="3" name="Title 2"/>
          <p:cNvSpPr>
            <a:spLocks noGrp="1"/>
          </p:cNvSpPr>
          <p:nvPr>
            <p:ph type="title"/>
          </p:nvPr>
        </p:nvSpPr>
        <p:spPr/>
        <p:txBody>
          <a:bodyPr>
            <a:normAutofit/>
          </a:bodyPr>
          <a:lstStyle/>
          <a:p>
            <a:r>
              <a:rPr lang="en-IN" sz="3200" dirty="0"/>
              <a:t>Role and allocation</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t>Role and allocation</a:t>
            </a:r>
          </a:p>
        </p:txBody>
      </p:sp>
      <p:pic>
        <p:nvPicPr>
          <p:cNvPr id="4" name="Picture 5" descr="FG_02_006"/>
          <p:cNvPicPr>
            <a:picLocks noChangeAspect="1" noChangeArrowheads="1"/>
          </p:cNvPicPr>
          <p:nvPr/>
        </p:nvPicPr>
        <p:blipFill>
          <a:blip r:embed="rId2" cstate="print"/>
          <a:srcRect/>
          <a:stretch>
            <a:fillRect/>
          </a:stretch>
        </p:blipFill>
        <p:spPr bwMode="auto">
          <a:xfrm>
            <a:off x="611560" y="1628800"/>
            <a:ext cx="7257521" cy="4454536"/>
          </a:xfrm>
          <a:prstGeom prst="rect">
            <a:avLst/>
          </a:prstGeom>
          <a:noFill/>
        </p:spPr>
      </p:pic>
      <p:sp>
        <p:nvSpPr>
          <p:cNvPr id="5" name="TextBox 4"/>
          <p:cNvSpPr txBox="1">
            <a:spLocks noChangeArrowheads="1"/>
          </p:cNvSpPr>
          <p:nvPr/>
        </p:nvSpPr>
        <p:spPr bwMode="auto">
          <a:xfrm>
            <a:off x="7668344" y="5733256"/>
            <a:ext cx="1119217" cy="307777"/>
          </a:xfrm>
          <a:prstGeom prst="rect">
            <a:avLst/>
          </a:prstGeom>
          <a:noFill/>
          <a:ln w="9525">
            <a:noFill/>
            <a:miter lim="800000"/>
            <a:headEnd/>
            <a:tailEnd/>
          </a:ln>
        </p:spPr>
        <p:txBody>
          <a:bodyPr wrap="none">
            <a:spAutoFit/>
          </a:bodyPr>
          <a:lstStyle/>
          <a:p>
            <a:r>
              <a:rPr lang="en-US" sz="1400" b="1" dirty="0"/>
              <a:t>Figure 2-6</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The figure shows two supply chains that face the same implied uncertainty but achieve the desired level of responsiveness with </a:t>
            </a:r>
            <a:r>
              <a:rPr lang="en-IN" sz="2400" dirty="0">
                <a:solidFill>
                  <a:srgbClr val="00B050"/>
                </a:solidFill>
              </a:rPr>
              <a:t>different allocations </a:t>
            </a:r>
            <a:r>
              <a:rPr lang="en-IN" sz="2400" dirty="0"/>
              <a:t>of uncertainty and responsiveness across the supply chain</a:t>
            </a:r>
          </a:p>
          <a:p>
            <a:pPr algn="just">
              <a:lnSpc>
                <a:spcPct val="150000"/>
              </a:lnSpc>
            </a:pPr>
            <a:endParaRPr lang="en-IN" sz="2400" dirty="0"/>
          </a:p>
        </p:txBody>
      </p:sp>
      <p:sp>
        <p:nvSpPr>
          <p:cNvPr id="3" name="Title 2"/>
          <p:cNvSpPr>
            <a:spLocks noGrp="1"/>
          </p:cNvSpPr>
          <p:nvPr>
            <p:ph type="title"/>
          </p:nvPr>
        </p:nvSpPr>
        <p:spPr/>
        <p:txBody>
          <a:bodyPr>
            <a:normAutofit/>
          </a:bodyPr>
          <a:lstStyle/>
          <a:p>
            <a:r>
              <a:rPr lang="en-IN" sz="3200" dirty="0"/>
              <a:t>Role and allocation</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t>Supply Chain I has </a:t>
            </a:r>
            <a:r>
              <a:rPr lang="en-IN" sz="2400" dirty="0">
                <a:solidFill>
                  <a:srgbClr val="FF0000"/>
                </a:solidFill>
              </a:rPr>
              <a:t>a very responsive retailer </a:t>
            </a:r>
            <a:r>
              <a:rPr lang="en-IN" sz="2400" dirty="0"/>
              <a:t>who absorbs most of the uncertainty, allowing (actually requiring) the manufacturer and supplier to be efficient. </a:t>
            </a:r>
          </a:p>
          <a:p>
            <a:pPr algn="just">
              <a:lnSpc>
                <a:spcPct val="150000"/>
              </a:lnSpc>
            </a:pPr>
            <a:r>
              <a:rPr lang="en-IN" sz="2400" dirty="0"/>
              <a:t>Supply Chain II, in contrast, has a </a:t>
            </a:r>
            <a:r>
              <a:rPr lang="en-IN" sz="2400" dirty="0">
                <a:solidFill>
                  <a:srgbClr val="FF0000"/>
                </a:solidFill>
              </a:rPr>
              <a:t>very responsive manufacturer</a:t>
            </a:r>
            <a:r>
              <a:rPr lang="en-IN" sz="2400" dirty="0"/>
              <a:t> who absorbs most of the uncertainty, thus allowing the other stages to focus on efficiency.</a:t>
            </a:r>
          </a:p>
        </p:txBody>
      </p:sp>
      <p:sp>
        <p:nvSpPr>
          <p:cNvPr id="3" name="Title 2"/>
          <p:cNvSpPr>
            <a:spLocks noGrp="1"/>
          </p:cNvSpPr>
          <p:nvPr>
            <p:ph type="title"/>
          </p:nvPr>
        </p:nvSpPr>
        <p:spPr/>
        <p:txBody>
          <a:bodyPr>
            <a:normAutofit/>
          </a:bodyPr>
          <a:lstStyle/>
          <a:p>
            <a:r>
              <a:rPr lang="en-IN" sz="3200" dirty="0"/>
              <a:t>Role and allocation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solidFill>
                  <a:srgbClr val="92D050"/>
                </a:solidFill>
              </a:rPr>
              <a:t>Generates demand </a:t>
            </a:r>
            <a:r>
              <a:rPr lang="en-IN" sz="2400" dirty="0"/>
              <a:t>by publicizing the customer priorities</a:t>
            </a:r>
          </a:p>
          <a:p>
            <a:pPr algn="just">
              <a:lnSpc>
                <a:spcPct val="150000"/>
              </a:lnSpc>
            </a:pPr>
            <a:r>
              <a:rPr lang="en-IN" sz="2400" dirty="0">
                <a:solidFill>
                  <a:srgbClr val="92D050"/>
                </a:solidFill>
              </a:rPr>
              <a:t>Brings customer </a:t>
            </a:r>
            <a:r>
              <a:rPr lang="en-IN" sz="2400" dirty="0"/>
              <a:t>input back to new product development</a:t>
            </a:r>
          </a:p>
          <a:p>
            <a:pPr algn="just">
              <a:lnSpc>
                <a:spcPct val="150000"/>
              </a:lnSpc>
            </a:pPr>
            <a:r>
              <a:rPr lang="en-IN" sz="2400" dirty="0"/>
              <a:t>Specifies how the market will be segmented and how the product will be positioned, priced, and promoted</a:t>
            </a:r>
          </a:p>
          <a:p>
            <a:pPr algn="just">
              <a:lnSpc>
                <a:spcPct val="150000"/>
              </a:lnSpc>
            </a:pPr>
            <a:endParaRPr lang="en-IN" sz="2400" dirty="0"/>
          </a:p>
        </p:txBody>
      </p:sp>
      <p:sp>
        <p:nvSpPr>
          <p:cNvPr id="2" name="Title 1"/>
          <p:cNvSpPr>
            <a:spLocks noGrp="1"/>
          </p:cNvSpPr>
          <p:nvPr>
            <p:ph type="title"/>
          </p:nvPr>
        </p:nvSpPr>
        <p:spPr/>
        <p:txBody>
          <a:bodyPr>
            <a:normAutofit/>
          </a:bodyPr>
          <a:lstStyle/>
          <a:p>
            <a:r>
              <a:rPr lang="en-IN" sz="3200" dirty="0"/>
              <a:t>Marketing and sales</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60000"/>
              </a:lnSpc>
            </a:pPr>
            <a:r>
              <a:rPr lang="en-IN" sz="2400" dirty="0"/>
              <a:t>To </a:t>
            </a:r>
            <a:r>
              <a:rPr lang="en-IN" sz="2400" dirty="0">
                <a:solidFill>
                  <a:srgbClr val="00B050"/>
                </a:solidFill>
              </a:rPr>
              <a:t>achieve complete strategic fit</a:t>
            </a:r>
            <a:r>
              <a:rPr lang="en-IN" sz="2400" dirty="0"/>
              <a:t>, a firm must also ensure that all its functions maintain consistent strategies that </a:t>
            </a:r>
            <a:r>
              <a:rPr lang="en-IN" sz="2400" dirty="0">
                <a:solidFill>
                  <a:srgbClr val="FF0000"/>
                </a:solidFill>
              </a:rPr>
              <a:t>support the competitive strategy</a:t>
            </a:r>
            <a:r>
              <a:rPr lang="en-IN" sz="2400" dirty="0"/>
              <a:t>, as shown in Figure 2-7.</a:t>
            </a:r>
          </a:p>
          <a:p>
            <a:pPr algn="just">
              <a:lnSpc>
                <a:spcPct val="160000"/>
              </a:lnSpc>
            </a:pPr>
            <a:r>
              <a:rPr lang="en-IN" sz="2400" dirty="0"/>
              <a:t>All functional strategies must support the goals of the competitive strategy.</a:t>
            </a:r>
          </a:p>
          <a:p>
            <a:pPr algn="just">
              <a:lnSpc>
                <a:spcPct val="160000"/>
              </a:lnSpc>
            </a:pPr>
            <a:r>
              <a:rPr lang="en-IN" sz="2400" dirty="0"/>
              <a:t>All sub strategies like manufacturing, inventory, and purchasing-must also be consistent with the supply chain's level of responsiveness</a:t>
            </a:r>
          </a:p>
        </p:txBody>
      </p:sp>
      <p:sp>
        <p:nvSpPr>
          <p:cNvPr id="3" name="Title 2"/>
          <p:cNvSpPr>
            <a:spLocks noGrp="1"/>
          </p:cNvSpPr>
          <p:nvPr>
            <p:ph type="title"/>
          </p:nvPr>
        </p:nvSpPr>
        <p:spPr/>
        <p:txBody>
          <a:bodyPr>
            <a:normAutofit/>
          </a:bodyPr>
          <a:lstStyle/>
          <a:p>
            <a:pPr algn="ctr"/>
            <a:r>
              <a:rPr lang="en-IN" sz="3200" dirty="0"/>
              <a:t>Fit between competitive and functional strategy</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75656" y="980728"/>
            <a:ext cx="6232550" cy="5235689"/>
          </a:xfrm>
          <a:prstGeom prst="rect">
            <a:avLst/>
          </a:prstGeom>
          <a:noFill/>
          <a:ln w="9525">
            <a:noFill/>
            <a:miter lim="800000"/>
            <a:headEnd/>
            <a:tailEnd/>
          </a:ln>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Firms with different locations along the responsiveness spectrum must have different supply chain designs and different functional strategies that support their responsiveness</a:t>
            </a:r>
          </a:p>
          <a:p>
            <a:pPr algn="just">
              <a:lnSpc>
                <a:spcPct val="150000"/>
              </a:lnSpc>
            </a:pPr>
            <a:r>
              <a:rPr lang="en-IN" sz="2400" dirty="0"/>
              <a:t>Table 2-4 lists some of the major differences in functional strategy between supply chains that are efficient and those that are responsive</a:t>
            </a:r>
          </a:p>
        </p:txBody>
      </p:sp>
      <p:sp>
        <p:nvSpPr>
          <p:cNvPr id="3" name="Title 2"/>
          <p:cNvSpPr>
            <a:spLocks noGrp="1"/>
          </p:cNvSpPr>
          <p:nvPr>
            <p:ph type="title"/>
          </p:nvPr>
        </p:nvSpPr>
        <p:spPr/>
        <p:txBody>
          <a:bodyPr>
            <a:normAutofit/>
          </a:bodyPr>
          <a:lstStyle/>
          <a:p>
            <a:r>
              <a:rPr lang="en-US" sz="3200" dirty="0"/>
              <a:t>Efficient and Responsive Supply Chains</a:t>
            </a:r>
            <a:endParaRPr lang="en-IN" sz="3200"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Efficient and Responsive Supply Chains</a:t>
            </a:r>
            <a:endParaRPr lang="en-IN" sz="3200" dirty="0"/>
          </a:p>
        </p:txBody>
      </p:sp>
      <p:graphicFrame>
        <p:nvGraphicFramePr>
          <p:cNvPr id="4" name="Group 85"/>
          <p:cNvGraphicFramePr>
            <a:graphicFrameLocks noGrp="1"/>
          </p:cNvGraphicFramePr>
          <p:nvPr/>
        </p:nvGraphicFramePr>
        <p:xfrm>
          <a:off x="0" y="1268760"/>
          <a:ext cx="9163050" cy="4347799"/>
        </p:xfrm>
        <a:graphic>
          <a:graphicData uri="http://schemas.openxmlformats.org/drawingml/2006/table">
            <a:tbl>
              <a:tblPr/>
              <a:tblGrid>
                <a:gridCol w="1884892">
                  <a:extLst>
                    <a:ext uri="{9D8B030D-6E8A-4147-A177-3AD203B41FA5}">
                      <a16:colId xmlns:a16="http://schemas.microsoft.com/office/drawing/2014/main" val="20000"/>
                    </a:ext>
                  </a:extLst>
                </a:gridCol>
                <a:gridCol w="3639079">
                  <a:extLst>
                    <a:ext uri="{9D8B030D-6E8A-4147-A177-3AD203B41FA5}">
                      <a16:colId xmlns:a16="http://schemas.microsoft.com/office/drawing/2014/main" val="20001"/>
                    </a:ext>
                  </a:extLst>
                </a:gridCol>
                <a:gridCol w="3639079">
                  <a:extLst>
                    <a:ext uri="{9D8B030D-6E8A-4147-A177-3AD203B41FA5}">
                      <a16:colId xmlns:a16="http://schemas.microsoft.com/office/drawing/2014/main" val="20002"/>
                    </a:ext>
                  </a:extLst>
                </a:gridCol>
              </a:tblGrid>
              <a:tr h="450912">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endParaRPr kumimoji="0" lang="en-US" sz="1400" b="1" i="0" u="none" strike="noStrike" cap="none" normalizeH="0" baseline="0" dirty="0">
                        <a:ln>
                          <a:noFill/>
                        </a:ln>
                        <a:solidFill>
                          <a:schemeClr val="bg2"/>
                        </a:solidFill>
                        <a:effectLst/>
                        <a:latin typeface="+mn-lt"/>
                      </a:endParaRP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1" i="0" u="none" strike="noStrike" cap="none" normalizeH="0" baseline="0" dirty="0">
                          <a:ln>
                            <a:noFill/>
                          </a:ln>
                          <a:solidFill>
                            <a:schemeClr val="bg2"/>
                          </a:solidFill>
                          <a:effectLst/>
                          <a:latin typeface="+mn-lt"/>
                        </a:rPr>
                        <a:t>Efficient Supply Chains</a:t>
                      </a:r>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1" i="0" u="none" strike="noStrike" cap="none" normalizeH="0" baseline="0" dirty="0">
                          <a:ln>
                            <a:noFill/>
                          </a:ln>
                          <a:solidFill>
                            <a:schemeClr val="bg2"/>
                          </a:solidFill>
                          <a:effectLst/>
                          <a:latin typeface="+mn-lt"/>
                        </a:rPr>
                        <a:t>Responsive Supply Chains</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5250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Primary goal</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r>
                        <a:rPr lang="en-US" sz="1400" kern="1200" dirty="0">
                          <a:solidFill>
                            <a:schemeClr val="tx1"/>
                          </a:solidFill>
                          <a:latin typeface="+mn-lt"/>
                          <a:ea typeface="+mn-ea"/>
                          <a:cs typeface="+mn-cs"/>
                        </a:rPr>
                        <a:t>Supply demand at the lowest cost</a:t>
                      </a:r>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r>
                        <a:rPr lang="en-US" sz="1400" kern="1200" dirty="0">
                          <a:solidFill>
                            <a:schemeClr val="tx1"/>
                          </a:solidFill>
                          <a:latin typeface="+mn-lt"/>
                          <a:ea typeface="+mn-ea"/>
                          <a:cs typeface="+mn-cs"/>
                        </a:rPr>
                        <a:t>Respond quickly to demand</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67">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Product design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Maximize performance at a minimum product cost</a:t>
                      </a:r>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Create modularity to allow postponement of product differentiation</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50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Pricing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Lower margins because price is a prime customer driver</a:t>
                      </a:r>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Higher margins because price is not a prime customer driver</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912">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Manufacturing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Lower costs through high utilization</a:t>
                      </a:r>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Maintain capacity flexibility to buffer against demand/supply uncertainty</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50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Inventory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r>
                        <a:rPr lang="en-US" sz="1400" kern="1200" dirty="0">
                          <a:solidFill>
                            <a:schemeClr val="tx1"/>
                          </a:solidFill>
                          <a:latin typeface="+mn-lt"/>
                          <a:ea typeface="+mn-ea"/>
                          <a:cs typeface="+mn-cs"/>
                        </a:rPr>
                        <a:t>Minimize inventory to lower cost</a:t>
                      </a:r>
                      <a:endParaRPr lang="en-US" sz="1400" dirty="0"/>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Maintain buffer inventory to deal with demand/supply uncertainty</a:t>
                      </a:r>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167">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Lead-time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Reduce, but not at the expense of costs</a:t>
                      </a:r>
                      <a:endParaRPr lang="en-US" sz="1400" dirty="0"/>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Reduce aggressively, even if the costs are significant</a:t>
                      </a:r>
                      <a:endParaRPr lang="en-US" sz="1400" dirty="0"/>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500">
                <a:tc>
                  <a:txBody>
                    <a:bodyPr/>
                    <a:lstStyle/>
                    <a:p>
                      <a:pPr marL="0" marR="0" lvl="0" indent="0" algn="l" defTabSz="914400" rtl="0" eaLnBrk="0" fontAlgn="base" latinLnBrk="0" hangingPunct="0">
                        <a:lnSpc>
                          <a:spcPct val="100000"/>
                        </a:lnSpc>
                        <a:spcBef>
                          <a:spcPct val="20000"/>
                        </a:spcBef>
                        <a:spcAft>
                          <a:spcPct val="0"/>
                        </a:spcAft>
                        <a:buClr>
                          <a:srgbClr val="339966"/>
                        </a:buClr>
                        <a:buSzTx/>
                        <a:buFont typeface="Monotype Sorts" pitchFamily="2" charset="2"/>
                        <a:buNone/>
                        <a:tabLst/>
                      </a:pPr>
                      <a:r>
                        <a:rPr kumimoji="0" lang="en-US" sz="1400" b="0" i="0" u="none" strike="noStrike" cap="none" normalizeH="0" baseline="0" dirty="0">
                          <a:ln>
                            <a:noFill/>
                          </a:ln>
                          <a:solidFill>
                            <a:schemeClr val="tx1"/>
                          </a:solidFill>
                          <a:effectLst/>
                          <a:latin typeface="+mn-lt"/>
                        </a:rPr>
                        <a:t>Supplier strategy</a:t>
                      </a:r>
                    </a:p>
                  </a:txBody>
                  <a:tcPr marL="99060" marR="99060"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Select based on cost and quality</a:t>
                      </a:r>
                      <a:endParaRPr lang="en-US" sz="1400" dirty="0"/>
                    </a:p>
                  </a:txBody>
                  <a:tcPr marL="99060" marR="99060"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r>
                        <a:rPr lang="en-US" sz="1400" kern="1200" dirty="0">
                          <a:solidFill>
                            <a:schemeClr val="tx1"/>
                          </a:solidFill>
                          <a:latin typeface="+mn-lt"/>
                          <a:ea typeface="+mn-ea"/>
                          <a:cs typeface="+mn-cs"/>
                        </a:rPr>
                        <a:t>Select based on speed, flexibility, reliability, and quality</a:t>
                      </a:r>
                      <a:endParaRPr lang="en-US" sz="1400" dirty="0"/>
                    </a:p>
                  </a:txBody>
                  <a:tcPr marL="99060" marR="99060"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TextBox 4"/>
          <p:cNvSpPr txBox="1">
            <a:spLocks noChangeArrowheads="1"/>
          </p:cNvSpPr>
          <p:nvPr/>
        </p:nvSpPr>
        <p:spPr bwMode="auto">
          <a:xfrm>
            <a:off x="7020272" y="6021288"/>
            <a:ext cx="1050288" cy="307777"/>
          </a:xfrm>
          <a:prstGeom prst="rect">
            <a:avLst/>
          </a:prstGeom>
          <a:noFill/>
          <a:ln w="9525">
            <a:noFill/>
            <a:miter lim="800000"/>
            <a:headEnd/>
            <a:tailEnd/>
          </a:ln>
        </p:spPr>
        <p:txBody>
          <a:bodyPr wrap="none">
            <a:spAutoFit/>
          </a:bodyPr>
          <a:lstStyle/>
          <a:p>
            <a:r>
              <a:rPr lang="en-US" sz="1400" b="1" dirty="0"/>
              <a:t>Table 2-4</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66928" indent="-457200" algn="just">
              <a:lnSpc>
                <a:spcPct val="150000"/>
              </a:lnSpc>
              <a:buNone/>
            </a:pPr>
            <a:r>
              <a:rPr lang="en-IN" sz="2400" dirty="0"/>
              <a:t>1. There is </a:t>
            </a:r>
            <a:r>
              <a:rPr lang="en-IN" sz="2400" dirty="0">
                <a:solidFill>
                  <a:srgbClr val="00B050"/>
                </a:solidFill>
              </a:rPr>
              <a:t>no supply chain strategy </a:t>
            </a:r>
            <a:r>
              <a:rPr lang="en-IN" sz="2400" dirty="0"/>
              <a:t>that is </a:t>
            </a:r>
            <a:r>
              <a:rPr lang="en-IN" sz="2400" dirty="0">
                <a:solidFill>
                  <a:srgbClr val="FF0000"/>
                </a:solidFill>
              </a:rPr>
              <a:t>always </a:t>
            </a:r>
          </a:p>
          <a:p>
            <a:pPr marL="566928" indent="-457200" algn="just">
              <a:lnSpc>
                <a:spcPct val="150000"/>
              </a:lnSpc>
              <a:buNone/>
            </a:pPr>
            <a:r>
              <a:rPr lang="en-IN" sz="2400" dirty="0">
                <a:solidFill>
                  <a:srgbClr val="FF0000"/>
                </a:solidFill>
              </a:rPr>
              <a:t>     right</a:t>
            </a:r>
            <a:r>
              <a:rPr lang="en-IN" sz="2400" dirty="0"/>
              <a:t>.</a:t>
            </a:r>
          </a:p>
          <a:p>
            <a:pPr algn="just">
              <a:lnSpc>
                <a:spcPct val="150000"/>
              </a:lnSpc>
              <a:buNone/>
            </a:pPr>
            <a:r>
              <a:rPr lang="en-IN" sz="2400" dirty="0"/>
              <a:t>2. There is a right supply chain strategy for a given </a:t>
            </a:r>
          </a:p>
          <a:p>
            <a:pPr algn="just">
              <a:lnSpc>
                <a:spcPct val="150000"/>
              </a:lnSpc>
              <a:buNone/>
            </a:pPr>
            <a:r>
              <a:rPr lang="en-IN" sz="2400" dirty="0"/>
              <a:t>    competitive strategy.</a:t>
            </a:r>
          </a:p>
          <a:p>
            <a:pPr algn="just">
              <a:lnSpc>
                <a:spcPct val="150000"/>
              </a:lnSpc>
            </a:pPr>
            <a:r>
              <a:rPr lang="en-IN" sz="2400" dirty="0"/>
              <a:t>The drive for strategic fit should come from the highest levels of the organization.</a:t>
            </a:r>
          </a:p>
        </p:txBody>
      </p:sp>
      <p:sp>
        <p:nvSpPr>
          <p:cNvPr id="3" name="Title 2"/>
          <p:cNvSpPr>
            <a:spLocks noGrp="1"/>
          </p:cNvSpPr>
          <p:nvPr>
            <p:ph type="title"/>
          </p:nvPr>
        </p:nvSpPr>
        <p:spPr/>
        <p:txBody>
          <a:bodyPr>
            <a:normAutofit/>
          </a:bodyPr>
          <a:lstStyle/>
          <a:p>
            <a:r>
              <a:rPr lang="en-IN" sz="3200" dirty="0"/>
              <a:t>Important points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0728"/>
            <a:ext cx="8229600" cy="5376672"/>
          </a:xfrm>
        </p:spPr>
        <p:txBody>
          <a:bodyPr>
            <a:normAutofit lnSpcReduction="10000"/>
          </a:bodyPr>
          <a:lstStyle/>
          <a:p>
            <a:pPr algn="just">
              <a:lnSpc>
                <a:spcPct val="150000"/>
              </a:lnSpc>
              <a:buFont typeface="Wingdings" pitchFamily="2" charset="2"/>
              <a:buChar char="q"/>
            </a:pPr>
            <a:r>
              <a:rPr lang="en-IN" sz="2400" b="1" dirty="0">
                <a:solidFill>
                  <a:srgbClr val="FF0000"/>
                </a:solidFill>
              </a:rPr>
              <a:t>Multiple Products and Customer Segments</a:t>
            </a:r>
          </a:p>
          <a:p>
            <a:pPr algn="just">
              <a:lnSpc>
                <a:spcPct val="150000"/>
              </a:lnSpc>
            </a:pPr>
            <a:r>
              <a:rPr lang="en-IN" sz="2400" dirty="0"/>
              <a:t>Companies produce and sell multiple products to multiple customer segments, each with different characteristics</a:t>
            </a:r>
          </a:p>
          <a:p>
            <a:pPr algn="just">
              <a:lnSpc>
                <a:spcPct val="150000"/>
              </a:lnSpc>
            </a:pPr>
            <a:r>
              <a:rPr lang="en-IN" sz="2400" dirty="0"/>
              <a:t>A department store may sell seasonal products with high implied demand uncertainty, such as ski jackets, along with products with low implied demand uncertainty, such as black socks.</a:t>
            </a:r>
          </a:p>
          <a:p>
            <a:pPr>
              <a:lnSpc>
                <a:spcPct val="150000"/>
              </a:lnSpc>
            </a:pPr>
            <a:r>
              <a:rPr lang="en-IN" sz="2400" dirty="0"/>
              <a:t>The demand in each case maps to a different part of the uncertainty spectrum</a:t>
            </a:r>
          </a:p>
          <a:p>
            <a:pPr algn="just">
              <a:lnSpc>
                <a:spcPct val="150000"/>
              </a:lnSpc>
            </a:pPr>
            <a:endParaRPr lang="en-IN" sz="2400" b="1" dirty="0"/>
          </a:p>
        </p:txBody>
      </p:sp>
      <p:sp>
        <p:nvSpPr>
          <p:cNvPr id="3" name="Title 2"/>
          <p:cNvSpPr>
            <a:spLocks noGrp="1"/>
          </p:cNvSpPr>
          <p:nvPr>
            <p:ph type="title"/>
          </p:nvPr>
        </p:nvSpPr>
        <p:spPr>
          <a:xfrm>
            <a:off x="467544" y="0"/>
            <a:ext cx="8229600" cy="1143000"/>
          </a:xfrm>
        </p:spPr>
        <p:txBody>
          <a:bodyPr>
            <a:normAutofit/>
          </a:bodyPr>
          <a:lstStyle/>
          <a:p>
            <a:r>
              <a:rPr lang="en-IN" sz="3200" dirty="0"/>
              <a:t>Other issues affecting strategic fit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fontScale="92500" lnSpcReduction="20000"/>
          </a:bodyPr>
          <a:lstStyle/>
          <a:p>
            <a:pPr algn="just">
              <a:lnSpc>
                <a:spcPct val="150000"/>
              </a:lnSpc>
            </a:pPr>
            <a:r>
              <a:rPr lang="en-IN" sz="2400" dirty="0">
                <a:solidFill>
                  <a:srgbClr val="00B0F0"/>
                </a:solidFill>
              </a:rPr>
              <a:t>Example</a:t>
            </a:r>
            <a:r>
              <a:rPr lang="en-IN" sz="2400" dirty="0"/>
              <a:t>:</a:t>
            </a:r>
          </a:p>
          <a:p>
            <a:pPr algn="just">
              <a:lnSpc>
                <a:spcPct val="150000"/>
              </a:lnSpc>
            </a:pPr>
            <a:r>
              <a:rPr lang="en-IN" sz="2400" dirty="0"/>
              <a:t>   W.W. Grainger sells MRO products to both large firms, such as Ford and Boeing, and small manufacturers and contractors. A large firm is much more likely to be concerned with price, given the large volumes they generate from W.W. Grainger, whereas a smaller company is apt to go to W.W. Grainger because it is responsive. </a:t>
            </a:r>
          </a:p>
          <a:p>
            <a:pPr algn="just">
              <a:lnSpc>
                <a:spcPct val="150000"/>
              </a:lnSpc>
            </a:pPr>
            <a:r>
              <a:rPr lang="en-IN" sz="2400" dirty="0"/>
              <a:t>The two segments that are served map to different positions along the implied uncertainty spectrum.</a:t>
            </a:r>
          </a:p>
        </p:txBody>
      </p:sp>
      <p:sp>
        <p:nvSpPr>
          <p:cNvPr id="3" name="Title 2"/>
          <p:cNvSpPr>
            <a:spLocks noGrp="1"/>
          </p:cNvSpPr>
          <p:nvPr>
            <p:ph type="title"/>
          </p:nvPr>
        </p:nvSpPr>
        <p:spPr/>
        <p:txBody>
          <a:bodyPr>
            <a:normAutofit fontScale="90000"/>
          </a:bodyPr>
          <a:lstStyle/>
          <a:p>
            <a:r>
              <a:rPr lang="en-IN" sz="3200" dirty="0"/>
              <a:t>Multiple Products and Customer Segments</a:t>
            </a:r>
            <a:br>
              <a:rPr lang="en-IN" sz="3200" dirty="0"/>
            </a:br>
            <a:endParaRPr lang="en-IN" sz="3200"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 Levi Strauss- clothe manufacturer</a:t>
            </a:r>
          </a:p>
          <a:p>
            <a:pPr algn="just">
              <a:lnSpc>
                <a:spcPct val="150000"/>
              </a:lnSpc>
              <a:buNone/>
            </a:pPr>
            <a:r>
              <a:rPr lang="en-IN" sz="2400" dirty="0"/>
              <a:t>       It sells standardized and customized jeans. Demand for standard-sized jeans has a much lower demand uncertainty than demand for customized jeans.</a:t>
            </a:r>
          </a:p>
        </p:txBody>
      </p:sp>
      <p:sp>
        <p:nvSpPr>
          <p:cNvPr id="3" name="Title 2"/>
          <p:cNvSpPr>
            <a:spLocks noGrp="1"/>
          </p:cNvSpPr>
          <p:nvPr>
            <p:ph type="title"/>
          </p:nvPr>
        </p:nvSpPr>
        <p:spPr/>
        <p:txBody>
          <a:bodyPr>
            <a:normAutofit fontScale="90000"/>
          </a:bodyPr>
          <a:lstStyle/>
          <a:p>
            <a:r>
              <a:rPr lang="en-IN" sz="3200" dirty="0"/>
              <a:t>Multiple Products and Customer Segments</a:t>
            </a:r>
            <a:br>
              <a:rPr lang="en-IN" sz="3200" dirty="0"/>
            </a:br>
            <a:endParaRPr lang="en-IN" sz="3200"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24744"/>
            <a:ext cx="8229600" cy="4827992"/>
          </a:xfrm>
        </p:spPr>
        <p:txBody>
          <a:bodyPr>
            <a:normAutofit/>
          </a:bodyPr>
          <a:lstStyle/>
          <a:p>
            <a:pPr algn="just">
              <a:lnSpc>
                <a:spcPct val="160000"/>
              </a:lnSpc>
            </a:pPr>
            <a:r>
              <a:rPr lang="en-IN" sz="2400" dirty="0"/>
              <a:t>When devising supply chain strategy, the </a:t>
            </a:r>
            <a:r>
              <a:rPr lang="en-IN" sz="2400" dirty="0">
                <a:solidFill>
                  <a:srgbClr val="FF0000"/>
                </a:solidFill>
              </a:rPr>
              <a:t>key issue</a:t>
            </a:r>
            <a:r>
              <a:rPr lang="en-IN" sz="2400" dirty="0"/>
              <a:t> for a company is to </a:t>
            </a:r>
            <a:r>
              <a:rPr lang="en-IN" sz="2400" dirty="0">
                <a:solidFill>
                  <a:srgbClr val="FF0000"/>
                </a:solidFill>
              </a:rPr>
              <a:t>design a supply chain that balances efficiency and responsiveness</a:t>
            </a:r>
            <a:r>
              <a:rPr lang="en-IN" sz="2400" dirty="0"/>
              <a:t>.</a:t>
            </a:r>
          </a:p>
          <a:p>
            <a:pPr algn="just">
              <a:lnSpc>
                <a:spcPct val="160000"/>
              </a:lnSpc>
            </a:pPr>
            <a:r>
              <a:rPr lang="en-IN" sz="2400" dirty="0"/>
              <a:t>To achieve this balance one route is to </a:t>
            </a:r>
            <a:r>
              <a:rPr lang="en-IN" sz="2400" dirty="0">
                <a:solidFill>
                  <a:srgbClr val="00B050"/>
                </a:solidFill>
              </a:rPr>
              <a:t>set up independent supply chains</a:t>
            </a:r>
            <a:r>
              <a:rPr lang="en-IN" sz="2400" dirty="0"/>
              <a:t> for each different product or customer segment</a:t>
            </a:r>
          </a:p>
          <a:p>
            <a:pPr algn="just">
              <a:lnSpc>
                <a:spcPct val="160000"/>
              </a:lnSpc>
            </a:pPr>
            <a:endParaRPr lang="en-IN" sz="2400" dirty="0"/>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To achieve this balance one route is to </a:t>
            </a:r>
            <a:r>
              <a:rPr lang="en-IN" sz="2400" dirty="0">
                <a:solidFill>
                  <a:srgbClr val="00B050"/>
                </a:solidFill>
              </a:rPr>
              <a:t>set up independent supply chains</a:t>
            </a:r>
            <a:r>
              <a:rPr lang="en-IN" sz="2400" dirty="0"/>
              <a:t> for each different product or customer segment</a:t>
            </a:r>
          </a:p>
          <a:p>
            <a:pPr algn="just">
              <a:lnSpc>
                <a:spcPct val="150000"/>
              </a:lnSpc>
            </a:pPr>
            <a:r>
              <a:rPr lang="en-IN" sz="2400" dirty="0"/>
              <a:t>This idea </a:t>
            </a:r>
            <a:r>
              <a:rPr lang="en-IN" sz="2400" dirty="0">
                <a:solidFill>
                  <a:srgbClr val="FF0000"/>
                </a:solidFill>
              </a:rPr>
              <a:t>fails</a:t>
            </a:r>
            <a:r>
              <a:rPr lang="en-IN" sz="2400" dirty="0"/>
              <a:t>, however, to take advantage of any economies of scope that often exist among a company's different products.</a:t>
            </a:r>
          </a:p>
          <a:p>
            <a:pPr algn="just">
              <a:lnSpc>
                <a:spcPct val="150000"/>
              </a:lnSpc>
            </a:pPr>
            <a:endParaRPr lang="en-IN" sz="2400" dirty="0"/>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Transforms </a:t>
            </a:r>
            <a:r>
              <a:rPr lang="en-IN" sz="2400" dirty="0">
                <a:solidFill>
                  <a:srgbClr val="92D050"/>
                </a:solidFill>
              </a:rPr>
              <a:t>inputs to outputs </a:t>
            </a:r>
            <a:r>
              <a:rPr lang="en-IN" sz="2400" dirty="0"/>
              <a:t>to create the product</a:t>
            </a:r>
          </a:p>
          <a:p>
            <a:pPr>
              <a:buNone/>
            </a:pPr>
            <a:endParaRPr lang="en-IN" sz="2400" dirty="0"/>
          </a:p>
          <a:p>
            <a:pPr>
              <a:buNone/>
            </a:pPr>
            <a:endParaRPr lang="en-IN" sz="2400" dirty="0"/>
          </a:p>
          <a:p>
            <a:pPr>
              <a:buNone/>
            </a:pPr>
            <a:endParaRPr lang="en-IN" sz="2400" dirty="0"/>
          </a:p>
          <a:p>
            <a:r>
              <a:rPr lang="en-IN" sz="2400" dirty="0">
                <a:solidFill>
                  <a:schemeClr val="bg2">
                    <a:lumMod val="50000"/>
                  </a:schemeClr>
                </a:solidFill>
              </a:rPr>
              <a:t>Takes the product to the customer</a:t>
            </a:r>
            <a:r>
              <a:rPr lang="en-IN" sz="2400" dirty="0"/>
              <a:t> or brings the customer to the product</a:t>
            </a:r>
          </a:p>
          <a:p>
            <a:pPr>
              <a:buNone/>
            </a:pPr>
            <a:endParaRPr lang="en-IN" sz="2400" dirty="0"/>
          </a:p>
          <a:p>
            <a:pPr>
              <a:buNone/>
            </a:pPr>
            <a:endParaRPr lang="en-IN" sz="2400" dirty="0"/>
          </a:p>
          <a:p>
            <a:r>
              <a:rPr lang="en-IN" sz="2400" dirty="0">
                <a:solidFill>
                  <a:schemeClr val="accent6">
                    <a:lumMod val="60000"/>
                    <a:lumOff val="40000"/>
                  </a:schemeClr>
                </a:solidFill>
              </a:rPr>
              <a:t>Responds to customer </a:t>
            </a:r>
            <a:r>
              <a:rPr lang="en-IN" sz="2400" dirty="0"/>
              <a:t>requests during or after the sale</a:t>
            </a:r>
          </a:p>
        </p:txBody>
      </p:sp>
      <p:sp>
        <p:nvSpPr>
          <p:cNvPr id="2" name="Title 1"/>
          <p:cNvSpPr>
            <a:spLocks noGrp="1"/>
          </p:cNvSpPr>
          <p:nvPr>
            <p:ph type="title"/>
          </p:nvPr>
        </p:nvSpPr>
        <p:spPr/>
        <p:txBody>
          <a:bodyPr>
            <a:normAutofit/>
          </a:bodyPr>
          <a:lstStyle/>
          <a:p>
            <a:r>
              <a:rPr lang="en-IN" sz="3200" dirty="0"/>
              <a:t>Operations</a:t>
            </a:r>
          </a:p>
        </p:txBody>
      </p:sp>
      <p:sp>
        <p:nvSpPr>
          <p:cNvPr id="4" name="Title 1"/>
          <p:cNvSpPr txBox="1">
            <a:spLocks/>
          </p:cNvSpPr>
          <p:nvPr/>
        </p:nvSpPr>
        <p:spPr>
          <a:xfrm>
            <a:off x="539552" y="2132856"/>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Distribution</a:t>
            </a:r>
          </a:p>
        </p:txBody>
      </p:sp>
      <p:sp>
        <p:nvSpPr>
          <p:cNvPr id="6" name="Title 1"/>
          <p:cNvSpPr txBox="1">
            <a:spLocks/>
          </p:cNvSpPr>
          <p:nvPr/>
        </p:nvSpPr>
        <p:spPr>
          <a:xfrm>
            <a:off x="611560" y="4005064"/>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32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Service</a:t>
            </a:r>
            <a:endParaRPr kumimoji="0" lang="en-IN"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A preferable strategy is to </a:t>
            </a:r>
            <a:r>
              <a:rPr lang="en-IN" sz="2400" dirty="0">
                <a:solidFill>
                  <a:srgbClr val="FF0000"/>
                </a:solidFill>
              </a:rPr>
              <a:t>tailor</a:t>
            </a:r>
            <a:r>
              <a:rPr lang="en-IN" sz="2400" dirty="0"/>
              <a:t> the supply chain to best meet the needs of each product's demand</a:t>
            </a:r>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Tailoring the supply chain requires </a:t>
            </a:r>
            <a:r>
              <a:rPr lang="en-IN" sz="2400" dirty="0">
                <a:solidFill>
                  <a:schemeClr val="bg2">
                    <a:lumMod val="50000"/>
                  </a:schemeClr>
                </a:solidFill>
              </a:rPr>
              <a:t>sharing some links </a:t>
            </a:r>
            <a:r>
              <a:rPr lang="en-IN" sz="2400" dirty="0"/>
              <a:t>in the supply chain with some products, while having separate operations for other links.</a:t>
            </a:r>
          </a:p>
          <a:p>
            <a:pPr algn="just">
              <a:lnSpc>
                <a:spcPct val="150000"/>
              </a:lnSpc>
            </a:pPr>
            <a:r>
              <a:rPr lang="en-IN" sz="2400" dirty="0"/>
              <a:t>The links are shared to </a:t>
            </a:r>
            <a:r>
              <a:rPr lang="en-IN" sz="2400" dirty="0">
                <a:solidFill>
                  <a:srgbClr val="00B050"/>
                </a:solidFill>
              </a:rPr>
              <a:t>achieve maximum possible efficiency</a:t>
            </a:r>
            <a:r>
              <a:rPr lang="en-IN" sz="2400" dirty="0"/>
              <a:t> while providing the appropriate level of responsiveness to each segment.</a:t>
            </a:r>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solidFill>
                  <a:srgbClr val="00B0F0"/>
                </a:solidFill>
              </a:rPr>
              <a:t>Example</a:t>
            </a:r>
            <a:r>
              <a:rPr lang="en-IN" sz="2400" dirty="0"/>
              <a:t>: </a:t>
            </a:r>
          </a:p>
          <a:p>
            <a:pPr algn="just">
              <a:lnSpc>
                <a:spcPct val="150000"/>
              </a:lnSpc>
              <a:buNone/>
            </a:pPr>
            <a:r>
              <a:rPr lang="en-IN" sz="2400" dirty="0"/>
              <a:t>     All products may be made on the same line in a plant, but products requiring a high level of responsiveness may be shipped using a fast mode of transportation such as FedEx. Those products that do not have high responsiveness needs may be shipped by slower and less expensive means such as truck, rail, or even ship.</a:t>
            </a:r>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a:t>  </a:t>
            </a:r>
            <a:r>
              <a:rPr lang="en-IN" sz="2400" dirty="0">
                <a:solidFill>
                  <a:srgbClr val="00B0F0"/>
                </a:solidFill>
              </a:rPr>
              <a:t>Example</a:t>
            </a:r>
            <a:r>
              <a:rPr lang="en-IN" sz="2400" dirty="0"/>
              <a:t>(cont...)   </a:t>
            </a:r>
          </a:p>
          <a:p>
            <a:pPr algn="just">
              <a:lnSpc>
                <a:spcPct val="150000"/>
              </a:lnSpc>
              <a:buNone/>
            </a:pPr>
            <a:r>
              <a:rPr lang="en-IN" sz="2400" dirty="0"/>
              <a:t>      Products requiring high responsiveness may be manufactured using a very flexible process, whereas products requiring less responsiveness may be manufactured using a less responsive but more efficient process</a:t>
            </a:r>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24744"/>
            <a:ext cx="8229600" cy="4896544"/>
          </a:xfrm>
        </p:spPr>
        <p:txBody>
          <a:bodyPr>
            <a:normAutofit lnSpcReduction="10000"/>
          </a:bodyPr>
          <a:lstStyle/>
          <a:p>
            <a:pPr algn="just">
              <a:lnSpc>
                <a:spcPct val="150000"/>
              </a:lnSpc>
              <a:buNone/>
            </a:pPr>
            <a:r>
              <a:rPr lang="en-IN" sz="2400" dirty="0"/>
              <a:t>   </a:t>
            </a:r>
            <a:r>
              <a:rPr lang="en-IN" sz="2400" dirty="0">
                <a:solidFill>
                  <a:srgbClr val="00B0F0"/>
                </a:solidFill>
              </a:rPr>
              <a:t>Example</a:t>
            </a:r>
            <a:r>
              <a:rPr lang="en-IN" sz="2400" dirty="0"/>
              <a:t>(cont...):    </a:t>
            </a:r>
          </a:p>
          <a:p>
            <a:pPr algn="just">
              <a:lnSpc>
                <a:spcPct val="150000"/>
              </a:lnSpc>
              <a:buNone/>
            </a:pPr>
            <a:r>
              <a:rPr lang="en-IN" sz="2400" dirty="0"/>
              <a:t>     Some products may be held at regional warehouses close to the customer whereas others may be held in a centralized warehouse far from the customer.</a:t>
            </a:r>
          </a:p>
          <a:p>
            <a:pPr algn="just">
              <a:lnSpc>
                <a:spcPct val="150000"/>
              </a:lnSpc>
            </a:pPr>
            <a:r>
              <a:rPr lang="en-IN" sz="2400" dirty="0"/>
              <a:t>    W.W. Grainger holds fast-moving items in its decentralized locations close to the customer. It holds slow-moving items with higher implied demand uncertainty in a centralized warehouse</a:t>
            </a:r>
          </a:p>
        </p:txBody>
      </p:sp>
      <p:sp>
        <p:nvSpPr>
          <p:cNvPr id="3" name="Title 2"/>
          <p:cNvSpPr>
            <a:spLocks noGrp="1"/>
          </p:cNvSpPr>
          <p:nvPr>
            <p:ph type="title"/>
          </p:nvPr>
        </p:nvSpPr>
        <p:spPr/>
        <p:txBody>
          <a:bodyPr>
            <a:normAutofit/>
          </a:bodyPr>
          <a:lstStyle/>
          <a:p>
            <a:r>
              <a:rPr lang="en-US" sz="3200" dirty="0"/>
              <a:t>Tailoring the Supply Chain</a:t>
            </a:r>
            <a:endParaRPr lang="en-IN" sz="3200"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1968"/>
          </a:xfrm>
        </p:spPr>
        <p:txBody>
          <a:bodyPr>
            <a:normAutofit fontScale="92500" lnSpcReduction="20000"/>
          </a:bodyPr>
          <a:lstStyle/>
          <a:p>
            <a:pPr algn="just">
              <a:lnSpc>
                <a:spcPct val="150000"/>
              </a:lnSpc>
            </a:pPr>
            <a:r>
              <a:rPr lang="en-IN" sz="2400" dirty="0"/>
              <a:t>As products go through their life cycle, the demand characteristics and the needs of the customer segments being served change</a:t>
            </a:r>
          </a:p>
          <a:p>
            <a:pPr algn="just">
              <a:lnSpc>
                <a:spcPct val="150000"/>
              </a:lnSpc>
            </a:pPr>
            <a:r>
              <a:rPr lang="en-IN" sz="2400" dirty="0"/>
              <a:t>High-tech products are particularly prone to these life-cycle swings over a very short time span</a:t>
            </a:r>
          </a:p>
          <a:p>
            <a:pPr algn="just">
              <a:lnSpc>
                <a:spcPct val="150000"/>
              </a:lnSpc>
            </a:pPr>
            <a:r>
              <a:rPr lang="en-IN" sz="2400" dirty="0"/>
              <a:t>A product goes through its life cycle from the introductory phase, when supply is uncertain, all the way to the point at which the product becomes a commodity, the market is saturated, and supply is predictable</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US" sz="2400" dirty="0">
                <a:solidFill>
                  <a:srgbClr val="00B050"/>
                </a:solidFill>
              </a:rPr>
              <a:t>Beginning stages</a:t>
            </a:r>
          </a:p>
          <a:p>
            <a:pPr algn="just">
              <a:lnSpc>
                <a:spcPct val="150000"/>
              </a:lnSpc>
              <a:buNone/>
            </a:pPr>
            <a:r>
              <a:rPr lang="en-IN" sz="2400" dirty="0"/>
              <a:t>1. </a:t>
            </a:r>
            <a:r>
              <a:rPr lang="en-IN" sz="2400" dirty="0">
                <a:solidFill>
                  <a:srgbClr val="0070C0"/>
                </a:solidFill>
              </a:rPr>
              <a:t>Demand</a:t>
            </a:r>
            <a:r>
              <a:rPr lang="en-IN" sz="2400" dirty="0"/>
              <a:t> is very </a:t>
            </a:r>
            <a:r>
              <a:rPr lang="en-IN" sz="2400" dirty="0">
                <a:solidFill>
                  <a:srgbClr val="FF0000"/>
                </a:solidFill>
              </a:rPr>
              <a:t>uncertain</a:t>
            </a:r>
            <a:r>
              <a:rPr lang="en-IN" sz="2400" dirty="0"/>
              <a:t> and supply may be unpredictable.</a:t>
            </a:r>
          </a:p>
          <a:p>
            <a:pPr algn="just">
              <a:lnSpc>
                <a:spcPct val="150000"/>
              </a:lnSpc>
              <a:buNone/>
            </a:pPr>
            <a:r>
              <a:rPr lang="en-IN" sz="2400" dirty="0"/>
              <a:t>2. </a:t>
            </a:r>
            <a:r>
              <a:rPr lang="en-IN" sz="2400" dirty="0">
                <a:solidFill>
                  <a:srgbClr val="0070C0"/>
                </a:solidFill>
              </a:rPr>
              <a:t>Margins</a:t>
            </a:r>
            <a:r>
              <a:rPr lang="en-IN" sz="2400" dirty="0"/>
              <a:t> are often </a:t>
            </a:r>
            <a:r>
              <a:rPr lang="en-IN" sz="2400" dirty="0">
                <a:solidFill>
                  <a:srgbClr val="FF0000"/>
                </a:solidFill>
              </a:rPr>
              <a:t>high</a:t>
            </a:r>
            <a:r>
              <a:rPr lang="en-IN" sz="2400" dirty="0"/>
              <a:t>, and time is crucial to gaining sales.</a:t>
            </a:r>
          </a:p>
          <a:p>
            <a:pPr algn="just">
              <a:lnSpc>
                <a:spcPct val="150000"/>
              </a:lnSpc>
              <a:buNone/>
            </a:pPr>
            <a:r>
              <a:rPr lang="en-IN" sz="2400" dirty="0"/>
              <a:t>3. Product availability is crucial to capturing the market.</a:t>
            </a:r>
          </a:p>
          <a:p>
            <a:pPr algn="just">
              <a:lnSpc>
                <a:spcPct val="150000"/>
              </a:lnSpc>
              <a:buNone/>
            </a:pPr>
            <a:r>
              <a:rPr lang="en-IN" sz="2400" dirty="0"/>
              <a:t>4. Cost is often a </a:t>
            </a:r>
            <a:r>
              <a:rPr lang="en-IN" sz="2400" dirty="0">
                <a:solidFill>
                  <a:srgbClr val="FF0000"/>
                </a:solidFill>
              </a:rPr>
              <a:t>secondary consideration</a:t>
            </a:r>
            <a:r>
              <a:rPr lang="en-IN" sz="2400" dirty="0"/>
              <a:t>.</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 A pharmaceutical company</a:t>
            </a:r>
          </a:p>
          <a:p>
            <a:pPr algn="just">
              <a:lnSpc>
                <a:spcPct val="150000"/>
              </a:lnSpc>
              <a:buNone/>
            </a:pPr>
            <a:r>
              <a:rPr lang="en-IN" sz="2400" dirty="0"/>
              <a:t>       A drug is introduced, initial demand is uncertain, margins are high , availability is key for success. Responsiveness is the most important characteristic of the supply chain.</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IN" sz="2400" dirty="0">
                <a:solidFill>
                  <a:srgbClr val="00B0F0"/>
                </a:solidFill>
              </a:rPr>
              <a:t>Example</a:t>
            </a:r>
            <a:r>
              <a:rPr lang="en-IN" sz="2400" dirty="0"/>
              <a:t>(cont...)</a:t>
            </a:r>
          </a:p>
          <a:p>
            <a:pPr algn="just">
              <a:lnSpc>
                <a:spcPct val="150000"/>
              </a:lnSpc>
              <a:buNone/>
            </a:pPr>
            <a:r>
              <a:rPr lang="en-IN" sz="2400" dirty="0"/>
              <a:t>  Product becomes a commodity. Drug’s patent expires and generic drug is introduced.</a:t>
            </a:r>
          </a:p>
          <a:p>
            <a:pPr algn="just">
              <a:lnSpc>
                <a:spcPct val="150000"/>
              </a:lnSpc>
              <a:buNone/>
            </a:pPr>
            <a:r>
              <a:rPr lang="en-IN" sz="2400" dirty="0"/>
              <a:t>1. </a:t>
            </a:r>
            <a:r>
              <a:rPr lang="en-IN" sz="2400" dirty="0">
                <a:solidFill>
                  <a:schemeClr val="bg2">
                    <a:lumMod val="50000"/>
                  </a:schemeClr>
                </a:solidFill>
              </a:rPr>
              <a:t>Demand</a:t>
            </a:r>
            <a:r>
              <a:rPr lang="en-IN" sz="2400" dirty="0"/>
              <a:t> has become more </a:t>
            </a:r>
            <a:r>
              <a:rPr lang="en-IN" sz="2400" dirty="0">
                <a:solidFill>
                  <a:srgbClr val="FF0000"/>
                </a:solidFill>
              </a:rPr>
              <a:t>certain</a:t>
            </a:r>
            <a:r>
              <a:rPr lang="en-IN" sz="2400" dirty="0"/>
              <a:t> and supply is predictable.</a:t>
            </a:r>
          </a:p>
          <a:p>
            <a:pPr algn="just">
              <a:lnSpc>
                <a:spcPct val="150000"/>
              </a:lnSpc>
              <a:buNone/>
            </a:pPr>
            <a:r>
              <a:rPr lang="en-IN" sz="2400" dirty="0"/>
              <a:t>2. </a:t>
            </a:r>
            <a:r>
              <a:rPr lang="en-IN" sz="2400" dirty="0">
                <a:solidFill>
                  <a:schemeClr val="bg2">
                    <a:lumMod val="50000"/>
                  </a:schemeClr>
                </a:solidFill>
              </a:rPr>
              <a:t>Margins</a:t>
            </a:r>
            <a:r>
              <a:rPr lang="en-IN" sz="2400" dirty="0"/>
              <a:t> are </a:t>
            </a:r>
            <a:r>
              <a:rPr lang="en-IN" sz="2400" dirty="0">
                <a:solidFill>
                  <a:srgbClr val="FF0000"/>
                </a:solidFill>
              </a:rPr>
              <a:t>lower</a:t>
            </a:r>
            <a:r>
              <a:rPr lang="en-IN" sz="2400" dirty="0"/>
              <a:t> due to an increase in competitive pressure.</a:t>
            </a:r>
          </a:p>
          <a:p>
            <a:pPr algn="just">
              <a:lnSpc>
                <a:spcPct val="150000"/>
              </a:lnSpc>
              <a:buNone/>
            </a:pPr>
            <a:r>
              <a:rPr lang="en-IN" sz="2400" dirty="0"/>
              <a:t>3. Price becomes a </a:t>
            </a:r>
            <a:r>
              <a:rPr lang="en-IN" sz="2400" dirty="0">
                <a:solidFill>
                  <a:schemeClr val="bg2">
                    <a:lumMod val="50000"/>
                  </a:schemeClr>
                </a:solidFill>
              </a:rPr>
              <a:t>significant factor</a:t>
            </a:r>
            <a:r>
              <a:rPr lang="en-IN" sz="2400" dirty="0"/>
              <a:t> in customer choice.</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As products mature, the corresponding supply chain strategy should move from being responsive to being efficient, as illustrated in Figure 2-8.</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12776"/>
            <a:ext cx="7528880" cy="5005536"/>
          </a:xfrm>
        </p:spPr>
        <p:txBody>
          <a:bodyPr>
            <a:normAutofit/>
          </a:bodyPr>
          <a:lstStyle/>
          <a:p>
            <a:pPr algn="just">
              <a:lnSpc>
                <a:spcPct val="150000"/>
              </a:lnSpc>
            </a:pPr>
            <a:r>
              <a:rPr lang="en-IN" sz="2400" dirty="0">
                <a:solidFill>
                  <a:schemeClr val="bg2">
                    <a:lumMod val="50000"/>
                  </a:schemeClr>
                </a:solidFill>
              </a:rPr>
              <a:t>Determines the nature of procurement</a:t>
            </a:r>
            <a:r>
              <a:rPr lang="en-IN" sz="2400" dirty="0">
                <a:solidFill>
                  <a:schemeClr val="accent4">
                    <a:lumMod val="60000"/>
                    <a:lumOff val="40000"/>
                  </a:schemeClr>
                </a:solidFill>
              </a:rPr>
              <a:t> </a:t>
            </a:r>
            <a:r>
              <a:rPr lang="en-IN" sz="2400" dirty="0"/>
              <a:t>of raw materials, transportation of materials, manufacture of the product or operation to provide the service, and distribution of the product</a:t>
            </a:r>
          </a:p>
        </p:txBody>
      </p:sp>
      <p:sp>
        <p:nvSpPr>
          <p:cNvPr id="2" name="Title 1"/>
          <p:cNvSpPr>
            <a:spLocks noGrp="1"/>
          </p:cNvSpPr>
          <p:nvPr>
            <p:ph type="title"/>
          </p:nvPr>
        </p:nvSpPr>
        <p:spPr/>
        <p:txBody>
          <a:bodyPr>
            <a:normAutofit/>
          </a:bodyPr>
          <a:lstStyle/>
          <a:p>
            <a:r>
              <a:rPr lang="en-IN" sz="3200" dirty="0"/>
              <a:t>Supply chain strategy</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pic>
        <p:nvPicPr>
          <p:cNvPr id="2050" name="Picture 2"/>
          <p:cNvPicPr>
            <a:picLocks noChangeAspect="1" noChangeArrowheads="1"/>
          </p:cNvPicPr>
          <p:nvPr/>
        </p:nvPicPr>
        <p:blipFill>
          <a:blip r:embed="rId2" cstate="print"/>
          <a:srcRect/>
          <a:stretch>
            <a:fillRect/>
          </a:stretch>
        </p:blipFill>
        <p:spPr bwMode="auto">
          <a:xfrm>
            <a:off x="467544" y="1700808"/>
            <a:ext cx="8039100" cy="4248150"/>
          </a:xfrm>
          <a:prstGeom prst="rect">
            <a:avLst/>
          </a:prstGeom>
          <a:noFill/>
          <a:ln w="9525">
            <a:noFill/>
            <a:miter lim="800000"/>
            <a:headEnd/>
            <a:tailEnd/>
          </a:ln>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solidFill>
                  <a:srgbClr val="00B0F0"/>
                </a:solidFill>
              </a:rPr>
              <a:t>Example</a:t>
            </a:r>
            <a:r>
              <a:rPr lang="en-IN" sz="2400" dirty="0"/>
              <a:t>: Intel Corporation</a:t>
            </a:r>
          </a:p>
          <a:p>
            <a:pPr algn="just">
              <a:lnSpc>
                <a:spcPct val="150000"/>
              </a:lnSpc>
              <a:buNone/>
            </a:pPr>
            <a:r>
              <a:rPr lang="en-IN" sz="2400" dirty="0"/>
              <a:t>      Each time Intel introduces a new computer processor, there is great uncertainty with respect to demand for this new product. Supply is unpredictable because yield is low and variable. At this stage, the Intel supply chain must be very responsive so it can react if demand is very high.</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solidFill>
                  <a:srgbClr val="00B0F0"/>
                </a:solidFill>
              </a:rPr>
              <a:t>Example</a:t>
            </a:r>
            <a:r>
              <a:rPr lang="en-IN" sz="2400" dirty="0"/>
              <a:t>: : Intel Corporation(cont...)</a:t>
            </a:r>
          </a:p>
          <a:p>
            <a:pPr algn="just">
              <a:lnSpc>
                <a:spcPct val="150000"/>
              </a:lnSpc>
              <a:buNone/>
            </a:pPr>
            <a:r>
              <a:rPr lang="en-IN" sz="2400" dirty="0"/>
              <a:t>     As the Intel processor becomes more mainstream, demand begins to stabilize, and yield from the production process is higher predictable. At this point demand and supply normally display lower implied uncertainty and price becomes a greater determinant of sales. It is important to have an efficient supply chain</a:t>
            </a:r>
          </a:p>
        </p:txBody>
      </p:sp>
      <p:sp>
        <p:nvSpPr>
          <p:cNvPr id="3" name="Title 2"/>
          <p:cNvSpPr>
            <a:spLocks noGrp="1"/>
          </p:cNvSpPr>
          <p:nvPr>
            <p:ph type="title"/>
          </p:nvPr>
        </p:nvSpPr>
        <p:spPr/>
        <p:txBody>
          <a:bodyPr>
            <a:normAutofit/>
          </a:bodyPr>
          <a:lstStyle/>
          <a:p>
            <a:r>
              <a:rPr lang="en-US" sz="3200" dirty="0"/>
              <a:t>Changes Over Product Life Cycle </a:t>
            </a:r>
            <a:endParaRPr lang="en-IN" sz="3200"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Scope of strategic fit refers to the functions within the firm and stages across the supply chain that devise an integrated strategy with a shared objective</a:t>
            </a:r>
          </a:p>
          <a:p>
            <a:pPr algn="just">
              <a:lnSpc>
                <a:spcPct val="150000"/>
              </a:lnSpc>
            </a:pPr>
            <a:r>
              <a:rPr lang="en-IN" sz="2400" dirty="0"/>
              <a:t>A key issue relating to strategic fit is the scope, in terms of supply chain stages, across which the strategic fit applies</a:t>
            </a:r>
          </a:p>
        </p:txBody>
      </p:sp>
      <p:sp>
        <p:nvSpPr>
          <p:cNvPr id="3" name="Title 2"/>
          <p:cNvSpPr>
            <a:spLocks noGrp="1"/>
          </p:cNvSpPr>
          <p:nvPr>
            <p:ph type="title"/>
          </p:nvPr>
        </p:nvSpPr>
        <p:spPr/>
        <p:txBody>
          <a:bodyPr>
            <a:normAutofit/>
          </a:bodyPr>
          <a:lstStyle/>
          <a:p>
            <a:r>
              <a:rPr lang="en-US" sz="3200" dirty="0"/>
              <a:t>Expanding Strategic Scope</a:t>
            </a:r>
            <a:endParaRPr lang="en-IN" sz="3200" dirty="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t>At one extreme, every operation within each functional area devises its own </a:t>
            </a:r>
            <a:r>
              <a:rPr lang="en-IN" sz="2400" dirty="0">
                <a:solidFill>
                  <a:srgbClr val="00B050"/>
                </a:solidFill>
              </a:rPr>
              <a:t>independent strategy</a:t>
            </a:r>
            <a:r>
              <a:rPr lang="en-IN" sz="2400" dirty="0"/>
              <a:t> with the objective of optimizing its individual performance</a:t>
            </a:r>
          </a:p>
          <a:p>
            <a:pPr algn="just">
              <a:lnSpc>
                <a:spcPct val="150000"/>
              </a:lnSpc>
            </a:pPr>
            <a:r>
              <a:rPr lang="en-IN" sz="2400" dirty="0"/>
              <a:t>At the opposite extreme, all functional areas across all stages of the supply chain </a:t>
            </a:r>
            <a:r>
              <a:rPr lang="en-IN" sz="2400" dirty="0">
                <a:solidFill>
                  <a:srgbClr val="00B050"/>
                </a:solidFill>
              </a:rPr>
              <a:t>devise strategy jointly </a:t>
            </a:r>
            <a:r>
              <a:rPr lang="en-IN" sz="2400" dirty="0"/>
              <a:t>with a common objective of maximizing supply chain profit</a:t>
            </a:r>
          </a:p>
          <a:p>
            <a:pPr algn="just">
              <a:lnSpc>
                <a:spcPct val="150000"/>
              </a:lnSpc>
            </a:pPr>
            <a:endParaRPr lang="en-IN" sz="2400" dirty="0"/>
          </a:p>
        </p:txBody>
      </p:sp>
      <p:sp>
        <p:nvSpPr>
          <p:cNvPr id="3" name="Title 2"/>
          <p:cNvSpPr>
            <a:spLocks noGrp="1"/>
          </p:cNvSpPr>
          <p:nvPr>
            <p:ph type="title"/>
          </p:nvPr>
        </p:nvSpPr>
        <p:spPr/>
        <p:txBody>
          <a:bodyPr>
            <a:normAutofit/>
          </a:bodyPr>
          <a:lstStyle/>
          <a:p>
            <a:r>
              <a:rPr lang="en-US" sz="3200" dirty="0"/>
              <a:t>Expanding Strategic Scope</a:t>
            </a:r>
            <a:endParaRPr lang="en-IN" sz="3200"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Different Scopes of Strategic Fit Across a Supply Chain</a:t>
            </a:r>
            <a:endParaRPr lang="en-IN" sz="3200" dirty="0"/>
          </a:p>
        </p:txBody>
      </p:sp>
      <p:pic>
        <p:nvPicPr>
          <p:cNvPr id="4" name="Picture 5" descr="FG_02_007"/>
          <p:cNvPicPr>
            <a:picLocks noChangeAspect="1" noChangeArrowheads="1"/>
          </p:cNvPicPr>
          <p:nvPr/>
        </p:nvPicPr>
        <p:blipFill>
          <a:blip r:embed="rId2" cstate="print"/>
          <a:srcRect/>
          <a:stretch>
            <a:fillRect/>
          </a:stretch>
        </p:blipFill>
        <p:spPr bwMode="auto">
          <a:xfrm>
            <a:off x="114300" y="1538339"/>
            <a:ext cx="8915400" cy="3851275"/>
          </a:xfrm>
          <a:prstGeom prst="rect">
            <a:avLst/>
          </a:prstGeom>
          <a:noFill/>
        </p:spPr>
      </p:pic>
      <p:sp>
        <p:nvSpPr>
          <p:cNvPr id="5" name="TextBox 4"/>
          <p:cNvSpPr txBox="1">
            <a:spLocks noChangeArrowheads="1"/>
          </p:cNvSpPr>
          <p:nvPr/>
        </p:nvSpPr>
        <p:spPr bwMode="auto">
          <a:xfrm>
            <a:off x="1475656" y="5517232"/>
            <a:ext cx="1117614" cy="307777"/>
          </a:xfrm>
          <a:prstGeom prst="rect">
            <a:avLst/>
          </a:prstGeom>
          <a:noFill/>
          <a:ln w="9525">
            <a:noFill/>
            <a:miter lim="800000"/>
            <a:headEnd/>
            <a:tailEnd/>
          </a:ln>
        </p:spPr>
        <p:txBody>
          <a:bodyPr wrap="none">
            <a:spAutoFit/>
          </a:bodyPr>
          <a:lstStyle/>
          <a:p>
            <a:r>
              <a:rPr lang="en-US" sz="1400" b="1" dirty="0"/>
              <a:t>Figure 2-9</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Most limited scope over which strategic fit is considered is one operation within a functional area within a company</a:t>
            </a:r>
          </a:p>
          <a:p>
            <a:pPr algn="just">
              <a:lnSpc>
                <a:spcPct val="150000"/>
              </a:lnSpc>
            </a:pPr>
            <a:r>
              <a:rPr lang="en-IN" sz="2400" dirty="0"/>
              <a:t>Each operation within each stage of the supply chain devises strategy independently</a:t>
            </a:r>
          </a:p>
          <a:p>
            <a:pPr algn="just">
              <a:lnSpc>
                <a:spcPct val="150000"/>
              </a:lnSpc>
            </a:pPr>
            <a:r>
              <a:rPr lang="en-IN" sz="2400" dirty="0"/>
              <a:t>Result will most likely </a:t>
            </a:r>
            <a:r>
              <a:rPr lang="en-IN" sz="2400" dirty="0">
                <a:solidFill>
                  <a:srgbClr val="00B050"/>
                </a:solidFill>
              </a:rPr>
              <a:t>not</a:t>
            </a:r>
            <a:r>
              <a:rPr lang="en-IN" sz="2400" dirty="0"/>
              <a:t> come close to </a:t>
            </a:r>
            <a:r>
              <a:rPr lang="en-IN" sz="2400" dirty="0">
                <a:solidFill>
                  <a:srgbClr val="00B050"/>
                </a:solidFill>
              </a:rPr>
              <a:t>maximizing profit</a:t>
            </a:r>
          </a:p>
        </p:txBody>
      </p:sp>
      <p:sp>
        <p:nvSpPr>
          <p:cNvPr id="3" name="Title 2"/>
          <p:cNvSpPr>
            <a:spLocks noGrp="1"/>
          </p:cNvSpPr>
          <p:nvPr>
            <p:ph type="title"/>
          </p:nvPr>
        </p:nvSpPr>
        <p:spPr/>
        <p:txBody>
          <a:bodyPr>
            <a:normAutofit/>
          </a:bodyPr>
          <a:lstStyle/>
          <a:p>
            <a:pPr algn="ctr"/>
            <a:r>
              <a:rPr lang="en-IN" sz="3200" dirty="0"/>
              <a:t>INTRACOMPANY INTRAOPERATION SCOPE</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IN" sz="2400" dirty="0">
                <a:solidFill>
                  <a:srgbClr val="00B0F0"/>
                </a:solidFill>
              </a:rPr>
              <a:t>Example</a:t>
            </a:r>
            <a:r>
              <a:rPr lang="en-IN" sz="2400" dirty="0"/>
              <a:t>: Distribution company</a:t>
            </a:r>
          </a:p>
          <a:p>
            <a:pPr algn="just">
              <a:lnSpc>
                <a:spcPct val="150000"/>
              </a:lnSpc>
              <a:buNone/>
            </a:pPr>
            <a:r>
              <a:rPr lang="en-IN" sz="2400" dirty="0"/>
              <a:t>    Transportation operation is evaluated based on </a:t>
            </a:r>
          </a:p>
          <a:p>
            <a:pPr algn="just">
              <a:lnSpc>
                <a:spcPct val="150000"/>
              </a:lnSpc>
              <a:buNone/>
            </a:pPr>
            <a:r>
              <a:rPr lang="en-IN" sz="2400" dirty="0"/>
              <a:t>  average shipping cost per unit. Shipping the product individually costs $5/item, whereas shipping by truckload costs $1/item. To minimize cost company ships in full truck loads. It reduces responsiveness. This decision is made independent of other functions.</a:t>
            </a:r>
          </a:p>
        </p:txBody>
      </p:sp>
      <p:sp>
        <p:nvSpPr>
          <p:cNvPr id="3" name="Title 2"/>
          <p:cNvSpPr>
            <a:spLocks noGrp="1"/>
          </p:cNvSpPr>
          <p:nvPr>
            <p:ph type="title"/>
          </p:nvPr>
        </p:nvSpPr>
        <p:spPr/>
        <p:txBody>
          <a:bodyPr>
            <a:normAutofit/>
          </a:bodyPr>
          <a:lstStyle/>
          <a:p>
            <a:r>
              <a:rPr lang="en-IN" sz="3200" dirty="0"/>
              <a:t>INTRACOMPANY INTRAOPERATION SCOPE</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IN" sz="2400" dirty="0"/>
              <a:t>The strategic fit is </a:t>
            </a:r>
            <a:r>
              <a:rPr lang="en-IN" sz="2400" dirty="0">
                <a:solidFill>
                  <a:srgbClr val="FF0000"/>
                </a:solidFill>
              </a:rPr>
              <a:t>expanded to include all operations within a function.</a:t>
            </a:r>
          </a:p>
          <a:p>
            <a:pPr algn="just">
              <a:lnSpc>
                <a:spcPct val="150000"/>
              </a:lnSpc>
            </a:pPr>
            <a:r>
              <a:rPr lang="en-IN" sz="2400" dirty="0"/>
              <a:t>By working together and developing a </a:t>
            </a:r>
            <a:r>
              <a:rPr lang="en-IN" sz="2400" dirty="0">
                <a:solidFill>
                  <a:srgbClr val="FF0000"/>
                </a:solidFill>
              </a:rPr>
              <a:t>joint strategy</a:t>
            </a:r>
            <a:r>
              <a:rPr lang="en-IN" sz="2400" dirty="0"/>
              <a:t>,</a:t>
            </a:r>
            <a:r>
              <a:rPr lang="en-IN" sz="2400" dirty="0">
                <a:solidFill>
                  <a:srgbClr val="FF0000"/>
                </a:solidFill>
              </a:rPr>
              <a:t> </a:t>
            </a:r>
            <a:r>
              <a:rPr lang="en-IN" sz="2400" dirty="0"/>
              <a:t>the total functional cost is minimized.</a:t>
            </a:r>
          </a:p>
          <a:p>
            <a:pPr algn="just">
              <a:lnSpc>
                <a:spcPct val="150000"/>
              </a:lnSpc>
            </a:pPr>
            <a:r>
              <a:rPr lang="en-IN" sz="2400" dirty="0"/>
              <a:t>Figure 2-9 shows the intracompany intrafunctional scope as it applies to the supply chain strategy at the distributor.</a:t>
            </a:r>
          </a:p>
        </p:txBody>
      </p:sp>
      <p:sp>
        <p:nvSpPr>
          <p:cNvPr id="3" name="Title 2"/>
          <p:cNvSpPr>
            <a:spLocks noGrp="1"/>
          </p:cNvSpPr>
          <p:nvPr>
            <p:ph type="title"/>
          </p:nvPr>
        </p:nvSpPr>
        <p:spPr/>
        <p:txBody>
          <a:bodyPr>
            <a:normAutofit/>
          </a:bodyPr>
          <a:lstStyle/>
          <a:p>
            <a:r>
              <a:rPr lang="en-IN" sz="3200" dirty="0"/>
              <a:t>INTRACOMPANY INTRAFUNCTIONAL SCOPE</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IN" sz="2400" dirty="0">
                <a:solidFill>
                  <a:srgbClr val="00B0F0"/>
                </a:solidFill>
              </a:rPr>
              <a:t>Example</a:t>
            </a:r>
            <a:r>
              <a:rPr lang="en-IN" sz="2400" dirty="0"/>
              <a:t>: A distribution company</a:t>
            </a:r>
          </a:p>
          <a:p>
            <a:pPr algn="just">
              <a:lnSpc>
                <a:spcPct val="150000"/>
              </a:lnSpc>
            </a:pPr>
            <a:r>
              <a:rPr lang="en-IN" sz="2400" dirty="0"/>
              <a:t>      Managers look not only at transportation costs, but also at other supply chain-related costs. Although truckload transportation saves the company $4/item, it costs an additional $8/item because of increased inventory and warehousing costs. So, it costs less to ship each item individually because the extra $4 transportation charge saves the company $8 in inventory related costs.</a:t>
            </a:r>
          </a:p>
        </p:txBody>
      </p:sp>
      <p:sp>
        <p:nvSpPr>
          <p:cNvPr id="3" name="Title 2"/>
          <p:cNvSpPr>
            <a:spLocks noGrp="1"/>
          </p:cNvSpPr>
          <p:nvPr>
            <p:ph type="title"/>
          </p:nvPr>
        </p:nvSpPr>
        <p:spPr/>
        <p:txBody>
          <a:bodyPr>
            <a:normAutofit/>
          </a:bodyPr>
          <a:lstStyle/>
          <a:p>
            <a:r>
              <a:rPr lang="en-IN" sz="3200" dirty="0"/>
              <a:t>INTRACOMPANY INTRAFUNCTIONAL SCOPE</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525</TotalTime>
  <Words>5578</Words>
  <Application>Microsoft Office PowerPoint</Application>
  <PresentationFormat>On-screen Show (4:3)</PresentationFormat>
  <Paragraphs>449</Paragraphs>
  <Slides>107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Lucida Sans Unicode</vt:lpstr>
      <vt:lpstr>Monotype Sorts</vt:lpstr>
      <vt:lpstr>Verdana</vt:lpstr>
      <vt:lpstr>Wingdings</vt:lpstr>
      <vt:lpstr>Wingdings 2</vt:lpstr>
      <vt:lpstr>Wingdings 3</vt:lpstr>
      <vt:lpstr>Concourse</vt:lpstr>
      <vt:lpstr>Supply Chain Performance: Achieving Strategic Fit and Scope </vt:lpstr>
      <vt:lpstr>Learning Objectives</vt:lpstr>
      <vt:lpstr>Competitive and Supply Chain Strategies</vt:lpstr>
      <vt:lpstr>PowerPoint Presentation</vt:lpstr>
      <vt:lpstr>The value chain</vt:lpstr>
      <vt:lpstr>A product development strategy</vt:lpstr>
      <vt:lpstr>Marketing and sales</vt:lpstr>
      <vt:lpstr>Operations</vt:lpstr>
      <vt:lpstr>Supply chain strategy</vt:lpstr>
      <vt:lpstr>Supply chain strategy</vt:lpstr>
      <vt:lpstr>Supply chain strategy</vt:lpstr>
      <vt:lpstr>Supply chain strategy</vt:lpstr>
      <vt:lpstr>PowerPoint Presentation</vt:lpstr>
      <vt:lpstr>Achieving Strategic Fit</vt:lpstr>
      <vt:lpstr>Achieving Strategic Fit</vt:lpstr>
      <vt:lpstr>Achieving Strategic Fit</vt:lpstr>
      <vt:lpstr>Achieving Strategic Fit</vt:lpstr>
      <vt:lpstr>Achieving Strategic Fit</vt:lpstr>
      <vt:lpstr>Achieving Strategic Fit</vt:lpstr>
      <vt:lpstr>How is Strategic Fit Achieved?</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Step 1 : Understanding the Customer and Supply Chain Uncertainty</vt:lpstr>
      <vt:lpstr>Customers needs and Implied Uncertainty</vt:lpstr>
      <vt:lpstr>Implied Uncertainty and Other Attributes</vt:lpstr>
      <vt:lpstr>Implied Uncertainty and Other Attributes</vt:lpstr>
      <vt:lpstr>Implied Uncertainty and Other Attributes</vt:lpstr>
      <vt:lpstr>Implied Uncertainty and Other Attributes</vt:lpstr>
      <vt:lpstr>Implied Uncertainty and Other Attributes</vt:lpstr>
      <vt:lpstr>Implied Uncertainty and Other Attributes</vt:lpstr>
      <vt:lpstr>Implied Uncertainty and Other Attributes</vt:lpstr>
      <vt:lpstr>PowerPoint Presentation</vt:lpstr>
      <vt:lpstr>Impact of Supply Source Capability</vt:lpstr>
      <vt:lpstr>Impact of Supply Source Capability</vt:lpstr>
      <vt:lpstr>Impact of Supply Source Capability</vt:lpstr>
      <vt:lpstr>PowerPoint Presentation</vt:lpstr>
      <vt:lpstr>The Implied Uncertainty Spectrum</vt:lpstr>
      <vt:lpstr>Other examples</vt:lpstr>
      <vt:lpstr>Step 2: Understanding Supply Chain Capabilities</vt:lpstr>
      <vt:lpstr>Step 2: Understanding Supply Chain Capabilities</vt:lpstr>
      <vt:lpstr>Step 2: Understanding Supply Chain Capabilities</vt:lpstr>
      <vt:lpstr>Step 2: Understanding Supply Chain Capabilities</vt:lpstr>
      <vt:lpstr>Step 2: Understanding Supply Chain Capabilities</vt:lpstr>
      <vt:lpstr>Cost-Responsiveness Efficient Frontier </vt:lpstr>
      <vt:lpstr>Responsiveness Spectrum</vt:lpstr>
      <vt:lpstr>Responsiveness Spectrum</vt:lpstr>
      <vt:lpstr>Responsiveness Spectrum</vt:lpstr>
      <vt:lpstr>Responsiveness Spectrum</vt:lpstr>
      <vt:lpstr>Step 3: Achieving Strategic Fit</vt:lpstr>
      <vt:lpstr>Step 3: Achieving Strategic Fit</vt:lpstr>
      <vt:lpstr>Step 3: Achieving Strategic Fit</vt:lpstr>
      <vt:lpstr>Step 3: Achieving Strategic Fit</vt:lpstr>
      <vt:lpstr>Zone of strategic fit</vt:lpstr>
      <vt:lpstr>Zone of strategic fit</vt:lpstr>
      <vt:lpstr>Zone of strategic fit</vt:lpstr>
      <vt:lpstr>Role and allocation</vt:lpstr>
      <vt:lpstr>Role and allocation</vt:lpstr>
      <vt:lpstr>Role and allocation</vt:lpstr>
      <vt:lpstr>Role and allocation</vt:lpstr>
      <vt:lpstr>Role and allocation</vt:lpstr>
      <vt:lpstr>Fit between competitive and functional strategy</vt:lpstr>
      <vt:lpstr>PowerPoint Presentation</vt:lpstr>
      <vt:lpstr>Efficient and Responsive Supply Chains</vt:lpstr>
      <vt:lpstr>Efficient and Responsive Supply Chains</vt:lpstr>
      <vt:lpstr>Important points</vt:lpstr>
      <vt:lpstr>Other issues affecting strategic fit</vt:lpstr>
      <vt:lpstr>Multiple Products and Customer Segments </vt:lpstr>
      <vt:lpstr>Multiple Products and Customer Segments </vt:lpstr>
      <vt:lpstr>Tailoring the Supply Chain</vt:lpstr>
      <vt:lpstr>Tailoring the Supply Chain</vt:lpstr>
      <vt:lpstr>Tailoring the Supply Chain</vt:lpstr>
      <vt:lpstr>Tailoring the Supply Chain</vt:lpstr>
      <vt:lpstr>Tailoring the Supply Chain</vt:lpstr>
      <vt:lpstr>Tailoring the Supply Chain</vt:lpstr>
      <vt:lpstr>Tailoring the Supply Chain</vt:lpstr>
      <vt:lpstr>Changes Over Product Life Cycle </vt:lpstr>
      <vt:lpstr>Changes Over Product Life Cycle </vt:lpstr>
      <vt:lpstr>Changes Over Product Life Cycle </vt:lpstr>
      <vt:lpstr>Changes Over Product Life Cycle </vt:lpstr>
      <vt:lpstr>Changes Over Product Life Cycle </vt:lpstr>
      <vt:lpstr>Changes Over Product Life Cycle </vt:lpstr>
      <vt:lpstr>Changes Over Product Life Cycle </vt:lpstr>
      <vt:lpstr>Changes Over Product Life Cycle </vt:lpstr>
      <vt:lpstr>Expanding Strategic Scope</vt:lpstr>
      <vt:lpstr>Expanding Strategic Scope</vt:lpstr>
      <vt:lpstr>Different Scopes of Strategic Fit Across a Supply Chain</vt:lpstr>
      <vt:lpstr>INTRACOMPANY INTRAOPERATION SCOPE</vt:lpstr>
      <vt:lpstr>INTRACOMPANY INTRAOPERATION SCOPE</vt:lpstr>
      <vt:lpstr>INTRACOMPANY INTRAFUNCTIONAL SCOPE</vt:lpstr>
      <vt:lpstr>INTRACOMPANY INTRAFUNCTIONAL SCOPE</vt:lpstr>
      <vt:lpstr>INTRACOMPANY INTERFUNCTIONAL SCOPE</vt:lpstr>
      <vt:lpstr>INTRACOMPANY INTERFUNCTIONAL SCOPE</vt:lpstr>
      <vt:lpstr>INTERCOMPANY INTERFUNCTIONAL  SCOPE</vt:lpstr>
      <vt:lpstr>INTERCOMPANY INTERFUNCTIONAL  SCOPE</vt:lpstr>
      <vt:lpstr>Challenges</vt:lpstr>
      <vt:lpstr>Challenges</vt:lpstr>
      <vt:lpstr>Challenges</vt:lpstr>
      <vt:lpstr>Summary of Learning Objectives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Performance: Achieving Strategic Fit and Scope </dc:title>
  <dc:creator>HP</dc:creator>
  <cp:lastModifiedBy>Dhruvil Shah</cp:lastModifiedBy>
  <cp:revision>85</cp:revision>
  <dcterms:created xsi:type="dcterms:W3CDTF">2015-01-23T03:45:45Z</dcterms:created>
  <dcterms:modified xsi:type="dcterms:W3CDTF">2022-12-17T08:35:50Z</dcterms:modified>
</cp:coreProperties>
</file>