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56" r:id="rId2"/>
    <p:sldId id="257" r:id="rId3"/>
    <p:sldId id="258" r:id="rId4"/>
    <p:sldId id="307" r:id="rId5"/>
    <p:sldId id="259" r:id="rId6"/>
    <p:sldId id="260" r:id="rId7"/>
    <p:sldId id="308" r:id="rId8"/>
    <p:sldId id="261" r:id="rId9"/>
    <p:sldId id="262" r:id="rId10"/>
    <p:sldId id="309" r:id="rId11"/>
    <p:sldId id="263" r:id="rId12"/>
    <p:sldId id="310" r:id="rId13"/>
    <p:sldId id="264" r:id="rId14"/>
    <p:sldId id="311" r:id="rId15"/>
    <p:sldId id="265" r:id="rId16"/>
    <p:sldId id="312" r:id="rId17"/>
    <p:sldId id="266" r:id="rId18"/>
    <p:sldId id="267" r:id="rId19"/>
    <p:sldId id="313" r:id="rId20"/>
    <p:sldId id="268" r:id="rId21"/>
    <p:sldId id="314" r:id="rId22"/>
    <p:sldId id="269" r:id="rId23"/>
    <p:sldId id="315" r:id="rId24"/>
    <p:sldId id="270" r:id="rId25"/>
    <p:sldId id="316" r:id="rId26"/>
    <p:sldId id="271" r:id="rId27"/>
    <p:sldId id="317" r:id="rId28"/>
    <p:sldId id="345" r:id="rId29"/>
    <p:sldId id="346" r:id="rId30"/>
    <p:sldId id="272" r:id="rId31"/>
    <p:sldId id="273" r:id="rId32"/>
    <p:sldId id="318" r:id="rId33"/>
    <p:sldId id="274" r:id="rId34"/>
    <p:sldId id="338" r:id="rId35"/>
    <p:sldId id="275" r:id="rId36"/>
    <p:sldId id="319" r:id="rId37"/>
    <p:sldId id="276" r:id="rId38"/>
    <p:sldId id="277" r:id="rId39"/>
    <p:sldId id="320" r:id="rId40"/>
    <p:sldId id="347" r:id="rId41"/>
    <p:sldId id="348" r:id="rId42"/>
    <p:sldId id="278" r:id="rId43"/>
    <p:sldId id="279" r:id="rId44"/>
    <p:sldId id="339" r:id="rId45"/>
    <p:sldId id="280" r:id="rId46"/>
    <p:sldId id="340" r:id="rId47"/>
    <p:sldId id="281" r:id="rId48"/>
    <p:sldId id="321" r:id="rId49"/>
    <p:sldId id="282" r:id="rId50"/>
    <p:sldId id="322" r:id="rId51"/>
    <p:sldId id="283" r:id="rId52"/>
    <p:sldId id="284" r:id="rId53"/>
    <p:sldId id="323" r:id="rId54"/>
    <p:sldId id="285" r:id="rId55"/>
    <p:sldId id="324" r:id="rId56"/>
    <p:sldId id="286" r:id="rId57"/>
    <p:sldId id="325" r:id="rId58"/>
    <p:sldId id="287" r:id="rId59"/>
    <p:sldId id="326" r:id="rId60"/>
    <p:sldId id="341" r:id="rId61"/>
    <p:sldId id="288" r:id="rId62"/>
    <p:sldId id="289" r:id="rId63"/>
    <p:sldId id="327" r:id="rId64"/>
    <p:sldId id="290" r:id="rId65"/>
    <p:sldId id="291" r:id="rId66"/>
    <p:sldId id="342" r:id="rId67"/>
    <p:sldId id="292" r:id="rId68"/>
    <p:sldId id="328" r:id="rId69"/>
    <p:sldId id="293" r:id="rId70"/>
    <p:sldId id="329" r:id="rId71"/>
    <p:sldId id="330" r:id="rId72"/>
    <p:sldId id="294" r:id="rId73"/>
    <p:sldId id="331" r:id="rId74"/>
    <p:sldId id="295" r:id="rId75"/>
    <p:sldId id="296" r:id="rId76"/>
    <p:sldId id="332" r:id="rId77"/>
    <p:sldId id="297" r:id="rId78"/>
    <p:sldId id="298" r:id="rId79"/>
    <p:sldId id="299" r:id="rId80"/>
    <p:sldId id="333" r:id="rId81"/>
    <p:sldId id="300" r:id="rId82"/>
    <p:sldId id="343" r:id="rId83"/>
    <p:sldId id="334" r:id="rId84"/>
    <p:sldId id="344" r:id="rId85"/>
    <p:sldId id="301" r:id="rId86"/>
    <p:sldId id="302" r:id="rId87"/>
    <p:sldId id="337" r:id="rId88"/>
    <p:sldId id="303" r:id="rId89"/>
    <p:sldId id="335" r:id="rId90"/>
    <p:sldId id="304" r:id="rId91"/>
    <p:sldId id="336" r:id="rId92"/>
    <p:sldId id="305" r:id="rId93"/>
    <p:sldId id="30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2451F0-CEDD-4943-8208-34D337017CD9}" type="datetimeFigureOut">
              <a:rPr lang="en-IN" smtClean="0"/>
              <a:pPr/>
              <a:t>22-10-2021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DD5644-BD20-407D-A812-D39584427ABD}" type="slidenum">
              <a:rPr lang="en-IN" smtClean="0"/>
              <a:pPr/>
              <a:t>‹#›</a:t>
            </a:fld>
            <a:endParaRPr lang="en-IN"/>
          </a:p>
        </p:txBody>
      </p:sp>
    </p:spTree>
    <p:extLst>
      <p:ext uri="{BB962C8B-B14F-4D97-AF65-F5344CB8AC3E}">
        <p14:creationId xmlns:p14="http://schemas.microsoft.com/office/powerpoint/2010/main" val="206603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DDD5644-BD20-407D-A812-D39584427ABD}" type="slidenum">
              <a:rPr lang="en-IN" smtClean="0"/>
              <a:pPr/>
              <a:t>2</a:t>
            </a:fld>
            <a:endParaRPr lang="en-IN"/>
          </a:p>
        </p:txBody>
      </p:sp>
    </p:spTree>
    <p:extLst>
      <p:ext uri="{BB962C8B-B14F-4D97-AF65-F5344CB8AC3E}">
        <p14:creationId xmlns:p14="http://schemas.microsoft.com/office/powerpoint/2010/main" val="274955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B80D142-81E9-4F80-A5EE-5A2D205C3A91}" type="datetime1">
              <a:rPr lang="en-IN" smtClean="0"/>
              <a:pPr/>
              <a:t>22-10-2021</a:t>
            </a:fld>
            <a:endParaRPr lang="en-IN"/>
          </a:p>
        </p:txBody>
      </p:sp>
      <p:sp>
        <p:nvSpPr>
          <p:cNvPr id="20" name="Footer Placeholder 19"/>
          <p:cNvSpPr>
            <a:spLocks noGrp="1"/>
          </p:cNvSpPr>
          <p:nvPr>
            <p:ph type="ftr" sz="quarter" idx="11"/>
          </p:nvPr>
        </p:nvSpPr>
        <p:spPr/>
        <p:txBody>
          <a:bodyPr/>
          <a:lstStyle>
            <a:extLst/>
          </a:lstStyle>
          <a:p>
            <a:r>
              <a:rPr lang="en-IN" smtClean="0"/>
              <a:t>Supply Chain Management</a:t>
            </a:r>
            <a:endParaRPr lang="en-IN"/>
          </a:p>
        </p:txBody>
      </p:sp>
      <p:sp>
        <p:nvSpPr>
          <p:cNvPr id="10" name="Slide Number Placeholder 9"/>
          <p:cNvSpPr>
            <a:spLocks noGrp="1"/>
          </p:cNvSpPr>
          <p:nvPr>
            <p:ph type="sldNum" sz="quarter" idx="12"/>
          </p:nvPr>
        </p:nvSpPr>
        <p:spPr/>
        <p:txBody>
          <a:bodyPr/>
          <a:lstStyle>
            <a:extLst/>
          </a:lstStyle>
          <a:p>
            <a:fld id="{58125F2B-4A90-457D-93BE-034E05AC2C47}"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34FC33-8084-4822-A6CC-A9A4B52BC5B2}" type="datetime1">
              <a:rPr lang="en-IN" smtClean="0"/>
              <a:pPr/>
              <a:t>22-10-2021</a:t>
            </a:fld>
            <a:endParaRPr lang="en-IN"/>
          </a:p>
        </p:txBody>
      </p:sp>
      <p:sp>
        <p:nvSpPr>
          <p:cNvPr id="5" name="Footer Placeholder 4"/>
          <p:cNvSpPr>
            <a:spLocks noGrp="1"/>
          </p:cNvSpPr>
          <p:nvPr>
            <p:ph type="ftr" sz="quarter" idx="11"/>
          </p:nvPr>
        </p:nvSpPr>
        <p:spPr/>
        <p:txBody>
          <a:bodyPr/>
          <a:lstStyle>
            <a:extLst/>
          </a:lstStyle>
          <a:p>
            <a:r>
              <a:rPr lang="en-IN" smtClean="0"/>
              <a:t>Supply Chain Management</a:t>
            </a:r>
            <a:endParaRPr lang="en-IN"/>
          </a:p>
        </p:txBody>
      </p:sp>
      <p:sp>
        <p:nvSpPr>
          <p:cNvPr id="6" name="Slide Number Placeholder 5"/>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1E583F-7206-474B-953F-79680E5AFD52}" type="datetime1">
              <a:rPr lang="en-IN" smtClean="0"/>
              <a:pPr/>
              <a:t>22-10-2021</a:t>
            </a:fld>
            <a:endParaRPr lang="en-IN"/>
          </a:p>
        </p:txBody>
      </p:sp>
      <p:sp>
        <p:nvSpPr>
          <p:cNvPr id="5" name="Footer Placeholder 4"/>
          <p:cNvSpPr>
            <a:spLocks noGrp="1"/>
          </p:cNvSpPr>
          <p:nvPr>
            <p:ph type="ftr" sz="quarter" idx="11"/>
          </p:nvPr>
        </p:nvSpPr>
        <p:spPr/>
        <p:txBody>
          <a:bodyPr/>
          <a:lstStyle>
            <a:extLst/>
          </a:lstStyle>
          <a:p>
            <a:r>
              <a:rPr lang="en-IN" smtClean="0"/>
              <a:t>Supply Chain Management</a:t>
            </a:r>
            <a:endParaRPr lang="en-IN"/>
          </a:p>
        </p:txBody>
      </p:sp>
      <p:sp>
        <p:nvSpPr>
          <p:cNvPr id="6" name="Slide Number Placeholder 5"/>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1645F5-847C-4B2B-9574-2EC4D2F85C08}" type="datetime1">
              <a:rPr lang="en-IN" smtClean="0"/>
              <a:pPr/>
              <a:t>22-10-2021</a:t>
            </a:fld>
            <a:endParaRPr lang="en-IN"/>
          </a:p>
        </p:txBody>
      </p:sp>
      <p:sp>
        <p:nvSpPr>
          <p:cNvPr id="5" name="Footer Placeholder 4"/>
          <p:cNvSpPr>
            <a:spLocks noGrp="1"/>
          </p:cNvSpPr>
          <p:nvPr>
            <p:ph type="ftr" sz="quarter" idx="11"/>
          </p:nvPr>
        </p:nvSpPr>
        <p:spPr/>
        <p:txBody>
          <a:bodyPr/>
          <a:lstStyle>
            <a:extLst/>
          </a:lstStyle>
          <a:p>
            <a:r>
              <a:rPr lang="en-IN" smtClean="0"/>
              <a:t>Supply Chain Management</a:t>
            </a:r>
            <a:endParaRPr lang="en-IN"/>
          </a:p>
        </p:txBody>
      </p:sp>
      <p:sp>
        <p:nvSpPr>
          <p:cNvPr id="6" name="Slide Number Placeholder 5"/>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5C1BF52-341C-4B05-8EEE-7771DEB8C5CF}" type="datetime1">
              <a:rPr lang="en-IN" smtClean="0"/>
              <a:pPr/>
              <a:t>22-10-2021</a:t>
            </a:fld>
            <a:endParaRPr lang="en-IN"/>
          </a:p>
        </p:txBody>
      </p:sp>
      <p:sp>
        <p:nvSpPr>
          <p:cNvPr id="5" name="Footer Placeholder 4"/>
          <p:cNvSpPr>
            <a:spLocks noGrp="1"/>
          </p:cNvSpPr>
          <p:nvPr>
            <p:ph type="ftr" sz="quarter" idx="11"/>
          </p:nvPr>
        </p:nvSpPr>
        <p:spPr/>
        <p:txBody>
          <a:bodyPr/>
          <a:lstStyle>
            <a:extLst/>
          </a:lstStyle>
          <a:p>
            <a:r>
              <a:rPr lang="en-IN" smtClean="0"/>
              <a:t>Supply Chain Management</a:t>
            </a:r>
            <a:endParaRPr lang="en-IN"/>
          </a:p>
        </p:txBody>
      </p:sp>
      <p:sp>
        <p:nvSpPr>
          <p:cNvPr id="6" name="Slide Number Placeholder 5"/>
          <p:cNvSpPr>
            <a:spLocks noGrp="1"/>
          </p:cNvSpPr>
          <p:nvPr>
            <p:ph type="sldNum" sz="quarter" idx="12"/>
          </p:nvPr>
        </p:nvSpPr>
        <p:spPr/>
        <p:txBody>
          <a:bodyPr/>
          <a:lstStyle>
            <a:extLst/>
          </a:lstStyle>
          <a:p>
            <a:fld id="{58125F2B-4A90-457D-93BE-034E05AC2C47}"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1313F3-6002-4A50-AC79-2F24F10E1CE5}" type="datetime1">
              <a:rPr lang="en-IN" smtClean="0"/>
              <a:pPr/>
              <a:t>22-10-2021</a:t>
            </a:fld>
            <a:endParaRPr lang="en-IN"/>
          </a:p>
        </p:txBody>
      </p:sp>
      <p:sp>
        <p:nvSpPr>
          <p:cNvPr id="6" name="Footer Placeholder 5"/>
          <p:cNvSpPr>
            <a:spLocks noGrp="1"/>
          </p:cNvSpPr>
          <p:nvPr>
            <p:ph type="ftr" sz="quarter" idx="11"/>
          </p:nvPr>
        </p:nvSpPr>
        <p:spPr/>
        <p:txBody>
          <a:bodyPr/>
          <a:lstStyle>
            <a:extLst/>
          </a:lstStyle>
          <a:p>
            <a:r>
              <a:rPr lang="en-IN" smtClean="0"/>
              <a:t>Supply Chain Management</a:t>
            </a:r>
            <a:endParaRPr lang="en-IN"/>
          </a:p>
        </p:txBody>
      </p:sp>
      <p:sp>
        <p:nvSpPr>
          <p:cNvPr id="7" name="Slide Number Placeholder 6"/>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55508-69C0-4CDC-ABDD-B1CB7321FA69}" type="datetime1">
              <a:rPr lang="en-IN" smtClean="0"/>
              <a:pPr/>
              <a:t>22-10-2021</a:t>
            </a:fld>
            <a:endParaRPr lang="en-IN"/>
          </a:p>
        </p:txBody>
      </p:sp>
      <p:sp>
        <p:nvSpPr>
          <p:cNvPr id="8" name="Footer Placeholder 7"/>
          <p:cNvSpPr>
            <a:spLocks noGrp="1"/>
          </p:cNvSpPr>
          <p:nvPr>
            <p:ph type="ftr" sz="quarter" idx="11"/>
          </p:nvPr>
        </p:nvSpPr>
        <p:spPr/>
        <p:txBody>
          <a:bodyPr/>
          <a:lstStyle>
            <a:extLst/>
          </a:lstStyle>
          <a:p>
            <a:r>
              <a:rPr lang="en-IN" smtClean="0"/>
              <a:t>Supply Chain Management</a:t>
            </a:r>
            <a:endParaRPr lang="en-IN"/>
          </a:p>
        </p:txBody>
      </p:sp>
      <p:sp>
        <p:nvSpPr>
          <p:cNvPr id="9" name="Slide Number Placeholder 8"/>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C12B9E8-5B83-452E-850D-EB51DD92143C}" type="datetime1">
              <a:rPr lang="en-IN" smtClean="0"/>
              <a:pPr/>
              <a:t>22-10-2021</a:t>
            </a:fld>
            <a:endParaRPr lang="en-IN"/>
          </a:p>
        </p:txBody>
      </p:sp>
      <p:sp>
        <p:nvSpPr>
          <p:cNvPr id="4" name="Footer Placeholder 3"/>
          <p:cNvSpPr>
            <a:spLocks noGrp="1"/>
          </p:cNvSpPr>
          <p:nvPr>
            <p:ph type="ftr" sz="quarter" idx="11"/>
          </p:nvPr>
        </p:nvSpPr>
        <p:spPr/>
        <p:txBody>
          <a:bodyPr/>
          <a:lstStyle>
            <a:extLst/>
          </a:lstStyle>
          <a:p>
            <a:r>
              <a:rPr lang="en-IN" smtClean="0"/>
              <a:t>Supply Chain Management</a:t>
            </a:r>
            <a:endParaRPr lang="en-IN"/>
          </a:p>
        </p:txBody>
      </p:sp>
      <p:sp>
        <p:nvSpPr>
          <p:cNvPr id="5" name="Slide Number Placeholder 4"/>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357ED2E-D81A-4537-9127-8EB376E911C1}" type="datetime1">
              <a:rPr lang="en-IN" smtClean="0"/>
              <a:pPr/>
              <a:t>22-10-2021</a:t>
            </a:fld>
            <a:endParaRPr lang="en-IN"/>
          </a:p>
        </p:txBody>
      </p:sp>
      <p:sp>
        <p:nvSpPr>
          <p:cNvPr id="3" name="Footer Placeholder 2"/>
          <p:cNvSpPr>
            <a:spLocks noGrp="1"/>
          </p:cNvSpPr>
          <p:nvPr>
            <p:ph type="ftr" sz="quarter" idx="11"/>
          </p:nvPr>
        </p:nvSpPr>
        <p:spPr/>
        <p:txBody>
          <a:bodyPr/>
          <a:lstStyle>
            <a:extLst/>
          </a:lstStyle>
          <a:p>
            <a:r>
              <a:rPr lang="en-IN" smtClean="0"/>
              <a:t>Supply Chain Management</a:t>
            </a:r>
            <a:endParaRPr lang="en-IN"/>
          </a:p>
        </p:txBody>
      </p:sp>
      <p:sp>
        <p:nvSpPr>
          <p:cNvPr id="4" name="Slide Number Placeholder 3"/>
          <p:cNvSpPr>
            <a:spLocks noGrp="1"/>
          </p:cNvSpPr>
          <p:nvPr>
            <p:ph type="sldNum" sz="quarter" idx="12"/>
          </p:nvPr>
        </p:nvSpPr>
        <p:spPr/>
        <p:txBody>
          <a:bodyPr/>
          <a:lstStyle>
            <a:extLst/>
          </a:lstStyle>
          <a:p>
            <a:fld id="{58125F2B-4A90-457D-93BE-034E05AC2C47}"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FE1F64-6D5F-4F6A-A36B-70F7F65FA1B1}" type="datetime1">
              <a:rPr lang="en-IN" smtClean="0"/>
              <a:pPr/>
              <a:t>22-10-2021</a:t>
            </a:fld>
            <a:endParaRPr lang="en-IN"/>
          </a:p>
        </p:txBody>
      </p:sp>
      <p:sp>
        <p:nvSpPr>
          <p:cNvPr id="6" name="Footer Placeholder 5"/>
          <p:cNvSpPr>
            <a:spLocks noGrp="1"/>
          </p:cNvSpPr>
          <p:nvPr>
            <p:ph type="ftr" sz="quarter" idx="11"/>
          </p:nvPr>
        </p:nvSpPr>
        <p:spPr/>
        <p:txBody>
          <a:bodyPr/>
          <a:lstStyle>
            <a:extLst/>
          </a:lstStyle>
          <a:p>
            <a:r>
              <a:rPr lang="en-IN" smtClean="0"/>
              <a:t>Supply Chain Management</a:t>
            </a:r>
            <a:endParaRPr lang="en-IN"/>
          </a:p>
        </p:txBody>
      </p:sp>
      <p:sp>
        <p:nvSpPr>
          <p:cNvPr id="7" name="Slide Number Placeholder 6"/>
          <p:cNvSpPr>
            <a:spLocks noGrp="1"/>
          </p:cNvSpPr>
          <p:nvPr>
            <p:ph type="sldNum" sz="quarter" idx="12"/>
          </p:nvPr>
        </p:nvSpPr>
        <p:spPr/>
        <p:txBody>
          <a:bodyPr/>
          <a:lstStyle>
            <a:extLst/>
          </a:lstStyle>
          <a:p>
            <a:fld id="{58125F2B-4A90-457D-93BE-034E05AC2C47}" type="slidenum">
              <a:rPr lang="en-IN" smtClean="0"/>
              <a:pPr/>
              <a:t>‹#›</a:t>
            </a:fld>
            <a:endParaRPr lang="en-I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B841B18-C33E-4E1D-9D5D-FD25574CCE7A}" type="datetime1">
              <a:rPr lang="en-IN" smtClean="0"/>
              <a:pPr/>
              <a:t>22-10-2021</a:t>
            </a:fld>
            <a:endParaRPr lang="en-IN"/>
          </a:p>
        </p:txBody>
      </p:sp>
      <p:sp>
        <p:nvSpPr>
          <p:cNvPr id="6" name="Footer Placeholder 5"/>
          <p:cNvSpPr>
            <a:spLocks noGrp="1"/>
          </p:cNvSpPr>
          <p:nvPr>
            <p:ph type="ftr" sz="quarter" idx="11"/>
          </p:nvPr>
        </p:nvSpPr>
        <p:spPr/>
        <p:txBody>
          <a:bodyPr/>
          <a:lstStyle>
            <a:extLst/>
          </a:lstStyle>
          <a:p>
            <a:r>
              <a:rPr lang="en-IN" smtClean="0"/>
              <a:t>Supply Chain Management</a:t>
            </a:r>
            <a:endParaRPr lang="en-IN"/>
          </a:p>
        </p:txBody>
      </p:sp>
      <p:sp>
        <p:nvSpPr>
          <p:cNvPr id="7" name="Slide Number Placeholder 6"/>
          <p:cNvSpPr>
            <a:spLocks noGrp="1"/>
          </p:cNvSpPr>
          <p:nvPr>
            <p:ph type="sldNum" sz="quarter" idx="12"/>
          </p:nvPr>
        </p:nvSpPr>
        <p:spPr/>
        <p:txBody>
          <a:bodyPr/>
          <a:lstStyle>
            <a:extLst/>
          </a:lstStyle>
          <a:p>
            <a:fld id="{58125F2B-4A90-457D-93BE-034E05AC2C47}"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FCD6EF3-6B88-47ED-B542-BA78047FE73F}" type="datetime1">
              <a:rPr lang="en-IN" smtClean="0"/>
              <a:pPr/>
              <a:t>22-10-2021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smtClean="0"/>
              <a:t>Supply Chain Management</a:t>
            </a:r>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8125F2B-4A90-457D-93BE-034E05AC2C47}"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2492896"/>
            <a:ext cx="6400800" cy="1752600"/>
          </a:xfrm>
        </p:spPr>
        <p:txBody>
          <a:bodyPr>
            <a:normAutofit/>
          </a:bodyPr>
          <a:lstStyle/>
          <a:p>
            <a:pPr algn="ctr"/>
            <a:r>
              <a:rPr lang="en-IN" sz="5400" dirty="0" smtClean="0">
                <a:solidFill>
                  <a:schemeClr val="tx1"/>
                </a:solidFill>
                <a:latin typeface="+mj-lt"/>
                <a:cs typeface="Times New Roman" pitchFamily="18" charset="0"/>
              </a:rPr>
              <a:t>Supply Chain Drivers and Metrics</a:t>
            </a:r>
            <a:endParaRPr lang="en-IN" sz="5400" dirty="0">
              <a:solidFill>
                <a:schemeClr val="tx1"/>
              </a:solidFill>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58125F2B-4A90-457D-93BE-034E05AC2C47}" type="slidenum">
              <a:rPr lang="en-IN" smtClean="0"/>
              <a:pPr/>
              <a:t>1</a:t>
            </a:fld>
            <a:endParaRPr lang="en-IN"/>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539496" indent="-457200" algn="just">
              <a:lnSpc>
                <a:spcPct val="150000"/>
              </a:lnSpc>
              <a:buNone/>
            </a:pPr>
            <a:r>
              <a:rPr lang="en-IN" sz="2400" b="1" dirty="0" smtClean="0">
                <a:solidFill>
                  <a:srgbClr val="00B050"/>
                </a:solidFill>
              </a:rPr>
              <a:t>1. Facilities</a:t>
            </a:r>
          </a:p>
          <a:p>
            <a:pPr algn="just">
              <a:lnSpc>
                <a:spcPct val="150000"/>
              </a:lnSpc>
            </a:pPr>
            <a:r>
              <a:rPr lang="en-IN" sz="2400" dirty="0" smtClean="0"/>
              <a:t>The actual </a:t>
            </a:r>
            <a:r>
              <a:rPr lang="en-IN" sz="2400" dirty="0" smtClean="0">
                <a:solidFill>
                  <a:srgbClr val="FF0000"/>
                </a:solidFill>
              </a:rPr>
              <a:t>physical locations </a:t>
            </a:r>
            <a:r>
              <a:rPr lang="en-IN" sz="2400" dirty="0" smtClean="0"/>
              <a:t>in the supply chain network where the product is stored, assembled, or fabricated.</a:t>
            </a:r>
          </a:p>
          <a:p>
            <a:pPr algn="just">
              <a:lnSpc>
                <a:spcPct val="150000"/>
              </a:lnSpc>
            </a:pPr>
            <a:r>
              <a:rPr lang="en-IN" sz="2400" dirty="0" smtClean="0"/>
              <a:t>Production sites and storage sites</a:t>
            </a:r>
          </a:p>
          <a:p>
            <a:pPr algn="just">
              <a:lnSpc>
                <a:spcPct val="150000"/>
              </a:lnSpc>
            </a:pPr>
            <a:r>
              <a:rPr lang="en-IN" sz="2400" dirty="0" smtClean="0">
                <a:solidFill>
                  <a:schemeClr val="accent1"/>
                </a:solidFill>
              </a:rPr>
              <a:t>Example</a:t>
            </a:r>
            <a:r>
              <a:rPr lang="en-IN" sz="2400" dirty="0" smtClean="0"/>
              <a:t>: An auto-parts distributor striving for responsiveness could have many warehousing facilities located close to customers even though this practice reduces efficiency.</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10</a:t>
            </a:fld>
            <a:endParaRPr lang="en-IN"/>
          </a:p>
        </p:txBody>
      </p:sp>
      <p:sp>
        <p:nvSpPr>
          <p:cNvPr id="5" name="Rectangle 4"/>
          <p:cNvSpPr/>
          <p:nvPr/>
        </p:nvSpPr>
        <p:spPr>
          <a:xfrm>
            <a:off x="1763688" y="404664"/>
            <a:ext cx="6368218" cy="584775"/>
          </a:xfrm>
          <a:prstGeom prst="rect">
            <a:avLst/>
          </a:prstGeom>
        </p:spPr>
        <p:txBody>
          <a:bodyPr wrap="none">
            <a:spAutoFit/>
          </a:bodyPr>
          <a:lstStyle/>
          <a:p>
            <a:r>
              <a:rPr lang="en-US" sz="3200" dirty="0" smtClean="0">
                <a:solidFill>
                  <a:schemeClr val="accent5">
                    <a:lumMod val="75000"/>
                  </a:schemeClr>
                </a:solidFill>
                <a:cs typeface="Times New Roman" pitchFamily="18" charset="0"/>
              </a:rPr>
              <a:t>Drivers of Supply Chain Performance</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cs typeface="Times New Roman" pitchFamily="18" charset="0"/>
              </a:rPr>
              <a:t>Drivers of Supply Chain Performance</a:t>
            </a:r>
            <a:endParaRPr lang="en-IN" sz="3200" dirty="0"/>
          </a:p>
        </p:txBody>
      </p:sp>
      <p:sp>
        <p:nvSpPr>
          <p:cNvPr id="3" name="Content Placeholder 2"/>
          <p:cNvSpPr>
            <a:spLocks noGrp="1"/>
          </p:cNvSpPr>
          <p:nvPr>
            <p:ph idx="1"/>
          </p:nvPr>
        </p:nvSpPr>
        <p:spPr>
          <a:xfrm>
            <a:off x="1403648" y="1268760"/>
            <a:ext cx="7498080" cy="5410200"/>
          </a:xfrm>
        </p:spPr>
        <p:txBody>
          <a:bodyPr>
            <a:noAutofit/>
          </a:bodyPr>
          <a:lstStyle/>
          <a:p>
            <a:pPr marL="539496" indent="-457200" algn="just">
              <a:lnSpc>
                <a:spcPct val="150000"/>
              </a:lnSpc>
              <a:buNone/>
            </a:pPr>
            <a:r>
              <a:rPr lang="en-IN" sz="2400" b="1" dirty="0" smtClean="0">
                <a:solidFill>
                  <a:srgbClr val="FF0000"/>
                </a:solidFill>
              </a:rPr>
              <a:t>2.Inventory</a:t>
            </a:r>
          </a:p>
          <a:p>
            <a:pPr marL="539496" indent="-457200" algn="just">
              <a:lnSpc>
                <a:spcPct val="150000"/>
              </a:lnSpc>
            </a:pPr>
            <a:r>
              <a:rPr lang="en-IN" sz="2400" dirty="0" smtClean="0"/>
              <a:t>Encompasses all </a:t>
            </a:r>
            <a:r>
              <a:rPr lang="en-IN" sz="2400" dirty="0" smtClean="0">
                <a:solidFill>
                  <a:schemeClr val="accent1">
                    <a:lumMod val="75000"/>
                  </a:schemeClr>
                </a:solidFill>
              </a:rPr>
              <a:t>raw materials, work in process, and finished goods</a:t>
            </a:r>
            <a:r>
              <a:rPr lang="en-IN" sz="2400" dirty="0" smtClean="0"/>
              <a:t>.</a:t>
            </a:r>
          </a:p>
          <a:p>
            <a:pPr marL="539496" indent="-457200" algn="just">
              <a:lnSpc>
                <a:spcPct val="150000"/>
              </a:lnSpc>
            </a:pPr>
            <a:r>
              <a:rPr lang="en-IN" sz="2400" dirty="0" smtClean="0"/>
              <a:t>Changing inventory policies affects supply chain.</a:t>
            </a:r>
          </a:p>
          <a:p>
            <a:pPr algn="just">
              <a:lnSpc>
                <a:spcPct val="150000"/>
              </a:lnSpc>
            </a:pPr>
            <a:r>
              <a:rPr lang="en-IN" sz="2400" dirty="0" smtClean="0"/>
              <a:t>  </a:t>
            </a:r>
            <a:r>
              <a:rPr lang="en-IN" sz="2400" dirty="0" smtClean="0">
                <a:solidFill>
                  <a:schemeClr val="accent1"/>
                </a:solidFill>
              </a:rPr>
              <a:t>Example</a:t>
            </a:r>
            <a:r>
              <a:rPr lang="en-IN" sz="2400" dirty="0" smtClean="0"/>
              <a:t>:  A clothing retailer can make itself    more responsive by stocking large amounts of inventory and satisfying customer demand from stock,but it makes it less efficient.</a:t>
            </a:r>
          </a:p>
        </p:txBody>
      </p:sp>
      <p:sp>
        <p:nvSpPr>
          <p:cNvPr id="5" name="Slide Number Placeholder 4"/>
          <p:cNvSpPr>
            <a:spLocks noGrp="1"/>
          </p:cNvSpPr>
          <p:nvPr>
            <p:ph type="sldNum" sz="quarter" idx="12"/>
          </p:nvPr>
        </p:nvSpPr>
        <p:spPr/>
        <p:txBody>
          <a:bodyPr/>
          <a:lstStyle/>
          <a:p>
            <a:fld id="{58125F2B-4A90-457D-93BE-034E05AC2C47}" type="slidenum">
              <a:rPr lang="en-IN" smtClean="0"/>
              <a:pPr/>
              <a:t>11</a:t>
            </a:fld>
            <a:endParaRPr lang="en-IN"/>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IN" sz="2400" b="1" dirty="0" smtClean="0">
                <a:solidFill>
                  <a:srgbClr val="FF0000"/>
                </a:solidFill>
              </a:rPr>
              <a:t>3.Transportation</a:t>
            </a:r>
          </a:p>
          <a:p>
            <a:pPr marL="539496" indent="-457200" algn="just">
              <a:lnSpc>
                <a:spcPct val="150000"/>
              </a:lnSpc>
            </a:pPr>
            <a:r>
              <a:rPr lang="en-IN" sz="2400" dirty="0" smtClean="0">
                <a:solidFill>
                  <a:srgbClr val="00B050"/>
                </a:solidFill>
              </a:rPr>
              <a:t>Moving inventory </a:t>
            </a:r>
            <a:r>
              <a:rPr lang="en-IN" sz="2400" dirty="0" smtClean="0"/>
              <a:t>from point to point.</a:t>
            </a:r>
          </a:p>
          <a:p>
            <a:pPr marL="539496" indent="-457200" algn="just">
              <a:lnSpc>
                <a:spcPct val="150000"/>
              </a:lnSpc>
            </a:pPr>
            <a:r>
              <a:rPr lang="en-IN" sz="2400" dirty="0" smtClean="0"/>
              <a:t>It can take the form of many combinations of modes and routes.</a:t>
            </a:r>
          </a:p>
          <a:p>
            <a:pPr algn="just">
              <a:lnSpc>
                <a:spcPct val="150000"/>
              </a:lnSpc>
            </a:pPr>
            <a:r>
              <a:rPr lang="en-IN" sz="2400" dirty="0" smtClean="0"/>
              <a:t>  </a:t>
            </a:r>
            <a:r>
              <a:rPr lang="en-IN" sz="2400" dirty="0" smtClean="0">
                <a:solidFill>
                  <a:schemeClr val="accent1"/>
                </a:solidFill>
              </a:rPr>
              <a:t>Example</a:t>
            </a:r>
            <a:r>
              <a:rPr lang="en-IN" sz="2400" dirty="0" smtClean="0"/>
              <a:t>: A mail-order catalogue company can use a faster mode of transportation such as FedEx to ship products, making it responsive but less efficient.</a:t>
            </a:r>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12</a:t>
            </a:fld>
            <a:endParaRPr lang="en-IN"/>
          </a:p>
        </p:txBody>
      </p:sp>
      <p:sp>
        <p:nvSpPr>
          <p:cNvPr id="4" name="Rectangle 3"/>
          <p:cNvSpPr/>
          <p:nvPr/>
        </p:nvSpPr>
        <p:spPr>
          <a:xfrm>
            <a:off x="1979712" y="620688"/>
            <a:ext cx="6368218" cy="584775"/>
          </a:xfrm>
          <a:prstGeom prst="rect">
            <a:avLst/>
          </a:prstGeom>
        </p:spPr>
        <p:txBody>
          <a:bodyPr wrap="none">
            <a:spAutoFit/>
          </a:bodyPr>
          <a:lstStyle/>
          <a:p>
            <a:r>
              <a:rPr lang="en-US" sz="3200" dirty="0" smtClean="0">
                <a:solidFill>
                  <a:schemeClr val="accent5">
                    <a:lumMod val="75000"/>
                  </a:schemeClr>
                </a:solidFill>
                <a:cs typeface="Times New Roman" pitchFamily="18" charset="0"/>
              </a:rPr>
              <a:t>Drivers of Supply Chain Performance</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Drivers of Supply Chain Performance</a:t>
            </a:r>
            <a:endParaRPr lang="en-IN" sz="3200" dirty="0"/>
          </a:p>
        </p:txBody>
      </p:sp>
      <p:sp>
        <p:nvSpPr>
          <p:cNvPr id="3" name="Content Placeholder 2"/>
          <p:cNvSpPr>
            <a:spLocks noGrp="1"/>
          </p:cNvSpPr>
          <p:nvPr>
            <p:ph idx="1"/>
          </p:nvPr>
        </p:nvSpPr>
        <p:spPr>
          <a:xfrm>
            <a:off x="1435608" y="1447800"/>
            <a:ext cx="7498080" cy="5149552"/>
          </a:xfrm>
        </p:spPr>
        <p:txBody>
          <a:bodyPr>
            <a:normAutofit fontScale="92500"/>
          </a:bodyPr>
          <a:lstStyle/>
          <a:p>
            <a:pPr algn="just">
              <a:lnSpc>
                <a:spcPct val="150000"/>
              </a:lnSpc>
              <a:buNone/>
            </a:pPr>
            <a:r>
              <a:rPr lang="en-IN" sz="2400" b="1" dirty="0" smtClean="0">
                <a:solidFill>
                  <a:srgbClr val="FF0000"/>
                </a:solidFill>
              </a:rPr>
              <a:t>4.Information</a:t>
            </a:r>
          </a:p>
          <a:p>
            <a:pPr algn="just">
              <a:lnSpc>
                <a:spcPct val="150000"/>
              </a:lnSpc>
            </a:pPr>
            <a:r>
              <a:rPr lang="en-IN" sz="2400" dirty="0" smtClean="0"/>
              <a:t>The biggest drivers consisting </a:t>
            </a:r>
            <a:r>
              <a:rPr lang="en-IN" sz="2400" dirty="0" smtClean="0">
                <a:solidFill>
                  <a:srgbClr val="00B050"/>
                </a:solidFill>
              </a:rPr>
              <a:t>data of facilities, inventory, transportation, costs, prices</a:t>
            </a:r>
            <a:r>
              <a:rPr lang="en-IN" sz="2400" dirty="0" smtClean="0"/>
              <a:t> etc.</a:t>
            </a:r>
          </a:p>
          <a:p>
            <a:pPr algn="just">
              <a:lnSpc>
                <a:spcPct val="150000"/>
              </a:lnSpc>
            </a:pPr>
            <a:r>
              <a:rPr lang="en-IN" sz="2400" dirty="0" smtClean="0">
                <a:solidFill>
                  <a:schemeClr val="accent1"/>
                </a:solidFill>
              </a:rPr>
              <a:t>Example</a:t>
            </a:r>
            <a:r>
              <a:rPr lang="en-IN" sz="2400" dirty="0" smtClean="0"/>
              <a:t>:With information on customer demand patterns, a pharmaceutical company can produce and stock drugs in anticipation of customer demand, which makes the supply chain very responsive because customers will find the drugs they need when they need them. It also makes the chain efficient by providing bases for forecasting.</a:t>
            </a:r>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13</a:t>
            </a:fld>
            <a:endParaRPr lang="en-IN"/>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1628800"/>
            <a:ext cx="7498080" cy="4800600"/>
          </a:xfrm>
        </p:spPr>
        <p:txBody>
          <a:bodyPr>
            <a:normAutofit fontScale="92500"/>
          </a:bodyPr>
          <a:lstStyle/>
          <a:p>
            <a:pPr algn="just">
              <a:lnSpc>
                <a:spcPct val="150000"/>
              </a:lnSpc>
              <a:buNone/>
            </a:pPr>
            <a:r>
              <a:rPr lang="en-IN" sz="2400" b="1" dirty="0" smtClean="0">
                <a:solidFill>
                  <a:srgbClr val="FF0000"/>
                </a:solidFill>
              </a:rPr>
              <a:t>5.Sourcing</a:t>
            </a:r>
          </a:p>
          <a:p>
            <a:pPr algn="just">
              <a:lnSpc>
                <a:spcPct val="150000"/>
              </a:lnSpc>
            </a:pPr>
            <a:r>
              <a:rPr lang="en-IN" sz="2400" dirty="0" smtClean="0"/>
              <a:t>The choice of </a:t>
            </a:r>
            <a:r>
              <a:rPr lang="en-IN" sz="2400" dirty="0" smtClean="0">
                <a:solidFill>
                  <a:srgbClr val="FF0000"/>
                </a:solidFill>
              </a:rPr>
              <a:t>who</a:t>
            </a:r>
            <a:r>
              <a:rPr lang="en-IN" sz="2400" dirty="0" smtClean="0"/>
              <a:t> will perform a particular supply chain activity such as production, storage, transportation. It determines </a:t>
            </a:r>
            <a:r>
              <a:rPr lang="en-IN" sz="2400" dirty="0" smtClean="0">
                <a:solidFill>
                  <a:srgbClr val="00B0F0"/>
                </a:solidFill>
              </a:rPr>
              <a:t>what functions a firm performs</a:t>
            </a:r>
            <a:r>
              <a:rPr lang="en-IN" sz="2400" dirty="0" smtClean="0"/>
              <a:t> and what functions the firm outsources.</a:t>
            </a:r>
          </a:p>
          <a:p>
            <a:pPr algn="just">
              <a:lnSpc>
                <a:spcPct val="150000"/>
              </a:lnSpc>
            </a:pPr>
            <a:r>
              <a:rPr lang="en-IN" sz="2400" dirty="0" smtClean="0">
                <a:solidFill>
                  <a:schemeClr val="accent1"/>
                </a:solidFill>
              </a:rPr>
              <a:t>Example: Motorola</a:t>
            </a:r>
            <a:r>
              <a:rPr lang="en-IN" sz="2400" dirty="0" smtClean="0"/>
              <a:t> outsourced much of its production to contract manufacturers in China, improved efficiency, but its responsiveness suffer because of the long distances.</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14</a:t>
            </a:fld>
            <a:endParaRPr lang="en-IN"/>
          </a:p>
        </p:txBody>
      </p:sp>
      <p:sp>
        <p:nvSpPr>
          <p:cNvPr id="4" name="Rectangle 3"/>
          <p:cNvSpPr/>
          <p:nvPr/>
        </p:nvSpPr>
        <p:spPr>
          <a:xfrm>
            <a:off x="2051720" y="476672"/>
            <a:ext cx="6368218" cy="584775"/>
          </a:xfrm>
          <a:prstGeom prst="rect">
            <a:avLst/>
          </a:prstGeom>
        </p:spPr>
        <p:txBody>
          <a:bodyPr wrap="none">
            <a:spAutoFit/>
          </a:bodyPr>
          <a:lstStyle/>
          <a:p>
            <a:r>
              <a:rPr lang="en-US" sz="3200" dirty="0" smtClean="0">
                <a:solidFill>
                  <a:schemeClr val="tx2"/>
                </a:solidFill>
                <a:cs typeface="Times New Roman" pitchFamily="18" charset="0"/>
              </a:rPr>
              <a:t>Drivers of Supply Chain Performance</a:t>
            </a:r>
            <a:endParaRPr lang="en-IN" sz="3200" dirty="0">
              <a:solidFill>
                <a:schemeClr val="tx2"/>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Drivers of Supply Chain Performance</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solidFill>
                  <a:schemeClr val="accent1"/>
                </a:solidFill>
              </a:rPr>
              <a:t>Example</a:t>
            </a:r>
            <a:r>
              <a:rPr lang="en-IN" sz="2400" dirty="0" smtClean="0"/>
              <a:t>:Flextronics, an electronics contract manufacturer, is trying to make its production facilities in the United States very responsive while keeping its facilities in low-cost countries efficient.</a:t>
            </a:r>
          </a:p>
        </p:txBody>
      </p:sp>
      <p:sp>
        <p:nvSpPr>
          <p:cNvPr id="5" name="Slide Number Placeholder 4"/>
          <p:cNvSpPr>
            <a:spLocks noGrp="1"/>
          </p:cNvSpPr>
          <p:nvPr>
            <p:ph type="sldNum" sz="quarter" idx="12"/>
          </p:nvPr>
        </p:nvSpPr>
        <p:spPr/>
        <p:txBody>
          <a:bodyPr/>
          <a:lstStyle/>
          <a:p>
            <a:fld id="{58125F2B-4A90-457D-93BE-034E05AC2C47}" type="slidenum">
              <a:rPr lang="en-IN" smtClean="0"/>
              <a:pPr/>
              <a:t>15</a:t>
            </a:fld>
            <a:endParaRPr lang="en-IN"/>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IN" sz="2400" dirty="0" smtClean="0">
                <a:solidFill>
                  <a:srgbClr val="FF0000"/>
                </a:solidFill>
              </a:rPr>
              <a:t>6.</a:t>
            </a:r>
            <a:r>
              <a:rPr lang="en-IN" sz="2400" b="1" dirty="0" smtClean="0">
                <a:solidFill>
                  <a:srgbClr val="FF0000"/>
                </a:solidFill>
              </a:rPr>
              <a:t>Pricing</a:t>
            </a:r>
          </a:p>
          <a:p>
            <a:pPr algn="just">
              <a:lnSpc>
                <a:spcPct val="150000"/>
              </a:lnSpc>
            </a:pPr>
            <a:r>
              <a:rPr lang="en-IN" sz="2400" dirty="0" smtClean="0"/>
              <a:t>It determines </a:t>
            </a:r>
            <a:r>
              <a:rPr lang="en-IN" sz="2400" dirty="0" smtClean="0">
                <a:solidFill>
                  <a:srgbClr val="00B050"/>
                </a:solidFill>
              </a:rPr>
              <a:t>how much a firm will charge </a:t>
            </a:r>
            <a:r>
              <a:rPr lang="en-IN" sz="2400" dirty="0" smtClean="0"/>
              <a:t>for goods and services.</a:t>
            </a:r>
          </a:p>
          <a:p>
            <a:pPr algn="just">
              <a:lnSpc>
                <a:spcPct val="150000"/>
              </a:lnSpc>
            </a:pPr>
            <a:r>
              <a:rPr lang="en-IN" sz="2400" dirty="0" smtClean="0">
                <a:solidFill>
                  <a:schemeClr val="accent1"/>
                </a:solidFill>
              </a:rPr>
              <a:t>Example: If</a:t>
            </a:r>
            <a:r>
              <a:rPr lang="en-IN" sz="2400" dirty="0" smtClean="0"/>
              <a:t> a transportation company varies its charges based on the lead time provided by the customers, it is very likely that customers who value efficiency will order early and customers who value responsiveness will order just before they need a product transported.</a:t>
            </a:r>
          </a:p>
          <a:p>
            <a:pPr algn="just">
              <a:lnSpc>
                <a:spcPct val="150000"/>
              </a:lnSpc>
            </a:pPr>
            <a:endParaRPr lang="en-IN" sz="2400" dirty="0" smtClean="0"/>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16</a:t>
            </a:fld>
            <a:endParaRPr lang="en-IN"/>
          </a:p>
        </p:txBody>
      </p:sp>
      <p:sp>
        <p:nvSpPr>
          <p:cNvPr id="4" name="Rectangle 3"/>
          <p:cNvSpPr/>
          <p:nvPr/>
        </p:nvSpPr>
        <p:spPr>
          <a:xfrm>
            <a:off x="2051720" y="548680"/>
            <a:ext cx="6368218" cy="584775"/>
          </a:xfrm>
          <a:prstGeom prst="rect">
            <a:avLst/>
          </a:prstGeom>
        </p:spPr>
        <p:txBody>
          <a:bodyPr wrap="none">
            <a:spAutoFit/>
          </a:bodyPr>
          <a:lstStyle/>
          <a:p>
            <a:r>
              <a:rPr lang="en-US" sz="3200" dirty="0" smtClean="0">
                <a:solidFill>
                  <a:schemeClr val="tx2"/>
                </a:solidFill>
                <a:cs typeface="Times New Roman" pitchFamily="18" charset="0"/>
              </a:rPr>
              <a:t>Drivers of Supply Chain Performance</a:t>
            </a:r>
            <a:endParaRPr lang="en-IN" sz="3200" dirty="0">
              <a:solidFill>
                <a:schemeClr val="tx2"/>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Framework for Structuring Drivers</a:t>
            </a:r>
            <a:endParaRPr lang="en-IN" sz="3200" dirty="0"/>
          </a:p>
        </p:txBody>
      </p:sp>
      <p:pic>
        <p:nvPicPr>
          <p:cNvPr id="4" name="Picture 5" descr="FG_03_001"/>
          <p:cNvPicPr>
            <a:picLocks noGrp="1" noChangeAspect="1" noChangeArrowheads="1"/>
          </p:cNvPicPr>
          <p:nvPr>
            <p:ph idx="1"/>
          </p:nvPr>
        </p:nvPicPr>
        <p:blipFill>
          <a:blip r:embed="rId2" cstate="print"/>
          <a:srcRect/>
          <a:stretch>
            <a:fillRect/>
          </a:stretch>
        </p:blipFill>
        <p:spPr bwMode="auto">
          <a:xfrm>
            <a:off x="3032360" y="1447800"/>
            <a:ext cx="4304829" cy="4800600"/>
          </a:xfrm>
          <a:prstGeom prst="rect">
            <a:avLst/>
          </a:prstGeom>
          <a:noFill/>
        </p:spPr>
      </p:pic>
      <p:sp>
        <p:nvSpPr>
          <p:cNvPr id="5" name="TextBox 4"/>
          <p:cNvSpPr txBox="1"/>
          <p:nvPr/>
        </p:nvSpPr>
        <p:spPr>
          <a:xfrm>
            <a:off x="7308304" y="1340768"/>
            <a:ext cx="1125821" cy="369332"/>
          </a:xfrm>
          <a:prstGeom prst="rect">
            <a:avLst/>
          </a:prstGeom>
          <a:noFill/>
        </p:spPr>
        <p:txBody>
          <a:bodyPr wrap="none" rtlCol="0">
            <a:spAutoFit/>
          </a:bodyPr>
          <a:lstStyle/>
          <a:p>
            <a:r>
              <a:rPr lang="en-IN" dirty="0" smtClean="0"/>
              <a:t>Figure 3-1</a:t>
            </a:r>
            <a:endParaRPr lang="en-IN" dirty="0"/>
          </a:p>
        </p:txBody>
      </p:sp>
      <p:sp>
        <p:nvSpPr>
          <p:cNvPr id="7" name="Slide Number Placeholder 6"/>
          <p:cNvSpPr>
            <a:spLocks noGrp="1"/>
          </p:cNvSpPr>
          <p:nvPr>
            <p:ph type="sldNum" sz="quarter" idx="12"/>
          </p:nvPr>
        </p:nvSpPr>
        <p:spPr/>
        <p:txBody>
          <a:bodyPr/>
          <a:lstStyle/>
          <a:p>
            <a:fld id="{58125F2B-4A90-457D-93BE-034E05AC2C47}" type="slidenum">
              <a:rPr lang="en-IN" smtClean="0"/>
              <a:pPr/>
              <a:t>17</a:t>
            </a:fld>
            <a:endParaRPr lang="en-IN"/>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Framework for Structuring Drivers</a:t>
            </a:r>
            <a:endParaRPr lang="en-IN" sz="3200" dirty="0"/>
          </a:p>
        </p:txBody>
      </p:sp>
      <p:sp>
        <p:nvSpPr>
          <p:cNvPr id="3" name="Content Placeholder 2"/>
          <p:cNvSpPr>
            <a:spLocks noGrp="1"/>
          </p:cNvSpPr>
          <p:nvPr>
            <p:ph idx="1"/>
          </p:nvPr>
        </p:nvSpPr>
        <p:spPr>
          <a:xfrm>
            <a:off x="1403648" y="1268760"/>
            <a:ext cx="7498080" cy="4800600"/>
          </a:xfrm>
        </p:spPr>
        <p:txBody>
          <a:bodyPr>
            <a:noAutofit/>
          </a:bodyPr>
          <a:lstStyle/>
          <a:p>
            <a:pPr algn="just">
              <a:lnSpc>
                <a:spcPct val="150000"/>
              </a:lnSpc>
            </a:pPr>
            <a:r>
              <a:rPr lang="en-IN" sz="2400" dirty="0" smtClean="0"/>
              <a:t>The goal of a supply chain strategy is </a:t>
            </a:r>
            <a:r>
              <a:rPr lang="en-IN" sz="2400" dirty="0" smtClean="0">
                <a:solidFill>
                  <a:srgbClr val="00B050"/>
                </a:solidFill>
              </a:rPr>
              <a:t>to strike the balance between responsiveness and efficiency</a:t>
            </a:r>
            <a:r>
              <a:rPr lang="en-IN" sz="2400" dirty="0" smtClean="0"/>
              <a:t> that fits with the competitive strategy and to reach this goal, right combination of discussed driver must be used.</a:t>
            </a:r>
          </a:p>
          <a:p>
            <a:pPr algn="just">
              <a:lnSpc>
                <a:spcPct val="150000"/>
              </a:lnSpc>
            </a:pPr>
            <a:r>
              <a:rPr lang="en-IN" sz="2400" dirty="0" smtClean="0"/>
              <a:t>Companies begin with a </a:t>
            </a:r>
            <a:r>
              <a:rPr lang="en-IN" sz="2400" dirty="0" smtClean="0">
                <a:solidFill>
                  <a:srgbClr val="00B0F0"/>
                </a:solidFill>
              </a:rPr>
              <a:t>competitive strategy</a:t>
            </a:r>
            <a:r>
              <a:rPr lang="en-IN" sz="2400" dirty="0" smtClean="0"/>
              <a:t> and then decide what their supply chain strategy ought to be.</a:t>
            </a:r>
          </a:p>
          <a:p>
            <a:pPr>
              <a:lnSpc>
                <a:spcPct val="150000"/>
              </a:lnSpc>
            </a:pPr>
            <a:endParaRPr lang="en-IN" sz="2400" dirty="0" smtClean="0"/>
          </a:p>
        </p:txBody>
      </p:sp>
      <p:sp>
        <p:nvSpPr>
          <p:cNvPr id="5" name="Slide Number Placeholder 4"/>
          <p:cNvSpPr>
            <a:spLocks noGrp="1"/>
          </p:cNvSpPr>
          <p:nvPr>
            <p:ph type="sldNum" sz="quarter" idx="12"/>
          </p:nvPr>
        </p:nvSpPr>
        <p:spPr/>
        <p:txBody>
          <a:bodyPr/>
          <a:lstStyle/>
          <a:p>
            <a:fld id="{58125F2B-4A90-457D-93BE-034E05AC2C47}" type="slidenum">
              <a:rPr lang="en-IN" smtClean="0"/>
              <a:pPr/>
              <a:t>18</a:t>
            </a:fld>
            <a:endParaRPr lang="en-IN"/>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400" dirty="0" smtClean="0"/>
              <a:t>Consider frame work for </a:t>
            </a:r>
            <a:r>
              <a:rPr lang="en-IN" sz="2400" dirty="0" smtClean="0">
                <a:solidFill>
                  <a:srgbClr val="FF0000"/>
                </a:solidFill>
              </a:rPr>
              <a:t>Wal-Mart</a:t>
            </a:r>
            <a:r>
              <a:rPr lang="en-IN" sz="2400" dirty="0" smtClean="0"/>
              <a:t> as example.</a:t>
            </a:r>
          </a:p>
          <a:p>
            <a:pPr>
              <a:lnSpc>
                <a:spcPct val="150000"/>
              </a:lnSpc>
            </a:pPr>
            <a:r>
              <a:rPr lang="en-IN" sz="2400" dirty="0" smtClean="0">
                <a:solidFill>
                  <a:srgbClr val="00B050"/>
                </a:solidFill>
              </a:rPr>
              <a:t>Competitive strategy </a:t>
            </a:r>
            <a:r>
              <a:rPr lang="en-IN" sz="2400" dirty="0" smtClean="0"/>
              <a:t>:To be a reliable, </a:t>
            </a:r>
            <a:r>
              <a:rPr lang="en-IN" sz="2400" dirty="0" smtClean="0">
                <a:solidFill>
                  <a:srgbClr val="00B050"/>
                </a:solidFill>
              </a:rPr>
              <a:t>low-cost</a:t>
            </a:r>
            <a:r>
              <a:rPr lang="en-IN" sz="2400" dirty="0" smtClean="0"/>
              <a:t> retailer for a wide variety of mass-consumption goods. </a:t>
            </a:r>
          </a:p>
          <a:p>
            <a:pPr>
              <a:lnSpc>
                <a:spcPct val="150000"/>
              </a:lnSpc>
            </a:pPr>
            <a:r>
              <a:rPr lang="en-IN" sz="2400" dirty="0" smtClean="0"/>
              <a:t>The ideal supply chain will emphasize efficiency but also maintain an adequate level of responsiveness.</a:t>
            </a:r>
          </a:p>
          <a:p>
            <a:pPr>
              <a:lnSpc>
                <a:spcPct val="150000"/>
              </a:lnSpc>
            </a:pPr>
            <a:r>
              <a:rPr lang="en-IN" sz="2400" dirty="0" smtClean="0"/>
              <a:t>Wal-Mart  maintains an efficient supply chain by keeping low levels of inventory.</a:t>
            </a:r>
          </a:p>
          <a:p>
            <a:pPr>
              <a:lnSpc>
                <a:spcPct val="150000"/>
              </a:lnSpc>
            </a:pPr>
            <a:r>
              <a:rPr lang="en-IN" sz="2400" dirty="0" smtClean="0">
                <a:solidFill>
                  <a:srgbClr val="00B0F0"/>
                </a:solidFill>
              </a:rPr>
              <a:t>Cross-docking</a:t>
            </a:r>
            <a:endParaRPr lang="en-IN" sz="2400" dirty="0">
              <a:solidFill>
                <a:srgbClr val="00B0F0"/>
              </a:solidFill>
            </a:endParaRPr>
          </a:p>
        </p:txBody>
      </p:sp>
      <p:sp>
        <p:nvSpPr>
          <p:cNvPr id="6" name="Slide Number Placeholder 5"/>
          <p:cNvSpPr>
            <a:spLocks noGrp="1"/>
          </p:cNvSpPr>
          <p:nvPr>
            <p:ph type="sldNum" sz="quarter" idx="12"/>
          </p:nvPr>
        </p:nvSpPr>
        <p:spPr/>
        <p:txBody>
          <a:bodyPr/>
          <a:lstStyle/>
          <a:p>
            <a:fld id="{58125F2B-4A90-457D-93BE-034E05AC2C47}" type="slidenum">
              <a:rPr lang="en-IN" smtClean="0"/>
              <a:pPr/>
              <a:t>19</a:t>
            </a:fld>
            <a:endParaRPr lang="en-IN"/>
          </a:p>
        </p:txBody>
      </p:sp>
      <p:sp>
        <p:nvSpPr>
          <p:cNvPr id="4" name="Rectangle 3"/>
          <p:cNvSpPr/>
          <p:nvPr/>
        </p:nvSpPr>
        <p:spPr>
          <a:xfrm>
            <a:off x="1691680" y="476672"/>
            <a:ext cx="6400085" cy="584775"/>
          </a:xfrm>
          <a:prstGeom prst="rect">
            <a:avLst/>
          </a:prstGeom>
        </p:spPr>
        <p:txBody>
          <a:bodyPr wrap="none">
            <a:spAutoFit/>
          </a:bodyPr>
          <a:lstStyle/>
          <a:p>
            <a:r>
              <a:rPr lang="en-US" sz="3200" dirty="0" smtClean="0">
                <a:solidFill>
                  <a:schemeClr val="accent5">
                    <a:lumMod val="75000"/>
                  </a:schemeClr>
                </a:solidFill>
              </a:rPr>
              <a:t>A Framework for Structuring Drivers</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cs typeface="Times New Roman" pitchFamily="18" charset="0"/>
              </a:rPr>
              <a:t>Learning Objectives</a:t>
            </a:r>
            <a:endParaRPr lang="en-IN" sz="3200" dirty="0">
              <a:cs typeface="Times New Roman"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US" sz="2400" dirty="0" smtClean="0">
                <a:latin typeface="+mj-lt"/>
                <a:cs typeface="Times New Roman" pitchFamily="18" charset="0"/>
              </a:rPr>
              <a:t>Describe key financial measures of firm performance.</a:t>
            </a:r>
          </a:p>
          <a:p>
            <a:pPr algn="just">
              <a:lnSpc>
                <a:spcPct val="150000"/>
              </a:lnSpc>
            </a:pPr>
            <a:r>
              <a:rPr lang="en-US" sz="2400" dirty="0" smtClean="0">
                <a:latin typeface="+mj-lt"/>
                <a:cs typeface="Times New Roman" pitchFamily="18" charset="0"/>
              </a:rPr>
              <a:t>Identify the major drivers of supply chain performance.</a:t>
            </a:r>
          </a:p>
          <a:p>
            <a:pPr algn="just">
              <a:lnSpc>
                <a:spcPct val="150000"/>
              </a:lnSpc>
            </a:pPr>
            <a:r>
              <a:rPr lang="en-US" sz="2400" dirty="0" smtClean="0">
                <a:latin typeface="+mj-lt"/>
                <a:cs typeface="Times New Roman" pitchFamily="18" charset="0"/>
              </a:rPr>
              <a:t>Discuss the role of each driver in creating strategic fit between the supply chain strategy and the competitive strategy.</a:t>
            </a:r>
          </a:p>
          <a:p>
            <a:pPr algn="just">
              <a:lnSpc>
                <a:spcPct val="150000"/>
              </a:lnSpc>
            </a:pPr>
            <a:r>
              <a:rPr lang="en-US" sz="2400" dirty="0" smtClean="0">
                <a:latin typeface="+mj-lt"/>
                <a:cs typeface="Times New Roman" pitchFamily="18" charset="0"/>
              </a:rPr>
              <a:t>Define the key metrics that track the performance of the supply chain in terms of each driver.</a:t>
            </a:r>
          </a:p>
          <a:p>
            <a:pPr algn="just">
              <a:lnSpc>
                <a:spcPct val="150000"/>
              </a:lnSpc>
            </a:pPr>
            <a:r>
              <a:rPr lang="en-US" sz="2400" dirty="0" smtClean="0">
                <a:latin typeface="+mj-lt"/>
                <a:cs typeface="Times New Roman" pitchFamily="18" charset="0"/>
              </a:rPr>
              <a:t>Describe the major obstacles that must be overcome to manage a supply chain successfully.</a:t>
            </a:r>
          </a:p>
          <a:p>
            <a:pPr algn="just">
              <a:lnSpc>
                <a:spcPct val="150000"/>
              </a:lnSpc>
            </a:pPr>
            <a:endParaRPr lang="en-US" sz="2400" dirty="0" smtClean="0">
              <a:latin typeface="+mj-lt"/>
              <a:cs typeface="Times New Roman" pitchFamily="18" charset="0"/>
            </a:endParaRPr>
          </a:p>
          <a:p>
            <a:pPr algn="just">
              <a:lnSpc>
                <a:spcPct val="150000"/>
              </a:lnSpc>
            </a:pPr>
            <a:endParaRPr lang="en-IN" sz="2400" dirty="0" smtClean="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58125F2B-4A90-457D-93BE-034E05AC2C47}" type="slidenum">
              <a:rPr lang="en-IN" smtClean="0"/>
              <a:pPr/>
              <a:t>2</a:t>
            </a:fld>
            <a:endParaRPr lang="en-IN"/>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Framework for Structuring Drivers</a:t>
            </a:r>
            <a:endParaRPr lang="en-IN" sz="3200" dirty="0"/>
          </a:p>
        </p:txBody>
      </p:sp>
      <p:sp>
        <p:nvSpPr>
          <p:cNvPr id="3" name="Content Placeholder 2"/>
          <p:cNvSpPr>
            <a:spLocks noGrp="1"/>
          </p:cNvSpPr>
          <p:nvPr>
            <p:ph idx="1"/>
          </p:nvPr>
        </p:nvSpPr>
        <p:spPr/>
        <p:txBody>
          <a:bodyPr>
            <a:noAutofit/>
          </a:bodyPr>
          <a:lstStyle/>
          <a:p>
            <a:pPr algn="just">
              <a:lnSpc>
                <a:spcPct val="150000"/>
              </a:lnSpc>
            </a:pPr>
            <a:r>
              <a:rPr lang="en-IN" sz="2400" dirty="0" smtClean="0"/>
              <a:t>For</a:t>
            </a:r>
            <a:r>
              <a:rPr lang="en-IN" sz="2400" dirty="0" smtClean="0">
                <a:solidFill>
                  <a:srgbClr val="00B0F0"/>
                </a:solidFill>
              </a:rPr>
              <a:t> transportation</a:t>
            </a:r>
            <a:r>
              <a:rPr lang="en-IN" sz="2400" dirty="0" smtClean="0"/>
              <a:t>, Wal-Mart runs its own fleet, keeps responsiveness high. This increases transportation cost, but the benefits in terms of reduced inventory and improved product availability justify this cost.</a:t>
            </a:r>
          </a:p>
          <a:p>
            <a:pPr algn="just">
              <a:lnSpc>
                <a:spcPct val="150000"/>
              </a:lnSpc>
            </a:pPr>
            <a:r>
              <a:rPr lang="en-IN" sz="2400" dirty="0" smtClean="0"/>
              <a:t>For </a:t>
            </a:r>
            <a:r>
              <a:rPr lang="en-IN" sz="2400" dirty="0" smtClean="0">
                <a:solidFill>
                  <a:srgbClr val="00B0F0"/>
                </a:solidFill>
              </a:rPr>
              <a:t>facilities, </a:t>
            </a:r>
            <a:r>
              <a:rPr lang="en-IN" sz="2400" dirty="0" smtClean="0"/>
              <a:t>Wal-Mart uses centrally located DCs within its network of stores to decrease the number of facilities and increase efficiency at each DC.Stores are only there where demand is sufficient enough.</a:t>
            </a:r>
          </a:p>
        </p:txBody>
      </p:sp>
      <p:sp>
        <p:nvSpPr>
          <p:cNvPr id="5" name="Slide Number Placeholder 4"/>
          <p:cNvSpPr>
            <a:spLocks noGrp="1"/>
          </p:cNvSpPr>
          <p:nvPr>
            <p:ph type="sldNum" sz="quarter" idx="12"/>
          </p:nvPr>
        </p:nvSpPr>
        <p:spPr/>
        <p:txBody>
          <a:bodyPr/>
          <a:lstStyle/>
          <a:p>
            <a:fld id="{58125F2B-4A90-457D-93BE-034E05AC2C47}" type="slidenum">
              <a:rPr lang="en-IN" smtClean="0"/>
              <a:pPr/>
              <a:t>20</a:t>
            </a:fld>
            <a:endParaRPr lang="en-IN"/>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t>For </a:t>
            </a:r>
            <a:r>
              <a:rPr lang="en-IN" sz="2400" dirty="0" smtClean="0">
                <a:solidFill>
                  <a:srgbClr val="00B050"/>
                </a:solidFill>
              </a:rPr>
              <a:t>information technology </a:t>
            </a:r>
            <a:r>
              <a:rPr lang="en-IN" sz="2400" dirty="0" smtClean="0"/>
              <a:t>usage,Wal-Mart is the leader. It feeds demand information across the supply chain to suppliers who manufacture only what is being demanded.</a:t>
            </a:r>
          </a:p>
          <a:p>
            <a:pPr algn="just">
              <a:lnSpc>
                <a:spcPct val="150000"/>
              </a:lnSpc>
            </a:pPr>
            <a:r>
              <a:rPr lang="en-IN" sz="2400" dirty="0" smtClean="0"/>
              <a:t>For </a:t>
            </a:r>
            <a:r>
              <a:rPr lang="en-IN" sz="2400" dirty="0" smtClean="0">
                <a:solidFill>
                  <a:srgbClr val="00B050"/>
                </a:solidFill>
              </a:rPr>
              <a:t>sources</a:t>
            </a:r>
            <a:r>
              <a:rPr lang="en-IN" sz="2400" dirty="0" smtClean="0"/>
              <a:t>, Wal-Mart feeds them large orders, making them to be efficient by exploiting economies of scale.</a:t>
            </a:r>
          </a:p>
          <a:p>
            <a:pPr algn="just">
              <a:lnSpc>
                <a:spcPct val="150000"/>
              </a:lnSpc>
            </a:pPr>
            <a:r>
              <a:rPr lang="en-IN" sz="2400" dirty="0" smtClean="0"/>
              <a:t>For</a:t>
            </a:r>
            <a:r>
              <a:rPr lang="en-IN" sz="2400" dirty="0" smtClean="0">
                <a:solidFill>
                  <a:srgbClr val="00B050"/>
                </a:solidFill>
              </a:rPr>
              <a:t> pricing</a:t>
            </a:r>
            <a:r>
              <a:rPr lang="en-IN" sz="2400" dirty="0" smtClean="0"/>
              <a:t>, Wal-Mart practices "every day low pricing“.</a:t>
            </a:r>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21</a:t>
            </a:fld>
            <a:endParaRPr lang="en-IN"/>
          </a:p>
        </p:txBody>
      </p:sp>
      <p:sp>
        <p:nvSpPr>
          <p:cNvPr id="4" name="Rectangle 3"/>
          <p:cNvSpPr/>
          <p:nvPr/>
        </p:nvSpPr>
        <p:spPr>
          <a:xfrm>
            <a:off x="2051720" y="548680"/>
            <a:ext cx="6400085" cy="584775"/>
          </a:xfrm>
          <a:prstGeom prst="rect">
            <a:avLst/>
          </a:prstGeom>
        </p:spPr>
        <p:txBody>
          <a:bodyPr wrap="none">
            <a:spAutoFit/>
          </a:bodyPr>
          <a:lstStyle/>
          <a:p>
            <a:r>
              <a:rPr lang="en-US" sz="3200" dirty="0" smtClean="0">
                <a:solidFill>
                  <a:schemeClr val="accent5">
                    <a:lumMod val="75000"/>
                  </a:schemeClr>
                </a:solidFill>
              </a:rPr>
              <a:t>A Framework for Structuring Drivers</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Facilities</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ROLE IN THE SUPPLY CHAIN</a:t>
            </a:r>
          </a:p>
          <a:p>
            <a:pPr algn="just">
              <a:lnSpc>
                <a:spcPct val="150000"/>
              </a:lnSpc>
            </a:pPr>
            <a:r>
              <a:rPr lang="en-IN" sz="2400" dirty="0" smtClean="0"/>
              <a:t>Referred as </a:t>
            </a:r>
            <a:r>
              <a:rPr lang="en-IN" sz="2400" dirty="0" smtClean="0">
                <a:solidFill>
                  <a:srgbClr val="FF0000"/>
                </a:solidFill>
              </a:rPr>
              <a:t>“Where” </a:t>
            </a:r>
            <a:r>
              <a:rPr lang="en-IN" sz="2400" dirty="0" smtClean="0"/>
              <a:t>of supply chain</a:t>
            </a:r>
          </a:p>
          <a:p>
            <a:pPr algn="just">
              <a:lnSpc>
                <a:spcPct val="150000"/>
              </a:lnSpc>
            </a:pPr>
            <a:r>
              <a:rPr lang="en-IN" sz="2400" dirty="0" smtClean="0"/>
              <a:t>The locations to or from which the inventory is transported</a:t>
            </a:r>
          </a:p>
          <a:p>
            <a:pPr algn="just">
              <a:lnSpc>
                <a:spcPct val="150000"/>
              </a:lnSpc>
            </a:pPr>
            <a:r>
              <a:rPr lang="en-IN" sz="2400" dirty="0" smtClean="0"/>
              <a:t>Inventory is either transformed into another state or it is stored.</a:t>
            </a:r>
          </a:p>
        </p:txBody>
      </p:sp>
      <p:sp>
        <p:nvSpPr>
          <p:cNvPr id="5" name="Slide Number Placeholder 4"/>
          <p:cNvSpPr>
            <a:spLocks noGrp="1"/>
          </p:cNvSpPr>
          <p:nvPr>
            <p:ph type="sldNum" sz="quarter" idx="12"/>
          </p:nvPr>
        </p:nvSpPr>
        <p:spPr/>
        <p:txBody>
          <a:bodyPr/>
          <a:lstStyle/>
          <a:p>
            <a:fld id="{58125F2B-4A90-457D-93BE-034E05AC2C47}" type="slidenum">
              <a:rPr lang="en-IN" smtClean="0"/>
              <a:pPr/>
              <a:t>22</a:t>
            </a:fld>
            <a:endParaRPr lang="en-IN"/>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150000"/>
              </a:lnSpc>
              <a:buFont typeface="Wingdings" pitchFamily="2" charset="2"/>
              <a:buChar char="Ø"/>
            </a:pPr>
            <a:r>
              <a:rPr lang="en-IN" sz="2400" b="1" dirty="0" smtClean="0">
                <a:solidFill>
                  <a:srgbClr val="00B050"/>
                </a:solidFill>
              </a:rPr>
              <a:t>ROLE IN THE COMPETITIVE STRATEGY</a:t>
            </a:r>
          </a:p>
          <a:p>
            <a:pPr>
              <a:lnSpc>
                <a:spcPct val="150000"/>
              </a:lnSpc>
            </a:pPr>
            <a:r>
              <a:rPr lang="en-IN" sz="2400" dirty="0" smtClean="0"/>
              <a:t>Companies can gain economies of scale when a product is manufactured or stored in only one location. Efficiency is priority.</a:t>
            </a:r>
          </a:p>
          <a:p>
            <a:pPr>
              <a:lnSpc>
                <a:spcPct val="150000"/>
              </a:lnSpc>
            </a:pPr>
            <a:r>
              <a:rPr lang="en-IN" sz="2400" dirty="0" smtClean="0"/>
              <a:t>Opposite is also true.</a:t>
            </a:r>
            <a:r>
              <a:rPr lang="en-US" sz="2400" dirty="0" smtClean="0"/>
              <a:t> Larger number of facilities. Responsiveness is priority.</a:t>
            </a:r>
            <a:endParaRPr lang="en-IN" sz="2400" dirty="0" smtClean="0"/>
          </a:p>
          <a:p>
            <a:pPr>
              <a:lnSpc>
                <a:spcPct val="150000"/>
              </a:lnSpc>
            </a:pPr>
            <a:r>
              <a:rPr lang="en-IN" sz="2400" dirty="0" smtClean="0">
                <a:solidFill>
                  <a:schemeClr val="accent1"/>
                </a:solidFill>
              </a:rPr>
              <a:t>Example</a:t>
            </a:r>
            <a:r>
              <a:rPr lang="en-IN" sz="2400" dirty="0" smtClean="0"/>
              <a:t>: Toyota and Honda use facilities decisions to be more responsive.</a:t>
            </a:r>
          </a:p>
          <a:p>
            <a:pPr>
              <a:lnSpc>
                <a:spcPct val="150000"/>
              </a:lnSpc>
            </a:pPr>
            <a:r>
              <a:rPr lang="en-IN" sz="2400" dirty="0" smtClean="0">
                <a:solidFill>
                  <a:srgbClr val="00B050"/>
                </a:solidFill>
              </a:rPr>
              <a:t>Other benefits</a:t>
            </a:r>
            <a:r>
              <a:rPr lang="en-IN" sz="2400" dirty="0" smtClean="0"/>
              <a:t>: Protection from currency fluctuation and trade barriers.</a:t>
            </a:r>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23</a:t>
            </a:fld>
            <a:endParaRPr lang="en-IN"/>
          </a:p>
        </p:txBody>
      </p:sp>
      <p:sp>
        <p:nvSpPr>
          <p:cNvPr id="4" name="Rectangle 3"/>
          <p:cNvSpPr/>
          <p:nvPr/>
        </p:nvSpPr>
        <p:spPr>
          <a:xfrm>
            <a:off x="3635896" y="548680"/>
            <a:ext cx="1582484" cy="584775"/>
          </a:xfrm>
          <a:prstGeom prst="rect">
            <a:avLst/>
          </a:prstGeom>
        </p:spPr>
        <p:txBody>
          <a:bodyPr wrap="none">
            <a:spAutoFit/>
          </a:bodyPr>
          <a:lstStyle/>
          <a:p>
            <a:r>
              <a:rPr lang="en-US" sz="3200" dirty="0" smtClean="0">
                <a:solidFill>
                  <a:schemeClr val="accent5">
                    <a:lumMod val="75000"/>
                  </a:schemeClr>
                </a:solidFill>
              </a:rPr>
              <a:t>Facilities</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t>Components Of Facilities Decisions</a:t>
            </a:r>
            <a:r>
              <a:rPr lang="en-IN" sz="3200" b="1" dirty="0" smtClean="0"/>
              <a:t/>
            </a:r>
            <a:br>
              <a:rPr lang="en-IN" sz="3200" b="1" dirty="0" smtClean="0"/>
            </a:br>
            <a:endParaRPr lang="en-IN" sz="3200" dirty="0"/>
          </a:p>
        </p:txBody>
      </p:sp>
      <p:sp>
        <p:nvSpPr>
          <p:cNvPr id="3" name="Content Placeholder 2"/>
          <p:cNvSpPr>
            <a:spLocks noGrp="1"/>
          </p:cNvSpPr>
          <p:nvPr>
            <p:ph idx="1"/>
          </p:nvPr>
        </p:nvSpPr>
        <p:spPr>
          <a:xfrm>
            <a:off x="1475656" y="1556792"/>
            <a:ext cx="7498080" cy="4800600"/>
          </a:xfrm>
        </p:spPr>
        <p:txBody>
          <a:bodyPr>
            <a:noAutofit/>
          </a:bodyPr>
          <a:lstStyle/>
          <a:p>
            <a:pPr algn="just">
              <a:lnSpc>
                <a:spcPct val="150000"/>
              </a:lnSpc>
              <a:buFont typeface="Wingdings" pitchFamily="2" charset="2"/>
              <a:buChar char="Ø"/>
            </a:pPr>
            <a:r>
              <a:rPr lang="en-IN" sz="2400" b="1" dirty="0" smtClean="0">
                <a:solidFill>
                  <a:srgbClr val="00B050"/>
                </a:solidFill>
              </a:rPr>
              <a:t>Role</a:t>
            </a:r>
          </a:p>
          <a:p>
            <a:pPr algn="just">
              <a:lnSpc>
                <a:spcPct val="150000"/>
              </a:lnSpc>
            </a:pPr>
            <a:r>
              <a:rPr lang="en-US" sz="2400" dirty="0" smtClean="0"/>
              <a:t>Flexible, dedicated, or a combination of the two</a:t>
            </a:r>
          </a:p>
          <a:p>
            <a:pPr marL="365760" lvl="2" indent="-283464" algn="just">
              <a:lnSpc>
                <a:spcPct val="150000"/>
              </a:lnSpc>
              <a:spcBef>
                <a:spcPts val="600"/>
              </a:spcBef>
              <a:buClr>
                <a:schemeClr val="accent1"/>
              </a:buClr>
              <a:buSzPct val="80000"/>
              <a:buFont typeface="Wingdings 2"/>
              <a:buChar char=""/>
            </a:pPr>
            <a:r>
              <a:rPr lang="en-US" dirty="0" smtClean="0"/>
              <a:t>Product focus(fabrication and assembly) or a functional focus(only fabrication or only assembly)</a:t>
            </a:r>
          </a:p>
          <a:p>
            <a:pPr marL="365760" lvl="2" indent="-283464" algn="just">
              <a:lnSpc>
                <a:spcPct val="150000"/>
              </a:lnSpc>
              <a:spcBef>
                <a:spcPts val="600"/>
              </a:spcBef>
              <a:buClr>
                <a:schemeClr val="accent1"/>
              </a:buClr>
              <a:buSzPct val="80000"/>
              <a:buFont typeface="Wingdings 2" pitchFamily="18" charset="2"/>
              <a:buChar char=""/>
            </a:pPr>
            <a:r>
              <a:rPr lang="en-US" dirty="0" smtClean="0"/>
              <a:t>Warehouses: </a:t>
            </a:r>
            <a:r>
              <a:rPr lang="en-US" dirty="0" smtClean="0">
                <a:solidFill>
                  <a:srgbClr val="FF0000"/>
                </a:solidFill>
              </a:rPr>
              <a:t>Cross-docking or storage</a:t>
            </a:r>
            <a:r>
              <a:rPr lang="en-US" dirty="0" smtClean="0"/>
              <a:t>.</a:t>
            </a:r>
          </a:p>
          <a:p>
            <a:pPr marL="365760" lvl="2" indent="-283464" algn="just">
              <a:lnSpc>
                <a:spcPct val="150000"/>
              </a:lnSpc>
              <a:spcBef>
                <a:spcPts val="600"/>
              </a:spcBef>
              <a:buClr>
                <a:schemeClr val="accent1"/>
              </a:buClr>
              <a:buSzPct val="80000"/>
              <a:buFont typeface="Wingdings 2" pitchFamily="18" charset="2"/>
              <a:buChar char=""/>
            </a:pPr>
            <a:endParaRPr lang="en-US" dirty="0" smtClean="0"/>
          </a:p>
          <a:p>
            <a:pPr algn="just">
              <a:lnSpc>
                <a:spcPct val="150000"/>
              </a:lnSpc>
            </a:pPr>
            <a:endParaRPr lang="en-IN" sz="2400" b="1" dirty="0" smtClean="0"/>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24</a:t>
            </a:fld>
            <a:endParaRPr lang="en-IN"/>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 lvl="2" indent="-283464" algn="just">
              <a:lnSpc>
                <a:spcPct val="150000"/>
              </a:lnSpc>
              <a:spcBef>
                <a:spcPts val="600"/>
              </a:spcBef>
              <a:buClr>
                <a:schemeClr val="accent1"/>
              </a:buClr>
              <a:buSzPct val="80000"/>
              <a:buFont typeface="Wingdings" pitchFamily="2" charset="2"/>
              <a:buChar char="Ø"/>
            </a:pPr>
            <a:r>
              <a:rPr lang="en-US" b="1" dirty="0" smtClean="0">
                <a:solidFill>
                  <a:srgbClr val="00B050"/>
                </a:solidFill>
              </a:rPr>
              <a:t>Location</a:t>
            </a:r>
          </a:p>
          <a:p>
            <a:pPr marL="365760" lvl="2" indent="-283464" algn="just">
              <a:lnSpc>
                <a:spcPct val="150000"/>
              </a:lnSpc>
              <a:spcBef>
                <a:spcPts val="600"/>
              </a:spcBef>
              <a:buClr>
                <a:schemeClr val="accent1"/>
              </a:buClr>
              <a:buSzPct val="80000"/>
              <a:buFont typeface="Wingdings 2" pitchFamily="18" charset="2"/>
              <a:buChar char=""/>
            </a:pPr>
            <a:r>
              <a:rPr lang="en-IN" dirty="0" smtClean="0"/>
              <a:t>Where a company will locate its facilities</a:t>
            </a:r>
          </a:p>
          <a:p>
            <a:pPr marL="365760" lvl="2" indent="-283464" algn="just">
              <a:lnSpc>
                <a:spcPct val="150000"/>
              </a:lnSpc>
              <a:spcBef>
                <a:spcPts val="600"/>
              </a:spcBef>
              <a:buClr>
                <a:schemeClr val="accent1"/>
              </a:buClr>
              <a:buSzPct val="80000"/>
              <a:buFont typeface="Wingdings 2" pitchFamily="18" charset="2"/>
              <a:buChar char=""/>
            </a:pPr>
            <a:r>
              <a:rPr lang="en-IN" dirty="0" smtClean="0">
                <a:solidFill>
                  <a:srgbClr val="00B0F0"/>
                </a:solidFill>
              </a:rPr>
              <a:t>Centralize or decentralize</a:t>
            </a:r>
          </a:p>
          <a:p>
            <a:pPr algn="just">
              <a:lnSpc>
                <a:spcPct val="150000"/>
              </a:lnSpc>
            </a:pPr>
            <a:r>
              <a:rPr lang="en-IN" sz="2400" dirty="0" smtClean="0"/>
              <a:t>Macroeconomic factors, quality of workers, cost of workers, cost of facility, availability of infrastructure, proximity to customers, the location of that firm's other facilities.</a:t>
            </a:r>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25</a:t>
            </a:fld>
            <a:endParaRPr lang="en-IN"/>
          </a:p>
        </p:txBody>
      </p:sp>
      <p:sp>
        <p:nvSpPr>
          <p:cNvPr id="4" name="Rectangle 3"/>
          <p:cNvSpPr/>
          <p:nvPr/>
        </p:nvSpPr>
        <p:spPr>
          <a:xfrm>
            <a:off x="1835696" y="404664"/>
            <a:ext cx="6984776" cy="1077218"/>
          </a:xfrm>
          <a:prstGeom prst="rect">
            <a:avLst/>
          </a:prstGeom>
        </p:spPr>
        <p:txBody>
          <a:bodyPr wrap="square">
            <a:spAutoFit/>
          </a:bodyPr>
          <a:lstStyle/>
          <a:p>
            <a:pPr algn="ctr"/>
            <a:r>
              <a:rPr lang="en-IN" sz="3200" dirty="0" smtClean="0">
                <a:solidFill>
                  <a:schemeClr val="accent5">
                    <a:lumMod val="75000"/>
                  </a:schemeClr>
                </a:solidFill>
              </a:rPr>
              <a:t>Components Of Facilities Decisions</a:t>
            </a:r>
            <a:r>
              <a:rPr lang="en-IN" sz="3200" b="1" dirty="0" smtClean="0">
                <a:solidFill>
                  <a:schemeClr val="accent5">
                    <a:lumMod val="75000"/>
                  </a:schemeClr>
                </a:solidFill>
              </a:rPr>
              <a:t/>
            </a:r>
            <a:br>
              <a:rPr lang="en-IN" sz="3200" b="1" dirty="0" smtClean="0">
                <a:solidFill>
                  <a:schemeClr val="accent5">
                    <a:lumMod val="75000"/>
                  </a:schemeClr>
                </a:solidFill>
              </a:rPr>
            </a:b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200" dirty="0" smtClean="0"/>
              <a:t>Components Of Facilities Decisions</a:t>
            </a:r>
            <a:r>
              <a:rPr lang="en-IN" sz="2800" b="1" dirty="0" smtClean="0"/>
              <a:t/>
            </a:r>
            <a:br>
              <a:rPr lang="en-IN" sz="2800" b="1" dirty="0" smtClean="0"/>
            </a:b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Capacity</a:t>
            </a:r>
          </a:p>
          <a:p>
            <a:pPr algn="just">
              <a:lnSpc>
                <a:spcPct val="150000"/>
              </a:lnSpc>
            </a:pPr>
            <a:r>
              <a:rPr lang="en-IN" sz="2400" dirty="0" smtClean="0"/>
              <a:t>Shows a facility's capacity to perform its intended functions</a:t>
            </a:r>
          </a:p>
          <a:p>
            <a:pPr algn="just">
              <a:lnSpc>
                <a:spcPct val="150000"/>
              </a:lnSpc>
            </a:pPr>
            <a:r>
              <a:rPr lang="en-IN" sz="2400" dirty="0" smtClean="0"/>
              <a:t>Excess capacity-more responsive but costly</a:t>
            </a:r>
          </a:p>
          <a:p>
            <a:pPr algn="just">
              <a:lnSpc>
                <a:spcPct val="150000"/>
              </a:lnSpc>
            </a:pPr>
            <a:r>
              <a:rPr lang="en-IN" sz="2400" dirty="0" smtClean="0"/>
              <a:t>Little excess capacity-efficient but less responsive</a:t>
            </a:r>
          </a:p>
        </p:txBody>
      </p:sp>
      <p:sp>
        <p:nvSpPr>
          <p:cNvPr id="5" name="Slide Number Placeholder 4"/>
          <p:cNvSpPr>
            <a:spLocks noGrp="1"/>
          </p:cNvSpPr>
          <p:nvPr>
            <p:ph type="sldNum" sz="quarter" idx="12"/>
          </p:nvPr>
        </p:nvSpPr>
        <p:spPr/>
        <p:txBody>
          <a:bodyPr/>
          <a:lstStyle/>
          <a:p>
            <a:fld id="{58125F2B-4A90-457D-93BE-034E05AC2C47}" type="slidenum">
              <a:rPr lang="en-IN" smtClean="0"/>
              <a:pPr/>
              <a:t>26</a:t>
            </a:fld>
            <a:endParaRPr lang="en-IN"/>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F0"/>
                </a:solidFill>
              </a:rPr>
              <a:t>Facility related metrics</a:t>
            </a:r>
          </a:p>
          <a:p>
            <a:pPr algn="just">
              <a:lnSpc>
                <a:spcPct val="150000"/>
              </a:lnSpc>
            </a:pPr>
            <a:r>
              <a:rPr lang="en-IN" sz="2400" dirty="0" smtClean="0"/>
              <a:t>Capacity-measures the maximum amount a facility can process.</a:t>
            </a:r>
          </a:p>
          <a:p>
            <a:pPr algn="just">
              <a:lnSpc>
                <a:spcPct val="150000"/>
              </a:lnSpc>
            </a:pPr>
            <a:r>
              <a:rPr lang="en-IN" sz="2400" dirty="0" smtClean="0"/>
              <a:t>Utilization -measures the fraction of capacity that is currently being used in the facility.</a:t>
            </a:r>
          </a:p>
          <a:p>
            <a:pPr algn="just">
              <a:lnSpc>
                <a:spcPct val="150000"/>
              </a:lnSpc>
            </a:pPr>
            <a:r>
              <a:rPr lang="en-IN" sz="2400" dirty="0" smtClean="0"/>
              <a:t>Theoretical cycle time of production- measures the time required to process a unit if there are absolutely no delays at any stage</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27</a:t>
            </a:fld>
            <a:endParaRPr lang="en-IN"/>
          </a:p>
        </p:txBody>
      </p:sp>
      <p:sp>
        <p:nvSpPr>
          <p:cNvPr id="4" name="Rectangle 3"/>
          <p:cNvSpPr/>
          <p:nvPr/>
        </p:nvSpPr>
        <p:spPr>
          <a:xfrm>
            <a:off x="1619672" y="332656"/>
            <a:ext cx="6696744" cy="1077218"/>
          </a:xfrm>
          <a:prstGeom prst="rect">
            <a:avLst/>
          </a:prstGeom>
        </p:spPr>
        <p:txBody>
          <a:bodyPr wrap="square">
            <a:spAutoFit/>
          </a:bodyPr>
          <a:lstStyle/>
          <a:p>
            <a:r>
              <a:rPr lang="en-IN" sz="3200" dirty="0" smtClean="0">
                <a:solidFill>
                  <a:schemeClr val="accent5">
                    <a:lumMod val="75000"/>
                  </a:schemeClr>
                </a:solidFill>
              </a:rPr>
              <a:t>Components Of Facilities Decisions</a:t>
            </a:r>
            <a:r>
              <a:rPr lang="en-IN" sz="3200" b="1" dirty="0" smtClean="0">
                <a:solidFill>
                  <a:schemeClr val="accent5">
                    <a:lumMod val="75000"/>
                  </a:schemeClr>
                </a:solidFill>
              </a:rPr>
              <a:t/>
            </a:r>
            <a:br>
              <a:rPr lang="en-IN" sz="3200" b="1" dirty="0" smtClean="0">
                <a:solidFill>
                  <a:schemeClr val="accent5">
                    <a:lumMod val="75000"/>
                  </a:schemeClr>
                </a:solidFill>
              </a:rPr>
            </a:b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2400" b="1" dirty="0" smtClean="0">
                <a:solidFill>
                  <a:srgbClr val="00B0F0"/>
                </a:solidFill>
              </a:rPr>
              <a:t>Facility related metrics</a:t>
            </a:r>
          </a:p>
        </p:txBody>
      </p:sp>
      <p:sp>
        <p:nvSpPr>
          <p:cNvPr id="3" name="Content Placeholder 2"/>
          <p:cNvSpPr>
            <a:spLocks noGrp="1"/>
          </p:cNvSpPr>
          <p:nvPr>
            <p:ph idx="1"/>
          </p:nvPr>
        </p:nvSpPr>
        <p:spPr/>
        <p:txBody>
          <a:bodyPr>
            <a:normAutofit/>
          </a:bodyPr>
          <a:lstStyle/>
          <a:p>
            <a:pPr algn="just">
              <a:lnSpc>
                <a:spcPct val="150000"/>
              </a:lnSpc>
            </a:pPr>
            <a:r>
              <a:rPr lang="en-IN" sz="2400" dirty="0" smtClean="0"/>
              <a:t>Actual cycle time- measures the average actual time taken for all units processed over a specified duration such as a week or month</a:t>
            </a:r>
          </a:p>
          <a:p>
            <a:pPr algn="just">
              <a:lnSpc>
                <a:spcPct val="150000"/>
              </a:lnSpc>
            </a:pPr>
            <a:r>
              <a:rPr lang="en-IN" sz="2400" dirty="0" smtClean="0"/>
              <a:t>Flow time efficiency- the ratio of the theoretical flow time to the actual average flow time</a:t>
            </a:r>
          </a:p>
          <a:p>
            <a:pPr algn="just">
              <a:lnSpc>
                <a:spcPct val="150000"/>
              </a:lnSpc>
            </a:pPr>
            <a:r>
              <a:rPr lang="en-IN" sz="2400" dirty="0" smtClean="0"/>
              <a:t>Product variety- measures the number of products/product families processed in a facility</a:t>
            </a:r>
          </a:p>
          <a:p>
            <a:pPr algn="just">
              <a:lnSpc>
                <a:spcPct val="150000"/>
              </a:lnSpc>
            </a:pPr>
            <a:endParaRPr lang="en-IN" sz="2400" dirty="0" smtClean="0"/>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28</a:t>
            </a:fld>
            <a:endParaRPr lang="en-IN"/>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B0F0"/>
                </a:solidFill>
              </a:rPr>
              <a:t>Facility related metrics</a:t>
            </a:r>
            <a:br>
              <a:rPr lang="en-IN" sz="2400" b="1" dirty="0" smtClean="0">
                <a:solidFill>
                  <a:srgbClr val="00B0F0"/>
                </a:solidFill>
              </a:rPr>
            </a:br>
            <a:endParaRPr lang="en-IN" sz="24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Processing/Setup/Down/Idle time- measure the fraction of time that the facility was processing units, being set up to process units, unavailable because it was down, or idle because it had no units to process</a:t>
            </a:r>
          </a:p>
          <a:p>
            <a:pPr algn="just">
              <a:lnSpc>
                <a:spcPct val="150000"/>
              </a:lnSpc>
            </a:pPr>
            <a:r>
              <a:rPr lang="en-IN" sz="2400" dirty="0" smtClean="0"/>
              <a:t>Average production batch size- measures the average amount produced in each production batch</a:t>
            </a:r>
          </a:p>
          <a:p>
            <a:pPr algn="just">
              <a:lnSpc>
                <a:spcPct val="150000"/>
              </a:lnSpc>
            </a:pPr>
            <a:r>
              <a:rPr lang="en-IN" sz="2400" dirty="0" smtClean="0"/>
              <a:t>Production service level- measures the fraction of production orders completed on time and in full.</a:t>
            </a:r>
          </a:p>
          <a:p>
            <a:pPr algn="just">
              <a:lnSpc>
                <a:spcPct val="150000"/>
              </a:lnSpc>
            </a:pPr>
            <a:endParaRPr lang="en-IN" sz="2400" dirty="0" smtClean="0"/>
          </a:p>
          <a:p>
            <a:pPr algn="just">
              <a:lnSpc>
                <a:spcPct val="150000"/>
              </a:lnSpc>
            </a:pPr>
            <a:endParaRPr lang="en-IN" sz="2400" dirty="0" smtClean="0"/>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29</a:t>
            </a:fld>
            <a:endParaRPr lang="en-I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cs typeface="Times New Roman" pitchFamily="18" charset="0"/>
              </a:rPr>
              <a:t>Financial Measures Of Performance</a:t>
            </a:r>
            <a:endParaRPr lang="en-IN" sz="3200" dirty="0">
              <a:cs typeface="Times New Roman" pitchFamily="18" charset="0"/>
            </a:endParaRPr>
          </a:p>
        </p:txBody>
      </p:sp>
      <p:sp>
        <p:nvSpPr>
          <p:cNvPr id="3" name="Content Placeholder 2"/>
          <p:cNvSpPr>
            <a:spLocks noGrp="1"/>
          </p:cNvSpPr>
          <p:nvPr>
            <p:ph idx="1"/>
          </p:nvPr>
        </p:nvSpPr>
        <p:spPr>
          <a:xfrm>
            <a:off x="1435608" y="1447800"/>
            <a:ext cx="7498080" cy="5221560"/>
          </a:xfrm>
        </p:spPr>
        <p:txBody>
          <a:bodyPr>
            <a:normAutofit/>
          </a:bodyPr>
          <a:lstStyle/>
          <a:p>
            <a:r>
              <a:rPr lang="en-US" dirty="0" smtClean="0">
                <a:latin typeface="+mj-lt"/>
                <a:cs typeface="Times New Roman" pitchFamily="18" charset="0"/>
              </a:rPr>
              <a:t>From a shareholder perspective, return on equity (ROE) is the</a:t>
            </a:r>
            <a:r>
              <a:rPr lang="en-US" dirty="0" smtClean="0">
                <a:solidFill>
                  <a:srgbClr val="FF0000"/>
                </a:solidFill>
                <a:latin typeface="+mj-lt"/>
                <a:cs typeface="Times New Roman" pitchFamily="18" charset="0"/>
              </a:rPr>
              <a:t> main summary measure</a:t>
            </a:r>
            <a:r>
              <a:rPr lang="en-US" dirty="0" smtClean="0">
                <a:latin typeface="+mj-lt"/>
                <a:cs typeface="Times New Roman" pitchFamily="18" charset="0"/>
              </a:rPr>
              <a:t> of a firm’s performance.</a:t>
            </a: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a:buNone/>
            </a:pPr>
            <a:r>
              <a:rPr lang="en-US" sz="2000" dirty="0" smtClean="0">
                <a:latin typeface="+mj-lt"/>
                <a:cs typeface="Times New Roman" pitchFamily="18" charset="0"/>
              </a:rPr>
              <a:t>    </a:t>
            </a:r>
            <a:r>
              <a:rPr lang="en-US" sz="2000" dirty="0" smtClean="0">
                <a:solidFill>
                  <a:srgbClr val="FF0000"/>
                </a:solidFill>
                <a:latin typeface="+mj-lt"/>
                <a:cs typeface="Times New Roman" pitchFamily="18" charset="0"/>
              </a:rPr>
              <a:t> </a:t>
            </a:r>
            <a:r>
              <a:rPr lang="en-US" sz="2800" i="1" dirty="0" smtClean="0">
                <a:solidFill>
                  <a:srgbClr val="FF0000"/>
                </a:solidFill>
                <a:cs typeface="Times New Roman" pitchFamily="18" charset="0"/>
              </a:rPr>
              <a:t>ROE</a:t>
            </a:r>
            <a:r>
              <a:rPr lang="en-US" sz="2800" dirty="0" smtClean="0">
                <a:solidFill>
                  <a:srgbClr val="FF0000"/>
                </a:solidFill>
                <a:cs typeface="Times New Roman" pitchFamily="18" charset="0"/>
              </a:rPr>
              <a:t> </a:t>
            </a:r>
            <a:r>
              <a:rPr lang="en-US" sz="2800" dirty="0" smtClean="0">
                <a:cs typeface="Times New Roman" pitchFamily="18" charset="0"/>
              </a:rPr>
              <a:t>=        Net income                              </a:t>
            </a:r>
          </a:p>
          <a:p>
            <a:pPr>
              <a:buNone/>
            </a:pPr>
            <a:r>
              <a:rPr lang="en-IN" sz="2800" dirty="0" smtClean="0">
                <a:cs typeface="Times New Roman" pitchFamily="18" charset="0"/>
              </a:rPr>
              <a:t>               Average shareholder equity</a:t>
            </a:r>
            <a:endParaRPr lang="en-US" sz="28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a:lnSpc>
                <a:spcPct val="130000"/>
              </a:lnSpc>
              <a:spcBef>
                <a:spcPts val="0"/>
              </a:spcBef>
              <a:buSzPct val="100000"/>
              <a:buNone/>
              <a:defRPr/>
            </a:pPr>
            <a:endParaRPr lang="en-US" sz="2000" dirty="0" smtClean="0">
              <a:latin typeface="+mj-lt"/>
              <a:cs typeface="Times New Roman" pitchFamily="18" charset="0"/>
            </a:endParaRPr>
          </a:p>
          <a:p>
            <a:pPr marL="457200" indent="-457200" fontAlgn="auto">
              <a:lnSpc>
                <a:spcPct val="130000"/>
              </a:lnSpc>
              <a:spcBef>
                <a:spcPts val="0"/>
              </a:spcBef>
              <a:buSzPct val="100000"/>
              <a:buFont typeface="Arial"/>
              <a:buChar char="•"/>
              <a:defRPr/>
            </a:pPr>
            <a:endParaRPr lang="en-US" sz="2000" dirty="0" smtClean="0">
              <a:latin typeface="+mj-lt"/>
              <a:cs typeface="Times New Roman" pitchFamily="18" charset="0"/>
            </a:endParaRPr>
          </a:p>
          <a:p>
            <a:pPr marL="457200" indent="-457200" fontAlgn="auto">
              <a:lnSpc>
                <a:spcPct val="130000"/>
              </a:lnSpc>
              <a:spcBef>
                <a:spcPts val="0"/>
              </a:spcBef>
              <a:buSzPct val="100000"/>
              <a:buFont typeface="Arial"/>
              <a:buChar char="•"/>
              <a:defRPr/>
            </a:pPr>
            <a:endParaRPr lang="en-US" sz="2000" dirty="0" smtClean="0">
              <a:latin typeface="+mj-lt"/>
              <a:cs typeface="Times New Roman" pitchFamily="18" charset="0"/>
            </a:endParaRPr>
          </a:p>
          <a:p>
            <a:endParaRPr lang="en-IN" sz="2000" dirty="0" smtClean="0">
              <a:latin typeface="+mj-lt"/>
              <a:cs typeface="Times New Roman" pitchFamily="18" charset="0"/>
            </a:endParaRPr>
          </a:p>
          <a:p>
            <a:pPr>
              <a:buNone/>
            </a:pPr>
            <a:endParaRPr lang="en-IN" sz="2000" dirty="0" smtClean="0">
              <a:latin typeface="+mj-lt"/>
              <a:cs typeface="Times New Roman" pitchFamily="18" charset="0"/>
            </a:endParaRPr>
          </a:p>
          <a:p>
            <a:pPr>
              <a:buNone/>
            </a:pPr>
            <a:endParaRPr lang="en-IN" sz="2000" dirty="0">
              <a:latin typeface="+mj-lt"/>
              <a:cs typeface="Times New Roman" pitchFamily="18" charset="0"/>
            </a:endParaRPr>
          </a:p>
        </p:txBody>
      </p:sp>
      <p:cxnSp>
        <p:nvCxnSpPr>
          <p:cNvPr id="8" name="Straight Connector 7"/>
          <p:cNvCxnSpPr/>
          <p:nvPr/>
        </p:nvCxnSpPr>
        <p:spPr>
          <a:xfrm>
            <a:off x="3203848" y="4293096"/>
            <a:ext cx="295232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58125F2B-4A90-457D-93BE-034E05AC2C47}" type="slidenum">
              <a:rPr lang="en-IN" smtClean="0"/>
              <a:pPr/>
              <a:t>3</a:t>
            </a:fld>
            <a:endParaRPr lang="en-IN"/>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accent3">
                    <a:lumMod val="50000"/>
                  </a:schemeClr>
                </a:solidFill>
              </a:rPr>
              <a:t>Overall trade-off: Responsiveness versus efficiency</a:t>
            </a:r>
            <a:br>
              <a:rPr lang="en-US" sz="3200" dirty="0" smtClean="0">
                <a:solidFill>
                  <a:schemeClr val="accent3">
                    <a:lumMod val="50000"/>
                  </a:schemeClr>
                </a:solidFill>
              </a:rPr>
            </a:br>
            <a:endParaRPr lang="en-IN" sz="3200" dirty="0">
              <a:solidFill>
                <a:schemeClr val="accent3">
                  <a:lumMod val="50000"/>
                </a:schemeClr>
              </a:solidFill>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IN" dirty="0" smtClean="0"/>
              <a:t>Fundamental trade-off between cost of the number, location, type of  facilities and level of responsiveness</a:t>
            </a:r>
          </a:p>
          <a:p>
            <a:pPr algn="just">
              <a:lnSpc>
                <a:spcPct val="150000"/>
              </a:lnSpc>
            </a:pPr>
            <a:r>
              <a:rPr lang="en-IN" dirty="0" smtClean="0"/>
              <a:t>   number of facilities -     </a:t>
            </a:r>
            <a:r>
              <a:rPr lang="en-IN" dirty="0" smtClean="0">
                <a:solidFill>
                  <a:srgbClr val="00B050"/>
                </a:solidFill>
              </a:rPr>
              <a:t>facility and </a:t>
            </a:r>
          </a:p>
          <a:p>
            <a:pPr algn="just">
              <a:lnSpc>
                <a:spcPct val="150000"/>
              </a:lnSpc>
              <a:buNone/>
            </a:pPr>
            <a:r>
              <a:rPr lang="en-IN" dirty="0" smtClean="0">
                <a:solidFill>
                  <a:srgbClr val="00B050"/>
                </a:solidFill>
              </a:rPr>
              <a:t>                                        inventory cost</a:t>
            </a:r>
          </a:p>
          <a:p>
            <a:pPr algn="just">
              <a:lnSpc>
                <a:spcPct val="150000"/>
              </a:lnSpc>
              <a:buNone/>
            </a:pPr>
            <a:r>
              <a:rPr lang="en-IN" dirty="0" smtClean="0">
                <a:solidFill>
                  <a:srgbClr val="FF0000"/>
                </a:solidFill>
              </a:rPr>
              <a:t>                                        transportation    </a:t>
            </a:r>
          </a:p>
          <a:p>
            <a:pPr algn="just">
              <a:lnSpc>
                <a:spcPct val="150000"/>
              </a:lnSpc>
              <a:buNone/>
            </a:pPr>
            <a:r>
              <a:rPr lang="en-IN" dirty="0" smtClean="0">
                <a:solidFill>
                  <a:srgbClr val="FF0000"/>
                </a:solidFill>
              </a:rPr>
              <a:t>                              cost and response time</a:t>
            </a:r>
            <a:endParaRPr lang="en-IN" dirty="0">
              <a:solidFill>
                <a:srgbClr val="FF0000"/>
              </a:solidFill>
            </a:endParaRPr>
          </a:p>
        </p:txBody>
      </p:sp>
      <p:cxnSp>
        <p:nvCxnSpPr>
          <p:cNvPr id="6" name="Straight Arrow Connector 5"/>
          <p:cNvCxnSpPr/>
          <p:nvPr/>
        </p:nvCxnSpPr>
        <p:spPr>
          <a:xfrm flipV="1">
            <a:off x="2051720" y="3501008"/>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652120" y="3501008"/>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52120" y="4869160"/>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8125F2B-4A90-457D-93BE-034E05AC2C47}" type="slidenum">
              <a:rPr lang="en-IN" smtClean="0"/>
              <a:pPr/>
              <a:t>30</a:t>
            </a:fld>
            <a:endParaRPr lang="en-IN"/>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Inventory</a:t>
            </a:r>
            <a:endParaRPr lang="en-IN" sz="3200" dirty="0"/>
          </a:p>
        </p:txBody>
      </p:sp>
      <p:sp>
        <p:nvSpPr>
          <p:cNvPr id="3" name="Content Placeholder 2"/>
          <p:cNvSpPr>
            <a:spLocks noGrp="1"/>
          </p:cNvSpPr>
          <p:nvPr>
            <p:ph idx="1"/>
          </p:nvPr>
        </p:nvSpPr>
        <p:spPr/>
        <p:txBody>
          <a:bodyPr>
            <a:normAutofit lnSpcReduction="10000"/>
          </a:bodyPr>
          <a:lstStyle/>
          <a:p>
            <a:pPr algn="just">
              <a:lnSpc>
                <a:spcPct val="150000"/>
              </a:lnSpc>
            </a:pPr>
            <a:r>
              <a:rPr lang="en-IN" sz="2400" b="1" dirty="0" smtClean="0">
                <a:solidFill>
                  <a:srgbClr val="00B0F0"/>
                </a:solidFill>
              </a:rPr>
              <a:t>ROLE IN THE SUPPLY CHAIN</a:t>
            </a:r>
          </a:p>
          <a:p>
            <a:pPr algn="just">
              <a:lnSpc>
                <a:spcPct val="150000"/>
              </a:lnSpc>
            </a:pPr>
            <a:r>
              <a:rPr lang="en-IN" sz="2400" dirty="0" smtClean="0"/>
              <a:t>Why it exists- mismatch between supply and demand</a:t>
            </a:r>
          </a:p>
          <a:p>
            <a:pPr algn="just">
              <a:lnSpc>
                <a:spcPct val="150000"/>
              </a:lnSpc>
            </a:pPr>
            <a:r>
              <a:rPr lang="en-IN" sz="2400" dirty="0" smtClean="0"/>
              <a:t>Intentional at a steel manufacturer and retail stores</a:t>
            </a:r>
          </a:p>
          <a:p>
            <a:pPr algn="just">
              <a:lnSpc>
                <a:spcPct val="150000"/>
              </a:lnSpc>
            </a:pPr>
            <a:r>
              <a:rPr lang="en-IN" sz="2400" dirty="0" smtClean="0"/>
              <a:t>Exploiting economies of scale</a:t>
            </a:r>
          </a:p>
          <a:p>
            <a:pPr algn="just">
              <a:lnSpc>
                <a:spcPct val="150000"/>
              </a:lnSpc>
            </a:pPr>
            <a:r>
              <a:rPr lang="en-IN" sz="2400" dirty="0" smtClean="0"/>
              <a:t>Affects cost</a:t>
            </a:r>
          </a:p>
          <a:p>
            <a:pPr algn="just">
              <a:lnSpc>
                <a:spcPct val="150000"/>
              </a:lnSpc>
            </a:pPr>
            <a:endParaRPr lang="en-IN" sz="2400" dirty="0" smtClean="0"/>
          </a:p>
          <a:p>
            <a:pPr algn="just">
              <a:lnSpc>
                <a:spcPct val="150000"/>
              </a:lnSpc>
              <a:buNone/>
            </a:pPr>
            <a:endParaRPr lang="en-IN" sz="2400" dirty="0" smtClean="0"/>
          </a:p>
          <a:p>
            <a:pPr algn="just">
              <a:lnSpc>
                <a:spcPct val="150000"/>
              </a:lnSpc>
              <a:buNone/>
            </a:pPr>
            <a:r>
              <a:rPr lang="en-IN" sz="2400" dirty="0" smtClean="0"/>
              <a:t>                                          </a:t>
            </a: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31</a:t>
            </a:fld>
            <a:endParaRPr lang="en-IN"/>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60000"/>
              </a:lnSpc>
            </a:pPr>
            <a:r>
              <a:rPr lang="en-IN" sz="2400" dirty="0" smtClean="0"/>
              <a:t>Affects responsiveness :</a:t>
            </a:r>
          </a:p>
          <a:p>
            <a:pPr algn="just">
              <a:lnSpc>
                <a:spcPct val="160000"/>
              </a:lnSpc>
              <a:buNone/>
            </a:pPr>
            <a:r>
              <a:rPr lang="en-IN" sz="2400" dirty="0" smtClean="0"/>
              <a:t> </a:t>
            </a:r>
            <a:r>
              <a:rPr lang="en-IN" sz="2400" dirty="0" smtClean="0">
                <a:solidFill>
                  <a:srgbClr val="0070C0"/>
                </a:solidFill>
              </a:rPr>
              <a:t>More</a:t>
            </a:r>
            <a:r>
              <a:rPr lang="en-IN" sz="2400" dirty="0" smtClean="0"/>
              <a:t> inventory </a:t>
            </a:r>
            <a:r>
              <a:rPr lang="en-IN" sz="2400" dirty="0" smtClean="0">
                <a:solidFill>
                  <a:srgbClr val="0070C0"/>
                </a:solidFill>
              </a:rPr>
              <a:t>more </a:t>
            </a:r>
            <a:r>
              <a:rPr lang="en-IN" sz="2400" dirty="0" smtClean="0"/>
              <a:t>responsiveness</a:t>
            </a:r>
          </a:p>
          <a:p>
            <a:pPr algn="just">
              <a:lnSpc>
                <a:spcPct val="160000"/>
              </a:lnSpc>
              <a:buNone/>
            </a:pPr>
            <a:r>
              <a:rPr lang="en-IN" sz="2400" dirty="0" smtClean="0">
                <a:solidFill>
                  <a:srgbClr val="FF0000"/>
                </a:solidFill>
              </a:rPr>
              <a:t> Less   </a:t>
            </a:r>
            <a:r>
              <a:rPr lang="en-IN" sz="2400" dirty="0" smtClean="0"/>
              <a:t>inventory </a:t>
            </a:r>
            <a:r>
              <a:rPr lang="en-IN" sz="2400" dirty="0" smtClean="0">
                <a:solidFill>
                  <a:srgbClr val="00B050"/>
                </a:solidFill>
              </a:rPr>
              <a:t>more </a:t>
            </a:r>
            <a:r>
              <a:rPr lang="en-IN" sz="2400" dirty="0" smtClean="0"/>
              <a:t>efficient</a:t>
            </a:r>
          </a:p>
          <a:p>
            <a:pPr algn="just">
              <a:lnSpc>
                <a:spcPct val="160000"/>
              </a:lnSpc>
            </a:pPr>
            <a:r>
              <a:rPr lang="en-IN" sz="2400" dirty="0" smtClean="0"/>
              <a:t>Material flow time:</a:t>
            </a:r>
            <a:r>
              <a:rPr lang="en-US" sz="2400" dirty="0" smtClean="0"/>
              <a:t> The time that elapses between the point at which material enters the supply chain to the point at which it exits</a:t>
            </a:r>
          </a:p>
          <a:p>
            <a:pPr algn="just">
              <a:lnSpc>
                <a:spcPct val="160000"/>
              </a:lnSpc>
            </a:pPr>
            <a:r>
              <a:rPr lang="en-US" sz="2400" dirty="0" smtClean="0"/>
              <a:t>Throughput is the rate at which sales occurs.</a:t>
            </a:r>
          </a:p>
          <a:p>
            <a:pPr algn="just">
              <a:lnSpc>
                <a:spcPct val="160000"/>
              </a:lnSpc>
            </a:pPr>
            <a:r>
              <a:rPr lang="en-IN" sz="2400" dirty="0" smtClean="0"/>
              <a:t>Little's law:</a:t>
            </a:r>
            <a:r>
              <a:rPr lang="en-IN" sz="2400" i="1" dirty="0" smtClean="0">
                <a:solidFill>
                  <a:srgbClr val="FF0000"/>
                </a:solidFill>
              </a:rPr>
              <a:t> l=DT        </a:t>
            </a:r>
          </a:p>
          <a:p>
            <a:pPr algn="just">
              <a:lnSpc>
                <a:spcPct val="160000"/>
              </a:lnSpc>
              <a:buNone/>
            </a:pPr>
            <a:r>
              <a:rPr lang="en-IN" sz="2400" i="1" dirty="0" smtClean="0"/>
              <a:t> </a:t>
            </a:r>
            <a:r>
              <a:rPr lang="en-IN" sz="2400" dirty="0" smtClean="0"/>
              <a:t>I=Inventory, T=Flow time,  D=Throughput</a:t>
            </a:r>
          </a:p>
          <a:p>
            <a:pPr>
              <a:lnSpc>
                <a:spcPct val="16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32</a:t>
            </a:fld>
            <a:endParaRPr lang="en-IN"/>
          </a:p>
        </p:txBody>
      </p:sp>
      <p:sp>
        <p:nvSpPr>
          <p:cNvPr id="4" name="Rectangle 3"/>
          <p:cNvSpPr/>
          <p:nvPr/>
        </p:nvSpPr>
        <p:spPr>
          <a:xfrm>
            <a:off x="3995936" y="548680"/>
            <a:ext cx="1775871" cy="584775"/>
          </a:xfrm>
          <a:prstGeom prst="rect">
            <a:avLst/>
          </a:prstGeom>
        </p:spPr>
        <p:txBody>
          <a:bodyPr wrap="none">
            <a:spAutoFit/>
          </a:bodyPr>
          <a:lstStyle/>
          <a:p>
            <a:r>
              <a:rPr lang="en-IN" sz="3200" dirty="0" smtClean="0">
                <a:solidFill>
                  <a:schemeClr val="accent5">
                    <a:lumMod val="75000"/>
                  </a:schemeClr>
                </a:solidFill>
              </a:rPr>
              <a:t>Inventory</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t>Inventory</a:t>
            </a:r>
            <a:endParaRPr lang="en-IN" sz="3200" dirty="0"/>
          </a:p>
        </p:txBody>
      </p:sp>
      <p:sp>
        <p:nvSpPr>
          <p:cNvPr id="3" name="Content Placeholder 2"/>
          <p:cNvSpPr>
            <a:spLocks noGrp="1"/>
          </p:cNvSpPr>
          <p:nvPr>
            <p:ph idx="1"/>
          </p:nvPr>
        </p:nvSpPr>
        <p:spPr>
          <a:xfrm>
            <a:off x="1403648" y="1268760"/>
            <a:ext cx="7498080" cy="4800600"/>
          </a:xfrm>
        </p:spPr>
        <p:txBody>
          <a:bodyPr>
            <a:noAutofit/>
          </a:bodyPr>
          <a:lstStyle/>
          <a:p>
            <a:pPr algn="just">
              <a:lnSpc>
                <a:spcPct val="150000"/>
              </a:lnSpc>
            </a:pPr>
            <a:r>
              <a:rPr lang="en-IN" sz="2400" b="1" dirty="0" smtClean="0">
                <a:solidFill>
                  <a:srgbClr val="FF0000"/>
                </a:solidFill>
              </a:rPr>
              <a:t>ROLE IN THE COMPETITIVE STRATEGY</a:t>
            </a:r>
          </a:p>
          <a:p>
            <a:pPr algn="just">
              <a:lnSpc>
                <a:spcPct val="150000"/>
              </a:lnSpc>
            </a:pPr>
            <a:r>
              <a:rPr lang="en-IN" sz="2400" dirty="0" smtClean="0"/>
              <a:t>Location and quantity makes a supply chain of low cost or responsive</a:t>
            </a:r>
          </a:p>
          <a:p>
            <a:pPr algn="just">
              <a:lnSpc>
                <a:spcPct val="150000"/>
              </a:lnSpc>
            </a:pPr>
            <a:r>
              <a:rPr lang="en-IN" sz="2400" dirty="0" smtClean="0"/>
              <a:t>Decision is taken to get right quantity and location for the inventory at lowest cost.</a:t>
            </a:r>
          </a:p>
        </p:txBody>
      </p:sp>
      <p:sp>
        <p:nvSpPr>
          <p:cNvPr id="5" name="Slide Number Placeholder 4"/>
          <p:cNvSpPr>
            <a:spLocks noGrp="1"/>
          </p:cNvSpPr>
          <p:nvPr>
            <p:ph type="sldNum" sz="quarter" idx="12"/>
          </p:nvPr>
        </p:nvSpPr>
        <p:spPr/>
        <p:txBody>
          <a:bodyPr/>
          <a:lstStyle/>
          <a:p>
            <a:fld id="{58125F2B-4A90-457D-93BE-034E05AC2C47}" type="slidenum">
              <a:rPr lang="en-IN" smtClean="0"/>
              <a:pPr/>
              <a:t>33</a:t>
            </a:fld>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t>Inventory</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solidFill>
                  <a:schemeClr val="accent1"/>
                </a:solidFill>
              </a:rPr>
              <a:t>Example</a:t>
            </a:r>
            <a:r>
              <a:rPr lang="en-IN" sz="2400" dirty="0" smtClean="0"/>
              <a:t>: Nordstrom's competitive strategy targets upper-end customers with high responsiveness requirements. Nordstrom uses inventory; the company stocks a large variety and quantity of products to ensure a high level of availability. Customers are ready to pay.</a:t>
            </a:r>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34</a:t>
            </a:fld>
            <a:endParaRPr lang="en-IN"/>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Inventory</a:t>
            </a:r>
            <a:endParaRPr lang="en-IN" sz="3200"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IN" sz="2400" dirty="0" smtClean="0">
                <a:solidFill>
                  <a:srgbClr val="00B050"/>
                </a:solidFill>
              </a:rPr>
              <a:t>COMPONENTS OF INVENTORY DECISIONS</a:t>
            </a:r>
          </a:p>
          <a:p>
            <a:pPr>
              <a:lnSpc>
                <a:spcPct val="150000"/>
              </a:lnSpc>
              <a:buFont typeface="Wingdings" pitchFamily="2" charset="2"/>
              <a:buChar char="Ø"/>
            </a:pPr>
            <a:r>
              <a:rPr lang="en-IN" sz="2400" b="1" dirty="0" smtClean="0">
                <a:solidFill>
                  <a:srgbClr val="00B0F0"/>
                </a:solidFill>
              </a:rPr>
              <a:t>Cycle inventory</a:t>
            </a:r>
            <a:r>
              <a:rPr lang="en-IN" sz="2400" dirty="0" smtClean="0"/>
              <a:t>: The </a:t>
            </a:r>
            <a:r>
              <a:rPr lang="en-IN" sz="2400" dirty="0" smtClean="0">
                <a:solidFill>
                  <a:srgbClr val="0070C0"/>
                </a:solidFill>
              </a:rPr>
              <a:t>average</a:t>
            </a:r>
            <a:r>
              <a:rPr lang="en-IN" sz="2400" dirty="0" smtClean="0"/>
              <a:t> amount of inventory used to satisfy demand between receipts of supplier shipments</a:t>
            </a:r>
          </a:p>
          <a:p>
            <a:pPr>
              <a:lnSpc>
                <a:spcPct val="150000"/>
              </a:lnSpc>
            </a:pPr>
            <a:r>
              <a:rPr lang="en-IN" sz="2400" dirty="0" smtClean="0"/>
              <a:t>Size of the cycle inventory is </a:t>
            </a:r>
            <a:r>
              <a:rPr lang="en-IN" sz="2400" dirty="0" smtClean="0">
                <a:solidFill>
                  <a:srgbClr val="0070C0"/>
                </a:solidFill>
              </a:rPr>
              <a:t>a result of the production</a:t>
            </a:r>
            <a:r>
              <a:rPr lang="en-IN" sz="2400" dirty="0" smtClean="0"/>
              <a:t>, transportation, or purchase of material in large lots. With the increase in lot size, however, also comes an increase in carrying costs.</a:t>
            </a:r>
          </a:p>
          <a:p>
            <a:pPr>
              <a:lnSpc>
                <a:spcPct val="150000"/>
              </a:lnSpc>
            </a:pPr>
            <a:r>
              <a:rPr lang="en-IN" sz="2400" dirty="0" smtClean="0">
                <a:solidFill>
                  <a:schemeClr val="accent1"/>
                </a:solidFill>
              </a:rPr>
              <a:t>Example</a:t>
            </a:r>
            <a:r>
              <a:rPr lang="en-IN" sz="2400" dirty="0" smtClean="0"/>
              <a:t>: The book retailer selling 10 truckloads a month could order 10 truckloads once each month or it could order one truckload every three days.</a:t>
            </a:r>
          </a:p>
          <a:p>
            <a:pPr>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35</a:t>
            </a:fld>
            <a:endParaRPr lang="en-IN"/>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Safety inventory</a:t>
            </a:r>
            <a:r>
              <a:rPr lang="en-IN" sz="2400" dirty="0" smtClean="0">
                <a:solidFill>
                  <a:srgbClr val="FF0000"/>
                </a:solidFill>
              </a:rPr>
              <a:t>: </a:t>
            </a:r>
            <a:r>
              <a:rPr lang="en-IN" sz="2400" dirty="0" smtClean="0"/>
              <a:t>It is held to </a:t>
            </a:r>
            <a:r>
              <a:rPr lang="en-IN" sz="2400" dirty="0" smtClean="0">
                <a:solidFill>
                  <a:srgbClr val="00B050"/>
                </a:solidFill>
              </a:rPr>
              <a:t>counter uncertainty </a:t>
            </a:r>
            <a:r>
              <a:rPr lang="en-IN" sz="2400" dirty="0" smtClean="0"/>
              <a:t>because demand is uncertain and may exceed expectations.</a:t>
            </a:r>
          </a:p>
          <a:p>
            <a:pPr algn="just">
              <a:lnSpc>
                <a:spcPct val="150000"/>
              </a:lnSpc>
            </a:pPr>
            <a:r>
              <a:rPr lang="en-IN" sz="2400" dirty="0" smtClean="0">
                <a:solidFill>
                  <a:schemeClr val="accent1"/>
                </a:solidFill>
              </a:rPr>
              <a:t>Example</a:t>
            </a:r>
            <a:r>
              <a:rPr lang="en-IN" sz="2400" dirty="0" smtClean="0"/>
              <a:t>:  A toy retailer must calculate its safety inventory for the holiday buying season.</a:t>
            </a:r>
          </a:p>
          <a:p>
            <a:pPr algn="just">
              <a:lnSpc>
                <a:spcPct val="150000"/>
              </a:lnSpc>
            </a:pPr>
            <a:r>
              <a:rPr lang="en-IN" sz="2400" dirty="0" smtClean="0"/>
              <a:t>If it has too much safety inventory, toys go unsold . If the company has too little safety inventory, however, then Toy loses sales, along with the margin.</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36</a:t>
            </a:fld>
            <a:endParaRPr lang="en-IN"/>
          </a:p>
        </p:txBody>
      </p:sp>
      <p:sp>
        <p:nvSpPr>
          <p:cNvPr id="4" name="Rectangle 3"/>
          <p:cNvSpPr/>
          <p:nvPr/>
        </p:nvSpPr>
        <p:spPr>
          <a:xfrm>
            <a:off x="1835696" y="188640"/>
            <a:ext cx="6984776" cy="1482842"/>
          </a:xfrm>
          <a:prstGeom prst="rect">
            <a:avLst/>
          </a:prstGeom>
        </p:spPr>
        <p:txBody>
          <a:bodyPr wrap="square">
            <a:spAutoFit/>
          </a:bodyPr>
          <a:lstStyle/>
          <a:p>
            <a:pPr>
              <a:lnSpc>
                <a:spcPct val="150000"/>
              </a:lnSpc>
            </a:pPr>
            <a:r>
              <a:rPr lang="en-IN" sz="3200" dirty="0" smtClean="0">
                <a:solidFill>
                  <a:srgbClr val="00B050"/>
                </a:solidFill>
              </a:rPr>
              <a:t>COMPONENTS OF INVENTORY DECISIONS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sz="3200" dirty="0" smtClean="0">
                <a:solidFill>
                  <a:srgbClr val="00B050"/>
                </a:solidFill>
              </a:rPr>
              <a:t>COMPONENTS OF INVENTORY DECISIONS</a:t>
            </a: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Seasonal Inventory</a:t>
            </a:r>
            <a:r>
              <a:rPr lang="en-IN" sz="2400" dirty="0" smtClean="0"/>
              <a:t>: Built up to </a:t>
            </a:r>
            <a:r>
              <a:rPr lang="en-IN" sz="2400" dirty="0" smtClean="0">
                <a:solidFill>
                  <a:srgbClr val="00B050"/>
                </a:solidFill>
              </a:rPr>
              <a:t>counter predictable variability</a:t>
            </a:r>
            <a:r>
              <a:rPr lang="en-IN" sz="2400" dirty="0" smtClean="0"/>
              <a:t> in demand</a:t>
            </a:r>
          </a:p>
          <a:p>
            <a:pPr algn="just">
              <a:lnSpc>
                <a:spcPct val="150000"/>
              </a:lnSpc>
            </a:pPr>
            <a:r>
              <a:rPr lang="en-IN" sz="2400" dirty="0" smtClean="0"/>
              <a:t>Companies build up inventory in periods of low demand and store it for periods of high demand when they will not have the capacity to produce all that is demanded.</a:t>
            </a:r>
          </a:p>
          <a:p>
            <a:pPr algn="just">
              <a:lnSpc>
                <a:spcPct val="150000"/>
              </a:lnSpc>
            </a:pPr>
            <a:r>
              <a:rPr lang="en-IN" sz="2400" dirty="0" smtClean="0"/>
              <a:t>Therefore, the basic trade-off  is between the cost of carrying the additional seasonal inventory versus the cost of having a more flexible production rate.</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37</a:t>
            </a:fld>
            <a:endParaRPr lang="en-IN"/>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rgbClr val="00B050"/>
                </a:solidFill>
              </a:rPr>
              <a:t>COMPONENTS OF INVENTORY DECISIONS</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F0"/>
                </a:solidFill>
              </a:rPr>
              <a:t>Level of Product Availability</a:t>
            </a:r>
            <a:r>
              <a:rPr lang="en-IN" sz="2400" dirty="0" smtClean="0"/>
              <a:t>: The </a:t>
            </a:r>
            <a:r>
              <a:rPr lang="en-IN" sz="2400" dirty="0" smtClean="0">
                <a:solidFill>
                  <a:srgbClr val="0070C0"/>
                </a:solidFill>
              </a:rPr>
              <a:t>fraction of demand </a:t>
            </a:r>
            <a:r>
              <a:rPr lang="en-IN" sz="2400" dirty="0" smtClean="0"/>
              <a:t>that is served on time from product held in inventory</a:t>
            </a:r>
          </a:p>
          <a:p>
            <a:pPr algn="just">
              <a:lnSpc>
                <a:spcPct val="150000"/>
              </a:lnSpc>
            </a:pPr>
            <a:r>
              <a:rPr lang="en-IN" sz="2400" dirty="0" smtClean="0"/>
              <a:t>The basic trade-off is between the cost of inventory to increase product availability and the loss from not serving customers on time.</a:t>
            </a:r>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38</a:t>
            </a:fld>
            <a:endParaRPr lang="en-IN"/>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00B0F0"/>
                </a:solidFill>
              </a:rPr>
              <a:t>Inventory-Related Metrics</a:t>
            </a:r>
          </a:p>
          <a:p>
            <a:pPr marL="365760" lvl="1" indent="-283464" algn="just">
              <a:lnSpc>
                <a:spcPct val="150000"/>
              </a:lnSpc>
              <a:spcBef>
                <a:spcPts val="600"/>
              </a:spcBef>
              <a:buSzPct val="80000"/>
              <a:buFont typeface="Wingdings 2"/>
              <a:buChar char=""/>
            </a:pPr>
            <a:r>
              <a:rPr lang="en-US" sz="2400" dirty="0" smtClean="0"/>
              <a:t>Average inventory- </a:t>
            </a:r>
            <a:r>
              <a:rPr lang="en-IN" sz="2400" dirty="0" smtClean="0"/>
              <a:t>measures the average amount of inventory carried</a:t>
            </a:r>
            <a:endParaRPr lang="en-US" sz="2400" dirty="0" smtClean="0"/>
          </a:p>
          <a:p>
            <a:pPr algn="just">
              <a:lnSpc>
                <a:spcPct val="150000"/>
              </a:lnSpc>
            </a:pPr>
            <a:r>
              <a:rPr lang="en-US" sz="2400" dirty="0" smtClean="0"/>
              <a:t>Products with more than a specified number of days of inventory- </a:t>
            </a:r>
            <a:r>
              <a:rPr lang="en-IN" sz="2400" dirty="0" smtClean="0"/>
              <a:t>identifies the products for which the firm is carrying a high level of inventory</a:t>
            </a:r>
            <a:endParaRPr lang="en-US" sz="2400" dirty="0" smtClean="0"/>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39</a:t>
            </a:fld>
            <a:endParaRPr lang="en-IN"/>
          </a:p>
        </p:txBody>
      </p:sp>
      <p:sp>
        <p:nvSpPr>
          <p:cNvPr id="4" name="Rectangle 3"/>
          <p:cNvSpPr/>
          <p:nvPr/>
        </p:nvSpPr>
        <p:spPr>
          <a:xfrm>
            <a:off x="1763688" y="260648"/>
            <a:ext cx="6264696" cy="1077218"/>
          </a:xfrm>
          <a:prstGeom prst="rect">
            <a:avLst/>
          </a:prstGeom>
        </p:spPr>
        <p:txBody>
          <a:bodyPr wrap="square">
            <a:spAutoFit/>
          </a:bodyPr>
          <a:lstStyle/>
          <a:p>
            <a:r>
              <a:rPr lang="en-IN" sz="3200" dirty="0" smtClean="0">
                <a:solidFill>
                  <a:srgbClr val="00B050"/>
                </a:solidFill>
              </a:rPr>
              <a:t>COMPONENTS OF INVENTORY DECISIONS</a:t>
            </a:r>
            <a:endParaRPr lang="en-IN" sz="32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Times New Roman" pitchFamily="18" charset="0"/>
              </a:rPr>
              <a:t>Return on assets (ROA) measures the </a:t>
            </a:r>
            <a:r>
              <a:rPr lang="en-US" dirty="0" smtClean="0">
                <a:solidFill>
                  <a:srgbClr val="00B050"/>
                </a:solidFill>
                <a:cs typeface="Times New Roman" pitchFamily="18" charset="0"/>
              </a:rPr>
              <a:t>return earned on each dollar</a:t>
            </a:r>
            <a:r>
              <a:rPr lang="en-US" dirty="0" smtClean="0">
                <a:cs typeface="Times New Roman" pitchFamily="18" charset="0"/>
              </a:rPr>
              <a:t> invested by the firm in assets.</a:t>
            </a:r>
          </a:p>
          <a:p>
            <a:endParaRPr lang="en-IN"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4</a:t>
            </a:fld>
            <a:endParaRPr lang="en-IN"/>
          </a:p>
        </p:txBody>
      </p:sp>
      <p:graphicFrame>
        <p:nvGraphicFramePr>
          <p:cNvPr id="20482" name="Object 2"/>
          <p:cNvGraphicFramePr>
            <a:graphicFrameLocks noChangeAspect="1"/>
          </p:cNvGraphicFramePr>
          <p:nvPr/>
        </p:nvGraphicFramePr>
        <p:xfrm>
          <a:off x="1691680" y="3501008"/>
          <a:ext cx="3887788" cy="831850"/>
        </p:xfrm>
        <a:graphic>
          <a:graphicData uri="http://schemas.openxmlformats.org/presentationml/2006/ole">
            <mc:AlternateContent xmlns:mc="http://schemas.openxmlformats.org/markup-compatibility/2006">
              <mc:Choice xmlns:v="urn:schemas-microsoft-com:vml" Requires="v">
                <p:oleObj spid="_x0000_s20486" name="Equation" r:id="rId3" imgW="1955520" imgH="419040" progId="Equation.3">
                  <p:embed/>
                </p:oleObj>
              </mc:Choice>
              <mc:Fallback>
                <p:oleObj name="Equation" r:id="rId3" imgW="195552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501008"/>
                        <a:ext cx="38877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2339752" y="4797152"/>
          <a:ext cx="5607050" cy="787400"/>
        </p:xfrm>
        <a:graphic>
          <a:graphicData uri="http://schemas.openxmlformats.org/presentationml/2006/ole">
            <mc:AlternateContent xmlns:mc="http://schemas.openxmlformats.org/markup-compatibility/2006">
              <mc:Choice xmlns:v="urn:schemas-microsoft-com:vml" Requires="v">
                <p:oleObj spid="_x0000_s20487" name="Equation" r:id="rId5" imgW="2984400" imgH="419040" progId="Equation.3">
                  <p:embed/>
                </p:oleObj>
              </mc:Choice>
              <mc:Fallback>
                <p:oleObj name="Equation" r:id="rId5" imgW="298440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797152"/>
                        <a:ext cx="56070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2800" b="1" dirty="0" smtClean="0">
                <a:solidFill>
                  <a:srgbClr val="00B0F0"/>
                </a:solidFill>
              </a:rPr>
              <a:t>Inventory-Related Metrics</a:t>
            </a:r>
          </a:p>
        </p:txBody>
      </p:sp>
      <p:sp>
        <p:nvSpPr>
          <p:cNvPr id="3" name="Content Placeholder 2"/>
          <p:cNvSpPr>
            <a:spLocks noGrp="1"/>
          </p:cNvSpPr>
          <p:nvPr>
            <p:ph idx="1"/>
          </p:nvPr>
        </p:nvSpPr>
        <p:spPr/>
        <p:txBody>
          <a:bodyPr>
            <a:normAutofit/>
          </a:bodyPr>
          <a:lstStyle/>
          <a:p>
            <a:pPr algn="just">
              <a:lnSpc>
                <a:spcPct val="150000"/>
              </a:lnSpc>
            </a:pPr>
            <a:r>
              <a:rPr lang="en-US" sz="2400" dirty="0" smtClean="0"/>
              <a:t>Average replenishment batch size- </a:t>
            </a:r>
            <a:r>
              <a:rPr lang="en-IN" sz="2400" dirty="0" smtClean="0"/>
              <a:t>measures the average amount in each replenishment order</a:t>
            </a:r>
            <a:endParaRPr lang="en-US" sz="2400" dirty="0" smtClean="0"/>
          </a:p>
          <a:p>
            <a:pPr algn="just">
              <a:lnSpc>
                <a:spcPct val="150000"/>
              </a:lnSpc>
            </a:pPr>
            <a:r>
              <a:rPr lang="en-US" sz="2400" dirty="0" smtClean="0"/>
              <a:t>Average safety inventory- </a:t>
            </a:r>
            <a:r>
              <a:rPr lang="en-IN" sz="2400" dirty="0" smtClean="0"/>
              <a:t>measures the average amount of inventory on hand when a replenishment order arrives</a:t>
            </a:r>
            <a:endParaRPr lang="en-US" sz="2400" dirty="0" smtClean="0"/>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40</a:t>
            </a:fld>
            <a:endParaRPr lang="en-IN"/>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50000"/>
              </a:lnSpc>
            </a:pPr>
            <a:r>
              <a:rPr lang="en-IN" sz="2800" b="1" dirty="0" smtClean="0">
                <a:solidFill>
                  <a:srgbClr val="00B0F0"/>
                </a:solidFill>
              </a:rPr>
              <a:t>Inventory-Related Metrics</a:t>
            </a:r>
          </a:p>
        </p:txBody>
      </p:sp>
      <p:sp>
        <p:nvSpPr>
          <p:cNvPr id="3" name="Content Placeholder 2"/>
          <p:cNvSpPr>
            <a:spLocks noGrp="1"/>
          </p:cNvSpPr>
          <p:nvPr>
            <p:ph idx="1"/>
          </p:nvPr>
        </p:nvSpPr>
        <p:spPr/>
        <p:txBody>
          <a:bodyPr>
            <a:normAutofit/>
          </a:bodyPr>
          <a:lstStyle/>
          <a:p>
            <a:pPr algn="just">
              <a:lnSpc>
                <a:spcPct val="150000"/>
              </a:lnSpc>
            </a:pPr>
            <a:r>
              <a:rPr lang="en-US" sz="2400" dirty="0" smtClean="0"/>
              <a:t>Seasonal inventory- </a:t>
            </a:r>
            <a:r>
              <a:rPr lang="en-IN" sz="2400" dirty="0" smtClean="0"/>
              <a:t>measures the amount of both cycle and safety inventory that is purchased solely due to seasonal changes in demand</a:t>
            </a:r>
            <a:endParaRPr lang="en-US" sz="2400" dirty="0" smtClean="0"/>
          </a:p>
          <a:p>
            <a:pPr algn="just">
              <a:lnSpc>
                <a:spcPct val="150000"/>
              </a:lnSpc>
            </a:pPr>
            <a:r>
              <a:rPr lang="en-US" sz="2400" dirty="0" smtClean="0"/>
              <a:t>Fill rate- </a:t>
            </a:r>
            <a:r>
              <a:rPr lang="en-IN" sz="2400" dirty="0" smtClean="0"/>
              <a:t>measures the fraction of orders/demand that were met on time from inventory.</a:t>
            </a:r>
            <a:endParaRPr lang="en-US" sz="2400" dirty="0" smtClean="0"/>
          </a:p>
          <a:p>
            <a:pPr algn="just">
              <a:lnSpc>
                <a:spcPct val="150000"/>
              </a:lnSpc>
            </a:pPr>
            <a:r>
              <a:rPr lang="en-US" sz="2400" dirty="0" smtClean="0"/>
              <a:t>Fraction of time out of stock- </a:t>
            </a:r>
            <a:r>
              <a:rPr lang="en-IN" sz="2400" dirty="0" smtClean="0"/>
              <a:t>measures the fraction of time that a particular SKU(stock keeping units) had zero inventory</a:t>
            </a:r>
            <a:endParaRPr lang="en-US" sz="2400" dirty="0" smtClean="0"/>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41</a:t>
            </a:fld>
            <a:endParaRPr lang="en-IN"/>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Inventory</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Overall Trade-Off: Responsiveness Versus Efficiency</a:t>
            </a:r>
          </a:p>
          <a:p>
            <a:pPr algn="just">
              <a:lnSpc>
                <a:spcPct val="150000"/>
              </a:lnSpc>
            </a:pPr>
            <a:r>
              <a:rPr lang="en-IN" sz="2400" dirty="0" smtClean="0"/>
              <a:t>Increasing inventory generally makes the supply chain more responsive.</a:t>
            </a:r>
          </a:p>
          <a:p>
            <a:pPr algn="just">
              <a:lnSpc>
                <a:spcPct val="150000"/>
              </a:lnSpc>
            </a:pPr>
            <a:r>
              <a:rPr lang="en-IN" sz="2400" dirty="0" smtClean="0"/>
              <a:t>A higher level of inventory also facilitates a reduction in production and transportation costs but also increases inventory holding cost.</a:t>
            </a:r>
          </a:p>
          <a:p>
            <a:pPr>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42</a:t>
            </a:fld>
            <a:endParaRPr lang="en-IN"/>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Transportation</a:t>
            </a:r>
            <a:endParaRPr lang="en-IN" sz="3200" dirty="0"/>
          </a:p>
        </p:txBody>
      </p:sp>
      <p:sp>
        <p:nvSpPr>
          <p:cNvPr id="3" name="Content Placeholder 2"/>
          <p:cNvSpPr>
            <a:spLocks noGrp="1"/>
          </p:cNvSpPr>
          <p:nvPr>
            <p:ph idx="1"/>
          </p:nvPr>
        </p:nvSpPr>
        <p:spPr/>
        <p:txBody>
          <a:bodyPr>
            <a:noAutofit/>
          </a:bodyPr>
          <a:lstStyle/>
          <a:p>
            <a:pPr algn="just">
              <a:lnSpc>
                <a:spcPct val="160000"/>
              </a:lnSpc>
              <a:buFont typeface="Wingdings" pitchFamily="2" charset="2"/>
              <a:buChar char="Ø"/>
            </a:pPr>
            <a:r>
              <a:rPr lang="en-IN" sz="2400" b="1" dirty="0" smtClean="0">
                <a:solidFill>
                  <a:srgbClr val="00B050"/>
                </a:solidFill>
              </a:rPr>
              <a:t>ROLE IN THE SUPPLY CHAIN</a:t>
            </a:r>
          </a:p>
          <a:p>
            <a:pPr algn="just">
              <a:lnSpc>
                <a:spcPct val="160000"/>
              </a:lnSpc>
            </a:pPr>
            <a:r>
              <a:rPr lang="en-IN" sz="2400" dirty="0" smtClean="0">
                <a:solidFill>
                  <a:srgbClr val="0070C0"/>
                </a:solidFill>
              </a:rPr>
              <a:t>Moves product </a:t>
            </a:r>
            <a:r>
              <a:rPr lang="en-IN" sz="2400" dirty="0" smtClean="0"/>
              <a:t>between different stages</a:t>
            </a:r>
          </a:p>
          <a:p>
            <a:pPr algn="just">
              <a:lnSpc>
                <a:spcPct val="160000"/>
              </a:lnSpc>
            </a:pPr>
            <a:r>
              <a:rPr lang="en-IN" sz="2400" dirty="0" smtClean="0"/>
              <a:t>Affects responsiveness and efficiency</a:t>
            </a:r>
          </a:p>
          <a:p>
            <a:pPr algn="just">
              <a:lnSpc>
                <a:spcPct val="160000"/>
              </a:lnSpc>
            </a:pPr>
            <a:r>
              <a:rPr lang="en-IN" sz="2400" dirty="0" smtClean="0"/>
              <a:t>Faster transportation -more responsive but less efficient</a:t>
            </a:r>
          </a:p>
          <a:p>
            <a:pPr algn="just">
              <a:lnSpc>
                <a:spcPct val="160000"/>
              </a:lnSpc>
            </a:pPr>
            <a:endParaRPr lang="en-IN" sz="2400" dirty="0" smtClean="0"/>
          </a:p>
          <a:p>
            <a:pPr algn="just">
              <a:lnSpc>
                <a:spcPct val="16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43</a:t>
            </a:fld>
            <a:endParaRPr lang="en-IN"/>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Transportation</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solidFill>
                  <a:schemeClr val="accent1"/>
                </a:solidFill>
              </a:rPr>
              <a:t>Example</a:t>
            </a:r>
            <a:r>
              <a:rPr lang="en-IN" sz="2400" dirty="0" smtClean="0"/>
              <a:t>: Dell flies some components from Asia because doing so allows the company to lower the level of inventory it holds. This increases responsiveness but reduces efficiency </a:t>
            </a:r>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44</a:t>
            </a:fld>
            <a:endParaRPr lang="en-IN"/>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Transportation</a:t>
            </a:r>
            <a:endParaRPr lang="en-IN" sz="3200" dirty="0"/>
          </a:p>
        </p:txBody>
      </p:sp>
      <p:sp>
        <p:nvSpPr>
          <p:cNvPr id="3" name="Content Placeholder 2"/>
          <p:cNvSpPr>
            <a:spLocks noGrp="1"/>
          </p:cNvSpPr>
          <p:nvPr>
            <p:ph idx="1"/>
          </p:nvPr>
        </p:nvSpPr>
        <p:spPr>
          <a:xfrm>
            <a:off x="1403648" y="1268760"/>
            <a:ext cx="7498080" cy="4800600"/>
          </a:xfrm>
        </p:spPr>
        <p:txBody>
          <a:bodyPr>
            <a:noAutofit/>
          </a:bodyPr>
          <a:lstStyle/>
          <a:p>
            <a:pPr algn="just">
              <a:lnSpc>
                <a:spcPct val="150000"/>
              </a:lnSpc>
              <a:buFont typeface="Wingdings" pitchFamily="2" charset="2"/>
              <a:buChar char="Ø"/>
            </a:pPr>
            <a:r>
              <a:rPr lang="en-IN" sz="2600" b="1" dirty="0" smtClean="0">
                <a:solidFill>
                  <a:srgbClr val="FF0000"/>
                </a:solidFill>
              </a:rPr>
              <a:t>ROLE IN THE COMPETITIVE STRATEGY</a:t>
            </a:r>
          </a:p>
          <a:p>
            <a:pPr algn="just">
              <a:lnSpc>
                <a:spcPct val="150000"/>
              </a:lnSpc>
            </a:pPr>
            <a:r>
              <a:rPr lang="en-IN" sz="2600" dirty="0" smtClean="0"/>
              <a:t>Company can use transportation for the customers who want more responsiveness and also for those who want less price.</a:t>
            </a:r>
          </a:p>
          <a:p>
            <a:pPr algn="just">
              <a:lnSpc>
                <a:spcPct val="150000"/>
              </a:lnSpc>
            </a:pPr>
            <a:r>
              <a:rPr lang="en-IN" sz="2600" dirty="0" smtClean="0"/>
              <a:t>The optimal decision for the company often means finding the right balance between the two.</a:t>
            </a:r>
            <a:endParaRPr lang="en-IN" sz="2600" dirty="0" smtClean="0">
              <a:solidFill>
                <a:schemeClr val="accent1"/>
              </a:solidFill>
            </a:endParaRPr>
          </a:p>
        </p:txBody>
      </p:sp>
      <p:sp>
        <p:nvSpPr>
          <p:cNvPr id="5" name="Slide Number Placeholder 4"/>
          <p:cNvSpPr>
            <a:spLocks noGrp="1"/>
          </p:cNvSpPr>
          <p:nvPr>
            <p:ph type="sldNum" sz="quarter" idx="12"/>
          </p:nvPr>
        </p:nvSpPr>
        <p:spPr/>
        <p:txBody>
          <a:bodyPr/>
          <a:lstStyle/>
          <a:p>
            <a:fld id="{58125F2B-4A90-457D-93BE-034E05AC2C47}" type="slidenum">
              <a:rPr lang="en-IN" smtClean="0"/>
              <a:pPr/>
              <a:t>45</a:t>
            </a:fld>
            <a:endParaRPr lang="en-IN"/>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Transportation</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solidFill>
                  <a:schemeClr val="accent1"/>
                </a:solidFill>
              </a:rPr>
              <a:t>Example</a:t>
            </a:r>
            <a:r>
              <a:rPr lang="en-IN" sz="2400" dirty="0" smtClean="0"/>
              <a:t>: Laura Ashley sells clothing and other household items through a mail-order catalogue and uses transportation as a part of competitive strategy.</a:t>
            </a:r>
          </a:p>
          <a:p>
            <a:pPr algn="just">
              <a:lnSpc>
                <a:spcPct val="150000"/>
              </a:lnSpc>
            </a:pPr>
            <a:r>
              <a:rPr lang="en-IN" sz="2400" dirty="0" smtClean="0"/>
              <a:t>To meet high level of responsiveness, the company has located its main warehouse near the FedEx hub.</a:t>
            </a:r>
          </a:p>
          <a:p>
            <a:pPr>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46</a:t>
            </a:fld>
            <a:endParaRPr lang="en-IN"/>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Transportation</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F0"/>
                </a:solidFill>
              </a:rPr>
              <a:t>COMPONENTS  OF TRANSPORTATION DECISIONS</a:t>
            </a:r>
          </a:p>
          <a:p>
            <a:pPr algn="just">
              <a:lnSpc>
                <a:spcPct val="150000"/>
              </a:lnSpc>
              <a:buNone/>
            </a:pPr>
            <a:r>
              <a:rPr lang="en-IN" sz="2400" b="1" dirty="0" smtClean="0">
                <a:solidFill>
                  <a:srgbClr val="00B050"/>
                </a:solidFill>
              </a:rPr>
              <a:t>Design of Transportation Network</a:t>
            </a:r>
          </a:p>
          <a:p>
            <a:pPr algn="just">
              <a:lnSpc>
                <a:spcPct val="150000"/>
              </a:lnSpc>
            </a:pPr>
            <a:r>
              <a:rPr lang="en-IN" sz="2400" dirty="0" smtClean="0"/>
              <a:t>Collection of transportation modes, locations, and routes along which product can be shipped</a:t>
            </a:r>
          </a:p>
          <a:p>
            <a:pPr algn="just">
              <a:lnSpc>
                <a:spcPct val="150000"/>
              </a:lnSpc>
            </a:pPr>
            <a:r>
              <a:rPr lang="en-IN" sz="2400" dirty="0" smtClean="0"/>
              <a:t>Transportation may be direct or may go through intermediate consolidation points</a:t>
            </a:r>
          </a:p>
          <a:p>
            <a:pPr algn="just">
              <a:lnSpc>
                <a:spcPct val="150000"/>
              </a:lnSpc>
            </a:pPr>
            <a:r>
              <a:rPr lang="en-IN" sz="2400" dirty="0" smtClean="0"/>
              <a:t>Single/Multiple supply or demand points</a:t>
            </a:r>
          </a:p>
        </p:txBody>
      </p:sp>
      <p:sp>
        <p:nvSpPr>
          <p:cNvPr id="5" name="Slide Number Placeholder 4"/>
          <p:cNvSpPr>
            <a:spLocks noGrp="1"/>
          </p:cNvSpPr>
          <p:nvPr>
            <p:ph type="sldNum" sz="quarter" idx="12"/>
          </p:nvPr>
        </p:nvSpPr>
        <p:spPr/>
        <p:txBody>
          <a:bodyPr/>
          <a:lstStyle/>
          <a:p>
            <a:fld id="{58125F2B-4A90-457D-93BE-034E05AC2C47}" type="slidenum">
              <a:rPr lang="en-IN" smtClean="0"/>
              <a:pPr/>
              <a:t>47</a:t>
            </a:fld>
            <a:endParaRPr lang="en-IN"/>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772816"/>
            <a:ext cx="7498080" cy="4800600"/>
          </a:xfrm>
        </p:spPr>
        <p:txBody>
          <a:bodyPr>
            <a:normAutofit/>
          </a:bodyPr>
          <a:lstStyle/>
          <a:p>
            <a:pPr algn="just">
              <a:lnSpc>
                <a:spcPct val="150000"/>
              </a:lnSpc>
              <a:buFont typeface="Wingdings" pitchFamily="2" charset="2"/>
              <a:buChar char="Ø"/>
            </a:pPr>
            <a:r>
              <a:rPr lang="en-IN" sz="2400" b="1" dirty="0" smtClean="0">
                <a:solidFill>
                  <a:srgbClr val="FF0000"/>
                </a:solidFill>
              </a:rPr>
              <a:t>Choice of Transportation Mode</a:t>
            </a:r>
          </a:p>
          <a:p>
            <a:pPr algn="just">
              <a:lnSpc>
                <a:spcPct val="150000"/>
              </a:lnSpc>
            </a:pPr>
            <a:r>
              <a:rPr lang="en-IN" sz="2400" dirty="0" smtClean="0"/>
              <a:t>Manner in which a product is moved from one location to another</a:t>
            </a:r>
          </a:p>
          <a:p>
            <a:pPr algn="just">
              <a:lnSpc>
                <a:spcPct val="150000"/>
              </a:lnSpc>
            </a:pPr>
            <a:r>
              <a:rPr lang="en-IN" sz="2400" dirty="0" smtClean="0"/>
              <a:t>Modes : Air, truck, rail, sea, and pipeline</a:t>
            </a:r>
          </a:p>
          <a:p>
            <a:pPr algn="just">
              <a:lnSpc>
                <a:spcPct val="150000"/>
              </a:lnSpc>
            </a:pPr>
            <a:r>
              <a:rPr lang="en-IN" sz="2400" dirty="0" smtClean="0"/>
              <a:t>Information goods through internet</a:t>
            </a:r>
          </a:p>
          <a:p>
            <a:pPr algn="just">
              <a:lnSpc>
                <a:spcPct val="150000"/>
              </a:lnSpc>
            </a:pPr>
            <a:r>
              <a:rPr lang="en-IN" sz="2400" dirty="0" smtClean="0"/>
              <a:t>Each mode has different characteristics with respect to the speed, size of shipments, cost of shipping, and flexibility</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48</a:t>
            </a:fld>
            <a:endParaRPr lang="en-IN"/>
          </a:p>
        </p:txBody>
      </p:sp>
      <p:sp>
        <p:nvSpPr>
          <p:cNvPr id="4" name="Rectangle 3"/>
          <p:cNvSpPr/>
          <p:nvPr/>
        </p:nvSpPr>
        <p:spPr>
          <a:xfrm>
            <a:off x="1475656" y="188640"/>
            <a:ext cx="6912768" cy="1482842"/>
          </a:xfrm>
          <a:prstGeom prst="rect">
            <a:avLst/>
          </a:prstGeom>
        </p:spPr>
        <p:txBody>
          <a:bodyPr wrap="square">
            <a:spAutoFit/>
          </a:bodyPr>
          <a:lstStyle/>
          <a:p>
            <a:pPr>
              <a:lnSpc>
                <a:spcPct val="150000"/>
              </a:lnSpc>
            </a:pPr>
            <a:r>
              <a:rPr lang="en-IN" sz="3200" b="1" dirty="0" smtClean="0">
                <a:solidFill>
                  <a:srgbClr val="00B0F0"/>
                </a:solidFill>
              </a:rPr>
              <a:t>COMPONENTS OF TRANSPORTATION DECISIONS</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sz="3200" b="1" dirty="0" smtClean="0">
                <a:solidFill>
                  <a:srgbClr val="00B0F0"/>
                </a:solidFill>
              </a:rPr>
              <a:t>COMPONENTS  OF TRANSPORTATION DECISIONS</a:t>
            </a:r>
          </a:p>
        </p:txBody>
      </p:sp>
      <p:sp>
        <p:nvSpPr>
          <p:cNvPr id="3" name="Content Placeholder 2"/>
          <p:cNvSpPr>
            <a:spLocks noGrp="1"/>
          </p:cNvSpPr>
          <p:nvPr>
            <p:ph idx="1"/>
          </p:nvPr>
        </p:nvSpPr>
        <p:spPr>
          <a:xfrm>
            <a:off x="1403648" y="1628800"/>
            <a:ext cx="7498080" cy="4800600"/>
          </a:xfrm>
        </p:spPr>
        <p:txBody>
          <a:bodyPr>
            <a:noAutofit/>
          </a:bodyPr>
          <a:lstStyle/>
          <a:p>
            <a:pPr algn="just">
              <a:lnSpc>
                <a:spcPct val="150000"/>
              </a:lnSpc>
              <a:buFont typeface="Wingdings" pitchFamily="2" charset="2"/>
              <a:buChar char="Ø"/>
            </a:pPr>
            <a:r>
              <a:rPr lang="en-IN" sz="2400" b="1" dirty="0" smtClean="0">
                <a:solidFill>
                  <a:srgbClr val="FF0000"/>
                </a:solidFill>
              </a:rPr>
              <a:t>Transportation-Related Metrics</a:t>
            </a:r>
          </a:p>
          <a:p>
            <a:pPr algn="just">
              <a:lnSpc>
                <a:spcPct val="150000"/>
              </a:lnSpc>
            </a:pPr>
            <a:r>
              <a:rPr lang="en-IN" sz="2400" dirty="0" smtClean="0"/>
              <a:t>Average inbound transportation cost: measures the cost of bringing product into a facility as a percentage of sales or cost of goods sold (COGS).</a:t>
            </a:r>
          </a:p>
          <a:p>
            <a:pPr algn="just">
              <a:lnSpc>
                <a:spcPct val="150000"/>
              </a:lnSpc>
            </a:pPr>
            <a:r>
              <a:rPr lang="en-IN" sz="2400" dirty="0" smtClean="0"/>
              <a:t>Average incoming shipment size :measures the average number of units or dollars in each incoming shipment</a:t>
            </a:r>
          </a:p>
          <a:p>
            <a:pPr algn="just">
              <a:lnSpc>
                <a:spcPct val="150000"/>
              </a:lnSpc>
            </a:pPr>
            <a:r>
              <a:rPr lang="en-IN" sz="2400" dirty="0" smtClean="0"/>
              <a:t>Average inbound transportation cost per shipment :measures the average transportation cost of each incoming delivery.</a:t>
            </a:r>
          </a:p>
        </p:txBody>
      </p:sp>
      <p:sp>
        <p:nvSpPr>
          <p:cNvPr id="5" name="Slide Number Placeholder 4"/>
          <p:cNvSpPr>
            <a:spLocks noGrp="1"/>
          </p:cNvSpPr>
          <p:nvPr>
            <p:ph type="sldNum" sz="quarter" idx="12"/>
          </p:nvPr>
        </p:nvSpPr>
        <p:spPr/>
        <p:txBody>
          <a:bodyPr/>
          <a:lstStyle/>
          <a:p>
            <a:fld id="{58125F2B-4A90-457D-93BE-034E05AC2C47}" type="slidenum">
              <a:rPr lang="en-IN" smtClean="0"/>
              <a:pPr/>
              <a:t>49</a:t>
            </a:fld>
            <a:endParaRPr lang="en-IN"/>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Financial Data for Amazon</a:t>
            </a:r>
            <a:endParaRPr lang="en-IN" sz="3200" dirty="0">
              <a:cs typeface="Times New Roman" pitchFamily="18" charset="0"/>
            </a:endParaRPr>
          </a:p>
        </p:txBody>
      </p:sp>
      <p:pic>
        <p:nvPicPr>
          <p:cNvPr id="9" name="Picture 8"/>
          <p:cNvPicPr>
            <a:picLocks noChangeAspect="1"/>
          </p:cNvPicPr>
          <p:nvPr/>
        </p:nvPicPr>
        <p:blipFill>
          <a:blip r:embed="rId2" cstate="print"/>
          <a:srcRect/>
          <a:stretch>
            <a:fillRect/>
          </a:stretch>
        </p:blipFill>
        <p:spPr bwMode="auto">
          <a:xfrm>
            <a:off x="1043608" y="1340768"/>
            <a:ext cx="7833711" cy="5256584"/>
          </a:xfrm>
          <a:prstGeom prst="rect">
            <a:avLst/>
          </a:prstGeom>
          <a:noFill/>
          <a:ln w="9525">
            <a:noFill/>
            <a:miter lim="800000"/>
            <a:headEnd/>
            <a:tailEnd/>
          </a:ln>
        </p:spPr>
      </p:pic>
      <p:sp>
        <p:nvSpPr>
          <p:cNvPr id="10" name="TextBox 9"/>
          <p:cNvSpPr txBox="1"/>
          <p:nvPr/>
        </p:nvSpPr>
        <p:spPr>
          <a:xfrm>
            <a:off x="7812360" y="764704"/>
            <a:ext cx="1016625" cy="369332"/>
          </a:xfrm>
          <a:prstGeom prst="rect">
            <a:avLst/>
          </a:prstGeom>
          <a:noFill/>
        </p:spPr>
        <p:txBody>
          <a:bodyPr wrap="none" rtlCol="0">
            <a:spAutoFit/>
          </a:bodyPr>
          <a:lstStyle/>
          <a:p>
            <a:r>
              <a:rPr lang="en-IN" dirty="0" smtClean="0"/>
              <a:t>Table 3.1</a:t>
            </a:r>
            <a:endParaRPr lang="en-IN"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a:t>
            </a:fld>
            <a:endParaRPr lang="en-IN"/>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49552"/>
          </a:xfrm>
        </p:spPr>
        <p:txBody>
          <a:bodyPr>
            <a:normAutofit fontScale="92500"/>
          </a:bodyPr>
          <a:lstStyle/>
          <a:p>
            <a:pPr algn="just">
              <a:lnSpc>
                <a:spcPct val="160000"/>
              </a:lnSpc>
            </a:pPr>
            <a:r>
              <a:rPr lang="en-IN" sz="2400" dirty="0" smtClean="0"/>
              <a:t>Average outbound transportation cost: measures the cost of sending product out of a facility to the customer.</a:t>
            </a:r>
          </a:p>
          <a:p>
            <a:pPr algn="just">
              <a:lnSpc>
                <a:spcPct val="160000"/>
              </a:lnSpc>
            </a:pPr>
            <a:r>
              <a:rPr lang="en-IN" sz="2400" dirty="0" smtClean="0"/>
              <a:t>Average outbound shipment size measures the average number of units or dollars on each outbound shipment</a:t>
            </a:r>
          </a:p>
          <a:p>
            <a:pPr algn="just">
              <a:lnSpc>
                <a:spcPct val="160000"/>
              </a:lnSpc>
            </a:pPr>
            <a:r>
              <a:rPr lang="en-IN" sz="2400" dirty="0" smtClean="0"/>
              <a:t>Average outbound transportation cost per shipment: measures the average transportation cost of each outgoing delivery</a:t>
            </a:r>
          </a:p>
          <a:p>
            <a:pPr algn="just">
              <a:lnSpc>
                <a:spcPct val="160000"/>
              </a:lnSpc>
            </a:pPr>
            <a:r>
              <a:rPr lang="en-IN" sz="2400" dirty="0" smtClean="0"/>
              <a:t>Fraction transported by mode: measures the fraction of transportation using each mode of transportation</a:t>
            </a:r>
          </a:p>
          <a:p>
            <a:pPr algn="just">
              <a:lnSpc>
                <a:spcPct val="16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50</a:t>
            </a:fld>
            <a:endParaRPr lang="en-IN"/>
          </a:p>
        </p:txBody>
      </p:sp>
      <p:sp>
        <p:nvSpPr>
          <p:cNvPr id="4" name="Rectangle 3"/>
          <p:cNvSpPr/>
          <p:nvPr/>
        </p:nvSpPr>
        <p:spPr>
          <a:xfrm>
            <a:off x="1742119" y="548680"/>
            <a:ext cx="4659994" cy="581249"/>
          </a:xfrm>
          <a:prstGeom prst="rect">
            <a:avLst/>
          </a:prstGeom>
        </p:spPr>
        <p:txBody>
          <a:bodyPr wrap="none">
            <a:spAutoFit/>
          </a:bodyPr>
          <a:lstStyle/>
          <a:p>
            <a:pPr algn="just">
              <a:lnSpc>
                <a:spcPct val="150000"/>
              </a:lnSpc>
              <a:buFont typeface="Wingdings" pitchFamily="2" charset="2"/>
              <a:buChar char="Ø"/>
            </a:pPr>
            <a:r>
              <a:rPr lang="en-IN" sz="2400" b="1" dirty="0" smtClean="0">
                <a:solidFill>
                  <a:srgbClr val="FF0000"/>
                </a:solidFill>
              </a:rPr>
              <a:t>Transportation-Related</a:t>
            </a:r>
            <a:r>
              <a:rPr lang="en-IN" b="1" dirty="0" smtClean="0">
                <a:solidFill>
                  <a:srgbClr val="FF0000"/>
                </a:solidFill>
              </a:rPr>
              <a:t> Metrics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Transportation</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F0"/>
                </a:solidFill>
              </a:rPr>
              <a:t>Overall Trade-Off: Responsiveness Versus Efficiency</a:t>
            </a:r>
          </a:p>
          <a:p>
            <a:pPr algn="just">
              <a:lnSpc>
                <a:spcPct val="150000"/>
              </a:lnSpc>
            </a:pPr>
            <a:r>
              <a:rPr lang="en-IN" sz="2400" dirty="0" smtClean="0"/>
              <a:t>Trade-off for transportation is between the </a:t>
            </a:r>
            <a:r>
              <a:rPr lang="en-IN" sz="2400" dirty="0" smtClean="0">
                <a:solidFill>
                  <a:srgbClr val="FF0000"/>
                </a:solidFill>
              </a:rPr>
              <a:t>cost of transporting</a:t>
            </a:r>
            <a:r>
              <a:rPr lang="en-IN" sz="2400" dirty="0" smtClean="0"/>
              <a:t> a given product (efficiency) and the </a:t>
            </a:r>
            <a:r>
              <a:rPr lang="en-IN" sz="2400" dirty="0" smtClean="0">
                <a:solidFill>
                  <a:srgbClr val="0070C0"/>
                </a:solidFill>
              </a:rPr>
              <a:t>speed</a:t>
            </a:r>
            <a:r>
              <a:rPr lang="en-IN" sz="2400" dirty="0" smtClean="0"/>
              <a:t> with which that product is transported (responsiveness)</a:t>
            </a:r>
          </a:p>
          <a:p>
            <a:pPr algn="just">
              <a:lnSpc>
                <a:spcPct val="150000"/>
              </a:lnSpc>
            </a:pPr>
            <a:r>
              <a:rPr lang="en-US" sz="2400" dirty="0" smtClean="0"/>
              <a:t>Fast modes of transport raises responsiveness and transportation cost but lowers the inventory holding cost</a:t>
            </a: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51</a:t>
            </a:fld>
            <a:endParaRPr lang="en-IN"/>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Information</a:t>
            </a:r>
            <a:endParaRPr lang="en-IN" sz="3200"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IN" sz="2400" b="1" dirty="0" smtClean="0">
                <a:solidFill>
                  <a:srgbClr val="00B0F0"/>
                </a:solidFill>
              </a:rPr>
              <a:t>ROLE IN THE SUPPLY CHAIN</a:t>
            </a:r>
          </a:p>
          <a:p>
            <a:pPr algn="just">
              <a:lnSpc>
                <a:spcPct val="150000"/>
              </a:lnSpc>
            </a:pPr>
            <a:r>
              <a:rPr lang="en-IN" sz="2400" dirty="0" smtClean="0"/>
              <a:t>Serves as the</a:t>
            </a:r>
            <a:r>
              <a:rPr lang="en-IN" sz="2400" dirty="0" smtClean="0">
                <a:solidFill>
                  <a:srgbClr val="FF0000"/>
                </a:solidFill>
              </a:rPr>
              <a:t> connection </a:t>
            </a:r>
            <a:r>
              <a:rPr lang="en-IN" sz="2400" dirty="0" smtClean="0"/>
              <a:t>between various stages of a supply chain</a:t>
            </a:r>
          </a:p>
          <a:p>
            <a:pPr algn="just">
              <a:lnSpc>
                <a:spcPct val="150000"/>
              </a:lnSpc>
            </a:pPr>
            <a:r>
              <a:rPr lang="en-IN" sz="2400" dirty="0" smtClean="0"/>
              <a:t>Crucial to the daily operations of each stage in a supply chain</a:t>
            </a:r>
          </a:p>
          <a:p>
            <a:pPr algn="just">
              <a:lnSpc>
                <a:spcPct val="150000"/>
              </a:lnSpc>
            </a:pPr>
            <a:r>
              <a:rPr lang="en-IN" sz="2400" dirty="0" smtClean="0">
                <a:solidFill>
                  <a:schemeClr val="accent1"/>
                </a:solidFill>
              </a:rPr>
              <a:t>Example</a:t>
            </a:r>
            <a:r>
              <a:rPr lang="en-IN" sz="2400" dirty="0" smtClean="0"/>
              <a:t>: A production scheduling system uses information on demand to create a schedule that allows a factory to produce the right products in an efficient manner</a:t>
            </a:r>
          </a:p>
        </p:txBody>
      </p:sp>
      <p:sp>
        <p:nvSpPr>
          <p:cNvPr id="5" name="Slide Number Placeholder 4"/>
          <p:cNvSpPr>
            <a:spLocks noGrp="1"/>
          </p:cNvSpPr>
          <p:nvPr>
            <p:ph type="sldNum" sz="quarter" idx="12"/>
          </p:nvPr>
        </p:nvSpPr>
        <p:spPr/>
        <p:txBody>
          <a:bodyPr/>
          <a:lstStyle/>
          <a:p>
            <a:fld id="{58125F2B-4A90-457D-93BE-034E05AC2C47}" type="slidenum">
              <a:rPr lang="en-IN" smtClean="0"/>
              <a:pPr/>
              <a:t>52</a:t>
            </a:fld>
            <a:endParaRPr lang="en-IN"/>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ROLE IN THE COMPETITIVE STRATEGY</a:t>
            </a:r>
          </a:p>
          <a:p>
            <a:pPr marL="365760" lvl="1" indent="-283464" algn="just">
              <a:lnSpc>
                <a:spcPct val="150000"/>
              </a:lnSpc>
              <a:spcBef>
                <a:spcPts val="600"/>
              </a:spcBef>
              <a:buSzPct val="80000"/>
              <a:buFont typeface="Wingdings 2"/>
              <a:buChar char=""/>
            </a:pPr>
            <a:r>
              <a:rPr lang="en-US" sz="2400" dirty="0" smtClean="0">
                <a:solidFill>
                  <a:srgbClr val="00B050"/>
                </a:solidFill>
              </a:rPr>
              <a:t>Right information </a:t>
            </a:r>
            <a:r>
              <a:rPr lang="en-US" sz="2400" dirty="0" smtClean="0"/>
              <a:t>can help a supply chain better meet customer needs at lower cost</a:t>
            </a:r>
            <a:endParaRPr lang="en-IN" sz="2400" dirty="0" smtClean="0"/>
          </a:p>
          <a:p>
            <a:pPr algn="just">
              <a:lnSpc>
                <a:spcPct val="150000"/>
              </a:lnSpc>
            </a:pPr>
            <a:r>
              <a:rPr lang="en-IN" sz="2400" dirty="0" smtClean="0"/>
              <a:t>Key decision involves what information is most valuable in reducing cost and improving responsiveness</a:t>
            </a:r>
          </a:p>
          <a:p>
            <a:pPr algn="just">
              <a:lnSpc>
                <a:spcPct val="150000"/>
              </a:lnSpc>
            </a:pPr>
            <a:r>
              <a:rPr lang="en-IN" sz="2400" dirty="0" smtClean="0"/>
              <a:t>Some companies target customers who require customized products that carry a premium price tag</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53</a:t>
            </a:fld>
            <a:endParaRPr lang="en-IN"/>
          </a:p>
        </p:txBody>
      </p:sp>
      <p:sp>
        <p:nvSpPr>
          <p:cNvPr id="4" name="Rectangle 3"/>
          <p:cNvSpPr/>
          <p:nvPr/>
        </p:nvSpPr>
        <p:spPr>
          <a:xfrm>
            <a:off x="3779912" y="404664"/>
            <a:ext cx="2126672" cy="584775"/>
          </a:xfrm>
          <a:prstGeom prst="rect">
            <a:avLst/>
          </a:prstGeom>
        </p:spPr>
        <p:txBody>
          <a:bodyPr wrap="none">
            <a:spAutoFit/>
          </a:bodyPr>
          <a:lstStyle/>
          <a:p>
            <a:r>
              <a:rPr lang="en-IN" sz="3200" dirty="0" smtClean="0">
                <a:solidFill>
                  <a:schemeClr val="tx2"/>
                </a:solidFill>
              </a:rPr>
              <a:t>Information</a:t>
            </a:r>
            <a:endParaRPr lang="en-IN" sz="3200" dirty="0">
              <a:solidFill>
                <a:schemeClr val="tx2"/>
              </a:solidFill>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Information</a:t>
            </a:r>
            <a:endParaRPr lang="en-IN" sz="3200" dirty="0"/>
          </a:p>
        </p:txBody>
      </p:sp>
      <p:sp>
        <p:nvSpPr>
          <p:cNvPr id="3" name="Content Placeholder 2"/>
          <p:cNvSpPr>
            <a:spLocks noGrp="1"/>
          </p:cNvSpPr>
          <p:nvPr>
            <p:ph idx="1"/>
          </p:nvPr>
        </p:nvSpPr>
        <p:spPr>
          <a:xfrm>
            <a:off x="1331640" y="1196752"/>
            <a:ext cx="7498080" cy="4800600"/>
          </a:xfrm>
        </p:spPr>
        <p:txBody>
          <a:bodyPr>
            <a:noAutofit/>
          </a:bodyPr>
          <a:lstStyle/>
          <a:p>
            <a:pPr algn="just">
              <a:lnSpc>
                <a:spcPct val="150000"/>
              </a:lnSpc>
              <a:buFont typeface="Wingdings" pitchFamily="2" charset="2"/>
              <a:buChar char="Ø"/>
            </a:pPr>
            <a:r>
              <a:rPr lang="en-IN" sz="2400" dirty="0" smtClean="0">
                <a:solidFill>
                  <a:schemeClr val="accent1"/>
                </a:solidFill>
              </a:rPr>
              <a:t>Example</a:t>
            </a:r>
            <a:r>
              <a:rPr lang="en-IN" sz="2400" dirty="0" smtClean="0"/>
              <a:t>: </a:t>
            </a:r>
            <a:r>
              <a:rPr lang="en-IN" sz="2400" dirty="0" smtClean="0">
                <a:solidFill>
                  <a:srgbClr val="00B050"/>
                </a:solidFill>
              </a:rPr>
              <a:t>Andersen Windows</a:t>
            </a:r>
            <a:r>
              <a:rPr lang="en-IN" sz="2400" dirty="0" smtClean="0"/>
              <a:t>, a major manufacturer of residential wood windows has invested in an information system that enables the company to bring customized products to the market rapidly.</a:t>
            </a:r>
          </a:p>
          <a:p>
            <a:pPr algn="just">
              <a:lnSpc>
                <a:spcPct val="150000"/>
              </a:lnSpc>
            </a:pPr>
            <a:r>
              <a:rPr lang="en-IN" sz="2400" dirty="0" smtClean="0"/>
              <a:t>"Window of Knowledge” system</a:t>
            </a:r>
          </a:p>
          <a:p>
            <a:pPr algn="just">
              <a:lnSpc>
                <a:spcPct val="150000"/>
              </a:lnSpc>
            </a:pPr>
            <a:r>
              <a:rPr lang="en-IN" sz="2400" dirty="0" smtClean="0"/>
              <a:t>User can select from a library of over 50,000 components that can be combined in any number of ways. The system immediately gives the customer price quotes and automatically sends the order to the factory if the customer decides to buy.</a:t>
            </a:r>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54</a:t>
            </a:fld>
            <a:endParaRPr lang="en-IN"/>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dirty="0" smtClean="0">
                <a:solidFill>
                  <a:schemeClr val="accent1"/>
                </a:solidFill>
              </a:rPr>
              <a:t>Example</a:t>
            </a:r>
            <a:r>
              <a:rPr lang="en-IN" sz="2400" dirty="0" smtClean="0"/>
              <a:t>: </a:t>
            </a:r>
            <a:r>
              <a:rPr lang="en-IN" sz="2400" dirty="0" smtClean="0">
                <a:solidFill>
                  <a:srgbClr val="0070C0"/>
                </a:solidFill>
              </a:rPr>
              <a:t>Dell</a:t>
            </a:r>
            <a:r>
              <a:rPr lang="en-IN" sz="2400" dirty="0" smtClean="0"/>
              <a:t> takes orders directly from consumers over the phone and via the Internet.</a:t>
            </a:r>
          </a:p>
          <a:p>
            <a:pPr algn="just">
              <a:lnSpc>
                <a:spcPct val="150000"/>
              </a:lnSpc>
            </a:pPr>
            <a:r>
              <a:rPr lang="en-IN" sz="2400" dirty="0" smtClean="0"/>
              <a:t>With the direct channel model Dell is able to view the actual consumer demand much sooner than most PC manufacturers</a:t>
            </a:r>
          </a:p>
          <a:p>
            <a:pPr algn="just">
              <a:lnSpc>
                <a:spcPct val="150000"/>
              </a:lnSpc>
            </a:pPr>
            <a:r>
              <a:rPr lang="en-IN" sz="2400" dirty="0" smtClean="0"/>
              <a:t>The company can respond more quickly to changes in consumer needs at lower cost</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55</a:t>
            </a:fld>
            <a:endParaRPr lang="en-IN"/>
          </a:p>
        </p:txBody>
      </p:sp>
      <p:sp>
        <p:nvSpPr>
          <p:cNvPr id="4" name="Rectangle 3"/>
          <p:cNvSpPr/>
          <p:nvPr/>
        </p:nvSpPr>
        <p:spPr>
          <a:xfrm>
            <a:off x="3347864" y="692696"/>
            <a:ext cx="2126672" cy="584775"/>
          </a:xfrm>
          <a:prstGeom prst="rect">
            <a:avLst/>
          </a:prstGeom>
        </p:spPr>
        <p:txBody>
          <a:bodyPr wrap="none">
            <a:spAutoFit/>
          </a:bodyPr>
          <a:lstStyle/>
          <a:p>
            <a:r>
              <a:rPr lang="en-IN" sz="3200" dirty="0" smtClean="0">
                <a:solidFill>
                  <a:schemeClr val="accent5">
                    <a:lumMod val="75000"/>
                  </a:schemeClr>
                </a:solidFill>
              </a:rPr>
              <a:t>Information</a:t>
            </a:r>
            <a:endParaRPr lang="en-IN" sz="3200" dirty="0">
              <a:solidFill>
                <a:schemeClr val="accent5">
                  <a:lumMod val="75000"/>
                </a:schemeClr>
              </a:solidFill>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Information</a:t>
            </a:r>
            <a:endParaRPr lang="en-IN" sz="3200" dirty="0"/>
          </a:p>
        </p:txBody>
      </p:sp>
      <p:sp>
        <p:nvSpPr>
          <p:cNvPr id="3" name="Content Placeholder 2"/>
          <p:cNvSpPr>
            <a:spLocks noGrp="1"/>
          </p:cNvSpPr>
          <p:nvPr>
            <p:ph idx="1"/>
          </p:nvPr>
        </p:nvSpPr>
        <p:spPr/>
        <p:txBody>
          <a:bodyPr>
            <a:noAutofit/>
          </a:bodyPr>
          <a:lstStyle/>
          <a:p>
            <a:pPr algn="just">
              <a:lnSpc>
                <a:spcPct val="150000"/>
              </a:lnSpc>
              <a:buNone/>
            </a:pPr>
            <a:r>
              <a:rPr lang="en-IN" sz="2400" b="1" dirty="0" smtClean="0">
                <a:solidFill>
                  <a:srgbClr val="FF0000"/>
                </a:solidFill>
              </a:rPr>
              <a:t>COMPONENTS OF INFORMATION DECISIONS</a:t>
            </a:r>
          </a:p>
          <a:p>
            <a:pPr algn="just">
              <a:lnSpc>
                <a:spcPct val="150000"/>
              </a:lnSpc>
              <a:buFont typeface="Wingdings" pitchFamily="2" charset="2"/>
              <a:buChar char="Ø"/>
            </a:pPr>
            <a:r>
              <a:rPr lang="en-IN" sz="2400" b="1" dirty="0" smtClean="0">
                <a:solidFill>
                  <a:srgbClr val="00B050"/>
                </a:solidFill>
              </a:rPr>
              <a:t>Push Versus Pull</a:t>
            </a:r>
          </a:p>
          <a:p>
            <a:pPr algn="just">
              <a:lnSpc>
                <a:spcPct val="150000"/>
              </a:lnSpc>
            </a:pPr>
            <a:r>
              <a:rPr lang="en-IN" sz="2400" dirty="0" smtClean="0"/>
              <a:t>Push systems generally require information in the form of elaborate material requirements planning (MRP) systems</a:t>
            </a:r>
          </a:p>
          <a:p>
            <a:pPr algn="just">
              <a:lnSpc>
                <a:spcPct val="150000"/>
              </a:lnSpc>
            </a:pPr>
            <a:r>
              <a:rPr lang="en-IN" sz="2400" dirty="0" smtClean="0"/>
              <a:t>Pull systems require information on actual demand to be transmitted extremely quickly throughout the entire chain so that production and distribution of products may reflect the real demand accurately</a:t>
            </a:r>
          </a:p>
        </p:txBody>
      </p:sp>
      <p:sp>
        <p:nvSpPr>
          <p:cNvPr id="5" name="Slide Number Placeholder 4"/>
          <p:cNvSpPr>
            <a:spLocks noGrp="1"/>
          </p:cNvSpPr>
          <p:nvPr>
            <p:ph type="sldNum" sz="quarter" idx="12"/>
          </p:nvPr>
        </p:nvSpPr>
        <p:spPr/>
        <p:txBody>
          <a:bodyPr/>
          <a:lstStyle/>
          <a:p>
            <a:fld id="{58125F2B-4A90-457D-93BE-034E05AC2C47}" type="slidenum">
              <a:rPr lang="en-IN" smtClean="0"/>
              <a:pPr/>
              <a:t>56</a:t>
            </a:fld>
            <a:endParaRPr lang="en-IN"/>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Coordination and Information Sharing</a:t>
            </a:r>
          </a:p>
          <a:p>
            <a:pPr algn="just">
              <a:lnSpc>
                <a:spcPct val="150000"/>
              </a:lnSpc>
            </a:pPr>
            <a:r>
              <a:rPr lang="en-IN" sz="2400" dirty="0" smtClean="0"/>
              <a:t>All stages of a supply chain work toward the objective of maximizing total supply chain profitability</a:t>
            </a:r>
          </a:p>
          <a:p>
            <a:pPr algn="just">
              <a:lnSpc>
                <a:spcPct val="150000"/>
              </a:lnSpc>
            </a:pPr>
            <a:r>
              <a:rPr lang="en-IN" sz="2400" dirty="0" smtClean="0"/>
              <a:t>Coordination among different stages in a supply chain requires each stage to share appropriate information with other stages</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57</a:t>
            </a:fld>
            <a:endParaRPr lang="en-IN"/>
          </a:p>
        </p:txBody>
      </p:sp>
      <p:sp>
        <p:nvSpPr>
          <p:cNvPr id="4" name="Rectangle 3"/>
          <p:cNvSpPr/>
          <p:nvPr/>
        </p:nvSpPr>
        <p:spPr>
          <a:xfrm>
            <a:off x="1115616" y="692696"/>
            <a:ext cx="7812360" cy="581249"/>
          </a:xfrm>
          <a:prstGeom prst="rect">
            <a:avLst/>
          </a:prstGeom>
        </p:spPr>
        <p:txBody>
          <a:bodyPr wrap="square">
            <a:spAutoFit/>
          </a:bodyPr>
          <a:lstStyle/>
          <a:p>
            <a:pPr algn="just">
              <a:lnSpc>
                <a:spcPct val="150000"/>
              </a:lnSpc>
              <a:buNone/>
            </a:pPr>
            <a:r>
              <a:rPr lang="en-IN" sz="2400" b="1" dirty="0" smtClean="0">
                <a:solidFill>
                  <a:srgbClr val="FF0000"/>
                </a:solidFill>
              </a:rPr>
              <a:t>COMPONENTS OF INFORMATION DECISIONS</a:t>
            </a: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Forecasting and Aggregate Planning</a:t>
            </a:r>
          </a:p>
          <a:p>
            <a:pPr algn="just">
              <a:lnSpc>
                <a:spcPct val="150000"/>
              </a:lnSpc>
            </a:pPr>
            <a:r>
              <a:rPr lang="en-IN" sz="2400" dirty="0" smtClean="0"/>
              <a:t>Obtaining forecasting information frequently means using sophisticated techniques to </a:t>
            </a:r>
            <a:r>
              <a:rPr lang="en-IN" sz="2400" dirty="0" smtClean="0">
                <a:solidFill>
                  <a:srgbClr val="0070C0"/>
                </a:solidFill>
              </a:rPr>
              <a:t>estimate future sales</a:t>
            </a:r>
          </a:p>
          <a:p>
            <a:pPr algn="just">
              <a:lnSpc>
                <a:spcPct val="150000"/>
              </a:lnSpc>
            </a:pPr>
            <a:r>
              <a:rPr lang="en-IN" sz="2400" dirty="0" smtClean="0"/>
              <a:t>Companies often use forecasts both on a tactical level to schedule production and on a strategic level to determine whether to build new plants</a:t>
            </a:r>
          </a:p>
          <a:p>
            <a:pPr algn="just">
              <a:lnSpc>
                <a:spcPct val="150000"/>
              </a:lnSpc>
            </a:pPr>
            <a:r>
              <a:rPr lang="en-IN" sz="2400" dirty="0" smtClean="0"/>
              <a:t>Aggregate planning transforms forecasts into plans of activity to satisfy the projected demand</a:t>
            </a:r>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58</a:t>
            </a:fld>
            <a:endParaRPr lang="en-IN"/>
          </a:p>
        </p:txBody>
      </p:sp>
      <p:sp>
        <p:nvSpPr>
          <p:cNvPr id="6" name="Title 5"/>
          <p:cNvSpPr>
            <a:spLocks noGrp="1"/>
          </p:cNvSpPr>
          <p:nvPr>
            <p:ph type="title"/>
          </p:nvPr>
        </p:nvSpPr>
        <p:spPr>
          <a:prstGeom prst="rect">
            <a:avLst/>
          </a:prstGeom>
        </p:spPr>
        <p:txBody>
          <a:bodyPr wrap="square">
            <a:spAutoFit/>
          </a:bodyPr>
          <a:lstStyle/>
          <a:p>
            <a:pPr algn="just">
              <a:lnSpc>
                <a:spcPct val="150000"/>
              </a:lnSpc>
              <a:buNone/>
            </a:pPr>
            <a:r>
              <a:rPr lang="en-IN" sz="2400" b="1" dirty="0" smtClean="0">
                <a:solidFill>
                  <a:srgbClr val="FF0000"/>
                </a:solidFill>
              </a:rPr>
              <a:t>COMPONENTS OF INFORMATION DECISIONS</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980728"/>
            <a:ext cx="7498080" cy="4968552"/>
          </a:xfrm>
        </p:spPr>
        <p:txBody>
          <a:bodyPr>
            <a:normAutofit/>
          </a:bodyPr>
          <a:lstStyle/>
          <a:p>
            <a:pPr algn="just">
              <a:lnSpc>
                <a:spcPct val="150000"/>
              </a:lnSpc>
              <a:buFont typeface="Wingdings" pitchFamily="2" charset="2"/>
              <a:buChar char="Ø"/>
            </a:pPr>
            <a:r>
              <a:rPr lang="en-IN" sz="2400" b="1" dirty="0" smtClean="0">
                <a:solidFill>
                  <a:srgbClr val="00B050"/>
                </a:solidFill>
              </a:rPr>
              <a:t>Enabling Technologies</a:t>
            </a:r>
          </a:p>
          <a:p>
            <a:pPr algn="just">
              <a:lnSpc>
                <a:spcPct val="150000"/>
              </a:lnSpc>
            </a:pPr>
            <a:r>
              <a:rPr lang="en-IN" sz="2400" dirty="0" smtClean="0"/>
              <a:t>Electronic data interchange (EDI): Allows companies to place instantaneous, paperless purchase orders with suppliers. It decreases the time needed.</a:t>
            </a:r>
          </a:p>
          <a:p>
            <a:pPr algn="just">
              <a:lnSpc>
                <a:spcPct val="150000"/>
              </a:lnSpc>
            </a:pPr>
            <a:r>
              <a:rPr lang="en-IN" sz="2400" dirty="0" smtClean="0"/>
              <a:t>Internet: It conveys much more information. Internet communication among stages in the supply chain is also easier because a standard infrastructure already exists.</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59</a:t>
            </a:fld>
            <a:endParaRPr lang="en-IN"/>
          </a:p>
        </p:txBody>
      </p:sp>
      <p:sp>
        <p:nvSpPr>
          <p:cNvPr id="4" name="Rectangle 3"/>
          <p:cNvSpPr/>
          <p:nvPr/>
        </p:nvSpPr>
        <p:spPr>
          <a:xfrm>
            <a:off x="1115616" y="0"/>
            <a:ext cx="7812360" cy="581249"/>
          </a:xfrm>
          <a:prstGeom prst="rect">
            <a:avLst/>
          </a:prstGeom>
        </p:spPr>
        <p:txBody>
          <a:bodyPr wrap="square">
            <a:spAutoFit/>
          </a:bodyPr>
          <a:lstStyle/>
          <a:p>
            <a:pPr algn="just">
              <a:lnSpc>
                <a:spcPct val="150000"/>
              </a:lnSpc>
              <a:buNone/>
            </a:pPr>
            <a:r>
              <a:rPr lang="en-IN" sz="2400" b="1" dirty="0" smtClean="0">
                <a:solidFill>
                  <a:srgbClr val="FF0000"/>
                </a:solidFill>
              </a:rPr>
              <a:t>COMPONENTS OF INFORMATION DECISIONS</a:t>
            </a:r>
          </a:p>
        </p:txBody>
      </p:sp>
      <p:sp>
        <p:nvSpPr>
          <p:cNvPr id="5" name="TextBox 4"/>
          <p:cNvSpPr txBox="1"/>
          <p:nvPr/>
        </p:nvSpPr>
        <p:spPr>
          <a:xfrm>
            <a:off x="7956376" y="6021288"/>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Financial Measures Of Performance</a:t>
            </a:r>
            <a:endParaRPr lang="en-IN" sz="3200" dirty="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mj-lt"/>
                <a:cs typeface="Times New Roman" pitchFamily="18" charset="0"/>
              </a:rPr>
              <a:t>An important ratio that defines </a:t>
            </a:r>
            <a:r>
              <a:rPr lang="en-US" dirty="0" smtClean="0">
                <a:solidFill>
                  <a:schemeClr val="accent1">
                    <a:lumMod val="60000"/>
                    <a:lumOff val="40000"/>
                  </a:schemeClr>
                </a:solidFill>
                <a:latin typeface="+mj-lt"/>
                <a:cs typeface="Times New Roman" pitchFamily="18" charset="0"/>
              </a:rPr>
              <a:t>financial leverage</a:t>
            </a:r>
            <a:r>
              <a:rPr lang="en-US" dirty="0" smtClean="0">
                <a:latin typeface="+mj-lt"/>
                <a:cs typeface="Times New Roman" pitchFamily="18" charset="0"/>
              </a:rPr>
              <a:t> is accounts payable turnover (APT)</a:t>
            </a:r>
          </a:p>
          <a:p>
            <a:pPr>
              <a:buNone/>
            </a:pPr>
            <a:endParaRPr lang="en-US" sz="2000" dirty="0" smtClean="0">
              <a:latin typeface="+mj-lt"/>
              <a:cs typeface="Times New Roman" pitchFamily="18" charset="0"/>
            </a:endParaRPr>
          </a:p>
          <a:p>
            <a:pPr>
              <a:buNone/>
            </a:pPr>
            <a:endParaRPr lang="en-US" sz="2000" dirty="0" smtClean="0">
              <a:latin typeface="+mj-lt"/>
              <a:cs typeface="Times New Roman" pitchFamily="18" charset="0"/>
            </a:endParaRPr>
          </a:p>
          <a:p>
            <a:pPr>
              <a:buNone/>
            </a:pPr>
            <a:endParaRPr lang="en-US" sz="2000" dirty="0" smtClean="0">
              <a:latin typeface="+mj-lt"/>
              <a:cs typeface="Times New Roman" pitchFamily="18" charset="0"/>
            </a:endParaRPr>
          </a:p>
        </p:txBody>
      </p:sp>
      <p:graphicFrame>
        <p:nvGraphicFramePr>
          <p:cNvPr id="5" name="Object 2"/>
          <p:cNvGraphicFramePr>
            <a:graphicFrameLocks noChangeAspect="1"/>
          </p:cNvGraphicFramePr>
          <p:nvPr/>
        </p:nvGraphicFramePr>
        <p:xfrm>
          <a:off x="2483768" y="3573016"/>
          <a:ext cx="5098766" cy="936104"/>
        </p:xfrm>
        <a:graphic>
          <a:graphicData uri="http://schemas.openxmlformats.org/presentationml/2006/ole">
            <mc:AlternateContent xmlns:mc="http://schemas.openxmlformats.org/markup-compatibility/2006">
              <mc:Choice xmlns:v="urn:schemas-microsoft-com:vml" Requires="v">
                <p:oleObj spid="_x0000_s4100" name="Equation" r:id="rId3" imgW="1663560" imgH="419040" progId="Equation.3">
                  <p:embed/>
                </p:oleObj>
              </mc:Choice>
              <mc:Fallback>
                <p:oleObj name="Equation" r:id="rId3" imgW="166356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573016"/>
                        <a:ext cx="5098766"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8125F2B-4A90-457D-93BE-034E05AC2C47}" type="slidenum">
              <a:rPr lang="en-IN" smtClean="0"/>
              <a:pPr/>
              <a:t>6</a:t>
            </a:fld>
            <a:endParaRPr lang="en-IN"/>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t>Enterprise resource planning (ERP) systems It provides the </a:t>
            </a:r>
            <a:r>
              <a:rPr lang="en-IN" sz="2400" dirty="0" smtClean="0">
                <a:solidFill>
                  <a:srgbClr val="00B050"/>
                </a:solidFill>
              </a:rPr>
              <a:t>transactional tracking</a:t>
            </a:r>
            <a:r>
              <a:rPr lang="en-IN" sz="2400" dirty="0" smtClean="0"/>
              <a:t> and global visibility of information. The </a:t>
            </a:r>
            <a:r>
              <a:rPr lang="en-IN" sz="2400" dirty="0" smtClean="0">
                <a:solidFill>
                  <a:srgbClr val="00B050"/>
                </a:solidFill>
              </a:rPr>
              <a:t>real-time information</a:t>
            </a:r>
            <a:r>
              <a:rPr lang="en-IN" sz="2400" dirty="0" smtClean="0"/>
              <a:t> helps a supply chain to improve the quality of its operational decisions</a:t>
            </a:r>
          </a:p>
          <a:p>
            <a:pPr algn="just">
              <a:lnSpc>
                <a:spcPct val="150000"/>
              </a:lnSpc>
            </a:pPr>
            <a:r>
              <a:rPr lang="en-IN" sz="2400" dirty="0" smtClean="0"/>
              <a:t>Supply chain management (SCM) software: It uses the information in ERP systems to provide </a:t>
            </a:r>
            <a:r>
              <a:rPr lang="en-IN" sz="2400" dirty="0" smtClean="0">
                <a:solidFill>
                  <a:srgbClr val="00B050"/>
                </a:solidFill>
              </a:rPr>
              <a:t>analytical decision support.</a:t>
            </a:r>
          </a:p>
          <a:p>
            <a:pPr algn="just">
              <a:lnSpc>
                <a:spcPct val="150000"/>
              </a:lnSpc>
            </a:pPr>
            <a:endParaRPr lang="en-IN" sz="2400" dirty="0" smtClean="0"/>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60</a:t>
            </a:fld>
            <a:endParaRPr lang="en-IN"/>
          </a:p>
        </p:txBody>
      </p:sp>
      <p:sp>
        <p:nvSpPr>
          <p:cNvPr id="5" name="Title 4"/>
          <p:cNvSpPr>
            <a:spLocks noGrp="1"/>
          </p:cNvSpPr>
          <p:nvPr>
            <p:ph type="title"/>
          </p:nvPr>
        </p:nvSpPr>
        <p:spPr>
          <a:prstGeom prst="rect">
            <a:avLst/>
          </a:prstGeom>
        </p:spPr>
        <p:txBody>
          <a:bodyPr wrap="square">
            <a:spAutoFit/>
          </a:bodyPr>
          <a:lstStyle/>
          <a:p>
            <a:pPr algn="just">
              <a:lnSpc>
                <a:spcPct val="150000"/>
              </a:lnSpc>
              <a:buNone/>
            </a:pPr>
            <a:r>
              <a:rPr lang="en-IN" sz="2400" b="1" dirty="0" smtClean="0">
                <a:solidFill>
                  <a:srgbClr val="FF0000"/>
                </a:solidFill>
              </a:rPr>
              <a:t>COMPONENTS OF INFORMATION DECISIONS</a:t>
            </a:r>
          </a:p>
        </p:txBody>
      </p:sp>
      <p:sp>
        <p:nvSpPr>
          <p:cNvPr id="6" name="TextBox 5"/>
          <p:cNvSpPr txBox="1"/>
          <p:nvPr/>
        </p:nvSpPr>
        <p:spPr>
          <a:xfrm>
            <a:off x="7812360" y="5949280"/>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50000"/>
              </a:lnSpc>
            </a:pPr>
            <a:r>
              <a:rPr lang="en-IN" sz="2400" dirty="0" smtClean="0"/>
              <a:t>Radio frequency identification (RFID):  It consists of an active or passive radio frequency (RF) tag applied to the item being tracked and an RF reader/emitter. Wal-Mart has mandated the use of RFID technology by its top 100 suppliers at the case level. The technology can make the receiving of a truck much faster and cheaper</a:t>
            </a: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61</a:t>
            </a:fld>
            <a:endParaRPr lang="en-IN"/>
          </a:p>
        </p:txBody>
      </p:sp>
      <p:sp>
        <p:nvSpPr>
          <p:cNvPr id="6" name="Title 4"/>
          <p:cNvSpPr txBox="1">
            <a:spLocks/>
          </p:cNvSpPr>
          <p:nvPr/>
        </p:nvSpPr>
        <p:spPr>
          <a:xfrm>
            <a:off x="1403648" y="332656"/>
            <a:ext cx="7498080" cy="1143000"/>
          </a:xfrm>
          <a:prstGeom prst="rect">
            <a:avLst/>
          </a:prstGeom>
        </p:spPr>
        <p:txBody>
          <a:bodyPr wrap="square" anchor="ctr">
            <a:spAutoFit/>
          </a:bodyPr>
          <a:lstStyle/>
          <a:p>
            <a:pPr marL="0" marR="0" lvl="0" indent="0" algn="just" defTabSz="914400" rtl="0" eaLnBrk="1" fontAlgn="auto" latinLnBrk="0" hangingPunct="1">
              <a:lnSpc>
                <a:spcPct val="150000"/>
              </a:lnSpc>
              <a:spcBef>
                <a:spcPct val="0"/>
              </a:spcBef>
              <a:spcAft>
                <a:spcPts val="0"/>
              </a:spcAft>
              <a:buClrTx/>
              <a:buSzTx/>
              <a:buFontTx/>
              <a:buNone/>
              <a:tabLst/>
              <a:defRPr/>
            </a:pPr>
            <a:r>
              <a:rPr kumimoji="0" lang="en-IN" sz="2400" b="1"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COMPONENTS OF INFORMATION DECISIONS</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B050"/>
                </a:solidFill>
              </a:rPr>
              <a:t>Information-Related Metrics</a:t>
            </a:r>
          </a:p>
          <a:p>
            <a:pPr algn="just">
              <a:lnSpc>
                <a:spcPct val="150000"/>
              </a:lnSpc>
            </a:pPr>
            <a:r>
              <a:rPr lang="en-IN" sz="2400" dirty="0" smtClean="0"/>
              <a:t>Forecast horizon:  It identifies how far in advance of the actual event a forecast is made</a:t>
            </a:r>
          </a:p>
          <a:p>
            <a:pPr algn="just">
              <a:lnSpc>
                <a:spcPct val="150000"/>
              </a:lnSpc>
            </a:pPr>
            <a:r>
              <a:rPr lang="en-IN" sz="2400" dirty="0" smtClean="0"/>
              <a:t>Frequency of update:  It identifies how frequently each forecast is updated</a:t>
            </a:r>
          </a:p>
          <a:p>
            <a:pPr algn="just">
              <a:lnSpc>
                <a:spcPct val="150000"/>
              </a:lnSpc>
            </a:pPr>
            <a:r>
              <a:rPr lang="en-IN" sz="2400" dirty="0" smtClean="0"/>
              <a:t>Forecast error : It measures the difference between the forecast and actual demand</a:t>
            </a:r>
          </a:p>
        </p:txBody>
      </p:sp>
      <p:sp>
        <p:nvSpPr>
          <p:cNvPr id="5" name="Slide Number Placeholder 4"/>
          <p:cNvSpPr>
            <a:spLocks noGrp="1"/>
          </p:cNvSpPr>
          <p:nvPr>
            <p:ph type="sldNum" sz="quarter" idx="12"/>
          </p:nvPr>
        </p:nvSpPr>
        <p:spPr/>
        <p:txBody>
          <a:bodyPr/>
          <a:lstStyle/>
          <a:p>
            <a:fld id="{58125F2B-4A90-457D-93BE-034E05AC2C47}" type="slidenum">
              <a:rPr lang="en-IN" smtClean="0"/>
              <a:pPr/>
              <a:t>62</a:t>
            </a:fld>
            <a:endParaRPr lang="en-IN"/>
          </a:p>
        </p:txBody>
      </p:sp>
      <p:sp>
        <p:nvSpPr>
          <p:cNvPr id="7" name="Title 4"/>
          <p:cNvSpPr>
            <a:spLocks noGrp="1"/>
          </p:cNvSpPr>
          <p:nvPr>
            <p:ph type="title"/>
          </p:nvPr>
        </p:nvSpPr>
        <p:spPr>
          <a:prstGeom prst="rect">
            <a:avLst/>
          </a:prstGeom>
        </p:spPr>
        <p:txBody>
          <a:bodyPr wrap="square">
            <a:spAutoFit/>
          </a:bodyPr>
          <a:lstStyle/>
          <a:p>
            <a:pPr algn="just">
              <a:lnSpc>
                <a:spcPct val="150000"/>
              </a:lnSpc>
              <a:buNone/>
            </a:pPr>
            <a:r>
              <a:rPr lang="en-IN" sz="2400" b="1" dirty="0" smtClean="0">
                <a:solidFill>
                  <a:srgbClr val="FF0000"/>
                </a:solidFill>
              </a:rPr>
              <a:t>COMPONENTS OF INFORMATION DECISIONS</a:t>
            </a:r>
          </a:p>
        </p:txBody>
      </p:sp>
      <p:sp>
        <p:nvSpPr>
          <p:cNvPr id="8" name="TextBox 7"/>
          <p:cNvSpPr txBox="1"/>
          <p:nvPr/>
        </p:nvSpPr>
        <p:spPr>
          <a:xfrm>
            <a:off x="7668344" y="5949280"/>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50000"/>
              </a:lnSpc>
            </a:pPr>
            <a:r>
              <a:rPr lang="en-IN" sz="2400" dirty="0" smtClean="0"/>
              <a:t>Seasonal factors: It  measure the extent to which the average demand in a season is above or below the average in the year</a:t>
            </a:r>
          </a:p>
          <a:p>
            <a:pPr algn="just">
              <a:lnSpc>
                <a:spcPct val="150000"/>
              </a:lnSpc>
            </a:pPr>
            <a:r>
              <a:rPr lang="en-IN" sz="2400" dirty="0" smtClean="0"/>
              <a:t>Variance from plan: It  identifies the difference between the planned production/inventories and the actual values</a:t>
            </a:r>
          </a:p>
          <a:p>
            <a:pPr algn="just">
              <a:lnSpc>
                <a:spcPct val="150000"/>
              </a:lnSpc>
            </a:pPr>
            <a:r>
              <a:rPr lang="en-IN" sz="2400" dirty="0" smtClean="0"/>
              <a:t>Ratio of demand variability to order variability: It measures the standard deviation of incoming demand and supply orders placed</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63</a:t>
            </a:fld>
            <a:endParaRPr lang="en-IN"/>
          </a:p>
        </p:txBody>
      </p:sp>
      <p:sp>
        <p:nvSpPr>
          <p:cNvPr id="4" name="Rectangle 3"/>
          <p:cNvSpPr/>
          <p:nvPr/>
        </p:nvSpPr>
        <p:spPr>
          <a:xfrm>
            <a:off x="1259632" y="476672"/>
            <a:ext cx="7884368" cy="461665"/>
          </a:xfrm>
          <a:prstGeom prst="rect">
            <a:avLst/>
          </a:prstGeom>
        </p:spPr>
        <p:txBody>
          <a:bodyPr wrap="square">
            <a:spAutoFit/>
          </a:bodyPr>
          <a:lstStyle/>
          <a:p>
            <a:r>
              <a:rPr lang="en-IN" sz="2400" b="1" dirty="0" smtClean="0">
                <a:solidFill>
                  <a:srgbClr val="FF0000"/>
                </a:solidFill>
              </a:rPr>
              <a:t>COMPONENTS OF INFORMATION DECISIONS</a:t>
            </a:r>
            <a:endParaRPr lang="en-IN" sz="2400" dirty="0"/>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Information</a:t>
            </a:r>
            <a:endParaRPr lang="en-IN" sz="3200" dirty="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00B0F0"/>
                </a:solidFill>
              </a:rPr>
              <a:t>Overall Trade-Off: Responsiveness Versus Efficiency</a:t>
            </a:r>
          </a:p>
          <a:p>
            <a:pPr algn="just">
              <a:lnSpc>
                <a:spcPct val="150000"/>
              </a:lnSpc>
            </a:pPr>
            <a:r>
              <a:rPr lang="en-IN" sz="2400" dirty="0" smtClean="0"/>
              <a:t>The information driver is used to improve the performance of other drivers. </a:t>
            </a:r>
            <a:r>
              <a:rPr lang="en-IN" sz="2400" dirty="0" smtClean="0">
                <a:solidFill>
                  <a:srgbClr val="00B050"/>
                </a:solidFill>
              </a:rPr>
              <a:t>Accurate information </a:t>
            </a:r>
            <a:r>
              <a:rPr lang="en-IN" sz="2400" dirty="0" smtClean="0"/>
              <a:t>can help a firm improve efficiency by decreasing inventory and transportation costs. </a:t>
            </a:r>
          </a:p>
          <a:p>
            <a:pPr marL="365760" lvl="1" indent="-283464" algn="just">
              <a:lnSpc>
                <a:spcPct val="150000"/>
              </a:lnSpc>
              <a:spcBef>
                <a:spcPts val="600"/>
              </a:spcBef>
              <a:buSzPct val="80000"/>
              <a:buFont typeface="Wingdings 2"/>
              <a:buChar char=""/>
            </a:pPr>
            <a:r>
              <a:rPr lang="en-US" sz="2400" dirty="0" smtClean="0">
                <a:solidFill>
                  <a:srgbClr val="0070C0"/>
                </a:solidFill>
              </a:rPr>
              <a:t>More information is not always better</a:t>
            </a:r>
          </a:p>
          <a:p>
            <a:pPr marL="365760" lvl="1" indent="-283464" algn="just">
              <a:lnSpc>
                <a:spcPct val="150000"/>
              </a:lnSpc>
              <a:spcBef>
                <a:spcPts val="600"/>
              </a:spcBef>
              <a:buSzPct val="80000"/>
              <a:buFont typeface="Wingdings 2"/>
              <a:buChar char=""/>
            </a:pPr>
            <a:r>
              <a:rPr lang="en-US" sz="2400" dirty="0" smtClean="0"/>
              <a:t>Evaluate the minimum information required to accomplish the desired objectives</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64</a:t>
            </a:fld>
            <a:endParaRPr lang="en-IN"/>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Sourcing</a:t>
            </a:r>
            <a:endParaRPr lang="en-IN" sz="3200" dirty="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00B0F0"/>
                </a:solidFill>
              </a:rPr>
              <a:t>ROLE IN THE SUPPLY CHAIN</a:t>
            </a:r>
          </a:p>
          <a:p>
            <a:pPr algn="just">
              <a:lnSpc>
                <a:spcPct val="150000"/>
              </a:lnSpc>
            </a:pPr>
            <a:r>
              <a:rPr lang="en-IN" sz="2400" dirty="0" smtClean="0"/>
              <a:t>The set of </a:t>
            </a:r>
            <a:r>
              <a:rPr lang="en-IN" sz="2400" dirty="0" smtClean="0">
                <a:solidFill>
                  <a:srgbClr val="00B050"/>
                </a:solidFill>
              </a:rPr>
              <a:t>business processes</a:t>
            </a:r>
            <a:r>
              <a:rPr lang="en-IN" sz="2400" dirty="0" smtClean="0"/>
              <a:t> required to purchase goods and services.</a:t>
            </a:r>
          </a:p>
          <a:p>
            <a:pPr algn="just">
              <a:lnSpc>
                <a:spcPct val="150000"/>
              </a:lnSpc>
            </a:pPr>
            <a:r>
              <a:rPr lang="en-IN" sz="2400" dirty="0" smtClean="0"/>
              <a:t>For each outsourced task, the manager must decide whether to source from a single supplier or a portfolio of suppliers</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65</a:t>
            </a:fld>
            <a:endParaRPr lang="en-IN"/>
          </a:p>
        </p:txBody>
      </p:sp>
      <p:sp>
        <p:nvSpPr>
          <p:cNvPr id="7" name="TextBox 6"/>
          <p:cNvSpPr txBox="1"/>
          <p:nvPr/>
        </p:nvSpPr>
        <p:spPr>
          <a:xfrm>
            <a:off x="7596336" y="5877272"/>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Sourcing</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Suppliers are selected and their performances are measured.</a:t>
            </a:r>
          </a:p>
          <a:p>
            <a:pPr algn="just">
              <a:lnSpc>
                <a:spcPct val="150000"/>
              </a:lnSpc>
            </a:pPr>
            <a:r>
              <a:rPr lang="en-IN" sz="2400" dirty="0" smtClean="0"/>
              <a:t>Once suppliers and contracts are in place, procurement processes that facilitate the placement and delivery of orders play a major role</a:t>
            </a:r>
          </a:p>
          <a:p>
            <a:pPr marL="365760" lvl="1" indent="-283464" algn="just">
              <a:lnSpc>
                <a:spcPct val="150000"/>
              </a:lnSpc>
              <a:spcBef>
                <a:spcPts val="600"/>
              </a:spcBef>
              <a:buSzPct val="80000"/>
              <a:buFont typeface="Wingdings 2"/>
              <a:buChar char=""/>
            </a:pPr>
            <a:r>
              <a:rPr lang="en-US" sz="2400" dirty="0" smtClean="0"/>
              <a:t>Globalization creates many more sourcing options with both considerable opportunity and potential risk</a:t>
            </a:r>
          </a:p>
          <a:p>
            <a:pPr>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66</a:t>
            </a:fld>
            <a:endParaRPr lang="en-IN"/>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Sourcing</a:t>
            </a:r>
            <a:endParaRPr lang="en-IN" sz="3200" dirty="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00B0F0"/>
                </a:solidFill>
              </a:rPr>
              <a:t>ROLE IN THE COMPETITIVE STRATEGY</a:t>
            </a:r>
          </a:p>
          <a:p>
            <a:pPr algn="just">
              <a:lnSpc>
                <a:spcPct val="150000"/>
              </a:lnSpc>
            </a:pPr>
            <a:r>
              <a:rPr lang="en-IN" sz="2400" dirty="0" smtClean="0"/>
              <a:t>Firms outsource to responsive </a:t>
            </a:r>
            <a:r>
              <a:rPr lang="en-IN" sz="2400" dirty="0" smtClean="0">
                <a:solidFill>
                  <a:srgbClr val="FF0000"/>
                </a:solidFill>
              </a:rPr>
              <a:t>third parties</a:t>
            </a:r>
            <a:r>
              <a:rPr lang="en-IN" sz="2400" dirty="0" smtClean="0"/>
              <a:t> if it is too expensive for them to develop this responsiveness on their own</a:t>
            </a:r>
          </a:p>
          <a:p>
            <a:pPr algn="just">
              <a:lnSpc>
                <a:spcPct val="150000"/>
              </a:lnSpc>
            </a:pPr>
            <a:r>
              <a:rPr lang="en-IN" sz="2400" dirty="0" smtClean="0"/>
              <a:t>Firms have kept the responsive process in-house, to maintain control. Benetton keeps the dyeing of knit garments in-house so it can respond quickly to orders as they arrive.</a:t>
            </a:r>
          </a:p>
        </p:txBody>
      </p:sp>
      <p:sp>
        <p:nvSpPr>
          <p:cNvPr id="5" name="Slide Number Placeholder 4"/>
          <p:cNvSpPr>
            <a:spLocks noGrp="1"/>
          </p:cNvSpPr>
          <p:nvPr>
            <p:ph type="sldNum" sz="quarter" idx="12"/>
          </p:nvPr>
        </p:nvSpPr>
        <p:spPr/>
        <p:txBody>
          <a:bodyPr/>
          <a:lstStyle/>
          <a:p>
            <a:fld id="{58125F2B-4A90-457D-93BE-034E05AC2C47}" type="slidenum">
              <a:rPr lang="en-IN" smtClean="0"/>
              <a:pPr/>
              <a:t>67</a:t>
            </a:fld>
            <a:endParaRPr lang="en-IN"/>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solidFill>
                  <a:schemeClr val="accent1"/>
                </a:solidFill>
              </a:rPr>
              <a:t>Example</a:t>
            </a:r>
            <a:r>
              <a:rPr lang="en-IN" sz="2400" dirty="0" smtClean="0"/>
              <a:t>: </a:t>
            </a:r>
            <a:r>
              <a:rPr lang="en-IN" sz="2400" dirty="0" smtClean="0">
                <a:solidFill>
                  <a:srgbClr val="FF0000"/>
                </a:solidFill>
              </a:rPr>
              <a:t>Cisco</a:t>
            </a:r>
            <a:r>
              <a:rPr lang="en-IN" sz="2400" dirty="0" smtClean="0"/>
              <a:t> has outsourced almost all of its manufacturing. For low-end products such as routers for home networks, Cisco aims for efficiency. Cisco aims for the lowest-cost manufacturing location and economies of scale in transportation because the targeted market segment values low cost.</a:t>
            </a:r>
          </a:p>
          <a:p>
            <a:pPr algn="just">
              <a:lnSpc>
                <a:spcPct val="150000"/>
              </a:lnSpc>
            </a:pPr>
            <a:r>
              <a:rPr lang="en-IN" sz="2400" dirty="0" smtClean="0"/>
              <a:t>For high-end products, in contrast, Cisco outsources to contract manufacturers in the United States.</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68</a:t>
            </a:fld>
            <a:endParaRPr lang="en-IN"/>
          </a:p>
        </p:txBody>
      </p:sp>
      <p:sp>
        <p:nvSpPr>
          <p:cNvPr id="4" name="Rectangle 3"/>
          <p:cNvSpPr/>
          <p:nvPr/>
        </p:nvSpPr>
        <p:spPr>
          <a:xfrm>
            <a:off x="1187624" y="620688"/>
            <a:ext cx="7740352" cy="646331"/>
          </a:xfrm>
          <a:prstGeom prst="rect">
            <a:avLst/>
          </a:prstGeom>
        </p:spPr>
        <p:txBody>
          <a:bodyPr wrap="square">
            <a:spAutoFit/>
          </a:bodyPr>
          <a:lstStyle/>
          <a:p>
            <a:pPr algn="just">
              <a:lnSpc>
                <a:spcPct val="150000"/>
              </a:lnSpc>
            </a:pPr>
            <a:r>
              <a:rPr lang="en-IN" sz="2400" b="1" dirty="0" smtClean="0">
                <a:solidFill>
                  <a:srgbClr val="00B0F0"/>
                </a:solidFill>
              </a:rPr>
              <a:t>ROLE IN THE COMPETITIVE STRATEGY</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Sourcing</a:t>
            </a:r>
            <a:endParaRPr lang="en-IN" sz="3200" dirty="0"/>
          </a:p>
        </p:txBody>
      </p:sp>
      <p:sp>
        <p:nvSpPr>
          <p:cNvPr id="3" name="Content Placeholder 2"/>
          <p:cNvSpPr>
            <a:spLocks noGrp="1"/>
          </p:cNvSpPr>
          <p:nvPr>
            <p:ph idx="1"/>
          </p:nvPr>
        </p:nvSpPr>
        <p:spPr/>
        <p:txBody>
          <a:bodyPr>
            <a:normAutofit/>
          </a:bodyPr>
          <a:lstStyle/>
          <a:p>
            <a:pPr algn="just">
              <a:lnSpc>
                <a:spcPct val="150000"/>
              </a:lnSpc>
              <a:buNone/>
            </a:pPr>
            <a:r>
              <a:rPr lang="en-IN" sz="2400" b="1" dirty="0" smtClean="0">
                <a:solidFill>
                  <a:srgbClr val="00B0F0"/>
                </a:solidFill>
              </a:rPr>
              <a:t>COMPONENTS OF SOURCING DECISIONS</a:t>
            </a:r>
          </a:p>
          <a:p>
            <a:pPr algn="just">
              <a:lnSpc>
                <a:spcPct val="150000"/>
              </a:lnSpc>
              <a:buFont typeface="Wingdings" pitchFamily="2" charset="2"/>
              <a:buChar char="Ø"/>
            </a:pPr>
            <a:r>
              <a:rPr lang="en-IN" sz="2400" b="1" dirty="0" smtClean="0">
                <a:solidFill>
                  <a:srgbClr val="FF0000"/>
                </a:solidFill>
              </a:rPr>
              <a:t>In-House or Outsource</a:t>
            </a:r>
          </a:p>
          <a:p>
            <a:pPr algn="just">
              <a:lnSpc>
                <a:spcPct val="150000"/>
              </a:lnSpc>
            </a:pPr>
            <a:r>
              <a:rPr lang="en-IN" sz="2400" dirty="0" smtClean="0"/>
              <a:t>Perform a task in-house or outsource it to a third party</a:t>
            </a:r>
          </a:p>
          <a:p>
            <a:pPr algn="just">
              <a:lnSpc>
                <a:spcPct val="150000"/>
              </a:lnSpc>
            </a:pPr>
            <a:r>
              <a:rPr lang="en-IN" sz="2400" dirty="0" smtClean="0"/>
              <a:t>This decision should be driven in part by its impact on the total supply chain profit</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69</a:t>
            </a:fld>
            <a:endParaRPr lang="en-IN"/>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cs typeface="Times New Roman" pitchFamily="18" charset="0"/>
              </a:rPr>
              <a:t>ROA can be written as the product of two ratios-</a:t>
            </a:r>
            <a:r>
              <a:rPr lang="en-US" dirty="0" smtClean="0">
                <a:solidFill>
                  <a:srgbClr val="00B050"/>
                </a:solidFill>
                <a:cs typeface="Times New Roman" pitchFamily="18" charset="0"/>
              </a:rPr>
              <a:t>profit margin and asset turnover</a:t>
            </a:r>
          </a:p>
          <a:p>
            <a:pPr>
              <a:buNone/>
            </a:pPr>
            <a:endParaRPr lang="en-US" dirty="0" smtClean="0">
              <a:cs typeface="Times New Roman" pitchFamily="18" charset="0"/>
            </a:endParaRPr>
          </a:p>
          <a:p>
            <a:endParaRPr lang="en-IN"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7</a:t>
            </a:fld>
            <a:endParaRPr lang="en-IN"/>
          </a:p>
        </p:txBody>
      </p:sp>
      <p:graphicFrame>
        <p:nvGraphicFramePr>
          <p:cNvPr id="21506" name="Object 2"/>
          <p:cNvGraphicFramePr>
            <a:graphicFrameLocks noChangeAspect="1"/>
          </p:cNvGraphicFramePr>
          <p:nvPr/>
        </p:nvGraphicFramePr>
        <p:xfrm>
          <a:off x="1403648" y="3356992"/>
          <a:ext cx="7132623" cy="792088"/>
        </p:xfrm>
        <a:graphic>
          <a:graphicData uri="http://schemas.openxmlformats.org/presentationml/2006/ole">
            <mc:AlternateContent xmlns:mc="http://schemas.openxmlformats.org/markup-compatibility/2006">
              <mc:Choice xmlns:v="urn:schemas-microsoft-com:vml" Requires="v">
                <p:oleObj spid="_x0000_s21510" name="Equation" r:id="rId3" imgW="2895480" imgH="393480" progId="Equation.3">
                  <p:embed/>
                </p:oleObj>
              </mc:Choice>
              <mc:Fallback>
                <p:oleObj name="Equation" r:id="rId3" imgW="28954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356992"/>
                        <a:ext cx="7132623"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3"/>
          <p:cNvGraphicFramePr>
            <a:graphicFrameLocks noChangeAspect="1"/>
          </p:cNvGraphicFramePr>
          <p:nvPr/>
        </p:nvGraphicFramePr>
        <p:xfrm>
          <a:off x="4139952" y="4509120"/>
          <a:ext cx="4623163" cy="799232"/>
        </p:xfrm>
        <a:graphic>
          <a:graphicData uri="http://schemas.openxmlformats.org/presentationml/2006/ole">
            <mc:AlternateContent xmlns:mc="http://schemas.openxmlformats.org/markup-compatibility/2006">
              <mc:Choice xmlns:v="urn:schemas-microsoft-com:vml" Requires="v">
                <p:oleObj spid="_x0000_s21511" name="Equation" r:id="rId5" imgW="2006280" imgH="393480" progId="Equation.3">
                  <p:embed/>
                </p:oleObj>
              </mc:Choice>
              <mc:Fallback>
                <p:oleObj name="Equation" r:id="rId5" imgW="200628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4509120"/>
                        <a:ext cx="4623163" cy="799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Supplier Selection</a:t>
            </a:r>
          </a:p>
          <a:p>
            <a:pPr algn="just">
              <a:lnSpc>
                <a:spcPct val="150000"/>
              </a:lnSpc>
            </a:pPr>
            <a:r>
              <a:rPr lang="en-IN" sz="2400" dirty="0" smtClean="0"/>
              <a:t>The number of suppliers for a particular activity</a:t>
            </a:r>
          </a:p>
          <a:p>
            <a:pPr algn="just">
              <a:lnSpc>
                <a:spcPct val="150000"/>
              </a:lnSpc>
            </a:pPr>
            <a:r>
              <a:rPr lang="en-IN" sz="2400" dirty="0" smtClean="0"/>
              <a:t>Identification of criteria ,direct negotiation or auction</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70</a:t>
            </a:fld>
            <a:endParaRPr lang="en-IN"/>
          </a:p>
        </p:txBody>
      </p:sp>
      <p:sp>
        <p:nvSpPr>
          <p:cNvPr id="4" name="Rectangle 3"/>
          <p:cNvSpPr/>
          <p:nvPr/>
        </p:nvSpPr>
        <p:spPr>
          <a:xfrm>
            <a:off x="1259632" y="332656"/>
            <a:ext cx="7884368" cy="646331"/>
          </a:xfrm>
          <a:prstGeom prst="rect">
            <a:avLst/>
          </a:prstGeom>
        </p:spPr>
        <p:txBody>
          <a:bodyPr wrap="square">
            <a:spAutoFit/>
          </a:bodyPr>
          <a:lstStyle/>
          <a:p>
            <a:pPr algn="just">
              <a:lnSpc>
                <a:spcPct val="150000"/>
              </a:lnSpc>
              <a:buNone/>
            </a:pPr>
            <a:r>
              <a:rPr lang="en-IN" sz="2400" b="1" dirty="0" smtClean="0">
                <a:solidFill>
                  <a:srgbClr val="00B0F0"/>
                </a:solidFill>
              </a:rPr>
              <a:t>COMPONENTS OF SOURCING DECISIONS</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Procurement</a:t>
            </a:r>
          </a:p>
          <a:p>
            <a:pPr algn="just">
              <a:lnSpc>
                <a:spcPct val="150000"/>
              </a:lnSpc>
            </a:pPr>
            <a:r>
              <a:rPr lang="en-IN" sz="2400" dirty="0" smtClean="0"/>
              <a:t>The supplier sends product in response to customer orders</a:t>
            </a:r>
          </a:p>
          <a:p>
            <a:pPr algn="just">
              <a:lnSpc>
                <a:spcPct val="150000"/>
              </a:lnSpc>
            </a:pPr>
            <a:r>
              <a:rPr lang="en-IN" sz="2400" dirty="0" smtClean="0"/>
              <a:t>Managers must decide on the structure of procurement of direct as well as indirect materials, and strategic as well as general material</a:t>
            </a: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71</a:t>
            </a:fld>
            <a:endParaRPr lang="en-IN"/>
          </a:p>
        </p:txBody>
      </p:sp>
      <p:sp>
        <p:nvSpPr>
          <p:cNvPr id="4" name="Rectangle 3"/>
          <p:cNvSpPr/>
          <p:nvPr/>
        </p:nvSpPr>
        <p:spPr>
          <a:xfrm>
            <a:off x="1043608" y="260648"/>
            <a:ext cx="7920880" cy="646331"/>
          </a:xfrm>
          <a:prstGeom prst="rect">
            <a:avLst/>
          </a:prstGeom>
        </p:spPr>
        <p:txBody>
          <a:bodyPr wrap="square">
            <a:spAutoFit/>
          </a:bodyPr>
          <a:lstStyle/>
          <a:p>
            <a:pPr algn="just">
              <a:lnSpc>
                <a:spcPct val="150000"/>
              </a:lnSpc>
              <a:buNone/>
            </a:pPr>
            <a:r>
              <a:rPr lang="en-IN" sz="2400" b="1" dirty="0" smtClean="0">
                <a:solidFill>
                  <a:srgbClr val="00B0F0"/>
                </a:solidFill>
              </a:rPr>
              <a:t>COMPONENTS OF SOURCING DECISIONS</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Sourcing-Related Metrics</a:t>
            </a:r>
          </a:p>
          <a:p>
            <a:pPr algn="just">
              <a:lnSpc>
                <a:spcPct val="150000"/>
              </a:lnSpc>
            </a:pPr>
            <a:r>
              <a:rPr lang="en-IN" sz="2400" dirty="0" smtClean="0"/>
              <a:t>Days payable outstanding measures the number of days between when a supplier performed a supply chain task and when it was paid</a:t>
            </a:r>
          </a:p>
          <a:p>
            <a:pPr algn="just">
              <a:lnSpc>
                <a:spcPct val="150000"/>
              </a:lnSpc>
            </a:pPr>
            <a:r>
              <a:rPr lang="en-IN" sz="2400" dirty="0" smtClean="0"/>
              <a:t>Average purchase price measures the average price at which a good or service was purchased during the year</a:t>
            </a:r>
          </a:p>
          <a:p>
            <a:pPr algn="just">
              <a:lnSpc>
                <a:spcPct val="150000"/>
              </a:lnSpc>
            </a:pPr>
            <a:r>
              <a:rPr lang="en-IN" sz="2400" dirty="0" smtClean="0"/>
              <a:t>Range of purchase price measures the fluctuation in purchase price during a specified period</a:t>
            </a:r>
          </a:p>
        </p:txBody>
      </p:sp>
      <p:sp>
        <p:nvSpPr>
          <p:cNvPr id="5" name="Slide Number Placeholder 4"/>
          <p:cNvSpPr>
            <a:spLocks noGrp="1"/>
          </p:cNvSpPr>
          <p:nvPr>
            <p:ph type="sldNum" sz="quarter" idx="12"/>
          </p:nvPr>
        </p:nvSpPr>
        <p:spPr/>
        <p:txBody>
          <a:bodyPr/>
          <a:lstStyle/>
          <a:p>
            <a:fld id="{58125F2B-4A90-457D-93BE-034E05AC2C47}" type="slidenum">
              <a:rPr lang="en-IN" smtClean="0"/>
              <a:pPr/>
              <a:t>72</a:t>
            </a:fld>
            <a:endParaRPr lang="en-IN"/>
          </a:p>
        </p:txBody>
      </p:sp>
      <p:sp>
        <p:nvSpPr>
          <p:cNvPr id="6" name="Rectangle 5"/>
          <p:cNvSpPr/>
          <p:nvPr/>
        </p:nvSpPr>
        <p:spPr>
          <a:xfrm>
            <a:off x="1691680" y="188640"/>
            <a:ext cx="7452320" cy="646331"/>
          </a:xfrm>
          <a:prstGeom prst="rect">
            <a:avLst/>
          </a:prstGeom>
        </p:spPr>
        <p:txBody>
          <a:bodyPr wrap="square">
            <a:spAutoFit/>
          </a:bodyPr>
          <a:lstStyle/>
          <a:p>
            <a:pPr algn="just">
              <a:lnSpc>
                <a:spcPct val="150000"/>
              </a:lnSpc>
              <a:buNone/>
            </a:pPr>
            <a:r>
              <a:rPr lang="en-IN" sz="2400" b="1" dirty="0" smtClean="0">
                <a:solidFill>
                  <a:srgbClr val="00B0F0"/>
                </a:solidFill>
              </a:rPr>
              <a:t>COMPONENTS OF SOURCING DECISIONS</a:t>
            </a:r>
          </a:p>
        </p:txBody>
      </p:sp>
      <p:sp>
        <p:nvSpPr>
          <p:cNvPr id="7" name="TextBox 6"/>
          <p:cNvSpPr txBox="1"/>
          <p:nvPr/>
        </p:nvSpPr>
        <p:spPr>
          <a:xfrm>
            <a:off x="7380312" y="6309320"/>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t>Average purchase quantity measures the average amount purchased per order</a:t>
            </a:r>
          </a:p>
          <a:p>
            <a:pPr algn="just">
              <a:lnSpc>
                <a:spcPct val="150000"/>
              </a:lnSpc>
            </a:pPr>
            <a:r>
              <a:rPr lang="en-IN" sz="2400" dirty="0" smtClean="0"/>
              <a:t>Fraction on-time deliveries measures the fraction of deliveries from the supplier that were on time</a:t>
            </a:r>
          </a:p>
          <a:p>
            <a:pPr algn="just">
              <a:lnSpc>
                <a:spcPct val="150000"/>
              </a:lnSpc>
            </a:pPr>
            <a:r>
              <a:rPr lang="en-IN" sz="2400" dirty="0" smtClean="0"/>
              <a:t>Supply quality measures the quality of product supplied</a:t>
            </a:r>
          </a:p>
          <a:p>
            <a:pPr algn="just">
              <a:lnSpc>
                <a:spcPct val="150000"/>
              </a:lnSpc>
            </a:pPr>
            <a:r>
              <a:rPr lang="en-IN" sz="2400" dirty="0" smtClean="0"/>
              <a:t>Supply lead time measures the average time between when an order is placed and the product arrives.</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73</a:t>
            </a:fld>
            <a:endParaRPr lang="en-IN"/>
          </a:p>
        </p:txBody>
      </p:sp>
      <p:sp>
        <p:nvSpPr>
          <p:cNvPr id="4" name="Rectangle 3"/>
          <p:cNvSpPr/>
          <p:nvPr/>
        </p:nvSpPr>
        <p:spPr>
          <a:xfrm>
            <a:off x="1259632" y="332656"/>
            <a:ext cx="7884368" cy="646331"/>
          </a:xfrm>
          <a:prstGeom prst="rect">
            <a:avLst/>
          </a:prstGeom>
        </p:spPr>
        <p:txBody>
          <a:bodyPr wrap="square">
            <a:spAutoFit/>
          </a:bodyPr>
          <a:lstStyle/>
          <a:p>
            <a:pPr algn="just">
              <a:lnSpc>
                <a:spcPct val="150000"/>
              </a:lnSpc>
              <a:buNone/>
            </a:pPr>
            <a:r>
              <a:rPr lang="en-IN" sz="2400" b="1" dirty="0" smtClean="0">
                <a:solidFill>
                  <a:srgbClr val="00B0F0"/>
                </a:solidFill>
              </a:rPr>
              <a:t>COMPONENTS OF SOURCING DECISIONS</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0"/>
            <a:ext cx="7498080" cy="1143000"/>
          </a:xfrm>
        </p:spPr>
        <p:txBody>
          <a:bodyPr>
            <a:normAutofit/>
          </a:bodyPr>
          <a:lstStyle/>
          <a:p>
            <a:r>
              <a:rPr lang="en-IN" sz="3200" dirty="0" smtClean="0"/>
              <a:t>Sourcing</a:t>
            </a:r>
            <a:endParaRPr lang="en-IN" sz="3200" dirty="0"/>
          </a:p>
        </p:txBody>
      </p:sp>
      <p:sp>
        <p:nvSpPr>
          <p:cNvPr id="3" name="Content Placeholder 2"/>
          <p:cNvSpPr>
            <a:spLocks noGrp="1"/>
          </p:cNvSpPr>
          <p:nvPr>
            <p:ph idx="1"/>
          </p:nvPr>
        </p:nvSpPr>
        <p:spPr>
          <a:xfrm>
            <a:off x="1475656" y="1196752"/>
            <a:ext cx="7498080" cy="4800600"/>
          </a:xfrm>
        </p:spPr>
        <p:txBody>
          <a:bodyPr>
            <a:noAutofit/>
          </a:bodyPr>
          <a:lstStyle/>
          <a:p>
            <a:pPr algn="just">
              <a:lnSpc>
                <a:spcPct val="150000"/>
              </a:lnSpc>
              <a:buFont typeface="Wingdings" pitchFamily="2" charset="2"/>
              <a:buChar char="Ø"/>
            </a:pPr>
            <a:r>
              <a:rPr lang="en-IN" sz="2400" b="1" dirty="0" smtClean="0">
                <a:solidFill>
                  <a:srgbClr val="FF0000"/>
                </a:solidFill>
              </a:rPr>
              <a:t>Overall Trade-Off: Increase the Supply Chain Profits</a:t>
            </a:r>
          </a:p>
          <a:p>
            <a:pPr algn="just">
              <a:lnSpc>
                <a:spcPct val="150000"/>
              </a:lnSpc>
            </a:pPr>
            <a:r>
              <a:rPr lang="en-IN" sz="2400" dirty="0" smtClean="0"/>
              <a:t>Sourcing decisions should be made to increase the size of the total profit to be shared across the supply chain. </a:t>
            </a:r>
          </a:p>
          <a:p>
            <a:pPr algn="just">
              <a:lnSpc>
                <a:spcPct val="150000"/>
              </a:lnSpc>
            </a:pPr>
            <a:r>
              <a:rPr lang="en-IN" sz="2400" dirty="0" smtClean="0"/>
              <a:t>The total profits are affected by the impact of sourcing on sales, service, production costs, inventory costs, transportation costs, and information costs.</a:t>
            </a:r>
          </a:p>
          <a:p>
            <a:pPr algn="just">
              <a:lnSpc>
                <a:spcPct val="150000"/>
              </a:lnSpc>
            </a:pPr>
            <a:r>
              <a:rPr lang="en-IN" sz="2400" dirty="0" smtClean="0"/>
              <a:t>Outsourcing to a third party is meaningful if the </a:t>
            </a:r>
            <a:r>
              <a:rPr lang="en-IN" sz="2400" dirty="0" smtClean="0">
                <a:solidFill>
                  <a:srgbClr val="00B050"/>
                </a:solidFill>
              </a:rPr>
              <a:t>third party raises the supply chain profits </a:t>
            </a:r>
            <a:r>
              <a:rPr lang="en-IN" sz="2400" dirty="0" smtClean="0"/>
              <a:t>more than the firm can by its own.</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74</a:t>
            </a:fld>
            <a:endParaRPr lang="en-IN"/>
          </a:p>
        </p:txBody>
      </p:sp>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ROLE IN THE SUPPLY CHAIN</a:t>
            </a:r>
          </a:p>
          <a:p>
            <a:pPr algn="just">
              <a:lnSpc>
                <a:spcPct val="150000"/>
              </a:lnSpc>
            </a:pPr>
            <a:r>
              <a:rPr lang="en-IN" sz="2400" dirty="0" smtClean="0"/>
              <a:t>The process by which a firm decides </a:t>
            </a:r>
            <a:r>
              <a:rPr lang="en-IN" sz="2400" dirty="0" smtClean="0">
                <a:solidFill>
                  <a:srgbClr val="0070C0"/>
                </a:solidFill>
              </a:rPr>
              <a:t>how much to charge customers</a:t>
            </a:r>
            <a:r>
              <a:rPr lang="en-IN" sz="2400" dirty="0" smtClean="0"/>
              <a:t> for its goods and services</a:t>
            </a:r>
          </a:p>
          <a:p>
            <a:pPr algn="just">
              <a:lnSpc>
                <a:spcPct val="150000"/>
              </a:lnSpc>
            </a:pPr>
            <a:r>
              <a:rPr lang="en-IN" sz="2400" dirty="0" smtClean="0"/>
              <a:t>It affects the customer segments that choose to buy the product, as well as the customer's expectations</a:t>
            </a:r>
          </a:p>
          <a:p>
            <a:pPr algn="just">
              <a:lnSpc>
                <a:spcPct val="150000"/>
              </a:lnSpc>
            </a:pPr>
            <a:r>
              <a:rPr lang="en-IN" sz="2400" dirty="0" smtClean="0"/>
              <a:t>A lever that can be used to match supply and demand</a:t>
            </a:r>
          </a:p>
        </p:txBody>
      </p:sp>
      <p:sp>
        <p:nvSpPr>
          <p:cNvPr id="5" name="Slide Number Placeholder 4"/>
          <p:cNvSpPr>
            <a:spLocks noGrp="1"/>
          </p:cNvSpPr>
          <p:nvPr>
            <p:ph type="sldNum" sz="quarter" idx="12"/>
          </p:nvPr>
        </p:nvSpPr>
        <p:spPr/>
        <p:txBody>
          <a:bodyPr/>
          <a:lstStyle/>
          <a:p>
            <a:fld id="{58125F2B-4A90-457D-93BE-034E05AC2C47}" type="slidenum">
              <a:rPr lang="en-IN" smtClean="0"/>
              <a:pPr/>
              <a:t>75</a:t>
            </a:fld>
            <a:endParaRPr lang="en-IN"/>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0070C0"/>
                </a:solidFill>
              </a:rPr>
              <a:t>ROLE IN THE COMPETITIVE STRATEGY</a:t>
            </a:r>
          </a:p>
          <a:p>
            <a:pPr algn="just">
              <a:lnSpc>
                <a:spcPct val="150000"/>
              </a:lnSpc>
            </a:pPr>
            <a:r>
              <a:rPr lang="en-IN" sz="2400" dirty="0" smtClean="0"/>
              <a:t>Customers expect low prices but are comfortable with a lower level of product availability</a:t>
            </a:r>
          </a:p>
          <a:p>
            <a:pPr algn="just">
              <a:lnSpc>
                <a:spcPct val="150000"/>
              </a:lnSpc>
            </a:pPr>
            <a:r>
              <a:rPr lang="en-IN" sz="2400" dirty="0" smtClean="0"/>
              <a:t>Costco, a membership-based wholesaler in the United States, has a policy that prices are kept </a:t>
            </a:r>
            <a:r>
              <a:rPr lang="en-IN" sz="2400" dirty="0" smtClean="0">
                <a:solidFill>
                  <a:srgbClr val="00B050"/>
                </a:solidFill>
              </a:rPr>
              <a:t>steady but low</a:t>
            </a:r>
          </a:p>
          <a:p>
            <a:pPr algn="just">
              <a:lnSpc>
                <a:spcPct val="150000"/>
              </a:lnSpc>
            </a:pPr>
            <a:r>
              <a:rPr lang="en-IN" sz="2400" dirty="0" smtClean="0"/>
              <a:t>Some manufacturing and transportation firms use pricing that </a:t>
            </a:r>
            <a:r>
              <a:rPr lang="en-IN" sz="2400" dirty="0" smtClean="0">
                <a:solidFill>
                  <a:srgbClr val="FF0000"/>
                </a:solidFill>
              </a:rPr>
              <a:t>varies with the response time </a:t>
            </a:r>
            <a:r>
              <a:rPr lang="en-IN" sz="2400" dirty="0" smtClean="0"/>
              <a:t>desired by the customer</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76</a:t>
            </a:fld>
            <a:endParaRPr lang="en-IN"/>
          </a:p>
        </p:txBody>
      </p:sp>
      <p:sp>
        <p:nvSpPr>
          <p:cNvPr id="4" name="Title 1"/>
          <p:cNvSpPr>
            <a:spLocks noGrp="1"/>
          </p:cNvSpPr>
          <p:nvPr>
            <p:ph type="title"/>
          </p:nvPr>
        </p:nvSpPr>
        <p:spPr>
          <a:xfrm>
            <a:off x="1435608" y="274638"/>
            <a:ext cx="7498080" cy="1143000"/>
          </a:xfrm>
        </p:spPr>
        <p:txBody>
          <a:bodyPr>
            <a:normAutofit/>
          </a:bodyPr>
          <a:lstStyle/>
          <a:p>
            <a:r>
              <a:rPr lang="en-IN" sz="3200" dirty="0" smtClean="0"/>
              <a:t>Pricing</a:t>
            </a:r>
            <a:endParaRPr lang="en-IN" sz="3200" dirty="0"/>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p:txBody>
          <a:bodyPr>
            <a:noAutofit/>
          </a:bodyPr>
          <a:lstStyle/>
          <a:p>
            <a:pPr algn="just">
              <a:lnSpc>
                <a:spcPct val="150000"/>
              </a:lnSpc>
            </a:pPr>
            <a:r>
              <a:rPr lang="en-IN" sz="2400" dirty="0" smtClean="0">
                <a:solidFill>
                  <a:schemeClr val="accent1"/>
                </a:solidFill>
              </a:rPr>
              <a:t>Example</a:t>
            </a:r>
            <a:r>
              <a:rPr lang="en-IN" sz="2400" dirty="0" smtClean="0"/>
              <a:t>:  Amazon offers its customers a large menu of prices for products that are purchased from the company</a:t>
            </a:r>
          </a:p>
          <a:p>
            <a:pPr algn="just">
              <a:lnSpc>
                <a:spcPct val="150000"/>
              </a:lnSpc>
            </a:pPr>
            <a:r>
              <a:rPr lang="en-IN" sz="2400" dirty="0" smtClean="0"/>
              <a:t>A person purchasing two books worth $30 could use standard shipping (ships in 3-5 business days) at a cost of $4.98, two-day shipping (ships in 2 business days) at a cost of $11.47, one-day shipping (ships in 1 business day) at a cost of $20.47 or use free shipping (ships in 7-14 business days)</a:t>
            </a:r>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77</a:t>
            </a:fld>
            <a:endParaRPr lang="en-IN"/>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a:xfrm>
            <a:off x="1403648" y="1268760"/>
            <a:ext cx="7498080" cy="4800600"/>
          </a:xfrm>
        </p:spPr>
        <p:txBody>
          <a:bodyPr>
            <a:noAutofit/>
          </a:bodyPr>
          <a:lstStyle/>
          <a:p>
            <a:pPr algn="just">
              <a:lnSpc>
                <a:spcPct val="150000"/>
              </a:lnSpc>
              <a:buFont typeface="Wingdings" pitchFamily="2" charset="2"/>
              <a:buChar char="Ø"/>
            </a:pPr>
            <a:r>
              <a:rPr lang="en-IN" sz="2400" b="1" dirty="0" smtClean="0">
                <a:solidFill>
                  <a:srgbClr val="0070C0"/>
                </a:solidFill>
              </a:rPr>
              <a:t>COMPONENTS OF PRICING DECISIONS</a:t>
            </a:r>
          </a:p>
          <a:p>
            <a:pPr algn="just">
              <a:lnSpc>
                <a:spcPct val="150000"/>
              </a:lnSpc>
              <a:buFont typeface="Wingdings" pitchFamily="2" charset="2"/>
              <a:buChar char="Ø"/>
            </a:pPr>
            <a:r>
              <a:rPr lang="en-IN" sz="2400" b="1" dirty="0" smtClean="0">
                <a:solidFill>
                  <a:srgbClr val="00B050"/>
                </a:solidFill>
              </a:rPr>
              <a:t>Pricing and Economies of Scale</a:t>
            </a:r>
          </a:p>
          <a:p>
            <a:pPr algn="just">
              <a:lnSpc>
                <a:spcPct val="150000"/>
              </a:lnSpc>
            </a:pPr>
            <a:r>
              <a:rPr lang="en-IN" sz="2400" dirty="0" smtClean="0"/>
              <a:t>Changeovers make small production runs more expensive per unit than large production runs</a:t>
            </a:r>
          </a:p>
          <a:p>
            <a:pPr algn="just">
              <a:lnSpc>
                <a:spcPct val="150000"/>
              </a:lnSpc>
            </a:pPr>
            <a:r>
              <a:rPr lang="en-IN" sz="2400" dirty="0" smtClean="0"/>
              <a:t>The provider of the supply chain activity must decide how to price it appropriately to reflect these economies of scale</a:t>
            </a:r>
          </a:p>
          <a:p>
            <a:pPr algn="just">
              <a:lnSpc>
                <a:spcPct val="150000"/>
              </a:lnSpc>
            </a:pPr>
            <a:r>
              <a:rPr lang="en-IN" sz="2400" dirty="0" smtClean="0"/>
              <a:t>A commonly used approach is to offer quantity discounts</a:t>
            </a:r>
          </a:p>
          <a:p>
            <a:pPr algn="just">
              <a:lnSpc>
                <a:spcPct val="150000"/>
              </a:lnSpc>
              <a:buNone/>
            </a:pPr>
            <a:endParaRPr lang="en-IN" sz="2400" dirty="0" smtClean="0"/>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78</a:t>
            </a:fld>
            <a:endParaRPr lang="en-IN"/>
          </a:p>
        </p:txBody>
      </p:sp>
      <p:sp>
        <p:nvSpPr>
          <p:cNvPr id="6" name="TextBox 5"/>
          <p:cNvSpPr txBox="1"/>
          <p:nvPr/>
        </p:nvSpPr>
        <p:spPr>
          <a:xfrm>
            <a:off x="7380312" y="6309320"/>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a:xfrm>
            <a:off x="1435608" y="1340768"/>
            <a:ext cx="7498080" cy="5184576"/>
          </a:xfrm>
        </p:spPr>
        <p:txBody>
          <a:bodyPr>
            <a:normAutofit/>
          </a:bodyPr>
          <a:lstStyle/>
          <a:p>
            <a:pPr algn="just">
              <a:lnSpc>
                <a:spcPct val="150000"/>
              </a:lnSpc>
              <a:buFont typeface="Wingdings" pitchFamily="2" charset="2"/>
              <a:buChar char="Ø"/>
            </a:pPr>
            <a:r>
              <a:rPr lang="en-IN" sz="2400" b="1" dirty="0" smtClean="0">
                <a:solidFill>
                  <a:srgbClr val="00B050"/>
                </a:solidFill>
              </a:rPr>
              <a:t>Everyday Low Pricing Versus High-Low Pricing</a:t>
            </a:r>
          </a:p>
          <a:p>
            <a:pPr marL="539496" indent="-457200" algn="just">
              <a:lnSpc>
                <a:spcPct val="150000"/>
              </a:lnSpc>
            </a:pPr>
            <a:r>
              <a:rPr lang="en-IN" sz="2400" dirty="0" smtClean="0"/>
              <a:t>Everyday low pricing is applied with stable demand</a:t>
            </a:r>
          </a:p>
          <a:p>
            <a:pPr marL="539496" indent="-457200" algn="just">
              <a:lnSpc>
                <a:spcPct val="150000"/>
              </a:lnSpc>
            </a:pPr>
            <a:r>
              <a:rPr lang="en-IN" sz="2400" dirty="0" smtClean="0"/>
              <a:t>The high-low pricing strategy results in a peak during the discount week, often followed by a steep drop in demand during the following weeks</a:t>
            </a:r>
          </a:p>
        </p:txBody>
      </p:sp>
      <p:sp>
        <p:nvSpPr>
          <p:cNvPr id="5" name="Slide Number Placeholder 4"/>
          <p:cNvSpPr>
            <a:spLocks noGrp="1"/>
          </p:cNvSpPr>
          <p:nvPr>
            <p:ph type="sldNum" sz="quarter" idx="12"/>
          </p:nvPr>
        </p:nvSpPr>
        <p:spPr/>
        <p:txBody>
          <a:bodyPr/>
          <a:lstStyle/>
          <a:p>
            <a:fld id="{58125F2B-4A90-457D-93BE-034E05AC2C47}" type="slidenum">
              <a:rPr lang="en-IN" smtClean="0"/>
              <a:pPr/>
              <a:t>79</a:t>
            </a:fld>
            <a:endParaRPr lang="en-IN"/>
          </a:p>
        </p:txBody>
      </p:sp>
      <p:sp>
        <p:nvSpPr>
          <p:cNvPr id="6" name="TextBox 5"/>
          <p:cNvSpPr txBox="1"/>
          <p:nvPr/>
        </p:nvSpPr>
        <p:spPr>
          <a:xfrm>
            <a:off x="7380312" y="6093296"/>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Financial Measures of Performance</a:t>
            </a:r>
            <a:endParaRPr lang="en-IN" sz="3200" dirty="0">
              <a:cs typeface="Times New Roman" pitchFamily="18" charset="0"/>
            </a:endParaRPr>
          </a:p>
        </p:txBody>
      </p:sp>
      <p:sp>
        <p:nvSpPr>
          <p:cNvPr id="6" name="Rectangle 5"/>
          <p:cNvSpPr/>
          <p:nvPr/>
        </p:nvSpPr>
        <p:spPr>
          <a:xfrm>
            <a:off x="1475656" y="1412776"/>
            <a:ext cx="7272808" cy="2505301"/>
          </a:xfrm>
          <a:prstGeom prst="rect">
            <a:avLst/>
          </a:prstGeom>
        </p:spPr>
        <p:txBody>
          <a:bodyPr wrap="square">
            <a:spAutoFit/>
          </a:bodyPr>
          <a:lstStyle/>
          <a:p>
            <a:pPr marL="457200" indent="-457200" algn="just" fontAlgn="auto">
              <a:lnSpc>
                <a:spcPct val="140000"/>
              </a:lnSpc>
              <a:spcBef>
                <a:spcPts val="0"/>
              </a:spcBef>
              <a:buSzPct val="100000"/>
              <a:buFont typeface="Arial"/>
              <a:buChar char="•"/>
              <a:defRPr/>
            </a:pPr>
            <a:r>
              <a:rPr lang="en-US" sz="2800" dirty="0">
                <a:latin typeface="+mj-lt"/>
                <a:cs typeface="Times New Roman" pitchFamily="18" charset="0"/>
              </a:rPr>
              <a:t>Cash-to-cash (C2C) cycle roughly measures </a:t>
            </a:r>
            <a:r>
              <a:rPr lang="en-US" sz="2800" dirty="0">
                <a:solidFill>
                  <a:srgbClr val="FF0000"/>
                </a:solidFill>
                <a:latin typeface="+mj-lt"/>
                <a:cs typeface="Times New Roman" pitchFamily="18" charset="0"/>
              </a:rPr>
              <a:t>the average amount time from when cash enters the process</a:t>
            </a:r>
            <a:r>
              <a:rPr lang="en-US" sz="2800" dirty="0">
                <a:latin typeface="+mj-lt"/>
                <a:cs typeface="Times New Roman" pitchFamily="18" charset="0"/>
              </a:rPr>
              <a:t> as cost to when it returns as collected </a:t>
            </a:r>
            <a:r>
              <a:rPr lang="en-US" sz="2800" dirty="0" smtClean="0">
                <a:latin typeface="+mj-lt"/>
                <a:cs typeface="Times New Roman" pitchFamily="18" charset="0"/>
              </a:rPr>
              <a:t>revenue.</a:t>
            </a:r>
            <a:endParaRPr lang="en-US" sz="2800" dirty="0">
              <a:latin typeface="+mj-lt"/>
              <a:cs typeface="Times New Roman" pitchFamily="18" charset="0"/>
            </a:endParaRPr>
          </a:p>
        </p:txBody>
      </p:sp>
      <p:sp>
        <p:nvSpPr>
          <p:cNvPr id="7" name="Rectangle 6"/>
          <p:cNvSpPr>
            <a:spLocks noChangeArrowheads="1"/>
          </p:cNvSpPr>
          <p:nvPr/>
        </p:nvSpPr>
        <p:spPr bwMode="auto">
          <a:xfrm>
            <a:off x="1835696" y="4437112"/>
            <a:ext cx="6562751" cy="1384995"/>
          </a:xfrm>
          <a:prstGeom prst="rect">
            <a:avLst/>
          </a:prstGeom>
          <a:noFill/>
          <a:ln w="9525">
            <a:noFill/>
            <a:miter lim="800000"/>
            <a:headEnd/>
            <a:tailEnd/>
          </a:ln>
        </p:spPr>
        <p:txBody>
          <a:bodyPr wrap="square">
            <a:spAutoFit/>
          </a:bodyPr>
          <a:lstStyle/>
          <a:p>
            <a:pPr marL="685800" lvl="1" indent="-457200" eaLnBrk="0" hangingPunct="0">
              <a:spcBef>
                <a:spcPct val="0"/>
              </a:spcBef>
              <a:buSzPct val="80000"/>
            </a:pPr>
            <a:r>
              <a:rPr lang="en-US" sz="2800" i="1" dirty="0" smtClean="0">
                <a:latin typeface="+mj-lt"/>
                <a:cs typeface="Times New Roman" pitchFamily="18" charset="0"/>
              </a:rPr>
              <a:t>C2C</a:t>
            </a:r>
            <a:r>
              <a:rPr lang="en-US" sz="2800" dirty="0" smtClean="0">
                <a:latin typeface="+mj-lt"/>
                <a:cs typeface="Times New Roman" pitchFamily="18" charset="0"/>
              </a:rPr>
              <a:t>  </a:t>
            </a:r>
            <a:r>
              <a:rPr lang="en-US" sz="2800" dirty="0" smtClean="0">
                <a:latin typeface="+mj-lt"/>
                <a:cs typeface="Times New Roman" pitchFamily="18" charset="0"/>
              </a:rPr>
              <a:t>= days </a:t>
            </a:r>
            <a:r>
              <a:rPr lang="en-US" sz="2800" dirty="0">
                <a:latin typeface="+mj-lt"/>
                <a:cs typeface="Times New Roman" pitchFamily="18" charset="0"/>
              </a:rPr>
              <a:t>in inventory (1/INVT) </a:t>
            </a:r>
            <a:br>
              <a:rPr lang="en-US" sz="2800" dirty="0">
                <a:latin typeface="+mj-lt"/>
                <a:cs typeface="Times New Roman" pitchFamily="18" charset="0"/>
              </a:rPr>
            </a:br>
            <a:r>
              <a:rPr lang="en-US" sz="2800" dirty="0" smtClean="0">
                <a:latin typeface="+mj-lt"/>
                <a:cs typeface="Times New Roman" pitchFamily="18" charset="0"/>
              </a:rPr>
              <a:t>	</a:t>
            </a:r>
            <a:r>
              <a:rPr lang="en-US" sz="2800" dirty="0">
                <a:latin typeface="+mj-lt"/>
                <a:cs typeface="Times New Roman" pitchFamily="18" charset="0"/>
              </a:rPr>
              <a:t> </a:t>
            </a:r>
            <a:r>
              <a:rPr lang="en-US" sz="2800" dirty="0" smtClean="0">
                <a:latin typeface="+mj-lt"/>
                <a:cs typeface="Times New Roman" pitchFamily="18" charset="0"/>
              </a:rPr>
              <a:t>       + </a:t>
            </a:r>
            <a:r>
              <a:rPr lang="en-US" sz="2800" dirty="0">
                <a:latin typeface="+mj-lt"/>
                <a:cs typeface="Times New Roman" pitchFamily="18" charset="0"/>
              </a:rPr>
              <a:t>days receivable (1/ART</a:t>
            </a:r>
            <a:r>
              <a:rPr lang="en-US" sz="2800" dirty="0" smtClean="0">
                <a:latin typeface="+mj-lt"/>
                <a:cs typeface="Times New Roman" pitchFamily="18" charset="0"/>
              </a:rPr>
              <a:t>)</a:t>
            </a:r>
          </a:p>
          <a:p>
            <a:pPr marL="685800" lvl="1" indent="-457200" eaLnBrk="0" hangingPunct="0">
              <a:spcBef>
                <a:spcPct val="0"/>
              </a:spcBef>
              <a:buSzPct val="80000"/>
            </a:pPr>
            <a:r>
              <a:rPr lang="en-US" sz="2800" dirty="0">
                <a:latin typeface="+mj-lt"/>
                <a:cs typeface="Times New Roman" pitchFamily="18" charset="0"/>
              </a:rPr>
              <a:t>	</a:t>
            </a:r>
            <a:r>
              <a:rPr lang="en-US" sz="2800" dirty="0" smtClean="0">
                <a:latin typeface="+mj-lt"/>
                <a:cs typeface="Times New Roman" pitchFamily="18" charset="0"/>
              </a:rPr>
              <a:t>		</a:t>
            </a:r>
            <a:r>
              <a:rPr lang="en-US" sz="2800" dirty="0" smtClean="0">
                <a:cs typeface="Times New Roman" pitchFamily="18" charset="0"/>
              </a:rPr>
              <a:t> </a:t>
            </a:r>
            <a:r>
              <a:rPr lang="en-US" sz="2800" dirty="0">
                <a:cs typeface="Times New Roman" pitchFamily="18" charset="0"/>
              </a:rPr>
              <a:t>– days payable (1/APT) </a:t>
            </a:r>
            <a:endParaRPr lang="en-US" sz="2800" dirty="0">
              <a:latin typeface="+mj-lt"/>
              <a:cs typeface="Times New Roman" pitchFamily="18" charset="0"/>
            </a:endParaRPr>
          </a:p>
        </p:txBody>
      </p:sp>
      <p:sp>
        <p:nvSpPr>
          <p:cNvPr id="8" name="Slide Number Placeholder 7"/>
          <p:cNvSpPr>
            <a:spLocks noGrp="1"/>
          </p:cNvSpPr>
          <p:nvPr>
            <p:ph type="sldNum" sz="quarter" idx="12"/>
          </p:nvPr>
        </p:nvSpPr>
        <p:spPr/>
        <p:txBody>
          <a:bodyPr/>
          <a:lstStyle/>
          <a:p>
            <a:fld id="{58125F2B-4A90-457D-93BE-034E05AC2C47}" type="slidenum">
              <a:rPr lang="en-IN" smtClean="0"/>
              <a:pPr/>
              <a:t>8</a:t>
            </a:fld>
            <a:endParaRPr lang="en-IN"/>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404664"/>
            <a:ext cx="7498080" cy="6048672"/>
          </a:xfrm>
        </p:spPr>
        <p:txBody>
          <a:bodyPr>
            <a:normAutofit lnSpcReduction="10000"/>
          </a:bodyPr>
          <a:lstStyle/>
          <a:p>
            <a:pPr marL="539496" indent="-457200" algn="just">
              <a:lnSpc>
                <a:spcPct val="150000"/>
              </a:lnSpc>
              <a:buFont typeface="Wingdings" pitchFamily="2" charset="2"/>
              <a:buChar char="Ø"/>
            </a:pPr>
            <a:r>
              <a:rPr lang="en-IN" sz="2400" b="1" dirty="0" smtClean="0">
                <a:solidFill>
                  <a:srgbClr val="00B050"/>
                </a:solidFill>
              </a:rPr>
              <a:t>Fixed Price Versus Menu Pricing</a:t>
            </a:r>
          </a:p>
          <a:p>
            <a:pPr algn="just">
              <a:lnSpc>
                <a:spcPct val="150000"/>
              </a:lnSpc>
            </a:pPr>
            <a:r>
              <a:rPr lang="en-IN" sz="2400" dirty="0" smtClean="0"/>
              <a:t>   Fixed price for its supply chain activities or a menu with prices that  vary with some other attribute</a:t>
            </a:r>
          </a:p>
          <a:p>
            <a:pPr algn="just">
              <a:lnSpc>
                <a:spcPct val="150000"/>
              </a:lnSpc>
            </a:pPr>
            <a:r>
              <a:rPr lang="en-IN" sz="2400" dirty="0" smtClean="0"/>
              <a:t>   If marginal supply chain costs or the value to the customer vary significantly along some attribute, it is often effective to have a pricing menu</a:t>
            </a:r>
          </a:p>
          <a:p>
            <a:pPr algn="just">
              <a:lnSpc>
                <a:spcPct val="150000"/>
              </a:lnSpc>
            </a:pPr>
            <a:r>
              <a:rPr lang="en-IN" sz="2400" dirty="0" smtClean="0"/>
              <a:t>   The pick, pack, and deliver cost at the warehouse, however, is higher in the case of a personal pickup compared to home delivery. </a:t>
            </a:r>
          </a:p>
          <a:p>
            <a:pPr algn="just">
              <a:lnSpc>
                <a:spcPct val="150000"/>
              </a:lnSpc>
            </a:pPr>
            <a:r>
              <a:rPr lang="en-IN" sz="2400" dirty="0" smtClean="0"/>
              <a:t>   The pricing policy thus can lead to customer behaviour that has a negative impact on profits</a:t>
            </a:r>
          </a:p>
          <a:p>
            <a:pPr>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80</a:t>
            </a:fld>
            <a:endParaRPr lang="en-IN"/>
          </a:p>
        </p:txBody>
      </p:sp>
      <p:sp>
        <p:nvSpPr>
          <p:cNvPr id="4" name="TextBox 3"/>
          <p:cNvSpPr txBox="1"/>
          <p:nvPr/>
        </p:nvSpPr>
        <p:spPr>
          <a:xfrm>
            <a:off x="7596336" y="6237312"/>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a:xfrm>
            <a:off x="1403648" y="1268760"/>
            <a:ext cx="7498080" cy="5077544"/>
          </a:xfrm>
        </p:spPr>
        <p:txBody>
          <a:bodyPr>
            <a:noAutofit/>
          </a:bodyPr>
          <a:lstStyle/>
          <a:p>
            <a:pPr algn="just">
              <a:lnSpc>
                <a:spcPct val="150000"/>
              </a:lnSpc>
              <a:buFont typeface="Wingdings" pitchFamily="2" charset="2"/>
              <a:buChar char="Ø"/>
            </a:pPr>
            <a:r>
              <a:rPr lang="en-IN" sz="2400" b="1" dirty="0" smtClean="0">
                <a:solidFill>
                  <a:srgbClr val="00B050"/>
                </a:solidFill>
              </a:rPr>
              <a:t>Pricing-Related Metrics</a:t>
            </a:r>
          </a:p>
          <a:p>
            <a:pPr algn="just">
              <a:lnSpc>
                <a:spcPct val="150000"/>
              </a:lnSpc>
            </a:pPr>
            <a:r>
              <a:rPr lang="en-IN" sz="2400" dirty="0" smtClean="0"/>
              <a:t>Profit margin measures profit as a percentage of revenue</a:t>
            </a:r>
          </a:p>
          <a:p>
            <a:pPr algn="just">
              <a:lnSpc>
                <a:spcPct val="150000"/>
              </a:lnSpc>
            </a:pPr>
            <a:r>
              <a:rPr lang="en-IN" sz="2400" dirty="0" smtClean="0"/>
              <a:t>Days sales outstanding measures the average time between when a sale is made and when the cash is collected</a:t>
            </a:r>
          </a:p>
        </p:txBody>
      </p:sp>
      <p:sp>
        <p:nvSpPr>
          <p:cNvPr id="5" name="Slide Number Placeholder 4"/>
          <p:cNvSpPr>
            <a:spLocks noGrp="1"/>
          </p:cNvSpPr>
          <p:nvPr>
            <p:ph type="sldNum" sz="quarter" idx="12"/>
          </p:nvPr>
        </p:nvSpPr>
        <p:spPr/>
        <p:txBody>
          <a:bodyPr/>
          <a:lstStyle/>
          <a:p>
            <a:fld id="{58125F2B-4A90-457D-93BE-034E05AC2C47}" type="slidenum">
              <a:rPr lang="en-IN" smtClean="0"/>
              <a:pPr/>
              <a:t>81</a:t>
            </a:fld>
            <a:endParaRPr lang="en-IN"/>
          </a:p>
        </p:txBody>
      </p:sp>
      <p:sp>
        <p:nvSpPr>
          <p:cNvPr id="6" name="TextBox 5"/>
          <p:cNvSpPr txBox="1"/>
          <p:nvPr/>
        </p:nvSpPr>
        <p:spPr>
          <a:xfrm>
            <a:off x="7092280" y="6093296"/>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B050"/>
                </a:solidFill>
              </a:rPr>
              <a:t>Pricing-Related Metrics</a:t>
            </a:r>
            <a:br>
              <a:rPr lang="en-IN" sz="2400" b="1" dirty="0" smtClean="0">
                <a:solidFill>
                  <a:srgbClr val="00B050"/>
                </a:solidFill>
              </a:rPr>
            </a:br>
            <a:endParaRPr lang="en-IN" sz="2400" dirty="0">
              <a:solidFill>
                <a:srgbClr val="00B050"/>
              </a:solidFill>
            </a:endParaRPr>
          </a:p>
        </p:txBody>
      </p:sp>
      <p:sp>
        <p:nvSpPr>
          <p:cNvPr id="3" name="Content Placeholder 2"/>
          <p:cNvSpPr>
            <a:spLocks noGrp="1"/>
          </p:cNvSpPr>
          <p:nvPr>
            <p:ph idx="1"/>
          </p:nvPr>
        </p:nvSpPr>
        <p:spPr/>
        <p:txBody>
          <a:bodyPr>
            <a:normAutofit/>
          </a:bodyPr>
          <a:lstStyle/>
          <a:p>
            <a:pPr algn="just">
              <a:lnSpc>
                <a:spcPct val="150000"/>
              </a:lnSpc>
            </a:pPr>
            <a:r>
              <a:rPr lang="en-IN" sz="2400" dirty="0" smtClean="0"/>
              <a:t>Incremental fixed cost per order measures the incremental costs that are independent of the size of the order</a:t>
            </a:r>
          </a:p>
          <a:p>
            <a:pPr algn="just">
              <a:lnSpc>
                <a:spcPct val="150000"/>
              </a:lnSpc>
            </a:pPr>
            <a:r>
              <a:rPr lang="en-IN" sz="2400" dirty="0" smtClean="0"/>
              <a:t>Incremental variable cost per unit measures the incremental costs that vary with the size of the order</a:t>
            </a:r>
          </a:p>
          <a:p>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82</a:t>
            </a:fld>
            <a:endParaRPr lang="en-IN"/>
          </a:p>
        </p:txBody>
      </p:sp>
      <p:sp>
        <p:nvSpPr>
          <p:cNvPr id="5" name="TextBox 4"/>
          <p:cNvSpPr txBox="1"/>
          <p:nvPr/>
        </p:nvSpPr>
        <p:spPr>
          <a:xfrm>
            <a:off x="7092280" y="6093296"/>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t>Average sale price measures the average price at which a supply chain activity was performed in a given period</a:t>
            </a:r>
          </a:p>
          <a:p>
            <a:pPr algn="just">
              <a:lnSpc>
                <a:spcPct val="150000"/>
              </a:lnSpc>
            </a:pPr>
            <a:r>
              <a:rPr lang="en-IN" sz="2400" dirty="0" smtClean="0"/>
              <a:t>Average order size measures the average quantity per order</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83</a:t>
            </a:fld>
            <a:endParaRPr lang="en-IN"/>
          </a:p>
        </p:txBody>
      </p:sp>
      <p:sp>
        <p:nvSpPr>
          <p:cNvPr id="4" name="Rectangle 3"/>
          <p:cNvSpPr/>
          <p:nvPr/>
        </p:nvSpPr>
        <p:spPr>
          <a:xfrm>
            <a:off x="1719096" y="548680"/>
            <a:ext cx="3552576" cy="581249"/>
          </a:xfrm>
          <a:prstGeom prst="rect">
            <a:avLst/>
          </a:prstGeom>
        </p:spPr>
        <p:txBody>
          <a:bodyPr wrap="none">
            <a:spAutoFit/>
          </a:bodyPr>
          <a:lstStyle/>
          <a:p>
            <a:pPr algn="just">
              <a:lnSpc>
                <a:spcPct val="150000"/>
              </a:lnSpc>
            </a:pPr>
            <a:r>
              <a:rPr lang="en-IN" sz="2400" b="1" dirty="0" smtClean="0">
                <a:solidFill>
                  <a:srgbClr val="00B050"/>
                </a:solidFill>
              </a:rPr>
              <a:t>Pricing-Related Metrics</a:t>
            </a:r>
          </a:p>
        </p:txBody>
      </p:sp>
      <p:sp>
        <p:nvSpPr>
          <p:cNvPr id="5" name="TextBox 4"/>
          <p:cNvSpPr txBox="1"/>
          <p:nvPr/>
        </p:nvSpPr>
        <p:spPr>
          <a:xfrm>
            <a:off x="7092280" y="6093296"/>
            <a:ext cx="821059" cy="369332"/>
          </a:xfrm>
          <a:prstGeom prst="rect">
            <a:avLst/>
          </a:prstGeom>
          <a:noFill/>
        </p:spPr>
        <p:txBody>
          <a:bodyPr wrap="none" rtlCol="0">
            <a:spAutoFit/>
          </a:bodyPr>
          <a:lstStyle/>
          <a:p>
            <a:r>
              <a:rPr lang="en-IN" dirty="0" smtClean="0"/>
              <a:t>Cont...</a:t>
            </a:r>
            <a:endParaRPr lang="en-IN" dirty="0"/>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sz="2400" dirty="0" smtClean="0"/>
              <a:t>Range of sale price measures the maximum and the minimum of sale price per unit over a specified time horizon</a:t>
            </a:r>
          </a:p>
          <a:p>
            <a:pPr algn="just">
              <a:lnSpc>
                <a:spcPct val="150000"/>
              </a:lnSpc>
            </a:pPr>
            <a:r>
              <a:rPr lang="en-IN" sz="2400" dirty="0" smtClean="0"/>
              <a:t>Range of periodic sales measures the maximum and minimum of the quantity sold per period during a specified time horizon</a:t>
            </a:r>
          </a:p>
          <a:p>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84</a:t>
            </a:fld>
            <a:endParaRPr lang="en-IN"/>
          </a:p>
        </p:txBody>
      </p:sp>
      <p:sp>
        <p:nvSpPr>
          <p:cNvPr id="5" name="Title 4"/>
          <p:cNvSpPr>
            <a:spLocks noGrp="1"/>
          </p:cNvSpPr>
          <p:nvPr>
            <p:ph type="title"/>
          </p:nvPr>
        </p:nvSpPr>
        <p:spPr>
          <a:prstGeom prst="rect">
            <a:avLst/>
          </a:prstGeom>
        </p:spPr>
        <p:txBody>
          <a:bodyPr wrap="none">
            <a:spAutoFit/>
          </a:bodyPr>
          <a:lstStyle/>
          <a:p>
            <a:pPr algn="just">
              <a:lnSpc>
                <a:spcPct val="150000"/>
              </a:lnSpc>
            </a:pPr>
            <a:r>
              <a:rPr lang="en-IN" sz="2400" b="1" dirty="0" smtClean="0">
                <a:solidFill>
                  <a:srgbClr val="00B050"/>
                </a:solidFill>
              </a:rPr>
              <a:t>Pricing-Related Metrics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Pricing</a:t>
            </a:r>
            <a:endParaRPr lang="en-IN" sz="3200" dirty="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00B0F0"/>
                </a:solidFill>
              </a:rPr>
              <a:t>Overall Trade-Off: Increase Firm Profits</a:t>
            </a:r>
          </a:p>
          <a:p>
            <a:pPr algn="just">
              <a:lnSpc>
                <a:spcPct val="150000"/>
              </a:lnSpc>
            </a:pPr>
            <a:r>
              <a:rPr lang="en-IN" sz="2400" dirty="0" smtClean="0"/>
              <a:t>Requires an understanding of the cost structure of performing a supply chain activity and the value this activity brings to the supply chain</a:t>
            </a:r>
          </a:p>
          <a:p>
            <a:pPr algn="just">
              <a:lnSpc>
                <a:spcPct val="150000"/>
              </a:lnSpc>
            </a:pPr>
            <a:r>
              <a:rPr lang="en-IN" sz="2400" dirty="0" smtClean="0"/>
              <a:t>Pricing strategies may lower supply chain costs, defend market share, or even steal market share</a:t>
            </a:r>
          </a:p>
          <a:p>
            <a:pPr algn="just">
              <a:lnSpc>
                <a:spcPct val="150000"/>
              </a:lnSpc>
            </a:pPr>
            <a:r>
              <a:rPr lang="en-IN" sz="2400" dirty="0" smtClean="0"/>
              <a:t>Differential pricing may be used to attract customers with varying needs</a:t>
            </a: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85</a:t>
            </a:fld>
            <a:endParaRPr lang="en-IN"/>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t>OBSTACLES TO ACHIEVING STRATEGIC FIT</a:t>
            </a:r>
            <a:endParaRPr lang="en-IN" sz="3200" dirty="0"/>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INCREASING VARIETY OF PRODUCTS</a:t>
            </a:r>
          </a:p>
          <a:p>
            <a:pPr algn="just">
              <a:lnSpc>
                <a:spcPct val="150000"/>
              </a:lnSpc>
            </a:pPr>
            <a:r>
              <a:rPr lang="en-IN" sz="2400" dirty="0" smtClean="0"/>
              <a:t>The increase in product variety complicates the supply chain by making forecasting much more difficult</a:t>
            </a:r>
          </a:p>
          <a:p>
            <a:pPr algn="just">
              <a:lnSpc>
                <a:spcPct val="150000"/>
              </a:lnSpc>
            </a:pPr>
            <a:r>
              <a:rPr lang="en-IN" sz="2400" dirty="0" smtClean="0"/>
              <a:t>Increased variety tends to raise uncertainty</a:t>
            </a:r>
          </a:p>
          <a:p>
            <a:pPr algn="just">
              <a:lnSpc>
                <a:spcPct val="150000"/>
              </a:lnSpc>
            </a:pPr>
            <a:r>
              <a:rPr lang="en-IN" sz="2400" dirty="0" smtClean="0"/>
              <a:t>The number of running shoe styles sold in the United States went from five in the early 1970s to almost 300 by the late 1990s</a:t>
            </a:r>
          </a:p>
        </p:txBody>
      </p:sp>
      <p:sp>
        <p:nvSpPr>
          <p:cNvPr id="5" name="Slide Number Placeholder 4"/>
          <p:cNvSpPr>
            <a:spLocks noGrp="1"/>
          </p:cNvSpPr>
          <p:nvPr>
            <p:ph type="sldNum" sz="quarter" idx="12"/>
          </p:nvPr>
        </p:nvSpPr>
        <p:spPr/>
        <p:txBody>
          <a:bodyPr/>
          <a:lstStyle/>
          <a:p>
            <a:fld id="{58125F2B-4A90-457D-93BE-034E05AC2C47}" type="slidenum">
              <a:rPr lang="en-IN" smtClean="0"/>
              <a:pPr/>
              <a:t>86</a:t>
            </a:fld>
            <a:endParaRPr lang="en-IN"/>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077544"/>
          </a:xfrm>
        </p:spPr>
        <p:txBody>
          <a:bodyPr>
            <a:normAutofit lnSpcReduction="10000"/>
          </a:bodyPr>
          <a:lstStyle/>
          <a:p>
            <a:pPr algn="just">
              <a:lnSpc>
                <a:spcPct val="150000"/>
              </a:lnSpc>
              <a:buFont typeface="Wingdings" pitchFamily="2" charset="2"/>
              <a:buChar char="Ø"/>
            </a:pPr>
            <a:r>
              <a:rPr lang="en-IN" sz="2400" b="1" dirty="0" smtClean="0">
                <a:solidFill>
                  <a:srgbClr val="00B050"/>
                </a:solidFill>
              </a:rPr>
              <a:t>DECREASING PRODUCT LIFE CYCLES</a:t>
            </a:r>
          </a:p>
          <a:p>
            <a:pPr algn="just">
              <a:lnSpc>
                <a:spcPct val="150000"/>
              </a:lnSpc>
            </a:pPr>
            <a:r>
              <a:rPr lang="en-IN" sz="2400" dirty="0" smtClean="0"/>
              <a:t>There are products whose life cycles can be measured in months, compared to the old standard of years</a:t>
            </a:r>
          </a:p>
          <a:p>
            <a:pPr algn="just">
              <a:lnSpc>
                <a:spcPct val="150000"/>
              </a:lnSpc>
            </a:pPr>
            <a:r>
              <a:rPr lang="en-IN" sz="2400" dirty="0" smtClean="0"/>
              <a:t>PCs now have a life cycle of several months, and even some automobile manufacturers have lowered their product life cycles from five plus years to about three years</a:t>
            </a:r>
          </a:p>
          <a:p>
            <a:pPr algn="just">
              <a:lnSpc>
                <a:spcPct val="150000"/>
              </a:lnSpc>
            </a:pPr>
            <a:r>
              <a:rPr lang="en-IN" sz="2400" dirty="0" smtClean="0"/>
              <a:t>Shorter life cycles increase uncertainty while reducing the window of opportunity</a:t>
            </a:r>
          </a:p>
          <a:p>
            <a:pPr algn="just">
              <a:lnSpc>
                <a:spcPct val="150000"/>
              </a:lnSpc>
            </a:pPr>
            <a:endParaRPr lang="en-IN" sz="2400" dirty="0"/>
          </a:p>
        </p:txBody>
      </p:sp>
      <p:sp>
        <p:nvSpPr>
          <p:cNvPr id="4" name="Slide Number Placeholder 3"/>
          <p:cNvSpPr>
            <a:spLocks noGrp="1"/>
          </p:cNvSpPr>
          <p:nvPr>
            <p:ph type="sldNum" sz="quarter" idx="12"/>
          </p:nvPr>
        </p:nvSpPr>
        <p:spPr/>
        <p:txBody>
          <a:bodyPr/>
          <a:lstStyle/>
          <a:p>
            <a:fld id="{58125F2B-4A90-457D-93BE-034E05AC2C47}" type="slidenum">
              <a:rPr lang="en-IN" smtClean="0"/>
              <a:pPr/>
              <a:t>87</a:t>
            </a:fld>
            <a:endParaRPr lang="en-IN"/>
          </a:p>
        </p:txBody>
      </p:sp>
      <p:sp>
        <p:nvSpPr>
          <p:cNvPr id="5" name="Title 1"/>
          <p:cNvSpPr>
            <a:spLocks noGrp="1"/>
          </p:cNvSpPr>
          <p:nvPr>
            <p:ph type="title"/>
          </p:nvPr>
        </p:nvSpPr>
        <p:spPr>
          <a:xfrm>
            <a:off x="1435608" y="274638"/>
            <a:ext cx="7498080" cy="1143000"/>
          </a:xfrm>
        </p:spPr>
        <p:txBody>
          <a:bodyPr>
            <a:normAutofit/>
          </a:bodyPr>
          <a:lstStyle/>
          <a:p>
            <a:pPr algn="ctr"/>
            <a:r>
              <a:rPr lang="en-IN" sz="3200" dirty="0" smtClean="0"/>
              <a:t>OBSTACLES TO ACHIEVING STRATEGIC FIT</a:t>
            </a:r>
            <a:endParaRPr lang="en-IN" sz="3200"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t>OBSTACLES TO ACHIEVING STRATEGIC FIT</a:t>
            </a:r>
            <a:endParaRPr lang="en-IN" sz="3200" dirty="0"/>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IN" sz="2400" b="1" dirty="0" smtClean="0">
                <a:solidFill>
                  <a:srgbClr val="FF0000"/>
                </a:solidFill>
              </a:rPr>
              <a:t>INCREASINGLY DEMANDING CUSTOMERS</a:t>
            </a:r>
          </a:p>
          <a:p>
            <a:pPr algn="just">
              <a:lnSpc>
                <a:spcPct val="150000"/>
              </a:lnSpc>
            </a:pPr>
            <a:r>
              <a:rPr lang="en-IN" sz="2400" dirty="0" smtClean="0"/>
              <a:t>Demanding improvements in delivery lead times, cost, and product performance</a:t>
            </a:r>
          </a:p>
          <a:p>
            <a:pPr algn="just">
              <a:lnSpc>
                <a:spcPct val="150000"/>
              </a:lnSpc>
            </a:pPr>
            <a:r>
              <a:rPr lang="en-IN" sz="2400" dirty="0" smtClean="0"/>
              <a:t>Today's customers are demanding faster fulfilment, better quality, and better-performing products for the same price they paid years ago.</a:t>
            </a:r>
          </a:p>
          <a:p>
            <a:pPr algn="just">
              <a:lnSpc>
                <a:spcPct val="150000"/>
              </a:lnSpc>
            </a:pPr>
            <a:r>
              <a:rPr lang="en-IN" sz="2400" dirty="0" smtClean="0"/>
              <a:t>This tremendous growth in customer demands (not necessarily demand) means that the supply chain must provide more just to maintain its business</a:t>
            </a:r>
          </a:p>
        </p:txBody>
      </p:sp>
      <p:sp>
        <p:nvSpPr>
          <p:cNvPr id="5" name="Slide Number Placeholder 4"/>
          <p:cNvSpPr>
            <a:spLocks noGrp="1"/>
          </p:cNvSpPr>
          <p:nvPr>
            <p:ph type="sldNum" sz="quarter" idx="12"/>
          </p:nvPr>
        </p:nvSpPr>
        <p:spPr/>
        <p:txBody>
          <a:bodyPr/>
          <a:lstStyle/>
          <a:p>
            <a:fld id="{58125F2B-4A90-457D-93BE-034E05AC2C47}" type="slidenum">
              <a:rPr lang="en-IN" smtClean="0"/>
              <a:pPr/>
              <a:t>88</a:t>
            </a:fld>
            <a:endParaRPr lang="en-IN"/>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92D050"/>
                </a:solidFill>
              </a:rPr>
              <a:t>FRAGMENTATION OF SUPPLY CHAIN OWNERSHIP</a:t>
            </a:r>
          </a:p>
          <a:p>
            <a:pPr algn="just">
              <a:lnSpc>
                <a:spcPct val="150000"/>
              </a:lnSpc>
            </a:pPr>
            <a:r>
              <a:rPr lang="en-IN" sz="2400" dirty="0" smtClean="0"/>
              <a:t>Most firms have become less vertically integrated</a:t>
            </a:r>
          </a:p>
          <a:p>
            <a:pPr algn="just">
              <a:lnSpc>
                <a:spcPct val="150000"/>
              </a:lnSpc>
            </a:pPr>
            <a:r>
              <a:rPr lang="en-IN" sz="2400" dirty="0" smtClean="0"/>
              <a:t>With the chain broken into many owners, each with its own policies and interests, the chain is more difficult to coordinate</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89</a:t>
            </a:fld>
            <a:endParaRPr lang="en-IN"/>
          </a:p>
        </p:txBody>
      </p:sp>
      <p:sp>
        <p:nvSpPr>
          <p:cNvPr id="4" name="Title 1"/>
          <p:cNvSpPr>
            <a:spLocks noGrp="1"/>
          </p:cNvSpPr>
          <p:nvPr>
            <p:ph type="title"/>
          </p:nvPr>
        </p:nvSpPr>
        <p:spPr>
          <a:xfrm>
            <a:off x="1435608" y="274638"/>
            <a:ext cx="7498080" cy="1143000"/>
          </a:xfrm>
        </p:spPr>
        <p:txBody>
          <a:bodyPr>
            <a:normAutofit/>
          </a:bodyPr>
          <a:lstStyle/>
          <a:p>
            <a:pPr algn="ctr"/>
            <a:r>
              <a:rPr lang="en-IN" sz="3200" dirty="0" smtClean="0"/>
              <a:t>OBSTACLES TO ACHIEVING STRATEGIC FIT</a:t>
            </a:r>
            <a:endParaRPr lang="en-IN" sz="32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Drivers of Supply Chain Performance</a:t>
            </a:r>
            <a:endParaRPr lang="en-IN" sz="3200" dirty="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400" dirty="0" smtClean="0"/>
              <a:t>To understand how a company can improve supply chain performance in terms of responsiveness and efficiency.</a:t>
            </a:r>
          </a:p>
          <a:p>
            <a:pPr algn="just">
              <a:lnSpc>
                <a:spcPct val="150000"/>
              </a:lnSpc>
            </a:pPr>
            <a:r>
              <a:rPr lang="en-IN" sz="2400" dirty="0" smtClean="0"/>
              <a:t>The logistical drivers-</a:t>
            </a:r>
            <a:r>
              <a:rPr lang="en-IN" sz="2400" dirty="0" smtClean="0">
                <a:solidFill>
                  <a:srgbClr val="FF0000"/>
                </a:solidFill>
              </a:rPr>
              <a:t>facilities, inventory , transport</a:t>
            </a:r>
          </a:p>
          <a:p>
            <a:pPr algn="just">
              <a:lnSpc>
                <a:spcPct val="150000"/>
              </a:lnSpc>
            </a:pPr>
            <a:r>
              <a:rPr lang="en-IN" sz="2400" dirty="0" smtClean="0"/>
              <a:t>The cross-functional </a:t>
            </a:r>
            <a:r>
              <a:rPr lang="en-IN" sz="2400" dirty="0" smtClean="0">
                <a:solidFill>
                  <a:srgbClr val="FF0000"/>
                </a:solidFill>
              </a:rPr>
              <a:t>drivers-information, sourcing, pricing</a:t>
            </a:r>
          </a:p>
          <a:p>
            <a:pPr marL="539496" indent="-457200" algn="just">
              <a:lnSpc>
                <a:spcPct val="150000"/>
              </a:lnSpc>
            </a:pPr>
            <a:endParaRPr lang="en-IN" sz="2400" dirty="0" smtClean="0"/>
          </a:p>
          <a:p>
            <a:pPr algn="just">
              <a:lnSpc>
                <a:spcPct val="150000"/>
              </a:lnSpc>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9</a:t>
            </a:fld>
            <a:endParaRPr lang="en-IN"/>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normAutofit/>
          </a:bodyPr>
          <a:lstStyle/>
          <a:p>
            <a:pPr algn="ctr"/>
            <a:r>
              <a:rPr lang="en-IN" sz="3200" dirty="0" smtClean="0"/>
              <a:t>OBSTACLES TO ACHIEVING STRATEGIC FIT</a:t>
            </a:r>
            <a:endParaRPr lang="en-IN" sz="3200" dirty="0"/>
          </a:p>
        </p:txBody>
      </p:sp>
      <p:sp>
        <p:nvSpPr>
          <p:cNvPr id="3" name="Content Placeholder 2"/>
          <p:cNvSpPr>
            <a:spLocks noGrp="1"/>
          </p:cNvSpPr>
          <p:nvPr>
            <p:ph idx="1"/>
          </p:nvPr>
        </p:nvSpPr>
        <p:spPr>
          <a:xfrm>
            <a:off x="1115616" y="980728"/>
            <a:ext cx="7740352" cy="5517232"/>
          </a:xfrm>
        </p:spPr>
        <p:txBody>
          <a:bodyPr>
            <a:noAutofit/>
          </a:bodyPr>
          <a:lstStyle/>
          <a:p>
            <a:pPr algn="just">
              <a:lnSpc>
                <a:spcPct val="150000"/>
              </a:lnSpc>
              <a:buFont typeface="Wingdings" pitchFamily="2" charset="2"/>
              <a:buChar char="Ø"/>
            </a:pPr>
            <a:r>
              <a:rPr lang="en-IN" sz="2400" b="1" dirty="0" smtClean="0">
                <a:solidFill>
                  <a:srgbClr val="00B0F0"/>
                </a:solidFill>
              </a:rPr>
              <a:t>GLOBALIZATION</a:t>
            </a:r>
          </a:p>
          <a:p>
            <a:pPr algn="just">
              <a:lnSpc>
                <a:spcPct val="150000"/>
              </a:lnSpc>
            </a:pPr>
            <a:r>
              <a:rPr lang="en-IN" sz="2400" dirty="0" smtClean="0"/>
              <a:t>Establishing a global supply chain creates many benefits, such as the ability to source from a global base of suppliers</a:t>
            </a:r>
          </a:p>
          <a:p>
            <a:pPr algn="just">
              <a:lnSpc>
                <a:spcPct val="150000"/>
              </a:lnSpc>
            </a:pPr>
            <a:r>
              <a:rPr lang="en-IN" sz="2400" dirty="0" smtClean="0"/>
              <a:t>It also adds stress to the chain, because facilities within the chain are farther apart, making coordination much more difficult</a:t>
            </a:r>
          </a:p>
          <a:p>
            <a:pPr algn="just">
              <a:lnSpc>
                <a:spcPct val="150000"/>
              </a:lnSpc>
            </a:pPr>
            <a:r>
              <a:rPr lang="en-IN" sz="2400" dirty="0" smtClean="0"/>
              <a:t>Globalization has also increased competition</a:t>
            </a:r>
          </a:p>
          <a:p>
            <a:pPr algn="just">
              <a:lnSpc>
                <a:spcPct val="150000"/>
              </a:lnSpc>
            </a:pPr>
            <a:r>
              <a:rPr lang="en-IN" sz="2400" dirty="0" smtClean="0"/>
              <a:t>This competitive situation makes supply chain performance a key to maintaining and growing sales</a:t>
            </a:r>
          </a:p>
        </p:txBody>
      </p:sp>
      <p:sp>
        <p:nvSpPr>
          <p:cNvPr id="5" name="Slide Number Placeholder 4"/>
          <p:cNvSpPr>
            <a:spLocks noGrp="1"/>
          </p:cNvSpPr>
          <p:nvPr>
            <p:ph type="sldNum" sz="quarter" idx="12"/>
          </p:nvPr>
        </p:nvSpPr>
        <p:spPr/>
        <p:txBody>
          <a:bodyPr/>
          <a:lstStyle/>
          <a:p>
            <a:fld id="{58125F2B-4A90-457D-93BE-034E05AC2C47}" type="slidenum">
              <a:rPr lang="en-IN" smtClean="0"/>
              <a:pPr/>
              <a:t>90</a:t>
            </a:fld>
            <a:endParaRPr lang="en-IN"/>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400" b="1" dirty="0" smtClean="0">
                <a:solidFill>
                  <a:srgbClr val="FF0000"/>
                </a:solidFill>
              </a:rPr>
              <a:t>DIFFICULTY EXECUTING NEW STRATEGIES</a:t>
            </a:r>
          </a:p>
          <a:p>
            <a:pPr algn="just">
              <a:lnSpc>
                <a:spcPct val="150000"/>
              </a:lnSpc>
            </a:pPr>
            <a:r>
              <a:rPr lang="en-IN" sz="2400" dirty="0" smtClean="0"/>
              <a:t>The execution of the strategy can be difficult</a:t>
            </a:r>
          </a:p>
          <a:p>
            <a:pPr algn="just">
              <a:lnSpc>
                <a:spcPct val="150000"/>
              </a:lnSpc>
            </a:pPr>
            <a:r>
              <a:rPr lang="en-IN" sz="2400" dirty="0" smtClean="0"/>
              <a:t>Toyota's production system, which is a supply chain strategy, has been widely known and understood</a:t>
            </a:r>
          </a:p>
          <a:p>
            <a:pPr algn="just">
              <a:lnSpc>
                <a:spcPct val="150000"/>
              </a:lnSpc>
            </a:pPr>
            <a:r>
              <a:rPr lang="en-IN" sz="2400" dirty="0" smtClean="0"/>
              <a:t>The skilful execution of a strategy can be as important as the strategy itself.</a:t>
            </a:r>
          </a:p>
          <a:p>
            <a:pPr algn="just">
              <a:lnSpc>
                <a:spcPct val="150000"/>
              </a:lnSpc>
            </a:pPr>
            <a:endParaRPr lang="en-IN" sz="2400" dirty="0"/>
          </a:p>
        </p:txBody>
      </p:sp>
      <p:sp>
        <p:nvSpPr>
          <p:cNvPr id="6" name="Slide Number Placeholder 5"/>
          <p:cNvSpPr>
            <a:spLocks noGrp="1"/>
          </p:cNvSpPr>
          <p:nvPr>
            <p:ph type="sldNum" sz="quarter" idx="12"/>
          </p:nvPr>
        </p:nvSpPr>
        <p:spPr/>
        <p:txBody>
          <a:bodyPr/>
          <a:lstStyle/>
          <a:p>
            <a:fld id="{58125F2B-4A90-457D-93BE-034E05AC2C47}" type="slidenum">
              <a:rPr lang="en-IN" smtClean="0"/>
              <a:pPr/>
              <a:t>91</a:t>
            </a:fld>
            <a:endParaRPr lang="en-IN"/>
          </a:p>
        </p:txBody>
      </p:sp>
      <p:sp>
        <p:nvSpPr>
          <p:cNvPr id="4" name="Title 1"/>
          <p:cNvSpPr>
            <a:spLocks noGrp="1"/>
          </p:cNvSpPr>
          <p:nvPr>
            <p:ph type="title"/>
          </p:nvPr>
        </p:nvSpPr>
        <p:spPr>
          <a:xfrm>
            <a:off x="1403648" y="0"/>
            <a:ext cx="7498080" cy="1143000"/>
          </a:xfrm>
        </p:spPr>
        <p:txBody>
          <a:bodyPr>
            <a:normAutofit/>
          </a:bodyPr>
          <a:lstStyle/>
          <a:p>
            <a:pPr algn="ctr"/>
            <a:r>
              <a:rPr lang="en-IN" sz="3200" dirty="0" smtClean="0"/>
              <a:t>OBSTACLES TO ACHIEVING STRATEGIC FIT</a:t>
            </a:r>
            <a:endParaRPr lang="en-IN" sz="3200" dirty="0"/>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normAutofit/>
          </a:bodyPr>
          <a:lstStyle/>
          <a:p>
            <a:pPr algn="ctr"/>
            <a:r>
              <a:rPr lang="en-IN" sz="3200" dirty="0" smtClean="0"/>
              <a:t>OBSTACLES TO ACHIEVING STRATEGIC FIT</a:t>
            </a:r>
            <a:endParaRPr lang="en-IN" sz="3200" dirty="0"/>
          </a:p>
        </p:txBody>
      </p:sp>
      <p:sp>
        <p:nvSpPr>
          <p:cNvPr id="3" name="Content Placeholder 2"/>
          <p:cNvSpPr>
            <a:spLocks noGrp="1"/>
          </p:cNvSpPr>
          <p:nvPr>
            <p:ph idx="1"/>
          </p:nvPr>
        </p:nvSpPr>
        <p:spPr>
          <a:xfrm>
            <a:off x="1331640" y="764704"/>
            <a:ext cx="7498080" cy="4800600"/>
          </a:xfrm>
        </p:spPr>
        <p:txBody>
          <a:bodyPr>
            <a:noAutofit/>
          </a:bodyPr>
          <a:lstStyle/>
          <a:p>
            <a:pPr algn="just">
              <a:lnSpc>
                <a:spcPct val="150000"/>
              </a:lnSpc>
              <a:buFont typeface="Wingdings" pitchFamily="2" charset="2"/>
              <a:buChar char="Ø"/>
            </a:pPr>
            <a:r>
              <a:rPr lang="en-IN" sz="2400" b="1" dirty="0" smtClean="0">
                <a:solidFill>
                  <a:srgbClr val="00B050"/>
                </a:solidFill>
              </a:rPr>
              <a:t>SIMULTANEOUS PURSUIT OF RESPONSIVENESS AND EFFICIENCY</a:t>
            </a:r>
          </a:p>
          <a:p>
            <a:pPr algn="just">
              <a:lnSpc>
                <a:spcPct val="150000"/>
              </a:lnSpc>
            </a:pPr>
            <a:r>
              <a:rPr lang="en-IN" sz="2300" dirty="0" smtClean="0"/>
              <a:t>Between supply chains that are equally responsive, the more efficient is likely to be more successful</a:t>
            </a:r>
          </a:p>
          <a:p>
            <a:pPr algn="just">
              <a:lnSpc>
                <a:spcPct val="150000"/>
              </a:lnSpc>
            </a:pPr>
            <a:r>
              <a:rPr lang="en-IN" sz="2300" dirty="0" smtClean="0"/>
              <a:t>Providing a higher responsiveness at a given cost and the same level of responsiveness at a lower cost are both desirable to gaining competitive advantage</a:t>
            </a:r>
          </a:p>
          <a:p>
            <a:pPr algn="just">
              <a:lnSpc>
                <a:spcPct val="150000"/>
              </a:lnSpc>
            </a:pPr>
            <a:r>
              <a:rPr lang="en-IN" sz="2300" dirty="0" smtClean="0"/>
              <a:t>The concept of mass customization adopted by Asian Paints has reduced inventories in the distribution system and yet enhanced responsiveness by offering range of colours</a:t>
            </a:r>
            <a:endParaRPr lang="en-IN" sz="23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92</a:t>
            </a:fld>
            <a:endParaRPr lang="en-IN"/>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Summary of Learning Objectives</a:t>
            </a:r>
            <a:endParaRPr lang="en-IN" sz="3200" dirty="0"/>
          </a:p>
        </p:txBody>
      </p:sp>
      <p:sp>
        <p:nvSpPr>
          <p:cNvPr id="3" name="Content Placeholder 2"/>
          <p:cNvSpPr>
            <a:spLocks noGrp="1"/>
          </p:cNvSpPr>
          <p:nvPr>
            <p:ph idx="1"/>
          </p:nvPr>
        </p:nvSpPr>
        <p:spPr/>
        <p:txBody>
          <a:bodyPr>
            <a:noAutofit/>
          </a:bodyPr>
          <a:lstStyle/>
          <a:p>
            <a:pPr algn="just">
              <a:lnSpc>
                <a:spcPct val="150000"/>
              </a:lnSpc>
            </a:pPr>
            <a:r>
              <a:rPr lang="en-US" sz="2400" dirty="0" smtClean="0"/>
              <a:t>Identify the major drivers of supply chain performance</a:t>
            </a:r>
          </a:p>
          <a:p>
            <a:pPr algn="just">
              <a:lnSpc>
                <a:spcPct val="150000"/>
              </a:lnSpc>
            </a:pPr>
            <a:r>
              <a:rPr lang="en-US" sz="2400" dirty="0" smtClean="0"/>
              <a:t>Discuss the role of each driver in creating strategic fit between the supply chain strategy and the competitive strategy</a:t>
            </a:r>
          </a:p>
          <a:p>
            <a:pPr algn="just">
              <a:lnSpc>
                <a:spcPct val="150000"/>
              </a:lnSpc>
            </a:pPr>
            <a:r>
              <a:rPr lang="en-US" sz="2400" dirty="0" smtClean="0"/>
              <a:t>Define the key metrics that track the performance of the supply chain in terms of each driver</a:t>
            </a:r>
          </a:p>
          <a:p>
            <a:pPr algn="just">
              <a:lnSpc>
                <a:spcPct val="150000"/>
              </a:lnSpc>
            </a:pPr>
            <a:r>
              <a:rPr lang="en-US" sz="2400" dirty="0" smtClean="0"/>
              <a:t>Describe key financial measures of firm performance</a:t>
            </a:r>
          </a:p>
          <a:p>
            <a:pPr algn="just">
              <a:lnSpc>
                <a:spcPct val="150000"/>
              </a:lnSpc>
              <a:buNone/>
            </a:pPr>
            <a:endParaRPr lang="en-IN" sz="2400" dirty="0"/>
          </a:p>
        </p:txBody>
      </p:sp>
      <p:sp>
        <p:nvSpPr>
          <p:cNvPr id="5" name="Slide Number Placeholder 4"/>
          <p:cNvSpPr>
            <a:spLocks noGrp="1"/>
          </p:cNvSpPr>
          <p:nvPr>
            <p:ph type="sldNum" sz="quarter" idx="12"/>
          </p:nvPr>
        </p:nvSpPr>
        <p:spPr/>
        <p:txBody>
          <a:bodyPr/>
          <a:lstStyle/>
          <a:p>
            <a:fld id="{58125F2B-4A90-457D-93BE-034E05AC2C47}" type="slidenum">
              <a:rPr lang="en-IN" smtClean="0"/>
              <a:pPr/>
              <a:t>93</a:t>
            </a:fld>
            <a:endParaRPr lang="en-IN"/>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1117</TotalTime>
  <Words>4779</Words>
  <Application>Microsoft Office PowerPoint</Application>
  <PresentationFormat>On-screen Show (4:3)</PresentationFormat>
  <Paragraphs>514</Paragraphs>
  <Slides>93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2" baseType="lpstr">
      <vt:lpstr>Arial</vt:lpstr>
      <vt:lpstr>Calibri</vt:lpstr>
      <vt:lpstr>Gill Sans MT</vt:lpstr>
      <vt:lpstr>Times New Roman</vt:lpstr>
      <vt:lpstr>Verdana</vt:lpstr>
      <vt:lpstr>Wingdings</vt:lpstr>
      <vt:lpstr>Wingdings 2</vt:lpstr>
      <vt:lpstr>Solstice</vt:lpstr>
      <vt:lpstr>Equation</vt:lpstr>
      <vt:lpstr>PowerPoint Presentation</vt:lpstr>
      <vt:lpstr>Learning Objectives</vt:lpstr>
      <vt:lpstr>Financial Measures Of Performance</vt:lpstr>
      <vt:lpstr>PowerPoint Presentation</vt:lpstr>
      <vt:lpstr>Financial Data for Amazon</vt:lpstr>
      <vt:lpstr>Financial Measures Of Performance</vt:lpstr>
      <vt:lpstr>PowerPoint Presentation</vt:lpstr>
      <vt:lpstr>Financial Measures of Performance</vt:lpstr>
      <vt:lpstr>Drivers of Supply Chain Performance</vt:lpstr>
      <vt:lpstr>PowerPoint Presentation</vt:lpstr>
      <vt:lpstr>Drivers of Supply Chain Performance</vt:lpstr>
      <vt:lpstr>PowerPoint Presentation</vt:lpstr>
      <vt:lpstr>Drivers of Supply Chain Performance</vt:lpstr>
      <vt:lpstr>PowerPoint Presentation</vt:lpstr>
      <vt:lpstr>Drivers of Supply Chain Performance</vt:lpstr>
      <vt:lpstr>PowerPoint Presentation</vt:lpstr>
      <vt:lpstr>A Framework for Structuring Drivers</vt:lpstr>
      <vt:lpstr>A Framework for Structuring Drivers</vt:lpstr>
      <vt:lpstr>PowerPoint Presentation</vt:lpstr>
      <vt:lpstr>A Framework for Structuring Drivers</vt:lpstr>
      <vt:lpstr>PowerPoint Presentation</vt:lpstr>
      <vt:lpstr>Facilities</vt:lpstr>
      <vt:lpstr>PowerPoint Presentation</vt:lpstr>
      <vt:lpstr>Components Of Facilities Decisions </vt:lpstr>
      <vt:lpstr>PowerPoint Presentation</vt:lpstr>
      <vt:lpstr>Components Of Facilities Decisions </vt:lpstr>
      <vt:lpstr>PowerPoint Presentation</vt:lpstr>
      <vt:lpstr>Facility related metrics</vt:lpstr>
      <vt:lpstr>Facility related metrics </vt:lpstr>
      <vt:lpstr>Overall trade-off: Responsiveness versus efficiency </vt:lpstr>
      <vt:lpstr>Inventory</vt:lpstr>
      <vt:lpstr>PowerPoint Presentation</vt:lpstr>
      <vt:lpstr>Inventory</vt:lpstr>
      <vt:lpstr>Inventory</vt:lpstr>
      <vt:lpstr>Inventory</vt:lpstr>
      <vt:lpstr>PowerPoint Presentation</vt:lpstr>
      <vt:lpstr>COMPONENTS OF INVENTORY DECISIONS</vt:lpstr>
      <vt:lpstr>COMPONENTS OF INVENTORY DECISIONS</vt:lpstr>
      <vt:lpstr>PowerPoint Presentation</vt:lpstr>
      <vt:lpstr>Inventory-Related Metrics</vt:lpstr>
      <vt:lpstr>Inventory-Related Metrics</vt:lpstr>
      <vt:lpstr>Inventory</vt:lpstr>
      <vt:lpstr>Transportation</vt:lpstr>
      <vt:lpstr>Transportation</vt:lpstr>
      <vt:lpstr>Transportation</vt:lpstr>
      <vt:lpstr>Transportation</vt:lpstr>
      <vt:lpstr>Transportation</vt:lpstr>
      <vt:lpstr>PowerPoint Presentation</vt:lpstr>
      <vt:lpstr>COMPONENTS  OF TRANSPORTATION DECISIONS</vt:lpstr>
      <vt:lpstr>PowerPoint Presentation</vt:lpstr>
      <vt:lpstr>Transportation</vt:lpstr>
      <vt:lpstr>Information</vt:lpstr>
      <vt:lpstr>PowerPoint Presentation</vt:lpstr>
      <vt:lpstr>Information</vt:lpstr>
      <vt:lpstr>PowerPoint Presentation</vt:lpstr>
      <vt:lpstr>Information</vt:lpstr>
      <vt:lpstr>PowerPoint Presentation</vt:lpstr>
      <vt:lpstr>COMPONENTS OF INFORMATION DECISIONS</vt:lpstr>
      <vt:lpstr>PowerPoint Presentation</vt:lpstr>
      <vt:lpstr>COMPONENTS OF INFORMATION DECISIONS</vt:lpstr>
      <vt:lpstr>PowerPoint Presentation</vt:lpstr>
      <vt:lpstr>COMPONENTS OF INFORMATION DECISIONS</vt:lpstr>
      <vt:lpstr>PowerPoint Presentation</vt:lpstr>
      <vt:lpstr>Information</vt:lpstr>
      <vt:lpstr>Sourcing</vt:lpstr>
      <vt:lpstr>Sourcing</vt:lpstr>
      <vt:lpstr>Sourcing</vt:lpstr>
      <vt:lpstr>PowerPoint Presentation</vt:lpstr>
      <vt:lpstr>Sourcing</vt:lpstr>
      <vt:lpstr>PowerPoint Presentation</vt:lpstr>
      <vt:lpstr>PowerPoint Presentation</vt:lpstr>
      <vt:lpstr>PowerPoint Presentation</vt:lpstr>
      <vt:lpstr>PowerPoint Presentation</vt:lpstr>
      <vt:lpstr>Sourcing</vt:lpstr>
      <vt:lpstr>Pricing</vt:lpstr>
      <vt:lpstr>Pricing</vt:lpstr>
      <vt:lpstr>Pricing</vt:lpstr>
      <vt:lpstr>Pricing</vt:lpstr>
      <vt:lpstr>Pricing</vt:lpstr>
      <vt:lpstr>PowerPoint Presentation</vt:lpstr>
      <vt:lpstr>Pricing</vt:lpstr>
      <vt:lpstr>Pricing-Related Metrics </vt:lpstr>
      <vt:lpstr>PowerPoint Presentation</vt:lpstr>
      <vt:lpstr>Pricing-Related Metrics</vt:lpstr>
      <vt:lpstr>Pricing</vt:lpstr>
      <vt:lpstr>OBSTACLES TO ACHIEVING STRATEGIC FIT</vt:lpstr>
      <vt:lpstr>OBSTACLES TO ACHIEVING STRATEGIC FIT</vt:lpstr>
      <vt:lpstr>OBSTACLES TO ACHIEVING STRATEGIC FIT</vt:lpstr>
      <vt:lpstr>OBSTACLES TO ACHIEVING STRATEGIC FIT</vt:lpstr>
      <vt:lpstr>OBSTACLES TO ACHIEVING STRATEGIC FIT</vt:lpstr>
      <vt:lpstr>OBSTACLES TO ACHIEVING STRATEGIC FIT</vt:lpstr>
      <vt:lpstr>OBSTACLES TO ACHIEVING STRATEGIC FIT</vt:lpstr>
      <vt:lpstr>Summary of Learning Objectives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HP</dc:creator>
  <cp:lastModifiedBy>Administrator</cp:lastModifiedBy>
  <cp:revision>88</cp:revision>
  <dcterms:created xsi:type="dcterms:W3CDTF">2015-01-12T17:04:50Z</dcterms:created>
  <dcterms:modified xsi:type="dcterms:W3CDTF">2021-10-22T10:37:23Z</dcterms:modified>
</cp:coreProperties>
</file>