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1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89" r:id="rId36"/>
    <p:sldId id="290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61DA18D-9C65-4298-A1A8-496D2F04B742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F3F0AA3-19AE-4050-9512-E998405741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581128"/>
            <a:ext cx="7406640" cy="1472184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kern="0" dirty="0" smtClean="0">
                <a:solidFill>
                  <a:schemeClr val="tx2"/>
                </a:solidFill>
                <a:effectLst/>
              </a:rPr>
              <a:t>Understanding the Supply Chain</a:t>
            </a:r>
            <a:br>
              <a:rPr lang="en-US" sz="4400" b="1" kern="0" dirty="0" smtClean="0">
                <a:solidFill>
                  <a:schemeClr val="tx2"/>
                </a:solidFill>
                <a:effectLst/>
              </a:rPr>
            </a:b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7498080" cy="59157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rgbClr val="7030A0"/>
                </a:solidFill>
              </a:rPr>
              <a:t>Supply chain </a:t>
            </a:r>
            <a:r>
              <a:rPr lang="en-IN" sz="2400" i="1" dirty="0" smtClean="0">
                <a:solidFill>
                  <a:srgbClr val="7030A0"/>
                </a:solidFill>
              </a:rPr>
              <a:t>surplus </a:t>
            </a:r>
            <a:r>
              <a:rPr lang="en-IN" sz="2400" dirty="0" smtClean="0"/>
              <a:t>- Total profit to be shared across all supply chain stages and intermediaries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higher the supply chain profitability, the more successful is the supply chain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Supply chain success should be measured in terms of supply chain profitability and not in terms of the profits at an individual stage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8680"/>
            <a:ext cx="7602048" cy="65253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IN" sz="2400" dirty="0" smtClean="0"/>
              <a:t>For any supply chain, there is only one source of revenue: </a:t>
            </a:r>
            <a:r>
              <a:rPr lang="en-IN" sz="2400" b="1" dirty="0" smtClean="0">
                <a:solidFill>
                  <a:srgbClr val="FF0000"/>
                </a:solidFill>
              </a:rPr>
              <a:t>The customer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Other cash flows are simply fund exchanges that occur within the supply chain, given that different stages have different owners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All flows of information, product, or funds generate costs within the supply chain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Effective supply chain management involves the management of supply chain assets and product, information, and fund flows to maximize total supply chain profitability</a:t>
            </a:r>
          </a:p>
          <a:p>
            <a:pPr algn="just">
              <a:lnSpc>
                <a:spcPct val="160000"/>
              </a:lnSpc>
            </a:pPr>
            <a:endParaRPr lang="en-IN" sz="2400" dirty="0" smtClean="0"/>
          </a:p>
          <a:p>
            <a:pPr algn="just">
              <a:lnSpc>
                <a:spcPct val="16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Importance of Supply Chain Decisions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818072" cy="5949280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Wal-Mart, $1 billion sales in 1980 to $408 billion in 2010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Seven-Eleven Japan, ¥1 billion sales in 1974 to ¥3 trillion in 2009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Webvan folded in two years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Borders, $4 billion in 2004 to $2.8 billion in 2009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Dell, $56 billion in 2006, adopted new supply chain strategies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Decision Phases of a Supply Chain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028384" cy="5517232"/>
          </a:xfrm>
        </p:spPr>
        <p:txBody>
          <a:bodyPr>
            <a:normAutofit/>
          </a:bodyPr>
          <a:lstStyle/>
          <a:p>
            <a:pPr marL="539496" indent="-457200" algn="just">
              <a:lnSpc>
                <a:spcPct val="150000"/>
              </a:lnSpc>
              <a:buAutoNum type="arabicPeriod"/>
            </a:pPr>
            <a:r>
              <a:rPr lang="en-IN" sz="2400" b="1" i="1" dirty="0" smtClean="0">
                <a:solidFill>
                  <a:srgbClr val="7030A0"/>
                </a:solidFill>
              </a:rPr>
              <a:t>Supply Chain Strategy or Design:</a:t>
            </a:r>
          </a:p>
          <a:p>
            <a:pPr marL="539496" indent="-457200" algn="just">
              <a:lnSpc>
                <a:spcPct val="150000"/>
              </a:lnSpc>
            </a:pPr>
            <a:r>
              <a:rPr lang="en-IN" sz="2400" dirty="0" smtClean="0"/>
              <a:t>Time frame: Several years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It decides what the chain's configuration will be, how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     resources will be allocated, and what processes each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     stage will perform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Decisions are typically made for the long term and are very expensive to alter on short notice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SzPct val="100000"/>
            </a:pPr>
            <a:r>
              <a:rPr lang="en-US" sz="2400" b="1" dirty="0" smtClean="0"/>
              <a:t>Strategic supply chain decisions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Locations and capacities of facilities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Products to be made or stored at various locations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Modes of transportation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Information systems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7528880" cy="6669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2. </a:t>
            </a:r>
            <a:r>
              <a:rPr lang="en-IN" sz="2400" b="1" i="1" dirty="0" smtClean="0">
                <a:solidFill>
                  <a:srgbClr val="7030A0"/>
                </a:solidFill>
              </a:rPr>
              <a:t>Supply Chain Planning: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The goal  is to maximize the supply chain surplus that can be generated over the planning horizon given the constraints established during the strategic or design phase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Planning phase starts with a forecast for the coming year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Establishes parameters within which a supply chain will function over a specified period of time</a:t>
            </a:r>
          </a:p>
          <a:p>
            <a:pPr algn="just">
              <a:lnSpc>
                <a:spcPct val="160000"/>
              </a:lnSpc>
            </a:pPr>
            <a:r>
              <a:rPr lang="en-IN" sz="2400" dirty="0" smtClean="0"/>
              <a:t>A set of operating policies that govern short-term operations are defined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7498080" cy="48006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Planning decisions: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Which markets will be supplied from which locations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Planned buildup of inventories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Subcontracting, backup locations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Inventory policies</a:t>
            </a:r>
          </a:p>
          <a:p>
            <a:pPr marL="6858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Timing and size of market promotions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548680"/>
            <a:ext cx="7498080" cy="5904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7030A0"/>
                </a:solidFill>
              </a:rPr>
              <a:t>3. Supply Chain Operation: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Time frame: Weekly or daily, so less uncertainty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goal is to handle incoming customer orders in the best possible manner for individual customer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Firms allocate inventory or production to individual orders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Set a date that an order is to be filled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Generate pick lists at a warehouse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Allocate an order to a particular shipping mode and shipment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Process View of a Supply Chain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Two different ways to view the processes</a:t>
            </a:r>
          </a:p>
          <a:p>
            <a:pPr marL="539496" indent="-457200"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FF0000"/>
                </a:solidFill>
              </a:rPr>
              <a:t>1.Cycle View: </a:t>
            </a:r>
            <a:r>
              <a:rPr lang="en-IN" sz="2400" dirty="0" smtClean="0"/>
              <a:t>Processes in a supply chain are divided into a series of cycles, each performed at the interface between two successive stages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FF0000"/>
                </a:solidFill>
              </a:rPr>
              <a:t>2. Push/Pull View: </a:t>
            </a:r>
            <a:r>
              <a:rPr lang="en-IN" sz="2400" dirty="0" smtClean="0"/>
              <a:t>Processes in a supply chain are divided into two categories depending on whether they are executed in response to a customer order(pull) or in anticipation of customer orders(push)</a:t>
            </a:r>
          </a:p>
          <a:p>
            <a:pPr marL="539496" indent="-457200"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Cycle View of Supply Chain Processes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All supply chain processes can be broken down into the following </a:t>
            </a:r>
            <a:r>
              <a:rPr lang="en-IN" sz="2400" dirty="0" smtClean="0">
                <a:solidFill>
                  <a:srgbClr val="0070C0"/>
                </a:solidFill>
              </a:rPr>
              <a:t>four</a:t>
            </a:r>
            <a:r>
              <a:rPr lang="en-IN" sz="2400" dirty="0" smtClean="0"/>
              <a:t> process cycles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Customer order 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Replenishment 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Manufacturing 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Procurement cycle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066800"/>
          </a:xfrm>
        </p:spPr>
        <p:txBody>
          <a:bodyPr/>
          <a:lstStyle/>
          <a:p>
            <a:r>
              <a:rPr lang="en-US" sz="4400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456872" cy="5005536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70000"/>
              </a:lnSpc>
              <a:buSzPct val="100000"/>
              <a:buFont typeface="Arial" pitchFamily="34" charset="0"/>
              <a:buChar char="•"/>
            </a:pPr>
            <a:r>
              <a:rPr lang="en-US" sz="2200" dirty="0" smtClean="0"/>
              <a:t>Discuss the goal of a supply chain, and explain the impact of supply chain decisions on the success of a firm. </a:t>
            </a:r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200" dirty="0" smtClean="0"/>
              <a:t>Identify the three key supply chain decision phases, and explain the significance of each one. </a:t>
            </a:r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200" dirty="0" smtClean="0"/>
              <a:t>Describe the cycle and push/pull views of a supply chain. </a:t>
            </a:r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200" dirty="0" smtClean="0"/>
              <a:t>Classify the supply chain macro processes in a firm.</a:t>
            </a:r>
          </a:p>
          <a:p>
            <a:pPr>
              <a:buNone/>
            </a:pPr>
            <a:endParaRPr lang="en-IN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Cycle View of Supply Chain Processes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3595" y="2249488"/>
            <a:ext cx="3176809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03648" y="5877272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764704"/>
            <a:ext cx="7530040" cy="5771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Not every supply chain will have all four cycles clearly separated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Example: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A grocery supply chain in which a retailer stocks finished-goods inventories and places replenishment orders with a distributor is likely to have all four cycles separated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Whereas, Dell sells directly to customers, thus bypassing the retailer and distributor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3251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Each cycle consists of </a:t>
            </a:r>
            <a:r>
              <a:rPr lang="en-IN" sz="2400" dirty="0" smtClean="0">
                <a:solidFill>
                  <a:srgbClr val="FF0000"/>
                </a:solidFill>
              </a:rPr>
              <a:t>six subprocesses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5" descr="FG_0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6684831" cy="4122738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08304" y="6309320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7602048" cy="59157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Within each cycle, the goal of the buyer is to ensure product availability and to achieve economies of scale in ordering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Reverse flows are managed to reduce cost and meet environmental objectives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7530040" cy="59877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There are a few </a:t>
            </a:r>
            <a:r>
              <a:rPr lang="en-IN" sz="2400" dirty="0" smtClean="0">
                <a:solidFill>
                  <a:srgbClr val="FF0000"/>
                </a:solidFill>
              </a:rPr>
              <a:t>important differences between cycles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1. In the customer order cycle, </a:t>
            </a:r>
            <a:r>
              <a:rPr lang="en-IN" sz="2400" dirty="0" smtClean="0">
                <a:solidFill>
                  <a:schemeClr val="accent5"/>
                </a:solidFill>
              </a:rPr>
              <a:t>demand is external to the supply chain and thus uncertain</a:t>
            </a:r>
            <a:r>
              <a:rPr lang="en-IN" sz="2400" dirty="0" smtClean="0"/>
              <a:t>, in other stages order is uncertain but based on policies of previous stage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Example: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the procurement cycle, a tire supplier to an automotive manufacturer can predict tire demand precisely once the production schedule at the manufacturer is known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81336"/>
            <a:ext cx="7416824" cy="5976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dirty="0" smtClean="0"/>
              <a:t>2. </a:t>
            </a:r>
            <a:r>
              <a:rPr lang="en-IN" sz="2400" dirty="0" smtClean="0">
                <a:solidFill>
                  <a:schemeClr val="accent5"/>
                </a:solidFill>
              </a:rPr>
              <a:t>The second difference across cycles relates to the scale of an order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As we move from the customer to the supplier, the number of individual orders declines and the size of each order increases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 customer buys a single car, the dealer orders multiple cars at a time from the manufacturer, and the manufacturer, in turn, orders an even larger quantity of tires from the supplier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Push/Pull View of Supply Chains</a:t>
            </a:r>
            <a:endParaRPr lang="en-IN" sz="3200" dirty="0"/>
          </a:p>
        </p:txBody>
      </p:sp>
      <p:pic>
        <p:nvPicPr>
          <p:cNvPr id="4" name="Picture 5" descr="FG_0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295084" cy="4222871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23125" y="5972176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7530040" cy="5771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Two categories of processes in supply chain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1.  </a:t>
            </a:r>
            <a:r>
              <a:rPr lang="en-IN" sz="2400" dirty="0" smtClean="0">
                <a:solidFill>
                  <a:srgbClr val="7030A0"/>
                </a:solidFill>
              </a:rPr>
              <a:t>Pull processes</a:t>
            </a:r>
            <a:r>
              <a:rPr lang="en-IN" sz="2400" dirty="0" smtClean="0"/>
              <a:t>, execution is initiated in response to a customer order.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Referred to as </a:t>
            </a:r>
            <a:r>
              <a:rPr lang="en-IN" sz="2400" i="1" dirty="0" smtClean="0">
                <a:solidFill>
                  <a:schemeClr val="accent5"/>
                </a:solidFill>
              </a:rPr>
              <a:t>reactive processes </a:t>
            </a:r>
            <a:r>
              <a:rPr lang="en-IN" sz="2400" dirty="0" smtClean="0"/>
              <a:t>because they react to customer demand</a:t>
            </a:r>
          </a:p>
          <a:p>
            <a:pPr marL="539496" indent="-457200" algn="just">
              <a:lnSpc>
                <a:spcPct val="150000"/>
              </a:lnSpc>
              <a:buNone/>
            </a:pPr>
            <a:r>
              <a:rPr lang="en-IN" sz="2400" dirty="0" smtClean="0"/>
              <a:t>2.  </a:t>
            </a:r>
            <a:r>
              <a:rPr lang="en-IN" sz="2400" dirty="0" smtClean="0">
                <a:solidFill>
                  <a:srgbClr val="7030A0"/>
                </a:solidFill>
              </a:rPr>
              <a:t>Push processes</a:t>
            </a:r>
            <a:r>
              <a:rPr lang="en-IN" sz="2400" dirty="0" smtClean="0"/>
              <a:t>, execution is initiated in anticipation of customer orders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Referred to as </a:t>
            </a:r>
            <a:r>
              <a:rPr lang="en-IN" sz="2400" i="1" dirty="0" smtClean="0">
                <a:solidFill>
                  <a:schemeClr val="accent5"/>
                </a:solidFill>
              </a:rPr>
              <a:t>speculative processes </a:t>
            </a:r>
            <a:r>
              <a:rPr lang="en-IN" sz="2400" dirty="0" smtClean="0"/>
              <a:t>because they respond to speculated (or forecasted) rather than actual demand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Push/Pull View—L.L. Bean</a:t>
            </a:r>
            <a:endParaRPr lang="en-IN" sz="3200" dirty="0"/>
          </a:p>
        </p:txBody>
      </p:sp>
      <p:pic>
        <p:nvPicPr>
          <p:cNvPr id="4" name="Picture 5" descr="FG_01_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378825" cy="4362450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1640" y="6237312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Push/Pull View—L.L. Bean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</a:rPr>
              <a:t>Make-to-stock</a:t>
            </a:r>
            <a:r>
              <a:rPr lang="en-IN" sz="2400" dirty="0" smtClean="0"/>
              <a:t> environment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L.L.Bean executes all processes in the customer order cycle after the customer arrives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All processes that are part of the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customer order cycle </a:t>
            </a:r>
            <a:r>
              <a:rPr lang="en-IN" sz="2400" dirty="0" smtClean="0"/>
              <a:t>are </a:t>
            </a:r>
            <a:r>
              <a:rPr lang="en-IN" sz="2400" dirty="0" smtClean="0">
                <a:solidFill>
                  <a:srgbClr val="FF0000"/>
                </a:solidFill>
              </a:rPr>
              <a:t>pull processes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All processes in the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replenishment , manufacturing and procurement cycle</a:t>
            </a:r>
            <a:r>
              <a:rPr lang="en-IN" sz="2400" dirty="0" smtClean="0"/>
              <a:t> are performed in anticipation of demand and are thus </a:t>
            </a:r>
            <a:r>
              <a:rPr lang="en-IN" sz="2400" dirty="0" smtClean="0">
                <a:solidFill>
                  <a:srgbClr val="FF0000"/>
                </a:solidFill>
              </a:rPr>
              <a:t>push processes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a Supply Chain?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rgbClr val="7030A0"/>
                </a:solidFill>
              </a:rPr>
              <a:t>Supply chain: C</a:t>
            </a:r>
            <a:r>
              <a:rPr lang="en-IN" sz="2400" dirty="0" smtClean="0"/>
              <a:t>onsists of all parties involved, directly or indirectly, in fulfilling a customer request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Includes transporters, warehouses, retailers, and even customers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Functions include new product development, marketing, operations, distribution, finance, and customer service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Push/Pull View—Dell</a:t>
            </a:r>
            <a:endParaRPr lang="en-IN" sz="3200" dirty="0"/>
          </a:p>
        </p:txBody>
      </p:sp>
      <p:pic>
        <p:nvPicPr>
          <p:cNvPr id="4" name="Picture 5" descr="FG_01_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032228" cy="4273550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45589" y="5978525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Push/Pull View—Dell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7602048" cy="5771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400" dirty="0" smtClean="0"/>
          </a:p>
          <a:p>
            <a:pPr algn="just">
              <a:lnSpc>
                <a:spcPct val="150000"/>
              </a:lnSpc>
            </a:pPr>
            <a:endParaRPr lang="en-IN" sz="2400" dirty="0" smtClean="0"/>
          </a:p>
          <a:p>
            <a:pPr algn="just">
              <a:lnSpc>
                <a:spcPct val="150000"/>
              </a:lnSpc>
            </a:pP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arrival of a customer order triggers production of the product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Effectively only two cycles in the Dell supply chain: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  </a:t>
            </a:r>
            <a:r>
              <a:rPr lang="en-IN" sz="2400" dirty="0" smtClean="0"/>
              <a:t>(1) </a:t>
            </a:r>
            <a:r>
              <a:rPr lang="en-IN" sz="2400" dirty="0" smtClean="0">
                <a:solidFill>
                  <a:srgbClr val="7030A0"/>
                </a:solidFill>
              </a:rPr>
              <a:t>A customer order and manufacturing cycle(pull)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 smtClean="0"/>
              <a:t>    (2) </a:t>
            </a:r>
            <a:r>
              <a:rPr lang="en-IN" sz="2400" dirty="0" smtClean="0">
                <a:solidFill>
                  <a:srgbClr val="7030A0"/>
                </a:solidFill>
              </a:rPr>
              <a:t>A procurement cycle(push)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488832" cy="511256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Example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sz="2400" dirty="0" smtClean="0"/>
              <a:t>Paint industry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 early days production of the base, mixing of suitable colours, and packing were performed in large factories and paint cans were shipped to stores(push)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</a:rPr>
              <a:t>Uncertainty</a:t>
            </a:r>
            <a:r>
              <a:rPr lang="en-IN" sz="2400" dirty="0" smtClean="0"/>
              <a:t>- no match between supply and demand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IN" sz="2400" dirty="0" smtClean="0"/>
              <a:t>- Mixing of colours was done at retail stores after customers placed their orders (</a:t>
            </a:r>
            <a:r>
              <a:rPr lang="en-IN" sz="2400" dirty="0" smtClean="0"/>
              <a:t>pull)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Supply Chain Macro Processes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</a:rPr>
              <a:t>Classification of supply chain processes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7030A0"/>
                </a:solidFill>
              </a:rPr>
              <a:t>Customer Relationship Management (CRM): </a:t>
            </a:r>
            <a:r>
              <a:rPr lang="en-IN" sz="2400" dirty="0" smtClean="0"/>
              <a:t>Focus on the interface between the firm and its customers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7030A0"/>
                </a:solidFill>
              </a:rPr>
              <a:t>Internal supply chain management (ISCM):</a:t>
            </a:r>
            <a:r>
              <a:rPr lang="en-IN" sz="2400" dirty="0" smtClean="0"/>
              <a:t>Processes that are internal to the firm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7030A0"/>
                </a:solidFill>
              </a:rPr>
              <a:t>Supplier Relationship Management (SRM):</a:t>
            </a:r>
            <a:r>
              <a:rPr lang="en-IN" sz="2400" dirty="0" smtClean="0"/>
              <a:t>Processes that focus on the interface between the firm and its suppliers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G_0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8619471" cy="2592288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37848" y="5026025"/>
            <a:ext cx="11386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Figure 1-8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908720"/>
            <a:ext cx="9906000" cy="53338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dirty="0" smtClean="0"/>
              <a:t>Supply Chain Macro Processes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7498080" cy="5688632"/>
          </a:xfrm>
        </p:spPr>
        <p:txBody>
          <a:bodyPr>
            <a:normAutofit/>
          </a:bodyPr>
          <a:lstStyle/>
          <a:p>
            <a:pPr marL="539496" indent="-457200"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FF0000"/>
                </a:solidFill>
              </a:rPr>
              <a:t>1.  Customer Relationship Management (CRM):</a:t>
            </a:r>
          </a:p>
          <a:p>
            <a:pPr marL="539496" indent="-457200" algn="just">
              <a:lnSpc>
                <a:spcPct val="150000"/>
              </a:lnSpc>
            </a:pPr>
            <a:r>
              <a:rPr lang="en-IN" sz="2400" dirty="0" smtClean="0"/>
              <a:t>Aims to generate customer demand and facilitate the placement and tracking of orders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Marketing, pricing, sales, order management, and call center management,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Example: W.W. Grainger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Preparation of catalogues, management of the Web site, management of the call center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764704"/>
            <a:ext cx="7560840" cy="554461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FF0000"/>
                </a:solidFill>
              </a:rPr>
              <a:t>2. Internal supply chain management (ISCM):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Aims to fulfil demand generated by the CRM process in a timely manner and at the lowest possible cost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Planning of internal production and storage capacity, preparation of demand and supply plans, and fulfilment of actual orders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Example: W.W. Grainger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planning for the location and size of warehouses, picking, packing, and shipping actual orders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7498080" cy="57717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rgbClr val="FF0000"/>
                </a:solidFill>
              </a:rPr>
              <a:t>3.Supplier Relationship Management (SRM):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Aims to arrange for and manage supply sources for various goods and services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include the evaluation and selection of suppliers,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negotiation of supply terms, communication regarding new products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Example: W.W. Grainger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Selection of suppliers for various products, sharing of demand and supply plans, placement of replenishment orders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Examples of Supply Chains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Gateway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Zara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W.W. Grainger and McMaster-Carr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Toyota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Amazon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sz="2400" dirty="0" smtClean="0"/>
              <a:t>Gopaljee</a:t>
            </a:r>
          </a:p>
          <a:p>
            <a:pPr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Gateway: A direct sales manufacturer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05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Why did Gateway choose not to carry any finished-product inventory at its retail stores? Why did Apple choose to carry inventory at its stores?</a:t>
            </a:r>
          </a:p>
          <a:p>
            <a:pPr marL="457200" indent="-457200" algn="just">
              <a:lnSpc>
                <a:spcPct val="105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Should a firm with an investment in retail stores carry any finished-goods inventory? What are the characteristics of products that are most suitable to be carried in finished-goods inventory? What characterizes products that are best manufactured to order?</a:t>
            </a:r>
          </a:p>
          <a:p>
            <a:pPr marL="457200" indent="-457200" algn="just">
              <a:lnSpc>
                <a:spcPct val="105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does product variety affect the level of inventory that a retail store must carry?</a:t>
            </a:r>
          </a:p>
          <a:p>
            <a:pPr marL="457200" indent="-457200" algn="just">
              <a:lnSpc>
                <a:spcPct val="105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Is a direct selling supply chain without retail stores always less expensive than a supply chain with retail stores?</a:t>
            </a:r>
          </a:p>
          <a:p>
            <a:pPr marL="457200" indent="-457200" algn="just">
              <a:lnSpc>
                <a:spcPct val="105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factors explain the success of Apple retail and the failure of Gateway country stores?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7498080" cy="55446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</a:rPr>
              <a:t>The customer -</a:t>
            </a:r>
            <a:r>
              <a:rPr lang="en-IN" sz="2400" dirty="0" smtClean="0"/>
              <a:t> An integral part of the supply chain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primary purpose –To satisfy customer needs and, in the process, generate profit for itself.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is important to visualize information, funds, and product flows along both directions of the chain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Most supply chains are actually networks. Thus, It may be more accurate to use the term </a:t>
            </a:r>
            <a:r>
              <a:rPr lang="en-IN" sz="2400" i="1" dirty="0" smtClean="0">
                <a:solidFill>
                  <a:srgbClr val="FF0000"/>
                </a:solidFill>
              </a:rPr>
              <a:t>supply network </a:t>
            </a:r>
            <a:r>
              <a:rPr lang="en-IN" sz="2400" i="1" dirty="0" smtClean="0"/>
              <a:t>or </a:t>
            </a:r>
            <a:r>
              <a:rPr lang="en-IN" sz="2400" i="1" dirty="0" smtClean="0">
                <a:solidFill>
                  <a:srgbClr val="FF0000"/>
                </a:solidFill>
              </a:rPr>
              <a:t>supply web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10668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Zara: Apparel manufacturing &amp; retail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528880" cy="5005536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advantage does Zara gain against the competition by having a very responsive supply chain?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Why has Inditex chosen to have both in-house manufacturing and outsourced manufacturing? Why has Inditex maintained manufacturing capacity in Europe even though manufacturing in Asia is much cheaper?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Why does Zara source products with uncertain demand from local manufacturers and products with predictable demand from Asian manufacturers?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advantage does Zara gain from replenishing its stores multiple times a week compared to a less frequent schedule? How does the frequency of replenishment affect the design of its distribution system?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you think Zara’s responsive replenishment infrastructure is better suited for online sales or retail sales?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W.W. Grainger and McMaster-Carr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528880" cy="4933528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many DCs should be built and where should they be located?</a:t>
            </a:r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product stocking be managed at the DCs? Should all DCs carry all products?</a:t>
            </a:r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products should be carried in inventory and what products should be left with the supplier to be shipped directly in response to a customer order?</a:t>
            </a:r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products should W.W. Grainger carry at a store?</a:t>
            </a:r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markets be allocated to DCs in terms of order fulfillment? What should be done if an order cannot be completely filled from a DC? Should there be specified backup locations? How should they be selected?</a:t>
            </a:r>
          </a:p>
          <a:p>
            <a:pPr marL="457200" indent="-457200" algn="r">
              <a:buSzPct val="100000"/>
              <a:buNone/>
            </a:pPr>
            <a:r>
              <a:rPr lang="en-US" sz="1800" i="1" dirty="0" smtClean="0"/>
              <a:t>Contd…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W.W. Grainger and McMaster-Carr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replenishment of inventory be managed at the various stocking locations?</a:t>
            </a:r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Web orders be handled relative to the existing business? Is it better to integrate the Web business with the existing business or to set up separate distribution?</a:t>
            </a:r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transportation modes should be used for order fulfillment and stock replenishment?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Toyota: A global auto manufacturer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Where should plants be located, what degree of flexibility and what capacity should each have?</a:t>
            </a:r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Should plants be able to produce for all markets?</a:t>
            </a:r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markets be allocated to plants?</a:t>
            </a:r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kind of flexibility should be built into the distribution system?</a:t>
            </a:r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should this flexible investment be valued?</a:t>
            </a:r>
          </a:p>
          <a:p>
            <a:pPr marL="457200" indent="-457200" algn="just">
              <a:lnSpc>
                <a:spcPct val="9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3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actions may be taken during product design to facilitate this flexibility?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Amazon.com: An E-business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456872" cy="5005536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Why is Amazon building more warehouses as it grows? How many warehouses should it have and where should they be located?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advantages does selling books via the Internet provide over a traditional bookstore? Are there any disadvantages to selling via the Internet?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Should Amazon stock every product it sells?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advantage can bricks-and-mortar players derive from setting up an online channel? How should they use the two channels to gain maximum advantage?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advantages/disadvantages does the online channel enjoy in the sale of shoes (diapers) relative to a retail store?</a:t>
            </a:r>
          </a:p>
          <a:p>
            <a:pPr marL="457200" indent="-457200" algn="just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what products does the online channel offer the greater advantage relative to retail stores? What characterizes these products?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Gopaljee: Transforming Traditional Supply Chain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can Gopaljee’s supply and distribution model be extended to other business lines in the Indian and South Asian context?</a:t>
            </a:r>
          </a:p>
          <a:p>
            <a:pPr marL="457200" indent="-457200" algn="just">
              <a:lnSpc>
                <a:spcPct val="7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all socio-economic features of South Asian societies can be identified as the foundations for building sustainable supply chains?</a:t>
            </a:r>
          </a:p>
          <a:p>
            <a:pPr marL="457200" indent="-457200" algn="just">
              <a:lnSpc>
                <a:spcPct val="7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can the existing distribution channels in the South Asian region be transformed to maximize the value delivered to the customer? </a:t>
            </a:r>
          </a:p>
          <a:p>
            <a:pPr marL="457200" indent="-457200" algn="just">
              <a:lnSpc>
                <a:spcPct val="70000"/>
              </a:lnSpc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lnSpc>
                <a:spcPct val="120000"/>
              </a:lnSpc>
              <a:buSzPct val="100000"/>
              <a:buFont typeface="Arial" pitchFamily="34" charset="0"/>
              <a:buChar char="•"/>
            </a:pPr>
            <a:r>
              <a:rPr lang="en-US" sz="2400" dirty="0" smtClean="0"/>
              <a:t>How can such indigenously developed SCM models integrate with and expand into global supply chains?</a:t>
            </a:r>
          </a:p>
          <a:p>
            <a:endParaRPr lang="en-IN" sz="2400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 of Learning Objectives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528880" cy="5077544"/>
          </a:xfrm>
        </p:spPr>
        <p:txBody>
          <a:bodyPr>
            <a:normAutofit lnSpcReduction="10000"/>
          </a:bodyPr>
          <a:lstStyle/>
          <a:p>
            <a:pPr marL="539496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400" dirty="0" smtClean="0"/>
              <a:t>Discuss the goal of a supply chain and explain the impact of supply chain decisions on the success of a firm.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Identify the three key supply chain decision phases and explain the significance of each one.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Describe the cycle and push/pull views of a supply chain.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Describe the cycle and push/pull views of a supply chain.</a:t>
            </a:r>
          </a:p>
          <a:p>
            <a:pPr marL="539496" indent="-457200"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64704"/>
            <a:ext cx="7560840" cy="576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accent1"/>
                </a:solidFill>
              </a:rPr>
              <a:t>Example</a:t>
            </a:r>
            <a:r>
              <a:rPr lang="en-IN" sz="2400" dirty="0" smtClean="0"/>
              <a:t>: When a customer asks for detergent at Wal-Mart, the following type of chain may be involved.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8316416" cy="35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96336" y="6165304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92696"/>
            <a:ext cx="7498080" cy="5904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Different stages of typical supply chain: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customers, retailers, distributors, manufacturers, suppliers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Each stage is connected through the flow of products, information, and funds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Each stage may not be present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appropriate design of the supply chain depends on both the customer's needs and the roles played by the stages</a:t>
            </a:r>
          </a:p>
          <a:p>
            <a:pPr algn="just">
              <a:lnSpc>
                <a:spcPct val="150000"/>
              </a:lnSpc>
            </a:pPr>
            <a:endParaRPr lang="en-IN" sz="2400" dirty="0" smtClean="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6"/>
            <a:ext cx="7498080" cy="59157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/>
                </a:solidFill>
              </a:rPr>
              <a:t>Example</a:t>
            </a:r>
            <a:r>
              <a:rPr lang="en-IN" sz="2400" dirty="0" smtClean="0"/>
              <a:t>: Dell builds-to-order; that is, a customer order initiates manufacturing at Dell. Dell does not have a retailer, wholesaler, or distributor in its supply chain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mail-order company L.L.Bean, manufacturers do not respond to customer orders directly.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Compared to the Dell supply chain, the L.L.Bean supply chain contains an extra stage (the retailer, L.L.Bean itself) between the customer and the manufacturer</a:t>
            </a: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9552" y="1196752"/>
            <a:ext cx="8229600" cy="353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52320" y="4941168"/>
            <a:ext cx="10274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/>
              <a:t>Figure 1-2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9808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 of a Supply Chain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7776864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/>
              <a:t>To maximize the overall value generated</a:t>
            </a:r>
          </a:p>
          <a:p>
            <a:pPr>
              <a:lnSpc>
                <a:spcPct val="150000"/>
              </a:lnSpc>
            </a:pPr>
            <a:r>
              <a:rPr lang="en-IN" sz="2200" i="1" dirty="0" smtClean="0">
                <a:solidFill>
                  <a:schemeClr val="accent5"/>
                </a:solidFill>
              </a:rPr>
              <a:t>Supply chain profitability(supply chain surplus)</a:t>
            </a:r>
          </a:p>
          <a:p>
            <a:pPr>
              <a:lnSpc>
                <a:spcPct val="150000"/>
              </a:lnSpc>
              <a:buNone/>
            </a:pPr>
            <a:r>
              <a:rPr lang="en-IN" sz="2200" i="1" dirty="0" smtClean="0">
                <a:solidFill>
                  <a:schemeClr val="accent5"/>
                </a:solidFill>
              </a:rPr>
              <a:t>                     = </a:t>
            </a:r>
            <a:r>
              <a:rPr lang="en-US" sz="2200" i="1" dirty="0" smtClean="0">
                <a:solidFill>
                  <a:schemeClr val="accent5"/>
                </a:solidFill>
              </a:rPr>
              <a:t>Customer value – Supply chain cost</a:t>
            </a:r>
          </a:p>
          <a:p>
            <a:pPr marL="457200" indent="-457200" algn="just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Example</a:t>
            </a:r>
            <a:r>
              <a:rPr lang="en-US" sz="2200" dirty="0" smtClean="0"/>
              <a:t>: A customer purchases a wireless router from Best Buy for $60 (revenue).Supply chain incurs costs (information, storage, transportation, components, assembly, etc.). Difference between $60 and the sum of all of these costs is the supply chain profit.</a:t>
            </a:r>
          </a:p>
          <a:p>
            <a:pPr>
              <a:lnSpc>
                <a:spcPct val="150000"/>
              </a:lnSpc>
              <a:buNone/>
            </a:pPr>
            <a:endParaRPr lang="en-US" sz="2200" i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1817</TotalTime>
  <Words>2473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Georgia</vt:lpstr>
      <vt:lpstr>Trebuchet MS</vt:lpstr>
      <vt:lpstr>Wingdings</vt:lpstr>
      <vt:lpstr>Wingdings 2</vt:lpstr>
      <vt:lpstr>Urban</vt:lpstr>
      <vt:lpstr>Understanding the Supply Chain </vt:lpstr>
      <vt:lpstr>Learning Objectives</vt:lpstr>
      <vt:lpstr>What is a Supply Chain?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of a Supply Chain</vt:lpstr>
      <vt:lpstr>PowerPoint Presentation</vt:lpstr>
      <vt:lpstr>PowerPoint Presentation</vt:lpstr>
      <vt:lpstr>Importance of Supply Chain Decisions</vt:lpstr>
      <vt:lpstr>Decision Phases of a Supply Chain</vt:lpstr>
      <vt:lpstr>PowerPoint Presentation</vt:lpstr>
      <vt:lpstr>PowerPoint Presentation</vt:lpstr>
      <vt:lpstr>PowerPoint Presentation</vt:lpstr>
      <vt:lpstr>PowerPoint Presentation</vt:lpstr>
      <vt:lpstr>Process View of a Supply Chain</vt:lpstr>
      <vt:lpstr>Cycle View of Supply Chain Processes</vt:lpstr>
      <vt:lpstr>Cycle View of Supply Chain 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Push/Pull View of Supply Chains</vt:lpstr>
      <vt:lpstr>PowerPoint Presentation</vt:lpstr>
      <vt:lpstr>Push/Pull View—L.L. Bean</vt:lpstr>
      <vt:lpstr>Push/Pull View—L.L. Bean</vt:lpstr>
      <vt:lpstr>Push/Pull View—Dell</vt:lpstr>
      <vt:lpstr>Push/Pull View—Dell</vt:lpstr>
      <vt:lpstr>PowerPoint Presentation</vt:lpstr>
      <vt:lpstr>Supply Chain Macro Processes</vt:lpstr>
      <vt:lpstr>Supply Chain Macro Processes </vt:lpstr>
      <vt:lpstr>PowerPoint Presentation</vt:lpstr>
      <vt:lpstr>PowerPoint Presentation</vt:lpstr>
      <vt:lpstr>PowerPoint Presentation</vt:lpstr>
      <vt:lpstr>Examples of Supply Chains</vt:lpstr>
      <vt:lpstr>Gateway: A direct sales manufacturer</vt:lpstr>
      <vt:lpstr>Zara: Apparel manufacturing &amp; retail</vt:lpstr>
      <vt:lpstr>W.W. Grainger and McMaster-Carr</vt:lpstr>
      <vt:lpstr>W.W. Grainger and McMaster-Carr</vt:lpstr>
      <vt:lpstr>Toyota: A global auto manufacturer</vt:lpstr>
      <vt:lpstr>Amazon.com: An E-business</vt:lpstr>
      <vt:lpstr>Gopaljee: Transforming Traditional Supply Chain</vt:lpstr>
      <vt:lpstr>Summary of Learning Objectives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Supply Chain </dc:title>
  <dc:creator>HP</dc:creator>
  <cp:lastModifiedBy>Administrator</cp:lastModifiedBy>
  <cp:revision>56</cp:revision>
  <dcterms:created xsi:type="dcterms:W3CDTF">2015-01-20T02:58:17Z</dcterms:created>
  <dcterms:modified xsi:type="dcterms:W3CDTF">2021-07-28T05:21:04Z</dcterms:modified>
</cp:coreProperties>
</file>