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0"/>
  </p:notesMasterIdLst>
  <p:sldIdLst>
    <p:sldId id="264" r:id="rId2"/>
    <p:sldId id="265" r:id="rId3"/>
    <p:sldId id="274" r:id="rId4"/>
    <p:sldId id="270" r:id="rId5"/>
    <p:sldId id="271" r:id="rId6"/>
    <p:sldId id="272" r:id="rId7"/>
    <p:sldId id="27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3817" autoAdjust="0"/>
  </p:normalViewPr>
  <p:slideViewPr>
    <p:cSldViewPr snapToGrid="0">
      <p:cViewPr varScale="1">
        <p:scale>
          <a:sx n="86" d="100"/>
          <a:sy n="86"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D3977-53A2-4716-BBD1-4BC9FEFFF53A}"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808A9-904E-4B01-995B-79F93BBB1862}" type="slidenum">
              <a:rPr lang="en-US" smtClean="0"/>
              <a:t>‹#›</a:t>
            </a:fld>
            <a:endParaRPr lang="en-US"/>
          </a:p>
        </p:txBody>
      </p:sp>
    </p:spTree>
    <p:extLst>
      <p:ext uri="{BB962C8B-B14F-4D97-AF65-F5344CB8AC3E}">
        <p14:creationId xmlns:p14="http://schemas.microsoft.com/office/powerpoint/2010/main" val="295299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808A9-904E-4B01-995B-79F93BBB1862}" type="slidenum">
              <a:rPr lang="en-US" smtClean="0"/>
              <a:t>8</a:t>
            </a:fld>
            <a:endParaRPr lang="en-US"/>
          </a:p>
        </p:txBody>
      </p:sp>
    </p:spTree>
    <p:extLst>
      <p:ext uri="{BB962C8B-B14F-4D97-AF65-F5344CB8AC3E}">
        <p14:creationId xmlns:p14="http://schemas.microsoft.com/office/powerpoint/2010/main" val="322529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43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31036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13543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75013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DF7A-20FA-4990-92CE-30D06DF1D4DE}"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302927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DF7A-20FA-4990-92CE-30D06DF1D4DE}"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5046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DF7A-20FA-4990-92CE-30D06DF1D4DE}"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211947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67DF7A-20FA-4990-92CE-30D06DF1D4DE}" type="datetimeFigureOut">
              <a:rPr lang="en-US" smtClean="0"/>
              <a:t>10/20/2019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8311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67DF7A-20FA-4990-92CE-30D06DF1D4DE}" type="datetimeFigureOut">
              <a:rPr lang="en-US" smtClean="0"/>
              <a:t>10/20/2019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E667BF-CDF9-47D2-9471-9FE654BD0798}" type="slidenum">
              <a:rPr lang="en-US" smtClean="0"/>
              <a:t>‹#›</a:t>
            </a:fld>
            <a:endParaRPr lang="en-US"/>
          </a:p>
        </p:txBody>
      </p:sp>
    </p:spTree>
    <p:extLst>
      <p:ext uri="{BB962C8B-B14F-4D97-AF65-F5344CB8AC3E}">
        <p14:creationId xmlns:p14="http://schemas.microsoft.com/office/powerpoint/2010/main" val="46277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7DF7A-20FA-4990-92CE-30D06DF1D4DE}"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15223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67DF7A-20FA-4990-92CE-30D06DF1D4DE}" type="datetimeFigureOut">
              <a:rPr lang="en-US" smtClean="0"/>
              <a:t>10/20/2019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E667BF-CDF9-47D2-9471-9FE654BD07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26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4CC1-A433-43C0-AC89-56EA8B84D4EB}"/>
              </a:ext>
            </a:extLst>
          </p:cNvPr>
          <p:cNvSpPr>
            <a:spLocks noGrp="1"/>
          </p:cNvSpPr>
          <p:nvPr>
            <p:ph type="ctrTitle"/>
          </p:nvPr>
        </p:nvSpPr>
        <p:spPr>
          <a:xfrm>
            <a:off x="1097280" y="758952"/>
            <a:ext cx="10058400" cy="3566160"/>
          </a:xfrm>
        </p:spPr>
        <p:txBody>
          <a:bodyPr/>
          <a:lstStyle/>
          <a:p>
            <a:r>
              <a:rPr lang="en-US" dirty="0">
                <a:solidFill>
                  <a:schemeClr val="accent1">
                    <a:lumMod val="75000"/>
                  </a:schemeClr>
                </a:solidFill>
              </a:rPr>
              <a:t>Travel Agency </a:t>
            </a:r>
            <a:br>
              <a:rPr lang="en-US" dirty="0">
                <a:solidFill>
                  <a:schemeClr val="accent1">
                    <a:lumMod val="75000"/>
                  </a:schemeClr>
                </a:solidFill>
              </a:rPr>
            </a:br>
            <a:r>
              <a:rPr lang="en-US" dirty="0">
                <a:solidFill>
                  <a:schemeClr val="accent1">
                    <a:lumMod val="75000"/>
                  </a:schemeClr>
                </a:solidFill>
              </a:rPr>
              <a:t>Project Report</a:t>
            </a:r>
            <a:br>
              <a:rPr lang="en-US" dirty="0">
                <a:solidFill>
                  <a:schemeClr val="accent1">
                    <a:lumMod val="75000"/>
                  </a:schemeClr>
                </a:solidFill>
              </a:rPr>
            </a:br>
            <a:endParaRPr lang="en-US" dirty="0"/>
          </a:p>
        </p:txBody>
      </p:sp>
      <p:sp>
        <p:nvSpPr>
          <p:cNvPr id="3" name="Subtitle 2">
            <a:extLst>
              <a:ext uri="{FF2B5EF4-FFF2-40B4-BE49-F238E27FC236}">
                <a16:creationId xmlns:a16="http://schemas.microsoft.com/office/drawing/2014/main" id="{ACFE718E-B11A-4717-9025-AE4DFE255742}"/>
              </a:ext>
            </a:extLst>
          </p:cNvPr>
          <p:cNvSpPr>
            <a:spLocks noGrp="1"/>
          </p:cNvSpPr>
          <p:nvPr>
            <p:ph type="subTitle" idx="1"/>
          </p:nvPr>
        </p:nvSpPr>
        <p:spPr/>
        <p:txBody>
          <a:bodyPr>
            <a:normAutofit fontScale="85000" lnSpcReduction="20000"/>
          </a:bodyPr>
          <a:lstStyle/>
          <a:p>
            <a:endParaRPr lang="en-US" dirty="0"/>
          </a:p>
          <a:p>
            <a:r>
              <a:rPr lang="en-US" dirty="0"/>
              <a:t>Dimpi Dedhia	 (NUID – 001342018)</a:t>
            </a:r>
          </a:p>
          <a:p>
            <a:r>
              <a:rPr lang="en-US" dirty="0"/>
              <a:t>Dhruvil Shah (NUID – 001873473)</a:t>
            </a:r>
          </a:p>
        </p:txBody>
      </p:sp>
    </p:spTree>
    <p:extLst>
      <p:ext uri="{BB962C8B-B14F-4D97-AF65-F5344CB8AC3E}">
        <p14:creationId xmlns:p14="http://schemas.microsoft.com/office/powerpoint/2010/main" val="10857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9235" y="1203663"/>
            <a:ext cx="11734165" cy="1015663"/>
          </a:xfrm>
          <a:prstGeom prst="rect">
            <a:avLst/>
          </a:prstGeom>
        </p:spPr>
        <p:txBody>
          <a:bodyPr wrap="square">
            <a:spAutoFit/>
          </a:bodyPr>
          <a:lstStyle/>
          <a:p>
            <a:pPr algn="just"/>
            <a:r>
              <a:rPr lang="en-US" sz="2000" dirty="0">
                <a:solidFill>
                  <a:srgbClr val="000000"/>
                </a:solidFill>
              </a:rPr>
              <a:t>This entity is the root node of the reservation system that manages the three entities of Car, Hotel and Flights and provides customers facility to book Flights, Hotels and Cars at reasonable cost. It also adds new Cars, Hotels, Airliners and Flight Schedule.</a:t>
            </a:r>
            <a:endParaRPr lang="en-US" sz="2000" dirty="0"/>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Travel Agency</a:t>
            </a:r>
          </a:p>
        </p:txBody>
      </p:sp>
      <p:sp>
        <p:nvSpPr>
          <p:cNvPr id="5" name="Rectangle 4">
            <a:extLst>
              <a:ext uri="{FF2B5EF4-FFF2-40B4-BE49-F238E27FC236}">
                <a16:creationId xmlns:a16="http://schemas.microsoft.com/office/drawing/2014/main" id="{453642C4-A3AB-4491-AAA4-92066F61235A}"/>
              </a:ext>
            </a:extLst>
          </p:cNvPr>
          <p:cNvSpPr/>
          <p:nvPr/>
        </p:nvSpPr>
        <p:spPr>
          <a:xfrm>
            <a:off x="229235" y="2765623"/>
            <a:ext cx="11734165" cy="2041585"/>
          </a:xfrm>
          <a:prstGeom prst="rect">
            <a:avLst/>
          </a:prstGeom>
        </p:spPr>
        <p:txBody>
          <a:bodyPr wrap="square">
            <a:spAutoFit/>
          </a:bodyPr>
          <a:lstStyle/>
          <a:p>
            <a:pPr>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addFlight</a:t>
            </a:r>
            <a:r>
              <a:rPr lang="en-US" sz="2000" dirty="0">
                <a:solidFill>
                  <a:srgbClr val="000000"/>
                </a:solidFill>
              </a:rPr>
              <a:t>(): This method adds new available Flight for booking</a:t>
            </a:r>
          </a:p>
          <a:p>
            <a:pPr marL="342900" indent="-342900" algn="just">
              <a:spcAft>
                <a:spcPts val="800"/>
              </a:spcAft>
              <a:buSzPct val="130000"/>
              <a:buFont typeface="Arial" panose="020B0604020202020204" pitchFamily="34" charset="0"/>
              <a:buChar char="•"/>
            </a:pPr>
            <a:r>
              <a:rPr lang="en-US" sz="2000" dirty="0" err="1">
                <a:solidFill>
                  <a:srgbClr val="000000"/>
                </a:solidFill>
              </a:rPr>
              <a:t>addCar</a:t>
            </a:r>
            <a:r>
              <a:rPr lang="en-US" sz="2000" dirty="0">
                <a:solidFill>
                  <a:srgbClr val="000000"/>
                </a:solidFill>
              </a:rPr>
              <a:t>(): This method adds new available Car for booking</a:t>
            </a:r>
          </a:p>
          <a:p>
            <a:pPr marL="342900" indent="-342900" algn="just">
              <a:spcAft>
                <a:spcPts val="800"/>
              </a:spcAft>
              <a:buSzPct val="130000"/>
              <a:buFont typeface="Arial" panose="020B0604020202020204" pitchFamily="34" charset="0"/>
              <a:buChar char="•"/>
            </a:pPr>
            <a:r>
              <a:rPr lang="en-US" sz="2000" dirty="0" err="1">
                <a:solidFill>
                  <a:srgbClr val="000000"/>
                </a:solidFill>
              </a:rPr>
              <a:t>addHotel</a:t>
            </a:r>
            <a:r>
              <a:rPr lang="en-US" sz="2000" dirty="0">
                <a:solidFill>
                  <a:srgbClr val="000000"/>
                </a:solidFill>
              </a:rPr>
              <a:t>(): This method adds new available Hotel for booking</a:t>
            </a:r>
          </a:p>
          <a:p>
            <a:pPr marL="342900" indent="-342900" algn="just">
              <a:spcAft>
                <a:spcPts val="800"/>
              </a:spcAft>
              <a:buSzPct val="130000"/>
              <a:buFont typeface="Arial" panose="020B0604020202020204" pitchFamily="34" charset="0"/>
              <a:buChar char="•"/>
            </a:pPr>
            <a:r>
              <a:rPr lang="en-US" sz="2000" dirty="0" err="1">
                <a:solidFill>
                  <a:srgbClr val="000000"/>
                </a:solidFill>
              </a:rPr>
              <a:t>viewBooking</a:t>
            </a:r>
            <a:r>
              <a:rPr lang="en-US" sz="2000" dirty="0">
                <a:solidFill>
                  <a:srgbClr val="000000"/>
                </a:solidFill>
              </a:rPr>
              <a:t>(): This method helps Travel Agent to view details of customer bookings</a:t>
            </a:r>
            <a:endParaRPr lang="en-US" dirty="0"/>
          </a:p>
        </p:txBody>
      </p:sp>
    </p:spTree>
    <p:extLst>
      <p:ext uri="{BB962C8B-B14F-4D97-AF65-F5344CB8AC3E}">
        <p14:creationId xmlns:p14="http://schemas.microsoft.com/office/powerpoint/2010/main" val="1617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9235" y="1203663"/>
            <a:ext cx="11734165" cy="2246769"/>
          </a:xfrm>
          <a:prstGeom prst="rect">
            <a:avLst/>
          </a:prstGeom>
        </p:spPr>
        <p:txBody>
          <a:bodyPr wrap="square">
            <a:spAutoFit/>
          </a:bodyPr>
          <a:lstStyle/>
          <a:p>
            <a:pPr algn="just"/>
            <a:r>
              <a:rPr lang="en-US" sz="2000" dirty="0">
                <a:solidFill>
                  <a:srgbClr val="000000"/>
                </a:solidFill>
              </a:rPr>
              <a:t>This entity is another root node of the reservation system that stores user data. Every customer/user has a unique account which he/she can use to view and book flights, cars and hotels. </a:t>
            </a:r>
          </a:p>
          <a:p>
            <a:pPr algn="just"/>
            <a:r>
              <a:rPr lang="en-US" sz="2000" dirty="0">
                <a:solidFill>
                  <a:srgbClr val="000000"/>
                </a:solidFill>
              </a:rPr>
              <a:t>Future scope: </a:t>
            </a:r>
          </a:p>
          <a:p>
            <a:pPr marL="457200" indent="-457200" algn="just">
              <a:buAutoNum type="arabicParenR"/>
            </a:pPr>
            <a:r>
              <a:rPr lang="en-US" sz="2000" dirty="0">
                <a:solidFill>
                  <a:srgbClr val="000000"/>
                </a:solidFill>
              </a:rPr>
              <a:t>Addition of online payment options</a:t>
            </a:r>
          </a:p>
          <a:p>
            <a:pPr marL="457200" indent="-457200" algn="just">
              <a:buAutoNum type="arabicParenR"/>
            </a:pPr>
            <a:r>
              <a:rPr lang="en-US" sz="2000" dirty="0">
                <a:solidFill>
                  <a:srgbClr val="000000"/>
                </a:solidFill>
              </a:rPr>
              <a:t>Refund facility</a:t>
            </a:r>
          </a:p>
          <a:p>
            <a:pPr marL="457200" indent="-457200" algn="just">
              <a:buAutoNum type="arabicParenR"/>
            </a:pPr>
            <a:r>
              <a:rPr lang="en-US" sz="2000" dirty="0">
                <a:solidFill>
                  <a:srgbClr val="000000"/>
                </a:solidFill>
              </a:rPr>
              <a:t>Feedback</a:t>
            </a:r>
          </a:p>
          <a:p>
            <a:pPr marL="457200" indent="-457200" algn="just">
              <a:buAutoNum type="arabicParenR"/>
            </a:pPr>
            <a:r>
              <a:rPr lang="en-US" sz="2000" dirty="0">
                <a:solidFill>
                  <a:srgbClr val="000000"/>
                </a:solidFill>
              </a:rPr>
              <a:t>Rating Flights/ Cars/ Hotels </a:t>
            </a:r>
            <a:endParaRPr lang="en-US" sz="2000" dirty="0"/>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Customer</a:t>
            </a:r>
          </a:p>
        </p:txBody>
      </p:sp>
      <p:sp>
        <p:nvSpPr>
          <p:cNvPr id="5" name="Rectangle 4">
            <a:extLst>
              <a:ext uri="{FF2B5EF4-FFF2-40B4-BE49-F238E27FC236}">
                <a16:creationId xmlns:a16="http://schemas.microsoft.com/office/drawing/2014/main" id="{453642C4-A3AB-4491-AAA4-92066F61235A}"/>
              </a:ext>
            </a:extLst>
          </p:cNvPr>
          <p:cNvSpPr/>
          <p:nvPr/>
        </p:nvSpPr>
        <p:spPr>
          <a:xfrm>
            <a:off x="95885" y="3699073"/>
            <a:ext cx="11734165" cy="2698175"/>
          </a:xfrm>
          <a:prstGeom prst="rect">
            <a:avLst/>
          </a:prstGeom>
        </p:spPr>
        <p:txBody>
          <a:bodyPr wrap="square">
            <a:spAutoFit/>
          </a:bodyPr>
          <a:lstStyle/>
          <a:p>
            <a:pPr>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bookFlight</a:t>
            </a:r>
            <a:r>
              <a:rPr lang="en-US" sz="2000" dirty="0">
                <a:solidFill>
                  <a:srgbClr val="000000"/>
                </a:solidFill>
              </a:rPr>
              <a:t>(): This method books available flight for the customer</a:t>
            </a:r>
          </a:p>
          <a:p>
            <a:pPr marL="342900" indent="-342900" algn="just">
              <a:spcAft>
                <a:spcPts val="800"/>
              </a:spcAft>
              <a:buSzPct val="130000"/>
              <a:buFont typeface="Arial" panose="020B0604020202020204" pitchFamily="34" charset="0"/>
              <a:buChar char="•"/>
            </a:pPr>
            <a:r>
              <a:rPr lang="en-US" sz="2000" dirty="0" err="1">
                <a:solidFill>
                  <a:srgbClr val="000000"/>
                </a:solidFill>
              </a:rPr>
              <a:t>bookCar</a:t>
            </a:r>
            <a:r>
              <a:rPr lang="en-US" sz="2000" dirty="0">
                <a:solidFill>
                  <a:srgbClr val="000000"/>
                </a:solidFill>
              </a:rPr>
              <a:t>(): This method books available car for the customer</a:t>
            </a:r>
          </a:p>
          <a:p>
            <a:pPr marL="342900" indent="-342900" algn="just">
              <a:spcAft>
                <a:spcPts val="800"/>
              </a:spcAft>
              <a:buSzPct val="130000"/>
              <a:buFont typeface="Arial" panose="020B0604020202020204" pitchFamily="34" charset="0"/>
              <a:buChar char="•"/>
            </a:pPr>
            <a:r>
              <a:rPr lang="en-US" sz="2000" dirty="0" err="1">
                <a:solidFill>
                  <a:srgbClr val="000000"/>
                </a:solidFill>
              </a:rPr>
              <a:t>bookHotel</a:t>
            </a:r>
            <a:r>
              <a:rPr lang="en-US" sz="2000" dirty="0">
                <a:solidFill>
                  <a:srgbClr val="000000"/>
                </a:solidFill>
              </a:rPr>
              <a:t>(): This method books hotel for the customer</a:t>
            </a:r>
          </a:p>
          <a:p>
            <a:pPr marL="342900" indent="-342900" algn="just">
              <a:spcAft>
                <a:spcPts val="800"/>
              </a:spcAft>
              <a:buSzPct val="130000"/>
              <a:buFont typeface="Arial" panose="020B0604020202020204" pitchFamily="34" charset="0"/>
              <a:buChar char="•"/>
            </a:pPr>
            <a:r>
              <a:rPr lang="en-US" sz="2000" dirty="0" err="1">
                <a:solidFill>
                  <a:srgbClr val="000000"/>
                </a:solidFill>
              </a:rPr>
              <a:t>viewBooking</a:t>
            </a:r>
            <a:r>
              <a:rPr lang="en-US" sz="2000" dirty="0">
                <a:solidFill>
                  <a:srgbClr val="000000"/>
                </a:solidFill>
              </a:rPr>
              <a:t>(): This method lets customer view their current bookings </a:t>
            </a:r>
            <a:endParaRPr lang="en-US" sz="2000" dirty="0"/>
          </a:p>
          <a:p>
            <a:br>
              <a:rPr lang="en-US" dirty="0"/>
            </a:br>
            <a:endParaRPr lang="en-US" dirty="0"/>
          </a:p>
        </p:txBody>
      </p:sp>
    </p:spTree>
    <p:extLst>
      <p:ext uri="{BB962C8B-B14F-4D97-AF65-F5344CB8AC3E}">
        <p14:creationId xmlns:p14="http://schemas.microsoft.com/office/powerpoint/2010/main" val="313670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400110"/>
          </a:xfrm>
          <a:prstGeom prst="rect">
            <a:avLst/>
          </a:prstGeom>
        </p:spPr>
        <p:txBody>
          <a:bodyPr wrap="square">
            <a:spAutoFit/>
          </a:bodyPr>
          <a:lstStyle/>
          <a:p>
            <a:pPr algn="just"/>
            <a:r>
              <a:rPr lang="en-US" sz="2000" dirty="0">
                <a:solidFill>
                  <a:srgbClr val="000000"/>
                </a:solidFill>
              </a:rPr>
              <a:t>This entity gives details about the Airliner. It is used to create a database of Airlines and update it in </a:t>
            </a:r>
            <a:r>
              <a:rPr lang="en-US" sz="2000" dirty="0" err="1">
                <a:solidFill>
                  <a:srgbClr val="000000"/>
                </a:solidFill>
              </a:rPr>
              <a:t>realtime</a:t>
            </a:r>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6095999" cy="923330"/>
          </a:xfrm>
          <a:prstGeom prst="rect">
            <a:avLst/>
          </a:prstGeom>
          <a:noFill/>
        </p:spPr>
        <p:txBody>
          <a:bodyPr wrap="square" rtlCol="0">
            <a:spAutoFit/>
          </a:bodyPr>
          <a:lstStyle/>
          <a:p>
            <a:r>
              <a:rPr lang="en-US" sz="5400" dirty="0">
                <a:solidFill>
                  <a:schemeClr val="accent1">
                    <a:lumMod val="75000"/>
                  </a:schemeClr>
                </a:solidFill>
              </a:rPr>
              <a:t>Entity: Airliner</a:t>
            </a:r>
          </a:p>
        </p:txBody>
      </p:sp>
      <p:sp>
        <p:nvSpPr>
          <p:cNvPr id="2" name="Rectangle 1">
            <a:extLst>
              <a:ext uri="{FF2B5EF4-FFF2-40B4-BE49-F238E27FC236}">
                <a16:creationId xmlns:a16="http://schemas.microsoft.com/office/drawing/2014/main" id="{46D01A8D-32FB-4C9D-8EA3-5CED4114CF45}"/>
              </a:ext>
            </a:extLst>
          </p:cNvPr>
          <p:cNvSpPr/>
          <p:nvPr/>
        </p:nvSpPr>
        <p:spPr>
          <a:xfrm>
            <a:off x="152715" y="1401559"/>
            <a:ext cx="11734164" cy="1631216"/>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createAirliner</a:t>
            </a:r>
            <a:r>
              <a:rPr lang="en-US" sz="2000" dirty="0">
                <a:solidFill>
                  <a:srgbClr val="000000"/>
                </a:solidFill>
              </a:rPr>
              <a:t>(): This method creates new Airliner</a:t>
            </a:r>
          </a:p>
          <a:p>
            <a:pPr marL="342900" indent="-342900" algn="just">
              <a:spcAft>
                <a:spcPts val="800"/>
              </a:spcAft>
              <a:buSzPct val="130000"/>
              <a:buFont typeface="Arial" panose="020B0604020202020204" pitchFamily="34" charset="0"/>
              <a:buChar char="•"/>
            </a:pPr>
            <a:r>
              <a:rPr lang="en-US" sz="2000" dirty="0" err="1">
                <a:solidFill>
                  <a:srgbClr val="000000"/>
                </a:solidFill>
              </a:rPr>
              <a:t>viewAirliner</a:t>
            </a:r>
            <a:r>
              <a:rPr lang="en-US" sz="2000" dirty="0">
                <a:solidFill>
                  <a:srgbClr val="000000"/>
                </a:solidFill>
              </a:rPr>
              <a:t>(Airliner): This method displays information of a specified airliner</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updateAirliner</a:t>
            </a:r>
            <a:r>
              <a:rPr lang="en-US" sz="2000" dirty="0">
                <a:solidFill>
                  <a:srgbClr val="000000"/>
                </a:solidFill>
              </a:rPr>
              <a:t>(Airliner): This method updates the information of selected airliner.</a:t>
            </a:r>
          </a:p>
        </p:txBody>
      </p:sp>
      <p:sp>
        <p:nvSpPr>
          <p:cNvPr id="6" name="Rectangle 5">
            <a:extLst>
              <a:ext uri="{FF2B5EF4-FFF2-40B4-BE49-F238E27FC236}">
                <a16:creationId xmlns:a16="http://schemas.microsoft.com/office/drawing/2014/main" id="{47017DA8-947B-476C-BA8F-5E4876D669FB}"/>
              </a:ext>
            </a:extLst>
          </p:cNvPr>
          <p:cNvSpPr/>
          <p:nvPr/>
        </p:nvSpPr>
        <p:spPr>
          <a:xfrm>
            <a:off x="152714" y="3808780"/>
            <a:ext cx="11734165" cy="707886"/>
          </a:xfrm>
          <a:prstGeom prst="rect">
            <a:avLst/>
          </a:prstGeom>
        </p:spPr>
        <p:txBody>
          <a:bodyPr wrap="square">
            <a:spAutoFit/>
          </a:bodyPr>
          <a:lstStyle/>
          <a:p>
            <a:pPr algn="just"/>
            <a:r>
              <a:rPr lang="en-US" sz="2000" dirty="0">
                <a:solidFill>
                  <a:srgbClr val="000000"/>
                </a:solidFill>
              </a:rPr>
              <a:t>This Entity gives details about all flights available in the Travel Agency database. It is also used to manage the attributes and timings of the flight of a respective airliner</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2885450"/>
            <a:ext cx="6095999" cy="923330"/>
          </a:xfrm>
          <a:prstGeom prst="rect">
            <a:avLst/>
          </a:prstGeom>
          <a:noFill/>
        </p:spPr>
        <p:txBody>
          <a:bodyPr wrap="square" rtlCol="0">
            <a:spAutoFit/>
          </a:bodyPr>
          <a:lstStyle/>
          <a:p>
            <a:r>
              <a:rPr lang="en-US" sz="5400" dirty="0">
                <a:solidFill>
                  <a:schemeClr val="accent1">
                    <a:lumMod val="75000"/>
                  </a:schemeClr>
                </a:solidFill>
              </a:rPr>
              <a:t>Entity: Flight</a:t>
            </a:r>
          </a:p>
        </p:txBody>
      </p:sp>
      <p:sp>
        <p:nvSpPr>
          <p:cNvPr id="8" name="Rectangle 7">
            <a:extLst>
              <a:ext uri="{FF2B5EF4-FFF2-40B4-BE49-F238E27FC236}">
                <a16:creationId xmlns:a16="http://schemas.microsoft.com/office/drawing/2014/main" id="{C2096A35-75AD-4CB0-BFF4-2536CADD45D3}"/>
              </a:ext>
            </a:extLst>
          </p:cNvPr>
          <p:cNvSpPr/>
          <p:nvPr/>
        </p:nvSpPr>
        <p:spPr>
          <a:xfrm>
            <a:off x="152715" y="4481900"/>
            <a:ext cx="11734164" cy="1631216"/>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createFlight</a:t>
            </a:r>
            <a:r>
              <a:rPr lang="en-US" sz="2000" dirty="0">
                <a:solidFill>
                  <a:srgbClr val="000000"/>
                </a:solidFill>
              </a:rPr>
              <a:t>(): This methods creates a new flight in the database for a specific airliner.</a:t>
            </a:r>
          </a:p>
          <a:p>
            <a:pPr marL="342900" indent="-342900" algn="just">
              <a:spcAft>
                <a:spcPts val="800"/>
              </a:spcAft>
              <a:buSzPct val="130000"/>
              <a:buFont typeface="Arial" panose="020B0604020202020204" pitchFamily="34" charset="0"/>
              <a:buChar char="•"/>
            </a:pPr>
            <a:r>
              <a:rPr lang="en-US" sz="2000" dirty="0" err="1">
                <a:solidFill>
                  <a:srgbClr val="000000"/>
                </a:solidFill>
              </a:rPr>
              <a:t>deleteFlight</a:t>
            </a:r>
            <a:r>
              <a:rPr lang="en-US" sz="2000" dirty="0">
                <a:solidFill>
                  <a:srgbClr val="000000"/>
                </a:solidFill>
              </a:rPr>
              <a:t>(Flight):This method deletes a flight from the database.</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updateFlight</a:t>
            </a:r>
            <a:r>
              <a:rPr lang="en-US" sz="2000" dirty="0">
                <a:solidFill>
                  <a:srgbClr val="000000"/>
                </a:solidFill>
              </a:rPr>
              <a:t>(Flight):This method updates the attributes of a selected flight from the database.</a:t>
            </a:r>
          </a:p>
        </p:txBody>
      </p:sp>
    </p:spTree>
    <p:extLst>
      <p:ext uri="{BB962C8B-B14F-4D97-AF65-F5344CB8AC3E}">
        <p14:creationId xmlns:p14="http://schemas.microsoft.com/office/powerpoint/2010/main" val="317382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707886"/>
          </a:xfrm>
          <a:prstGeom prst="rect">
            <a:avLst/>
          </a:prstGeom>
        </p:spPr>
        <p:txBody>
          <a:bodyPr wrap="square">
            <a:spAutoFit/>
          </a:bodyPr>
          <a:lstStyle/>
          <a:p>
            <a:pPr algn="just"/>
            <a:r>
              <a:rPr lang="en-US" sz="2000" dirty="0">
                <a:solidFill>
                  <a:srgbClr val="000000"/>
                </a:solidFill>
              </a:rPr>
              <a:t>This entity stores the details of all hotels registered under the Travel Agency. It stores all the attributes of a specific hotel, for example name, address, reception contact number. </a:t>
            </a: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6095999" cy="923330"/>
          </a:xfrm>
          <a:prstGeom prst="rect">
            <a:avLst/>
          </a:prstGeom>
          <a:noFill/>
        </p:spPr>
        <p:txBody>
          <a:bodyPr wrap="square" rtlCol="0">
            <a:spAutoFit/>
          </a:bodyPr>
          <a:lstStyle/>
          <a:p>
            <a:r>
              <a:rPr lang="en-US" sz="5400" dirty="0">
                <a:solidFill>
                  <a:schemeClr val="accent1">
                    <a:lumMod val="75000"/>
                  </a:schemeClr>
                </a:solidFill>
              </a:rPr>
              <a:t>Entity: Hotel</a:t>
            </a:r>
          </a:p>
        </p:txBody>
      </p:sp>
      <p:sp>
        <p:nvSpPr>
          <p:cNvPr id="2" name="Rectangle 1">
            <a:extLst>
              <a:ext uri="{FF2B5EF4-FFF2-40B4-BE49-F238E27FC236}">
                <a16:creationId xmlns:a16="http://schemas.microsoft.com/office/drawing/2014/main" id="{46D01A8D-32FB-4C9D-8EA3-5CED4114CF45}"/>
              </a:ext>
            </a:extLst>
          </p:cNvPr>
          <p:cNvSpPr/>
          <p:nvPr/>
        </p:nvSpPr>
        <p:spPr>
          <a:xfrm>
            <a:off x="152715" y="1733550"/>
            <a:ext cx="11734164" cy="1631216"/>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createHotel</a:t>
            </a:r>
            <a:r>
              <a:rPr lang="en-US" sz="2000" dirty="0">
                <a:solidFill>
                  <a:srgbClr val="000000"/>
                </a:solidFill>
              </a:rPr>
              <a:t>(): This method creates a Hotel with designated attributes and stores in the database.</a:t>
            </a:r>
          </a:p>
          <a:p>
            <a:pPr marL="342900" indent="-342900" algn="just">
              <a:spcAft>
                <a:spcPts val="800"/>
              </a:spcAft>
              <a:buSzPct val="130000"/>
              <a:buFont typeface="Arial" panose="020B0604020202020204" pitchFamily="34" charset="0"/>
              <a:buChar char="•"/>
            </a:pPr>
            <a:r>
              <a:rPr lang="en-US" sz="2000" dirty="0" err="1">
                <a:solidFill>
                  <a:srgbClr val="000000"/>
                </a:solidFill>
              </a:rPr>
              <a:t>viewHotel</a:t>
            </a:r>
            <a:r>
              <a:rPr lang="en-US" sz="2000" dirty="0">
                <a:solidFill>
                  <a:srgbClr val="000000"/>
                </a:solidFill>
              </a:rPr>
              <a:t>(Hotel):This method lets the entity view the hotels stored in the database.  </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updateHotel</a:t>
            </a:r>
            <a:r>
              <a:rPr lang="en-US" sz="2000" dirty="0">
                <a:solidFill>
                  <a:srgbClr val="000000"/>
                </a:solidFill>
              </a:rPr>
              <a:t>(Hotel): This method updates the attributes of selected Hotel</a:t>
            </a:r>
          </a:p>
        </p:txBody>
      </p:sp>
      <p:sp>
        <p:nvSpPr>
          <p:cNvPr id="6" name="Rectangle 5">
            <a:extLst>
              <a:ext uri="{FF2B5EF4-FFF2-40B4-BE49-F238E27FC236}">
                <a16:creationId xmlns:a16="http://schemas.microsoft.com/office/drawing/2014/main" id="{47017DA8-947B-476C-BA8F-5E4876D669FB}"/>
              </a:ext>
            </a:extLst>
          </p:cNvPr>
          <p:cNvSpPr/>
          <p:nvPr/>
        </p:nvSpPr>
        <p:spPr>
          <a:xfrm>
            <a:off x="152716" y="4162723"/>
            <a:ext cx="11734165" cy="707886"/>
          </a:xfrm>
          <a:prstGeom prst="rect">
            <a:avLst/>
          </a:prstGeom>
        </p:spPr>
        <p:txBody>
          <a:bodyPr wrap="square">
            <a:spAutoFit/>
          </a:bodyPr>
          <a:lstStyle/>
          <a:p>
            <a:pPr algn="just"/>
            <a:r>
              <a:rPr lang="en-US" sz="2000" dirty="0">
                <a:solidFill>
                  <a:srgbClr val="000000"/>
                </a:solidFill>
              </a:rPr>
              <a:t>This entity stores the details of all Cars available for rental under the Travel Agency. It stores all the attributes of a specific Car, for example </a:t>
            </a:r>
            <a:r>
              <a:rPr lang="en-US" sz="2000" dirty="0" err="1">
                <a:solidFill>
                  <a:srgbClr val="000000"/>
                </a:solidFill>
              </a:rPr>
              <a:t>modelNumber,serial</a:t>
            </a:r>
            <a:r>
              <a:rPr lang="en-US" sz="2000" dirty="0">
                <a:solidFill>
                  <a:srgbClr val="000000"/>
                </a:solidFill>
              </a:rPr>
              <a:t> number, number of seats</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3272433"/>
            <a:ext cx="6095999" cy="923330"/>
          </a:xfrm>
          <a:prstGeom prst="rect">
            <a:avLst/>
          </a:prstGeom>
          <a:noFill/>
        </p:spPr>
        <p:txBody>
          <a:bodyPr wrap="square" rtlCol="0">
            <a:spAutoFit/>
          </a:bodyPr>
          <a:lstStyle/>
          <a:p>
            <a:r>
              <a:rPr lang="en-US" sz="5400" dirty="0">
                <a:solidFill>
                  <a:schemeClr val="accent1">
                    <a:lumMod val="75000"/>
                  </a:schemeClr>
                </a:solidFill>
              </a:rPr>
              <a:t>Entity: Car</a:t>
            </a:r>
          </a:p>
        </p:txBody>
      </p:sp>
      <p:sp>
        <p:nvSpPr>
          <p:cNvPr id="8" name="Rectangle 7">
            <a:extLst>
              <a:ext uri="{FF2B5EF4-FFF2-40B4-BE49-F238E27FC236}">
                <a16:creationId xmlns:a16="http://schemas.microsoft.com/office/drawing/2014/main" id="{C2096A35-75AD-4CB0-BFF4-2536CADD45D3}"/>
              </a:ext>
            </a:extLst>
          </p:cNvPr>
          <p:cNvSpPr/>
          <p:nvPr/>
        </p:nvSpPr>
        <p:spPr>
          <a:xfrm>
            <a:off x="152715" y="4811543"/>
            <a:ext cx="11734164" cy="204158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createHotel</a:t>
            </a:r>
            <a:r>
              <a:rPr lang="en-US" sz="2000" dirty="0">
                <a:solidFill>
                  <a:srgbClr val="000000"/>
                </a:solidFill>
              </a:rPr>
              <a:t>(): This method creates a Hotel with designated attributes and stores in the database.</a:t>
            </a:r>
          </a:p>
          <a:p>
            <a:pPr marL="342900" indent="-342900" algn="just">
              <a:spcAft>
                <a:spcPts val="800"/>
              </a:spcAft>
              <a:buSzPct val="130000"/>
              <a:buFont typeface="Arial" panose="020B0604020202020204" pitchFamily="34" charset="0"/>
              <a:buChar char="•"/>
            </a:pPr>
            <a:r>
              <a:rPr lang="en-US" sz="2000" dirty="0" err="1">
                <a:solidFill>
                  <a:srgbClr val="000000"/>
                </a:solidFill>
              </a:rPr>
              <a:t>viewHotel</a:t>
            </a:r>
            <a:r>
              <a:rPr lang="en-US" sz="2000" dirty="0">
                <a:solidFill>
                  <a:srgbClr val="000000"/>
                </a:solidFill>
              </a:rPr>
              <a:t>(Hotel):This method lets the entity view the hotels stored in the database.  </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updateHotel</a:t>
            </a:r>
            <a:r>
              <a:rPr lang="en-US" sz="2000" dirty="0">
                <a:solidFill>
                  <a:srgbClr val="000000"/>
                </a:solidFill>
              </a:rPr>
              <a:t>(Hotel): This method updates the attributes of selected Hotel</a:t>
            </a:r>
          </a:p>
          <a:p>
            <a:pPr algn="just">
              <a:spcAft>
                <a:spcPts val="800"/>
              </a:spcAft>
            </a:pPr>
            <a:endParaRPr lang="en-US" sz="2000" dirty="0">
              <a:solidFill>
                <a:srgbClr val="000000"/>
              </a:solidFill>
            </a:endParaRPr>
          </a:p>
        </p:txBody>
      </p:sp>
    </p:spTree>
    <p:extLst>
      <p:ext uri="{BB962C8B-B14F-4D97-AF65-F5344CB8AC3E}">
        <p14:creationId xmlns:p14="http://schemas.microsoft.com/office/powerpoint/2010/main" val="42518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400110"/>
          </a:xfrm>
          <a:prstGeom prst="rect">
            <a:avLst/>
          </a:prstGeom>
        </p:spPr>
        <p:txBody>
          <a:bodyPr wrap="square">
            <a:spAutoFit/>
          </a:bodyPr>
          <a:lstStyle/>
          <a:p>
            <a:pPr algn="just"/>
            <a:r>
              <a:rPr lang="en-US" sz="2000" dirty="0"/>
              <a:t>This is an interface entity that stores customer and his/her booking details</a:t>
            </a:r>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7152960"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BookingDetails</a:t>
            </a:r>
            <a:endParaRPr lang="en-US" sz="5400" dirty="0">
              <a:solidFill>
                <a:schemeClr val="accent1">
                  <a:lumMod val="75000"/>
                </a:schemeClr>
              </a:solidFill>
            </a:endParaRPr>
          </a:p>
        </p:txBody>
      </p:sp>
      <p:sp>
        <p:nvSpPr>
          <p:cNvPr id="2" name="Rectangle 1">
            <a:extLst>
              <a:ext uri="{FF2B5EF4-FFF2-40B4-BE49-F238E27FC236}">
                <a16:creationId xmlns:a16="http://schemas.microsoft.com/office/drawing/2014/main" id="{46D01A8D-32FB-4C9D-8EA3-5CED4114CF45}"/>
              </a:ext>
            </a:extLst>
          </p:cNvPr>
          <p:cNvSpPr/>
          <p:nvPr/>
        </p:nvSpPr>
        <p:spPr>
          <a:xfrm>
            <a:off x="152715" y="1571892"/>
            <a:ext cx="11734164" cy="111825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viewDetails</a:t>
            </a:r>
            <a:r>
              <a:rPr lang="en-US" sz="2000" dirty="0">
                <a:solidFill>
                  <a:srgbClr val="000000"/>
                </a:solidFill>
              </a:rPr>
              <a:t>(): This method gives all the booking details to Travel Agency and individual booking details to customer</a:t>
            </a:r>
          </a:p>
        </p:txBody>
      </p:sp>
      <p:sp>
        <p:nvSpPr>
          <p:cNvPr id="6" name="Rectangle 5">
            <a:extLst>
              <a:ext uri="{FF2B5EF4-FFF2-40B4-BE49-F238E27FC236}">
                <a16:creationId xmlns:a16="http://schemas.microsoft.com/office/drawing/2014/main" id="{47017DA8-947B-476C-BA8F-5E4876D669FB}"/>
              </a:ext>
            </a:extLst>
          </p:cNvPr>
          <p:cNvSpPr/>
          <p:nvPr/>
        </p:nvSpPr>
        <p:spPr>
          <a:xfrm>
            <a:off x="152714" y="3985678"/>
            <a:ext cx="11734165" cy="707886"/>
          </a:xfrm>
          <a:prstGeom prst="rect">
            <a:avLst/>
          </a:prstGeom>
        </p:spPr>
        <p:txBody>
          <a:bodyPr wrap="square">
            <a:spAutoFit/>
          </a:bodyPr>
          <a:lstStyle/>
          <a:p>
            <a:pPr algn="just"/>
            <a:r>
              <a:rPr lang="en-US" sz="2000" dirty="0">
                <a:solidFill>
                  <a:srgbClr val="000000"/>
                </a:solidFill>
              </a:rPr>
              <a:t>This entity implements </a:t>
            </a:r>
            <a:r>
              <a:rPr lang="en-US" sz="2000" dirty="0" err="1">
                <a:solidFill>
                  <a:srgbClr val="000000"/>
                </a:solidFill>
              </a:rPr>
              <a:t>BookingDetails</a:t>
            </a:r>
            <a:r>
              <a:rPr lang="en-US" sz="2000" dirty="0">
                <a:solidFill>
                  <a:srgbClr val="000000"/>
                </a:solidFill>
              </a:rPr>
              <a:t> interface and returns the booking details of Flights to the travel agency and customer entity </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3001171"/>
            <a:ext cx="8114985"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FlightBookingDetails</a:t>
            </a:r>
            <a:endParaRPr lang="en-US" sz="5400" dirty="0">
              <a:solidFill>
                <a:schemeClr val="accent1">
                  <a:lumMod val="75000"/>
                </a:schemeClr>
              </a:solidFill>
            </a:endParaRPr>
          </a:p>
        </p:txBody>
      </p:sp>
      <p:sp>
        <p:nvSpPr>
          <p:cNvPr id="8" name="Rectangle 7">
            <a:extLst>
              <a:ext uri="{FF2B5EF4-FFF2-40B4-BE49-F238E27FC236}">
                <a16:creationId xmlns:a16="http://schemas.microsoft.com/office/drawing/2014/main" id="{C2096A35-75AD-4CB0-BFF4-2536CADD45D3}"/>
              </a:ext>
            </a:extLst>
          </p:cNvPr>
          <p:cNvSpPr/>
          <p:nvPr/>
        </p:nvSpPr>
        <p:spPr>
          <a:xfrm>
            <a:off x="152715" y="4754741"/>
            <a:ext cx="11734164" cy="111825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viewDetails</a:t>
            </a:r>
            <a:r>
              <a:rPr lang="en-US" sz="2000" dirty="0">
                <a:solidFill>
                  <a:srgbClr val="000000"/>
                </a:solidFill>
              </a:rPr>
              <a:t>(): This method overrides the booking details method and gives all the </a:t>
            </a:r>
            <a:r>
              <a:rPr lang="en-US" sz="2000" dirty="0" err="1">
                <a:solidFill>
                  <a:srgbClr val="000000"/>
                </a:solidFill>
              </a:rPr>
              <a:t>FlightBooking</a:t>
            </a:r>
            <a:r>
              <a:rPr lang="en-US" sz="2000" dirty="0">
                <a:solidFill>
                  <a:srgbClr val="000000"/>
                </a:solidFill>
              </a:rPr>
              <a:t> details to Travel Agency and individual booking details to customer</a:t>
            </a:r>
          </a:p>
        </p:txBody>
      </p:sp>
    </p:spTree>
    <p:extLst>
      <p:ext uri="{BB962C8B-B14F-4D97-AF65-F5344CB8AC3E}">
        <p14:creationId xmlns:p14="http://schemas.microsoft.com/office/powerpoint/2010/main" val="394944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1015663"/>
          </a:xfrm>
          <a:prstGeom prst="rect">
            <a:avLst/>
          </a:prstGeom>
        </p:spPr>
        <p:txBody>
          <a:bodyPr wrap="square">
            <a:spAutoFit/>
          </a:bodyPr>
          <a:lstStyle/>
          <a:p>
            <a:pPr algn="just"/>
            <a:r>
              <a:rPr lang="en-US" sz="2000" dirty="0">
                <a:solidFill>
                  <a:srgbClr val="000000"/>
                </a:solidFill>
              </a:rPr>
              <a:t>This entity implements </a:t>
            </a:r>
            <a:r>
              <a:rPr lang="en-US" sz="2000" dirty="0" err="1">
                <a:solidFill>
                  <a:srgbClr val="000000"/>
                </a:solidFill>
              </a:rPr>
              <a:t>BookingDetails</a:t>
            </a:r>
            <a:r>
              <a:rPr lang="en-US" sz="2000" dirty="0">
                <a:solidFill>
                  <a:srgbClr val="000000"/>
                </a:solidFill>
              </a:rPr>
              <a:t> interface and returns the booking details of hotels to the travel agency and customer entity </a:t>
            </a:r>
          </a:p>
          <a:p>
            <a:pPr algn="just"/>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7943535"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HotelBookingDetails</a:t>
            </a:r>
            <a:endParaRPr lang="en-US" sz="5400" dirty="0">
              <a:solidFill>
                <a:schemeClr val="accent1">
                  <a:lumMod val="75000"/>
                </a:schemeClr>
              </a:solidFill>
            </a:endParaRPr>
          </a:p>
        </p:txBody>
      </p:sp>
      <p:sp>
        <p:nvSpPr>
          <p:cNvPr id="2" name="Rectangle 1">
            <a:extLst>
              <a:ext uri="{FF2B5EF4-FFF2-40B4-BE49-F238E27FC236}">
                <a16:creationId xmlns:a16="http://schemas.microsoft.com/office/drawing/2014/main" id="{46D01A8D-32FB-4C9D-8EA3-5CED4114CF45}"/>
              </a:ext>
            </a:extLst>
          </p:cNvPr>
          <p:cNvSpPr/>
          <p:nvPr/>
        </p:nvSpPr>
        <p:spPr>
          <a:xfrm>
            <a:off x="152715" y="1804759"/>
            <a:ext cx="11734164" cy="111825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viewDetails</a:t>
            </a:r>
            <a:r>
              <a:rPr lang="en-US" sz="2000" dirty="0">
                <a:solidFill>
                  <a:srgbClr val="000000"/>
                </a:solidFill>
              </a:rPr>
              <a:t>(): This method overrides the booking details method and gives all the </a:t>
            </a:r>
            <a:r>
              <a:rPr lang="en-US" sz="2000" dirty="0" err="1">
                <a:solidFill>
                  <a:srgbClr val="000000"/>
                </a:solidFill>
              </a:rPr>
              <a:t>Hotelbooking</a:t>
            </a:r>
            <a:r>
              <a:rPr lang="en-US" sz="2000" dirty="0">
                <a:solidFill>
                  <a:srgbClr val="000000"/>
                </a:solidFill>
              </a:rPr>
              <a:t> details to Travel Agency and individual booking details to customer</a:t>
            </a:r>
          </a:p>
        </p:txBody>
      </p:sp>
      <p:sp>
        <p:nvSpPr>
          <p:cNvPr id="6" name="Rectangle 5">
            <a:extLst>
              <a:ext uri="{FF2B5EF4-FFF2-40B4-BE49-F238E27FC236}">
                <a16:creationId xmlns:a16="http://schemas.microsoft.com/office/drawing/2014/main" id="{47017DA8-947B-476C-BA8F-5E4876D669FB}"/>
              </a:ext>
            </a:extLst>
          </p:cNvPr>
          <p:cNvSpPr/>
          <p:nvPr/>
        </p:nvSpPr>
        <p:spPr>
          <a:xfrm>
            <a:off x="152714" y="3948937"/>
            <a:ext cx="11734165" cy="1015663"/>
          </a:xfrm>
          <a:prstGeom prst="rect">
            <a:avLst/>
          </a:prstGeom>
        </p:spPr>
        <p:txBody>
          <a:bodyPr wrap="square">
            <a:spAutoFit/>
          </a:bodyPr>
          <a:lstStyle/>
          <a:p>
            <a:pPr algn="just"/>
            <a:r>
              <a:rPr lang="en-US" sz="2000" dirty="0">
                <a:solidFill>
                  <a:srgbClr val="000000"/>
                </a:solidFill>
              </a:rPr>
              <a:t>This entity implements </a:t>
            </a:r>
            <a:r>
              <a:rPr lang="en-US" sz="2000" dirty="0" err="1">
                <a:solidFill>
                  <a:srgbClr val="000000"/>
                </a:solidFill>
              </a:rPr>
              <a:t>BookingDetails</a:t>
            </a:r>
            <a:r>
              <a:rPr lang="en-US" sz="2000" dirty="0">
                <a:solidFill>
                  <a:srgbClr val="000000"/>
                </a:solidFill>
              </a:rPr>
              <a:t> interface and returns the booking details of Car rentals to the travel agency and customer entity </a:t>
            </a:r>
          </a:p>
          <a:p>
            <a:pPr algn="just"/>
            <a:endParaRPr lang="en-US" sz="2000" dirty="0">
              <a:solidFill>
                <a:srgbClr val="000000"/>
              </a:solidFill>
            </a:endParaRPr>
          </a:p>
        </p:txBody>
      </p:sp>
      <p:sp>
        <p:nvSpPr>
          <p:cNvPr id="7" name="TextBox 6">
            <a:extLst>
              <a:ext uri="{FF2B5EF4-FFF2-40B4-BE49-F238E27FC236}">
                <a16:creationId xmlns:a16="http://schemas.microsoft.com/office/drawing/2014/main" id="{83368FE1-B225-4982-BA0E-3BFDA0F68454}"/>
              </a:ext>
            </a:extLst>
          </p:cNvPr>
          <p:cNvSpPr txBox="1"/>
          <p:nvPr/>
        </p:nvSpPr>
        <p:spPr>
          <a:xfrm>
            <a:off x="152714" y="3067250"/>
            <a:ext cx="8124510"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CarBookingDetails</a:t>
            </a:r>
            <a:endParaRPr lang="en-US" sz="5400" dirty="0">
              <a:solidFill>
                <a:schemeClr val="accent1">
                  <a:lumMod val="75000"/>
                </a:schemeClr>
              </a:solidFill>
            </a:endParaRPr>
          </a:p>
        </p:txBody>
      </p:sp>
      <p:sp>
        <p:nvSpPr>
          <p:cNvPr id="8" name="Rectangle 7">
            <a:extLst>
              <a:ext uri="{FF2B5EF4-FFF2-40B4-BE49-F238E27FC236}">
                <a16:creationId xmlns:a16="http://schemas.microsoft.com/office/drawing/2014/main" id="{C2096A35-75AD-4CB0-BFF4-2536CADD45D3}"/>
              </a:ext>
            </a:extLst>
          </p:cNvPr>
          <p:cNvSpPr/>
          <p:nvPr/>
        </p:nvSpPr>
        <p:spPr>
          <a:xfrm>
            <a:off x="152714" y="5011606"/>
            <a:ext cx="11734164" cy="111825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viewDetails</a:t>
            </a:r>
            <a:r>
              <a:rPr lang="en-US" sz="2000" dirty="0">
                <a:solidFill>
                  <a:srgbClr val="000000"/>
                </a:solidFill>
              </a:rPr>
              <a:t>(): This method overrides the booking details method and gives all the Car Rental booking details to Travel Agency and individual booking details to customer</a:t>
            </a:r>
          </a:p>
        </p:txBody>
      </p:sp>
    </p:spTree>
    <p:extLst>
      <p:ext uri="{BB962C8B-B14F-4D97-AF65-F5344CB8AC3E}">
        <p14:creationId xmlns:p14="http://schemas.microsoft.com/office/powerpoint/2010/main" val="303582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85BF0-084F-4ED9-ABD2-87F32E6E96BF}"/>
              </a:ext>
            </a:extLst>
          </p:cNvPr>
          <p:cNvSpPr txBox="1"/>
          <p:nvPr/>
        </p:nvSpPr>
        <p:spPr>
          <a:xfrm>
            <a:off x="335679" y="-133566"/>
            <a:ext cx="5120640" cy="923330"/>
          </a:xfrm>
          <a:prstGeom prst="rect">
            <a:avLst/>
          </a:prstGeom>
          <a:noFill/>
        </p:spPr>
        <p:txBody>
          <a:bodyPr wrap="square" rtlCol="0">
            <a:spAutoFit/>
          </a:bodyPr>
          <a:lstStyle/>
          <a:p>
            <a:r>
              <a:rPr lang="en-US" sz="5400" dirty="0">
                <a:solidFill>
                  <a:schemeClr val="accent1">
                    <a:lumMod val="75000"/>
                  </a:schemeClr>
                </a:solidFill>
              </a:rPr>
              <a:t>Class Diagram</a:t>
            </a:r>
          </a:p>
        </p:txBody>
      </p:sp>
      <p:pic>
        <p:nvPicPr>
          <p:cNvPr id="4" name="Picture 3">
            <a:extLst>
              <a:ext uri="{FF2B5EF4-FFF2-40B4-BE49-F238E27FC236}">
                <a16:creationId xmlns:a16="http://schemas.microsoft.com/office/drawing/2014/main" id="{1C745A47-E4CC-4DD2-853B-3CF0C3BE1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95325"/>
            <a:ext cx="11925300" cy="6057900"/>
          </a:xfrm>
          <a:prstGeom prst="rect">
            <a:avLst/>
          </a:prstGeom>
        </p:spPr>
      </p:pic>
    </p:spTree>
    <p:extLst>
      <p:ext uri="{BB962C8B-B14F-4D97-AF65-F5344CB8AC3E}">
        <p14:creationId xmlns:p14="http://schemas.microsoft.com/office/powerpoint/2010/main" val="1465287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538</TotalTime>
  <Words>700</Words>
  <Application>Microsoft Office PowerPoint</Application>
  <PresentationFormat>Widescreen</PresentationFormat>
  <Paragraphs>66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Travel Agency  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Dimpi Pankaj Dedhia</dc:creator>
  <cp:lastModifiedBy>Dhruvil Shah</cp:lastModifiedBy>
  <cp:revision>38</cp:revision>
  <dcterms:created xsi:type="dcterms:W3CDTF">2019-10-11T00:32:29Z</dcterms:created>
  <dcterms:modified xsi:type="dcterms:W3CDTF">2019-10-21T03:36:01Z</dcterms:modified>
</cp:coreProperties>
</file>