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charts/chart6.xml" ContentType="application/vnd.openxmlformats-officedocument.drawingml.chart+xml"/>
  <Override PartName="/ppt/charts/chart7.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notesMasterIdLst>
    <p:notesMasterId r:id="rId16"/>
  </p:notesMasterIdLst>
  <p:sldIdLst>
    <p:sldId id="264" r:id="rId2"/>
    <p:sldId id="265" r:id="rId3"/>
    <p:sldId id="266" r:id="rId4"/>
    <p:sldId id="267" r:id="rId5"/>
    <p:sldId id="268" r:id="rId6"/>
    <p:sldId id="269" r:id="rId7"/>
    <p:sldId id="270" r:id="rId8"/>
    <p:sldId id="271" r:id="rId9"/>
    <p:sldId id="272" r:id="rId10"/>
    <p:sldId id="260" r:id="rId11"/>
    <p:sldId id="261" r:id="rId12"/>
    <p:sldId id="257" r:id="rId13"/>
    <p:sldId id="258"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92" autoAdjust="0"/>
    <p:restoredTop sz="93817" autoAdjust="0"/>
  </p:normalViewPr>
  <p:slideViewPr>
    <p:cSldViewPr snapToGrid="0">
      <p:cViewPr>
        <p:scale>
          <a:sx n="62" d="100"/>
          <a:sy n="62" d="100"/>
        </p:scale>
        <p:origin x="788" y="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Classificaton of Companies hiring from University</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F4FE-42CA-9061-1B187E5E0AA6}"/>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F4FE-42CA-9061-1B187E5E0AA6}"/>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F4FE-42CA-9061-1B187E5E0AA6}"/>
              </c:ext>
            </c:extLst>
          </c:dPt>
          <c:dLbls>
            <c:dLbl>
              <c:idx val="0"/>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F4FE-42CA-9061-1B187E5E0AA6}"/>
                </c:ext>
              </c:extLst>
            </c:dLbl>
            <c:dLbl>
              <c:idx val="1"/>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F4FE-42CA-9061-1B187E5E0AA6}"/>
                </c:ext>
              </c:extLst>
            </c:dLbl>
            <c:dLbl>
              <c:idx val="2"/>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F4FE-42CA-9061-1B187E5E0AA6}"/>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Sheet1!$A$2:$A$4</c:f>
              <c:strCache>
                <c:ptCount val="3"/>
                <c:pt idx="0">
                  <c:v>Level1 Company</c:v>
                </c:pt>
                <c:pt idx="1">
                  <c:v>Level2 Company</c:v>
                </c:pt>
                <c:pt idx="2">
                  <c:v>Level3 Company</c:v>
                </c:pt>
              </c:strCache>
            </c:strRef>
          </c:cat>
          <c:val>
            <c:numRef>
              <c:f>Sheet1!$B$2:$B$4</c:f>
              <c:numCache>
                <c:formatCode>General</c:formatCode>
                <c:ptCount val="3"/>
                <c:pt idx="0">
                  <c:v>100</c:v>
                </c:pt>
                <c:pt idx="1">
                  <c:v>70</c:v>
                </c:pt>
                <c:pt idx="2">
                  <c:v>60</c:v>
                </c:pt>
              </c:numCache>
            </c:numRef>
          </c:val>
          <c:extLst>
            <c:ext xmlns:c16="http://schemas.microsoft.com/office/drawing/2014/chart" uri="{C3380CC4-5D6E-409C-BE32-E72D297353CC}">
              <c16:uniqueId val="{00000006-F4FE-42CA-9061-1B187E5E0AA6}"/>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3891495938600094"/>
          <c:y val="8.9593889446282909E-2"/>
          <c:w val="0.24263069349256033"/>
          <c:h val="0.27289398894782602"/>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No. of Students placed in Companies</a:t>
            </a:r>
          </a:p>
        </c:rich>
      </c:tx>
      <c:overlay val="0"/>
      <c:spPr>
        <a:noFill/>
        <a:ln>
          <a:noFill/>
        </a:ln>
        <a:effectLst/>
      </c:spPr>
    </c:title>
    <c:autoTitleDeleted val="0"/>
    <c:plotArea>
      <c:layout/>
      <c:pieChart>
        <c:varyColors val="1"/>
        <c:ser>
          <c:idx val="0"/>
          <c:order val="0"/>
          <c:tx>
            <c:strRef>
              <c:f>Sheet1!$B$1</c:f>
              <c:strCache>
                <c:ptCount val="1"/>
                <c:pt idx="0">
                  <c:v>No. ofStudents placed in Companies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DD0F-4A3C-BDA7-EF8A37D68857}"/>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DD0F-4A3C-BDA7-EF8A37D68857}"/>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DD0F-4A3C-BDA7-EF8A37D68857}"/>
              </c:ext>
            </c:extLst>
          </c:dPt>
          <c:dLbls>
            <c:dLbl>
              <c:idx val="0"/>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DD0F-4A3C-BDA7-EF8A37D68857}"/>
                </c:ext>
              </c:extLst>
            </c:dLbl>
            <c:dLbl>
              <c:idx val="1"/>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DD0F-4A3C-BDA7-EF8A37D68857}"/>
                </c:ext>
              </c:extLst>
            </c:dLbl>
            <c:dLbl>
              <c:idx val="2"/>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DD0F-4A3C-BDA7-EF8A37D68857}"/>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Sheet1!$A$2:$A$4</c:f>
              <c:strCache>
                <c:ptCount val="3"/>
                <c:pt idx="0">
                  <c:v>Level1 Company</c:v>
                </c:pt>
                <c:pt idx="1">
                  <c:v>Level2 Company</c:v>
                </c:pt>
                <c:pt idx="2">
                  <c:v>Level3 Company</c:v>
                </c:pt>
              </c:strCache>
            </c:strRef>
          </c:cat>
          <c:val>
            <c:numRef>
              <c:f>Sheet1!$B$2:$B$4</c:f>
              <c:numCache>
                <c:formatCode>General</c:formatCode>
                <c:ptCount val="3"/>
                <c:pt idx="0">
                  <c:v>400</c:v>
                </c:pt>
                <c:pt idx="1">
                  <c:v>450</c:v>
                </c:pt>
                <c:pt idx="2">
                  <c:v>300</c:v>
                </c:pt>
              </c:numCache>
            </c:numRef>
          </c:val>
          <c:extLst>
            <c:ext xmlns:c16="http://schemas.microsoft.com/office/drawing/2014/chart" uri="{C3380CC4-5D6E-409C-BE32-E72D297353CC}">
              <c16:uniqueId val="{00000006-DD0F-4A3C-BDA7-EF8A37D6885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3593551859388362"/>
          <c:y val="8.5162700947345168E-2"/>
          <c:w val="0.24659235011353917"/>
          <c:h val="0.26342986968917209"/>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Percentage of Students hired by Companies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4.8249780123131046E-2"/>
          <c:y val="0.20625015623047119"/>
          <c:w val="0.77760773966578711"/>
          <c:h val="0.50951068616422945"/>
        </c:manualLayout>
      </c:layout>
      <c:barChart>
        <c:barDir val="col"/>
        <c:grouping val="clustered"/>
        <c:varyColors val="0"/>
        <c:ser>
          <c:idx val="0"/>
          <c:order val="0"/>
          <c:tx>
            <c:strRef>
              <c:f>Sheet1!$B$1</c:f>
              <c:strCache>
                <c:ptCount val="1"/>
                <c:pt idx="0">
                  <c:v>Number of Students</c:v>
                </c:pt>
              </c:strCache>
            </c:strRef>
          </c:tx>
          <c:spPr>
            <a:solidFill>
              <a:schemeClr val="accent1">
                <a:alpha val="85000"/>
              </a:schemeClr>
            </a:solidFill>
            <a:ln w="9525" cap="flat" cmpd="sng" algn="ctr">
              <a:solidFill>
                <a:schemeClr val="lt1">
                  <a:alpha val="50000"/>
                </a:schemeClr>
              </a:solidFill>
              <a:round/>
            </a:ln>
            <a:effectLst/>
          </c:spPr>
          <c:invertIfNegative val="0"/>
          <c:dPt>
            <c:idx val="2"/>
            <c:invertIfNegative val="0"/>
            <c:bubble3D val="0"/>
            <c:spPr>
              <a:solidFill>
                <a:srgbClr val="92D050"/>
              </a:solidFill>
              <a:ln w="9525" cap="flat" cmpd="sng" algn="ctr">
                <a:solidFill>
                  <a:schemeClr val="lt1">
                    <a:alpha val="50000"/>
                  </a:schemeClr>
                </a:solidFill>
                <a:round/>
              </a:ln>
              <a:effectLst/>
            </c:spPr>
            <c:extLst>
              <c:ext xmlns:c16="http://schemas.microsoft.com/office/drawing/2014/chart" uri="{C3380CC4-5D6E-409C-BE32-E72D297353CC}">
                <c16:uniqueId val="{00000001-A460-4D23-8008-7F613B3F1383}"/>
              </c:ext>
            </c:extLst>
          </c:dPt>
          <c:dPt>
            <c:idx val="3"/>
            <c:invertIfNegative val="0"/>
            <c:bubble3D val="0"/>
            <c:spPr>
              <a:solidFill>
                <a:srgbClr val="FF0000"/>
              </a:solidFill>
              <a:ln w="9525" cap="flat" cmpd="sng" algn="ctr">
                <a:solidFill>
                  <a:schemeClr val="lt1">
                    <a:alpha val="50000"/>
                  </a:schemeClr>
                </a:solidFill>
                <a:round/>
              </a:ln>
              <a:effectLst/>
            </c:spPr>
            <c:extLst>
              <c:ext xmlns:c16="http://schemas.microsoft.com/office/drawing/2014/chart" uri="{C3380CC4-5D6E-409C-BE32-E72D297353CC}">
                <c16:uniqueId val="{00000003-A460-4D23-8008-7F613B3F1383}"/>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Company A</c:v>
                </c:pt>
                <c:pt idx="1">
                  <c:v>Company B</c:v>
                </c:pt>
                <c:pt idx="2">
                  <c:v>Company C</c:v>
                </c:pt>
                <c:pt idx="3">
                  <c:v>Company D</c:v>
                </c:pt>
              </c:strCache>
            </c:strRef>
          </c:cat>
          <c:val>
            <c:numRef>
              <c:f>Sheet1!$B$2:$B$5</c:f>
              <c:numCache>
                <c:formatCode>0%</c:formatCode>
                <c:ptCount val="4"/>
                <c:pt idx="0">
                  <c:v>0.8</c:v>
                </c:pt>
                <c:pt idx="1">
                  <c:v>0.5</c:v>
                </c:pt>
                <c:pt idx="2">
                  <c:v>0.65</c:v>
                </c:pt>
                <c:pt idx="3">
                  <c:v>0.7</c:v>
                </c:pt>
              </c:numCache>
            </c:numRef>
          </c:val>
          <c:extLst>
            <c:ext xmlns:c16="http://schemas.microsoft.com/office/drawing/2014/chart" uri="{C3380CC4-5D6E-409C-BE32-E72D297353CC}">
              <c16:uniqueId val="{00000004-A460-4D23-8008-7F613B3F1383}"/>
            </c:ext>
          </c:extLst>
        </c:ser>
        <c:dLbls>
          <c:dLblPos val="inEnd"/>
          <c:showLegendKey val="0"/>
          <c:showVal val="1"/>
          <c:showCatName val="0"/>
          <c:showSerName val="0"/>
          <c:showPercent val="0"/>
          <c:showBubbleSize val="0"/>
        </c:dLbls>
        <c:gapWidth val="65"/>
        <c:axId val="309002784"/>
        <c:axId val="304782288"/>
      </c:barChart>
      <c:catAx>
        <c:axId val="309002784"/>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sz="1100"/>
                  <a:t>Companies</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304782288"/>
        <c:crosses val="autoZero"/>
        <c:auto val="1"/>
        <c:lblAlgn val="ctr"/>
        <c:lblOffset val="100"/>
        <c:noMultiLvlLbl val="0"/>
      </c:catAx>
      <c:valAx>
        <c:axId val="304782288"/>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1100" b="1" i="0" u="none" strike="noStrike" kern="1200" baseline="0">
                    <a:solidFill>
                      <a:schemeClr val="dk1">
                        <a:lumMod val="75000"/>
                        <a:lumOff val="25000"/>
                      </a:schemeClr>
                    </a:solidFill>
                    <a:latin typeface="+mn-lt"/>
                    <a:ea typeface="+mn-ea"/>
                    <a:cs typeface="+mn-cs"/>
                  </a:defRPr>
                </a:pPr>
                <a:r>
                  <a:rPr lang="en-IN" sz="1100" baseline="0"/>
                  <a:t>% of Students</a:t>
                </a:r>
              </a:p>
            </c:rich>
          </c:tx>
          <c:overlay val="0"/>
          <c:spPr>
            <a:noFill/>
            <a:ln>
              <a:noFill/>
            </a:ln>
            <a:effectLst/>
          </c:spPr>
          <c:txPr>
            <a:bodyPr rot="-5400000" spcFirstLastPara="1" vertOverflow="ellipsis" vert="horz" wrap="square" anchor="ctr" anchorCtr="1"/>
            <a:lstStyle/>
            <a:p>
              <a:pPr>
                <a:defRPr sz="1100" b="1" i="0" u="none" strike="noStrike" kern="1200" baseline="0">
                  <a:solidFill>
                    <a:schemeClr val="dk1">
                      <a:lumMod val="75000"/>
                      <a:lumOff val="25000"/>
                    </a:schemeClr>
                  </a:solidFill>
                  <a:latin typeface="+mn-lt"/>
                  <a:ea typeface="+mn-ea"/>
                  <a:cs typeface="+mn-cs"/>
                </a:defRPr>
              </a:pPr>
              <a:endParaRPr lang="en-US"/>
            </a:p>
          </c:txPr>
        </c:title>
        <c:numFmt formatCode="0%" sourceLinked="1"/>
        <c:majorTickMark val="none"/>
        <c:minorTickMark val="none"/>
        <c:tickLblPos val="nextTo"/>
        <c:crossAx val="3090027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lgn="just">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Data</a:t>
            </a:r>
            <a:r>
              <a:rPr lang="en-IN" baseline="0"/>
              <a:t> Visualization for Students w.r.t Levels</a:t>
            </a:r>
            <a:endParaRPr lang="en-IN"/>
          </a:p>
        </c:rich>
      </c:tx>
      <c:layout>
        <c:manualLayout>
          <c:xMode val="edge"/>
          <c:yMode val="edge"/>
          <c:x val="0.16223370516185476"/>
          <c:y val="2.3809523809523808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Avg No. of Promotions</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Sheet1!$A$2:$A$4</c:f>
              <c:strCache>
                <c:ptCount val="3"/>
                <c:pt idx="0">
                  <c:v>Level 1 Students</c:v>
                </c:pt>
                <c:pt idx="1">
                  <c:v>Level 2 Students</c:v>
                </c:pt>
                <c:pt idx="2">
                  <c:v>Level 3 Students</c:v>
                </c:pt>
              </c:strCache>
            </c:strRef>
          </c:cat>
          <c:val>
            <c:numRef>
              <c:f>Sheet1!$B$2:$B$4</c:f>
              <c:numCache>
                <c:formatCode>General</c:formatCode>
                <c:ptCount val="3"/>
                <c:pt idx="0">
                  <c:v>3</c:v>
                </c:pt>
                <c:pt idx="1">
                  <c:v>2</c:v>
                </c:pt>
                <c:pt idx="2">
                  <c:v>1</c:v>
                </c:pt>
              </c:numCache>
            </c:numRef>
          </c:val>
          <c:extLst>
            <c:ext xmlns:c16="http://schemas.microsoft.com/office/drawing/2014/chart" uri="{C3380CC4-5D6E-409C-BE32-E72D297353CC}">
              <c16:uniqueId val="{00000000-846D-4CE2-9205-215734A53DE1}"/>
            </c:ext>
          </c:extLst>
        </c:ser>
        <c:ser>
          <c:idx val="1"/>
          <c:order val="1"/>
          <c:tx>
            <c:strRef>
              <c:f>Sheet1!$F$1</c:f>
              <c:strCache>
                <c:ptCount val="1"/>
                <c:pt idx="0">
                  <c:v>Avg GPA out of 4</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Sheet1!$A$2:$A$4</c:f>
              <c:strCache>
                <c:ptCount val="3"/>
                <c:pt idx="0">
                  <c:v>Level 1 Students</c:v>
                </c:pt>
                <c:pt idx="1">
                  <c:v>Level 2 Students</c:v>
                </c:pt>
                <c:pt idx="2">
                  <c:v>Level 3 Students</c:v>
                </c:pt>
              </c:strCache>
            </c:strRef>
          </c:cat>
          <c:val>
            <c:numRef>
              <c:f>Sheet1!$F$2:$F$4</c:f>
              <c:numCache>
                <c:formatCode>General</c:formatCode>
                <c:ptCount val="3"/>
                <c:pt idx="0">
                  <c:v>3.9</c:v>
                </c:pt>
                <c:pt idx="1">
                  <c:v>3.4</c:v>
                </c:pt>
                <c:pt idx="2">
                  <c:v>3.1</c:v>
                </c:pt>
              </c:numCache>
            </c:numRef>
          </c:val>
          <c:extLst>
            <c:ext xmlns:c16="http://schemas.microsoft.com/office/drawing/2014/chart" uri="{C3380CC4-5D6E-409C-BE32-E72D297353CC}">
              <c16:uniqueId val="{00000001-846D-4CE2-9205-215734A53DE1}"/>
            </c:ext>
          </c:extLst>
        </c:ser>
        <c:ser>
          <c:idx val="2"/>
          <c:order val="2"/>
          <c:tx>
            <c:strRef>
              <c:f>Sheet1!$C$1</c:f>
              <c:strCache>
                <c:ptCount val="1"/>
                <c:pt idx="0">
                  <c:v>Avg No. of Certifications</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Sheet1!$A$2:$A$4</c:f>
              <c:strCache>
                <c:ptCount val="3"/>
                <c:pt idx="0">
                  <c:v>Level 1 Students</c:v>
                </c:pt>
                <c:pt idx="1">
                  <c:v>Level 2 Students</c:v>
                </c:pt>
                <c:pt idx="2">
                  <c:v>Level 3 Students</c:v>
                </c:pt>
              </c:strCache>
            </c:strRef>
          </c:cat>
          <c:val>
            <c:numRef>
              <c:f>Sheet1!$C$2:$C$4</c:f>
              <c:numCache>
                <c:formatCode>General</c:formatCode>
                <c:ptCount val="3"/>
                <c:pt idx="0">
                  <c:v>4</c:v>
                </c:pt>
                <c:pt idx="1">
                  <c:v>3</c:v>
                </c:pt>
                <c:pt idx="2">
                  <c:v>1</c:v>
                </c:pt>
              </c:numCache>
            </c:numRef>
          </c:val>
          <c:extLst>
            <c:ext xmlns:c16="http://schemas.microsoft.com/office/drawing/2014/chart" uri="{C3380CC4-5D6E-409C-BE32-E72D297353CC}">
              <c16:uniqueId val="{00000002-846D-4CE2-9205-215734A53DE1}"/>
            </c:ext>
          </c:extLst>
        </c:ser>
        <c:ser>
          <c:idx val="3"/>
          <c:order val="3"/>
          <c:tx>
            <c:strRef>
              <c:f>Sheet1!$D$1</c:f>
              <c:strCache>
                <c:ptCount val="1"/>
                <c:pt idx="0">
                  <c:v>Avg No. of Internships</c:v>
                </c:pt>
              </c:strCache>
            </c:strRef>
          </c:tx>
          <c:spPr>
            <a:solidFill>
              <a:schemeClr val="accent4">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Sheet1!$A$2:$A$4</c:f>
              <c:strCache>
                <c:ptCount val="3"/>
                <c:pt idx="0">
                  <c:v>Level 1 Students</c:v>
                </c:pt>
                <c:pt idx="1">
                  <c:v>Level 2 Students</c:v>
                </c:pt>
                <c:pt idx="2">
                  <c:v>Level 3 Students</c:v>
                </c:pt>
              </c:strCache>
            </c:strRef>
          </c:cat>
          <c:val>
            <c:numRef>
              <c:f>Sheet1!$D$2:$D$4</c:f>
              <c:numCache>
                <c:formatCode>General</c:formatCode>
                <c:ptCount val="3"/>
                <c:pt idx="0">
                  <c:v>3</c:v>
                </c:pt>
                <c:pt idx="1">
                  <c:v>2</c:v>
                </c:pt>
                <c:pt idx="2">
                  <c:v>1</c:v>
                </c:pt>
              </c:numCache>
            </c:numRef>
          </c:val>
          <c:extLst>
            <c:ext xmlns:c16="http://schemas.microsoft.com/office/drawing/2014/chart" uri="{C3380CC4-5D6E-409C-BE32-E72D297353CC}">
              <c16:uniqueId val="{00000003-846D-4CE2-9205-215734A53DE1}"/>
            </c:ext>
          </c:extLst>
        </c:ser>
        <c:ser>
          <c:idx val="4"/>
          <c:order val="4"/>
          <c:tx>
            <c:strRef>
              <c:f>Sheet1!$E$1</c:f>
              <c:strCache>
                <c:ptCount val="1"/>
                <c:pt idx="0">
                  <c:v>Avg No. Company Served</c:v>
                </c:pt>
              </c:strCache>
            </c:strRef>
          </c:tx>
          <c:spPr>
            <a:solidFill>
              <a:schemeClr val="accent5">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Sheet1!$A$2:$A$4</c:f>
              <c:strCache>
                <c:ptCount val="3"/>
                <c:pt idx="0">
                  <c:v>Level 1 Students</c:v>
                </c:pt>
                <c:pt idx="1">
                  <c:v>Level 2 Students</c:v>
                </c:pt>
                <c:pt idx="2">
                  <c:v>Level 3 Students</c:v>
                </c:pt>
              </c:strCache>
            </c:strRef>
          </c:cat>
          <c:val>
            <c:numRef>
              <c:f>Sheet1!$E$2:$E$4</c:f>
              <c:numCache>
                <c:formatCode>General</c:formatCode>
                <c:ptCount val="3"/>
                <c:pt idx="0">
                  <c:v>2</c:v>
                </c:pt>
                <c:pt idx="1">
                  <c:v>2</c:v>
                </c:pt>
                <c:pt idx="2">
                  <c:v>3</c:v>
                </c:pt>
              </c:numCache>
            </c:numRef>
          </c:val>
          <c:extLst>
            <c:ext xmlns:c16="http://schemas.microsoft.com/office/drawing/2014/chart" uri="{C3380CC4-5D6E-409C-BE32-E72D297353CC}">
              <c16:uniqueId val="{00000004-846D-4CE2-9205-215734A53DE1}"/>
            </c:ext>
          </c:extLst>
        </c:ser>
        <c:dLbls>
          <c:dLblPos val="inEnd"/>
          <c:showLegendKey val="0"/>
          <c:showVal val="1"/>
          <c:showCatName val="0"/>
          <c:showSerName val="0"/>
          <c:showPercent val="0"/>
          <c:showBubbleSize val="0"/>
        </c:dLbls>
        <c:gapWidth val="65"/>
        <c:axId val="217409520"/>
        <c:axId val="217350208"/>
      </c:barChart>
      <c:catAx>
        <c:axId val="217409520"/>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217350208"/>
        <c:crosses val="autoZero"/>
        <c:auto val="1"/>
        <c:lblAlgn val="ctr"/>
        <c:lblOffset val="100"/>
        <c:noMultiLvlLbl val="0"/>
      </c:catAx>
      <c:valAx>
        <c:axId val="217350208"/>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217409520"/>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Data Interpretation of Courses taken by Level1 Students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No. of Level1 Students</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Sheet1!$A$2:$A$7</c:f>
              <c:strCache>
                <c:ptCount val="6"/>
                <c:pt idx="0">
                  <c:v>Application Engineering and Development</c:v>
                </c:pt>
                <c:pt idx="1">
                  <c:v>Web Design and UX Engineering</c:v>
                </c:pt>
                <c:pt idx="2">
                  <c:v>Database Management</c:v>
                </c:pt>
                <c:pt idx="3">
                  <c:v>Web Tools and Methods</c:v>
                </c:pt>
                <c:pt idx="4">
                  <c:v>Cloud Computing</c:v>
                </c:pt>
                <c:pt idx="5">
                  <c:v>Big Data</c:v>
                </c:pt>
              </c:strCache>
            </c:strRef>
          </c:cat>
          <c:val>
            <c:numRef>
              <c:f>Sheet1!$B$2:$B$7</c:f>
              <c:numCache>
                <c:formatCode>0%</c:formatCode>
                <c:ptCount val="6"/>
                <c:pt idx="0">
                  <c:v>1</c:v>
                </c:pt>
                <c:pt idx="1">
                  <c:v>0.6</c:v>
                </c:pt>
                <c:pt idx="2">
                  <c:v>0.4</c:v>
                </c:pt>
                <c:pt idx="3">
                  <c:v>0.7</c:v>
                </c:pt>
                <c:pt idx="4">
                  <c:v>1</c:v>
                </c:pt>
                <c:pt idx="5">
                  <c:v>0.9</c:v>
                </c:pt>
              </c:numCache>
            </c:numRef>
          </c:val>
          <c:extLst>
            <c:ext xmlns:c16="http://schemas.microsoft.com/office/drawing/2014/chart" uri="{C3380CC4-5D6E-409C-BE32-E72D297353CC}">
              <c16:uniqueId val="{00000000-E96D-4A66-8D32-06AE8C4B3B5D}"/>
            </c:ext>
          </c:extLst>
        </c:ser>
        <c:dLbls>
          <c:dLblPos val="inEnd"/>
          <c:showLegendKey val="0"/>
          <c:showVal val="1"/>
          <c:showCatName val="0"/>
          <c:showSerName val="0"/>
          <c:showPercent val="0"/>
          <c:showBubbleSize val="0"/>
        </c:dLbls>
        <c:gapWidth val="65"/>
        <c:axId val="2099016511"/>
        <c:axId val="2092170111"/>
      </c:barChart>
      <c:catAx>
        <c:axId val="2099016511"/>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sz="1100" dirty="0"/>
                  <a:t>Course Name</a:t>
                </a:r>
              </a:p>
            </c:rich>
          </c:tx>
          <c:layout>
            <c:manualLayout>
              <c:xMode val="edge"/>
              <c:yMode val="edge"/>
              <c:x val="0.44322720531127074"/>
              <c:y val="0.90212756254343296"/>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2092170111"/>
        <c:crosses val="autoZero"/>
        <c:auto val="1"/>
        <c:lblAlgn val="ctr"/>
        <c:lblOffset val="100"/>
        <c:noMultiLvlLbl val="0"/>
      </c:catAx>
      <c:valAx>
        <c:axId val="2092170111"/>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sz="1100" baseline="0"/>
                  <a:t>% of Level1</a:t>
                </a:r>
                <a:r>
                  <a:rPr lang="en-US" sz="1100"/>
                  <a:t> Students</a:t>
                </a:r>
              </a:p>
            </c:rich>
          </c:tx>
          <c:layout>
            <c:manualLayout>
              <c:xMode val="edge"/>
              <c:yMode val="edge"/>
              <c:x val="1.2280701754385965E-2"/>
              <c:y val="0.24218079017655833"/>
            </c:manualLayout>
          </c:layout>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0%" sourceLinked="1"/>
        <c:majorTickMark val="none"/>
        <c:minorTickMark val="none"/>
        <c:tickLblPos val="nextTo"/>
        <c:crossAx val="20990165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00" b="1" i="0" u="none" strike="noStrike" kern="1200" baseline="0">
                <a:solidFill>
                  <a:sysClr val="windowText" lastClr="000000">
                    <a:lumMod val="75000"/>
                    <a:lumOff val="25000"/>
                  </a:sysClr>
                </a:solidFill>
                <a:latin typeface="+mn-lt"/>
                <a:ea typeface="+mn-ea"/>
                <a:cs typeface="+mn-cs"/>
              </a:defRPr>
            </a:pPr>
            <a:r>
              <a:rPr lang="en-US" sz="1800" b="1" i="0" baseline="0">
                <a:effectLst/>
              </a:rPr>
              <a:t>Data Interpretation of Departments of Level1 Students</a:t>
            </a:r>
            <a:endParaRPr lang="en-US">
              <a:effectLst/>
            </a:endParaRPr>
          </a:p>
        </c:rich>
      </c:tx>
      <c:layout>
        <c:manualLayout>
          <c:xMode val="edge"/>
          <c:yMode val="edge"/>
          <c:x val="0.10508377360560137"/>
          <c:y val="1.5991471215351813E-2"/>
        </c:manualLayout>
      </c:layout>
      <c:overlay val="0"/>
      <c:spPr>
        <a:noFill/>
        <a:ln>
          <a:noFill/>
        </a:ln>
        <a:effectLst/>
      </c:sp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C952-424D-83C3-44F90A9F111B}"/>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C952-424D-83C3-44F90A9F111B}"/>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C952-424D-83C3-44F90A9F111B}"/>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C952-424D-83C3-44F90A9F111B}"/>
              </c:ext>
            </c:extLst>
          </c:dPt>
          <c:dLbls>
            <c:dLbl>
              <c:idx val="0"/>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c15:spPr>
                  <c15:layout>
                    <c:manualLayout>
                      <c:w val="8.5646537906801795E-2"/>
                      <c:h val="9.3225430154564012E-2"/>
                    </c:manualLayout>
                  </c15:layout>
                </c:ext>
                <c:ext xmlns:c16="http://schemas.microsoft.com/office/drawing/2014/chart" uri="{C3380CC4-5D6E-409C-BE32-E72D297353CC}">
                  <c16:uniqueId val="{00000001-C952-424D-83C3-44F90A9F111B}"/>
                </c:ext>
              </c:extLst>
            </c:dLbl>
            <c:dLbl>
              <c:idx val="1"/>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c15:spPr>
                  <c15:layout>
                    <c:manualLayout>
                      <c:w val="8.0196551403028213E-2"/>
                      <c:h val="8.0879751142218334E-2"/>
                    </c:manualLayout>
                  </c15:layout>
                </c:ext>
                <c:ext xmlns:c16="http://schemas.microsoft.com/office/drawing/2014/chart" uri="{C3380CC4-5D6E-409C-BE32-E72D297353CC}">
                  <c16:uniqueId val="{00000003-C952-424D-83C3-44F90A9F111B}"/>
                </c:ext>
              </c:extLst>
            </c:dLbl>
            <c:dLbl>
              <c:idx val="2"/>
              <c:layout>
                <c:manualLayout>
                  <c:x val="9.7950204288667325E-2"/>
                  <c:y val="4.1205890930300325E-2"/>
                </c:manualLayout>
              </c:layout>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8.8371531158688593E-2"/>
                      <c:h val="9.0139010401477593E-2"/>
                    </c:manualLayout>
                  </c15:layout>
                </c:ext>
                <c:ext xmlns:c16="http://schemas.microsoft.com/office/drawing/2014/chart" uri="{C3380CC4-5D6E-409C-BE32-E72D297353CC}">
                  <c16:uniqueId val="{00000005-C952-424D-83C3-44F90A9F111B}"/>
                </c:ext>
              </c:extLst>
            </c:dLbl>
            <c:dLbl>
              <c:idx val="3"/>
              <c:layout>
                <c:manualLayout>
                  <c:x val="0.11260616208946475"/>
                  <c:y val="0.16959341887819579"/>
                </c:manualLayout>
              </c:layout>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8.2921544654915011E-2"/>
                      <c:h val="9.3225430154564012E-2"/>
                    </c:manualLayout>
                  </c15:layout>
                </c:ext>
                <c:ext xmlns:c16="http://schemas.microsoft.com/office/drawing/2014/chart" uri="{C3380CC4-5D6E-409C-BE32-E72D297353CC}">
                  <c16:uniqueId val="{00000007-C952-424D-83C3-44F90A9F111B}"/>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Information Systems</c:v>
                </c:pt>
                <c:pt idx="1">
                  <c:v>Computer Science</c:v>
                </c:pt>
                <c:pt idx="2">
                  <c:v>Project Management</c:v>
                </c:pt>
                <c:pt idx="3">
                  <c:v>Engineering Management</c:v>
                </c:pt>
              </c:strCache>
            </c:strRef>
          </c:cat>
          <c:val>
            <c:numRef>
              <c:f>Sheet1!$B$2:$B$5</c:f>
              <c:numCache>
                <c:formatCode>0%</c:formatCode>
                <c:ptCount val="4"/>
                <c:pt idx="0">
                  <c:v>0.4</c:v>
                </c:pt>
                <c:pt idx="1">
                  <c:v>0.3</c:v>
                </c:pt>
                <c:pt idx="2">
                  <c:v>0.16</c:v>
                </c:pt>
                <c:pt idx="3">
                  <c:v>0.14000000000000001</c:v>
                </c:pt>
              </c:numCache>
            </c:numRef>
          </c:val>
          <c:extLst>
            <c:ext xmlns:c16="http://schemas.microsoft.com/office/drawing/2014/chart" uri="{C3380CC4-5D6E-409C-BE32-E72D297353CC}">
              <c16:uniqueId val="{00000008-C952-424D-83C3-44F90A9F111B}"/>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3790652821703442"/>
          <c:y val="0.17966249031883311"/>
          <c:w val="0.31832073453867388"/>
          <c:h val="0.3136187798502646"/>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00" b="1" i="0" u="none" strike="noStrike" kern="1200" baseline="0">
                <a:solidFill>
                  <a:sysClr val="windowText" lastClr="000000">
                    <a:lumMod val="75000"/>
                    <a:lumOff val="25000"/>
                  </a:sysClr>
                </a:solidFill>
                <a:latin typeface="+mn-lt"/>
                <a:ea typeface="+mn-ea"/>
                <a:cs typeface="+mn-cs"/>
              </a:defRPr>
            </a:pPr>
            <a:r>
              <a:rPr lang="en-US" sz="1800" b="1" i="0" baseline="0">
                <a:effectLst/>
              </a:rPr>
              <a:t>Data Interpretation of Faculty taken by Level1 Students</a:t>
            </a:r>
            <a:endParaRPr lang="en-US">
              <a:effectLst/>
            </a:endParaRPr>
          </a:p>
        </c:rich>
      </c:tx>
      <c:layout>
        <c:manualLayout>
          <c:xMode val="edge"/>
          <c:yMode val="edge"/>
          <c:x val="0.14077890394249021"/>
          <c:y val="2.4896265560165973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00" b="1" i="0" u="none" strike="noStrike" kern="1200" baseline="0">
              <a:solidFill>
                <a:sysClr val="windowText" lastClr="000000">
                  <a:lumMod val="75000"/>
                  <a:lumOff val="25000"/>
                </a:sys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Sheet1!$A$2:$A$6</c:f>
              <c:strCache>
                <c:ptCount val="5"/>
                <c:pt idx="0">
                  <c:v>Kal Bugrara</c:v>
                </c:pt>
                <c:pt idx="1">
                  <c:v>Amuthan</c:v>
                </c:pt>
                <c:pt idx="2">
                  <c:v>John Phillip</c:v>
                </c:pt>
                <c:pt idx="3">
                  <c:v>Smit  Dsilva</c:v>
                </c:pt>
                <c:pt idx="4">
                  <c:v>Laura Duprez</c:v>
                </c:pt>
              </c:strCache>
            </c:strRef>
          </c:cat>
          <c:val>
            <c:numRef>
              <c:f>Sheet1!$B$2:$B$6</c:f>
              <c:numCache>
                <c:formatCode>0%</c:formatCode>
                <c:ptCount val="5"/>
                <c:pt idx="0">
                  <c:v>1</c:v>
                </c:pt>
                <c:pt idx="1">
                  <c:v>0.8</c:v>
                </c:pt>
                <c:pt idx="2">
                  <c:v>0.6</c:v>
                </c:pt>
                <c:pt idx="3">
                  <c:v>0.9</c:v>
                </c:pt>
                <c:pt idx="4">
                  <c:v>0.75</c:v>
                </c:pt>
              </c:numCache>
            </c:numRef>
          </c:val>
          <c:extLst>
            <c:ext xmlns:c16="http://schemas.microsoft.com/office/drawing/2014/chart" uri="{C3380CC4-5D6E-409C-BE32-E72D297353CC}">
              <c16:uniqueId val="{00000000-2031-4931-AFFE-7ECA42A0E692}"/>
            </c:ext>
          </c:extLst>
        </c:ser>
        <c:dLbls>
          <c:dLblPos val="inEnd"/>
          <c:showLegendKey val="0"/>
          <c:showVal val="1"/>
          <c:showCatName val="0"/>
          <c:showSerName val="0"/>
          <c:showPercent val="0"/>
          <c:showBubbleSize val="0"/>
        </c:dLbls>
        <c:gapWidth val="65"/>
        <c:axId val="150716191"/>
        <c:axId val="2088430335"/>
      </c:barChart>
      <c:catAx>
        <c:axId val="150716191"/>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sz="1100"/>
                  <a:t>Faculty</a:t>
                </a:r>
                <a:r>
                  <a:rPr lang="en-US" sz="1100" baseline="0"/>
                  <a:t> Name</a:t>
                </a:r>
                <a:endParaRPr lang="en-US" sz="1100"/>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2088430335"/>
        <c:crosses val="autoZero"/>
        <c:auto val="1"/>
        <c:lblAlgn val="ctr"/>
        <c:lblOffset val="100"/>
        <c:noMultiLvlLbl val="0"/>
      </c:catAx>
      <c:valAx>
        <c:axId val="2088430335"/>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sz="1100" baseline="0"/>
                  <a:t>% of Level1 Students</a:t>
                </a:r>
                <a:endParaRPr lang="en-US" sz="1100"/>
              </a:p>
            </c:rich>
          </c:tx>
          <c:layout>
            <c:manualLayout>
              <c:xMode val="edge"/>
              <c:yMode val="edge"/>
              <c:x val="1.7406440382941687E-2"/>
              <c:y val="0.28380011108569936"/>
            </c:manualLayout>
          </c:layout>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0%" sourceLinked="1"/>
        <c:majorTickMark val="none"/>
        <c:minorTickMark val="none"/>
        <c:tickLblPos val="nextTo"/>
        <c:crossAx val="1507161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3.png"/></Relationships>
</file>

<file path=ppt/drawings/drawing1.xml><?xml version="1.0" encoding="utf-8"?>
<c:userShapes xmlns:c="http://schemas.openxmlformats.org/drawingml/2006/chart">
  <cdr:relSizeAnchor xmlns:cdr="http://schemas.openxmlformats.org/drawingml/2006/chartDrawing">
    <cdr:from>
      <cdr:x>0.82506</cdr:x>
      <cdr:y>0.73349</cdr:y>
    </cdr:from>
    <cdr:to>
      <cdr:x>0.98966</cdr:x>
      <cdr:y>0.96128</cdr:y>
    </cdr:to>
    <cdr:pic>
      <cdr:nvPicPr>
        <cdr:cNvPr id="2" name="Picture 1">
          <a:extLst xmlns:a="http://schemas.openxmlformats.org/drawingml/2006/main">
            <a:ext uri="{FF2B5EF4-FFF2-40B4-BE49-F238E27FC236}">
              <a16:creationId xmlns:a16="http://schemas.microsoft.com/office/drawing/2014/main" id="{B983D436-D7CB-46A8-89C2-D448D7D7FF8E}"/>
            </a:ext>
          </a:extLst>
        </cdr:cNvPr>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6229350" y="2044701"/>
          <a:ext cx="1242695" cy="635000"/>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DD3977-53A2-4716-BBD1-4BC9FEFFF53A}" type="datetimeFigureOut">
              <a:rPr lang="en-US" smtClean="0"/>
              <a:t>10/11/2019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808A9-904E-4B01-995B-79F93BBB1862}" type="slidenum">
              <a:rPr lang="en-US" smtClean="0"/>
              <a:t>‹#›</a:t>
            </a:fld>
            <a:endParaRPr lang="en-US"/>
          </a:p>
        </p:txBody>
      </p:sp>
    </p:spTree>
    <p:extLst>
      <p:ext uri="{BB962C8B-B14F-4D97-AF65-F5344CB8AC3E}">
        <p14:creationId xmlns:p14="http://schemas.microsoft.com/office/powerpoint/2010/main" val="2952990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808A9-904E-4B01-995B-79F93BBB1862}" type="slidenum">
              <a:rPr lang="en-US" smtClean="0"/>
              <a:t>10</a:t>
            </a:fld>
            <a:endParaRPr lang="en-US"/>
          </a:p>
        </p:txBody>
      </p:sp>
    </p:spTree>
    <p:extLst>
      <p:ext uri="{BB962C8B-B14F-4D97-AF65-F5344CB8AC3E}">
        <p14:creationId xmlns:p14="http://schemas.microsoft.com/office/powerpoint/2010/main" val="3225290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67DF7A-20FA-4990-92CE-30D06DF1D4DE}" type="datetimeFigureOut">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667BF-CDF9-47D2-9471-9FE654BD079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1437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DF7A-20FA-4990-92CE-30D06DF1D4DE}" type="datetimeFigureOut">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667BF-CDF9-47D2-9471-9FE654BD0798}" type="slidenum">
              <a:rPr lang="en-US" smtClean="0"/>
              <a:t>‹#›</a:t>
            </a:fld>
            <a:endParaRPr lang="en-US"/>
          </a:p>
        </p:txBody>
      </p:sp>
    </p:spTree>
    <p:extLst>
      <p:ext uri="{BB962C8B-B14F-4D97-AF65-F5344CB8AC3E}">
        <p14:creationId xmlns:p14="http://schemas.microsoft.com/office/powerpoint/2010/main" val="3103671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DF7A-20FA-4990-92CE-30D06DF1D4DE}" type="datetimeFigureOut">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667BF-CDF9-47D2-9471-9FE654BD0798}" type="slidenum">
              <a:rPr lang="en-US" smtClean="0"/>
              <a:t>‹#›</a:t>
            </a:fld>
            <a:endParaRPr lang="en-US"/>
          </a:p>
        </p:txBody>
      </p:sp>
    </p:spTree>
    <p:extLst>
      <p:ext uri="{BB962C8B-B14F-4D97-AF65-F5344CB8AC3E}">
        <p14:creationId xmlns:p14="http://schemas.microsoft.com/office/powerpoint/2010/main" val="1135431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DF7A-20FA-4990-92CE-30D06DF1D4DE}" type="datetimeFigureOut">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667BF-CDF9-47D2-9471-9FE654BD0798}" type="slidenum">
              <a:rPr lang="en-US" smtClean="0"/>
              <a:t>‹#›</a:t>
            </a:fld>
            <a:endParaRPr lang="en-US"/>
          </a:p>
        </p:txBody>
      </p:sp>
    </p:spTree>
    <p:extLst>
      <p:ext uri="{BB962C8B-B14F-4D97-AF65-F5344CB8AC3E}">
        <p14:creationId xmlns:p14="http://schemas.microsoft.com/office/powerpoint/2010/main" val="750132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7DF7A-20FA-4990-92CE-30D06DF1D4DE}" type="datetimeFigureOut">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667BF-CDF9-47D2-9471-9FE654BD079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486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67DF7A-20FA-4990-92CE-30D06DF1D4DE}" type="datetimeFigureOut">
              <a:rPr lang="en-US" smtClean="0"/>
              <a:t>10/11/2019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E667BF-CDF9-47D2-9471-9FE654BD0798}" type="slidenum">
              <a:rPr lang="en-US" smtClean="0"/>
              <a:t>‹#›</a:t>
            </a:fld>
            <a:endParaRPr lang="en-US"/>
          </a:p>
        </p:txBody>
      </p:sp>
    </p:spTree>
    <p:extLst>
      <p:ext uri="{BB962C8B-B14F-4D97-AF65-F5344CB8AC3E}">
        <p14:creationId xmlns:p14="http://schemas.microsoft.com/office/powerpoint/2010/main" val="3029272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67DF7A-20FA-4990-92CE-30D06DF1D4DE}" type="datetimeFigureOut">
              <a:rPr lang="en-US" smtClean="0"/>
              <a:t>10/11/2019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E667BF-CDF9-47D2-9471-9FE654BD0798}" type="slidenum">
              <a:rPr lang="en-US" smtClean="0"/>
              <a:t>‹#›</a:t>
            </a:fld>
            <a:endParaRPr lang="en-US"/>
          </a:p>
        </p:txBody>
      </p:sp>
    </p:spTree>
    <p:extLst>
      <p:ext uri="{BB962C8B-B14F-4D97-AF65-F5344CB8AC3E}">
        <p14:creationId xmlns:p14="http://schemas.microsoft.com/office/powerpoint/2010/main" val="504670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67DF7A-20FA-4990-92CE-30D06DF1D4DE}" type="datetimeFigureOut">
              <a:rPr lang="en-US" smtClean="0"/>
              <a:t>10/11/2019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E667BF-CDF9-47D2-9471-9FE654BD0798}" type="slidenum">
              <a:rPr lang="en-US" smtClean="0"/>
              <a:t>‹#›</a:t>
            </a:fld>
            <a:endParaRPr lang="en-US"/>
          </a:p>
        </p:txBody>
      </p:sp>
    </p:spTree>
    <p:extLst>
      <p:ext uri="{BB962C8B-B14F-4D97-AF65-F5344CB8AC3E}">
        <p14:creationId xmlns:p14="http://schemas.microsoft.com/office/powerpoint/2010/main" val="2119473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A67DF7A-20FA-4990-92CE-30D06DF1D4DE}" type="datetimeFigureOut">
              <a:rPr lang="en-US" smtClean="0"/>
              <a:t>10/11/2019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FE667BF-CDF9-47D2-9471-9FE654BD0798}" type="slidenum">
              <a:rPr lang="en-US" smtClean="0"/>
              <a:t>‹#›</a:t>
            </a:fld>
            <a:endParaRPr lang="en-US"/>
          </a:p>
        </p:txBody>
      </p:sp>
    </p:spTree>
    <p:extLst>
      <p:ext uri="{BB962C8B-B14F-4D97-AF65-F5344CB8AC3E}">
        <p14:creationId xmlns:p14="http://schemas.microsoft.com/office/powerpoint/2010/main" val="1831191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A67DF7A-20FA-4990-92CE-30D06DF1D4DE}" type="datetimeFigureOut">
              <a:rPr lang="en-US" smtClean="0"/>
              <a:t>10/11/2019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FE667BF-CDF9-47D2-9471-9FE654BD0798}" type="slidenum">
              <a:rPr lang="en-US" smtClean="0"/>
              <a:t>‹#›</a:t>
            </a:fld>
            <a:endParaRPr lang="en-US"/>
          </a:p>
        </p:txBody>
      </p:sp>
    </p:spTree>
    <p:extLst>
      <p:ext uri="{BB962C8B-B14F-4D97-AF65-F5344CB8AC3E}">
        <p14:creationId xmlns:p14="http://schemas.microsoft.com/office/powerpoint/2010/main" val="462773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67DF7A-20FA-4990-92CE-30D06DF1D4DE}" type="datetimeFigureOut">
              <a:rPr lang="en-US" smtClean="0"/>
              <a:t>10/11/2019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E667BF-CDF9-47D2-9471-9FE654BD0798}" type="slidenum">
              <a:rPr lang="en-US" smtClean="0"/>
              <a:t>‹#›</a:t>
            </a:fld>
            <a:endParaRPr lang="en-US"/>
          </a:p>
        </p:txBody>
      </p:sp>
    </p:spTree>
    <p:extLst>
      <p:ext uri="{BB962C8B-B14F-4D97-AF65-F5344CB8AC3E}">
        <p14:creationId xmlns:p14="http://schemas.microsoft.com/office/powerpoint/2010/main" val="1152230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A67DF7A-20FA-4990-92CE-30D06DF1D4DE}" type="datetimeFigureOut">
              <a:rPr lang="en-US" smtClean="0"/>
              <a:t>10/11/2019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FE667BF-CDF9-47D2-9471-9FE654BD079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242677"/>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 Id="rId4" Type="http://schemas.openxmlformats.org/officeDocument/2006/relationships/chart" Target="../charts/char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44CC1-A433-43C0-AC89-56EA8B84D4EB}"/>
              </a:ext>
            </a:extLst>
          </p:cNvPr>
          <p:cNvSpPr>
            <a:spLocks noGrp="1"/>
          </p:cNvSpPr>
          <p:nvPr>
            <p:ph type="ctrTitle"/>
          </p:nvPr>
        </p:nvSpPr>
        <p:spPr>
          <a:xfrm>
            <a:off x="1097280" y="758952"/>
            <a:ext cx="10058400" cy="3566160"/>
          </a:xfrm>
        </p:spPr>
        <p:txBody>
          <a:bodyPr/>
          <a:lstStyle/>
          <a:p>
            <a:r>
              <a:rPr lang="en-US" dirty="0">
                <a:solidFill>
                  <a:schemeClr val="accent1">
                    <a:lumMod val="75000"/>
                  </a:schemeClr>
                </a:solidFill>
              </a:rPr>
              <a:t>University Efficiency Project Report</a:t>
            </a:r>
            <a:br>
              <a:rPr lang="en-US" dirty="0">
                <a:solidFill>
                  <a:schemeClr val="accent1">
                    <a:lumMod val="75000"/>
                  </a:schemeClr>
                </a:solidFill>
              </a:rPr>
            </a:br>
            <a:endParaRPr lang="en-US" dirty="0"/>
          </a:p>
        </p:txBody>
      </p:sp>
      <p:sp>
        <p:nvSpPr>
          <p:cNvPr id="3" name="Subtitle 2">
            <a:extLst>
              <a:ext uri="{FF2B5EF4-FFF2-40B4-BE49-F238E27FC236}">
                <a16:creationId xmlns:a16="http://schemas.microsoft.com/office/drawing/2014/main" id="{ACFE718E-B11A-4717-9025-AE4DFE255742}"/>
              </a:ext>
            </a:extLst>
          </p:cNvPr>
          <p:cNvSpPr>
            <a:spLocks noGrp="1"/>
          </p:cNvSpPr>
          <p:nvPr>
            <p:ph type="subTitle" idx="1"/>
          </p:nvPr>
        </p:nvSpPr>
        <p:spPr/>
        <p:txBody>
          <a:bodyPr>
            <a:normAutofit fontScale="85000" lnSpcReduction="20000"/>
          </a:bodyPr>
          <a:lstStyle/>
          <a:p>
            <a:endParaRPr lang="en-US" dirty="0"/>
          </a:p>
          <a:p>
            <a:r>
              <a:rPr lang="en-US" dirty="0"/>
              <a:t>Dimpi Dedhia	 (NUID – 001342018)</a:t>
            </a:r>
          </a:p>
          <a:p>
            <a:r>
              <a:rPr lang="en-US" dirty="0"/>
              <a:t>Dhruvil Shah (NUID – 001873473)</a:t>
            </a:r>
          </a:p>
        </p:txBody>
      </p:sp>
    </p:spTree>
    <p:extLst>
      <p:ext uri="{BB962C8B-B14F-4D97-AF65-F5344CB8AC3E}">
        <p14:creationId xmlns:p14="http://schemas.microsoft.com/office/powerpoint/2010/main" val="108571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0BDF9E-B87C-4C67-B9A1-AB5CAF6742DA}"/>
              </a:ext>
            </a:extLst>
          </p:cNvPr>
          <p:cNvPicPr>
            <a:picLocks noChangeAspect="1"/>
          </p:cNvPicPr>
          <p:nvPr/>
        </p:nvPicPr>
        <p:blipFill rotWithShape="1">
          <a:blip r:embed="rId3">
            <a:extLst>
              <a:ext uri="{28A0092B-C50C-407E-A947-70E740481C1C}">
                <a14:useLocalDpi xmlns:a14="http://schemas.microsoft.com/office/drawing/2010/main" val="0"/>
              </a:ext>
            </a:extLst>
          </a:blip>
          <a:srcRect l="2205" t="23521" r="8947" b="8015"/>
          <a:stretch/>
        </p:blipFill>
        <p:spPr>
          <a:xfrm>
            <a:off x="0" y="184935"/>
            <a:ext cx="12191999" cy="6205591"/>
          </a:xfrm>
          <a:prstGeom prst="rect">
            <a:avLst/>
          </a:prstGeom>
        </p:spPr>
      </p:pic>
      <p:sp>
        <p:nvSpPr>
          <p:cNvPr id="3" name="TextBox 2">
            <a:extLst>
              <a:ext uri="{FF2B5EF4-FFF2-40B4-BE49-F238E27FC236}">
                <a16:creationId xmlns:a16="http://schemas.microsoft.com/office/drawing/2014/main" id="{1D385BF0-084F-4ED9-ABD2-87F32E6E96BF}"/>
              </a:ext>
            </a:extLst>
          </p:cNvPr>
          <p:cNvSpPr txBox="1"/>
          <p:nvPr/>
        </p:nvSpPr>
        <p:spPr>
          <a:xfrm>
            <a:off x="335679" y="-133566"/>
            <a:ext cx="5120640" cy="923330"/>
          </a:xfrm>
          <a:prstGeom prst="rect">
            <a:avLst/>
          </a:prstGeom>
          <a:noFill/>
        </p:spPr>
        <p:txBody>
          <a:bodyPr wrap="square" rtlCol="0">
            <a:spAutoFit/>
          </a:bodyPr>
          <a:lstStyle/>
          <a:p>
            <a:r>
              <a:rPr lang="en-US" sz="5400" dirty="0">
                <a:solidFill>
                  <a:schemeClr val="accent1">
                    <a:lumMod val="75000"/>
                  </a:schemeClr>
                </a:solidFill>
              </a:rPr>
              <a:t>Class Diagram</a:t>
            </a:r>
          </a:p>
        </p:txBody>
      </p:sp>
    </p:spTree>
    <p:extLst>
      <p:ext uri="{BB962C8B-B14F-4D97-AF65-F5344CB8AC3E}">
        <p14:creationId xmlns:p14="http://schemas.microsoft.com/office/powerpoint/2010/main" val="146528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0F5F3F-91D0-40DF-A520-95362A80B39F}"/>
              </a:ext>
            </a:extLst>
          </p:cNvPr>
          <p:cNvSpPr txBox="1"/>
          <p:nvPr/>
        </p:nvSpPr>
        <p:spPr>
          <a:xfrm rot="-5400000">
            <a:off x="-1614170" y="2560935"/>
            <a:ext cx="5566410" cy="923330"/>
          </a:xfrm>
          <a:prstGeom prst="rect">
            <a:avLst/>
          </a:prstGeom>
          <a:noFill/>
        </p:spPr>
        <p:txBody>
          <a:bodyPr wrap="square" rtlCol="0">
            <a:spAutoFit/>
          </a:bodyPr>
          <a:lstStyle/>
          <a:p>
            <a:r>
              <a:rPr lang="en-US" sz="5400" dirty="0">
                <a:solidFill>
                  <a:schemeClr val="accent1">
                    <a:lumMod val="75000"/>
                  </a:schemeClr>
                </a:solidFill>
              </a:rPr>
              <a:t>Sequence Diagram</a:t>
            </a:r>
          </a:p>
        </p:txBody>
      </p:sp>
      <p:pic>
        <p:nvPicPr>
          <p:cNvPr id="4" name="Picture 3">
            <a:extLst>
              <a:ext uri="{FF2B5EF4-FFF2-40B4-BE49-F238E27FC236}">
                <a16:creationId xmlns:a16="http://schemas.microsoft.com/office/drawing/2014/main" id="{150F6B25-0E28-4501-9469-C9F465975068}"/>
              </a:ext>
            </a:extLst>
          </p:cNvPr>
          <p:cNvPicPr/>
          <p:nvPr/>
        </p:nvPicPr>
        <p:blipFill rotWithShape="1">
          <a:blip r:embed="rId2">
            <a:extLst>
              <a:ext uri="{28A0092B-C50C-407E-A947-70E740481C1C}">
                <a14:useLocalDpi xmlns:a14="http://schemas.microsoft.com/office/drawing/2010/main" val="0"/>
              </a:ext>
            </a:extLst>
          </a:blip>
          <a:srcRect b="26271"/>
          <a:stretch/>
        </p:blipFill>
        <p:spPr bwMode="auto">
          <a:xfrm>
            <a:off x="2307590" y="172720"/>
            <a:ext cx="8472170" cy="61264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60895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3D102298-5379-47A4-B327-7E90C41F4E61}"/>
              </a:ext>
            </a:extLst>
          </p:cNvPr>
          <p:cNvGraphicFramePr/>
          <p:nvPr>
            <p:extLst>
              <p:ext uri="{D42A27DB-BD31-4B8C-83A1-F6EECF244321}">
                <p14:modId xmlns:p14="http://schemas.microsoft.com/office/powerpoint/2010/main" val="683236473"/>
              </p:ext>
            </p:extLst>
          </p:nvPr>
        </p:nvGraphicFramePr>
        <p:xfrm>
          <a:off x="213359" y="870584"/>
          <a:ext cx="5801360" cy="535749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3E82951A-CA8F-4079-BEF1-150166AB18B1}"/>
              </a:ext>
            </a:extLst>
          </p:cNvPr>
          <p:cNvGraphicFramePr/>
          <p:nvPr>
            <p:extLst>
              <p:ext uri="{D42A27DB-BD31-4B8C-83A1-F6EECF244321}">
                <p14:modId xmlns:p14="http://schemas.microsoft.com/office/powerpoint/2010/main" val="1949838931"/>
              </p:ext>
            </p:extLst>
          </p:nvPr>
        </p:nvGraphicFramePr>
        <p:xfrm>
          <a:off x="6177283" y="860424"/>
          <a:ext cx="5537200" cy="5357498"/>
        </p:xfrm>
        <a:graphic>
          <a:graphicData uri="http://schemas.openxmlformats.org/drawingml/2006/chart">
            <c:chart xmlns:c="http://schemas.openxmlformats.org/drawingml/2006/chart" xmlns:r="http://schemas.openxmlformats.org/officeDocument/2006/relationships" r:id="rId3"/>
          </a:graphicData>
        </a:graphic>
      </p:graphicFrame>
      <p:sp>
        <p:nvSpPr>
          <p:cNvPr id="14" name="TextBox 13">
            <a:extLst>
              <a:ext uri="{FF2B5EF4-FFF2-40B4-BE49-F238E27FC236}">
                <a16:creationId xmlns:a16="http://schemas.microsoft.com/office/drawing/2014/main" id="{F32DF538-01DD-4370-BEA9-6AB01ECFE106}"/>
              </a:ext>
            </a:extLst>
          </p:cNvPr>
          <p:cNvSpPr txBox="1"/>
          <p:nvPr/>
        </p:nvSpPr>
        <p:spPr>
          <a:xfrm>
            <a:off x="314960" y="-27327"/>
            <a:ext cx="4897120" cy="923330"/>
          </a:xfrm>
          <a:prstGeom prst="rect">
            <a:avLst/>
          </a:prstGeom>
          <a:noFill/>
        </p:spPr>
        <p:txBody>
          <a:bodyPr wrap="square" rtlCol="0">
            <a:spAutoFit/>
          </a:bodyPr>
          <a:lstStyle/>
          <a:p>
            <a:r>
              <a:rPr lang="en-US" sz="5400" dirty="0">
                <a:solidFill>
                  <a:schemeClr val="accent1">
                    <a:lumMod val="75000"/>
                  </a:schemeClr>
                </a:solidFill>
              </a:rPr>
              <a:t>Dashboard</a:t>
            </a:r>
          </a:p>
        </p:txBody>
      </p:sp>
    </p:spTree>
    <p:extLst>
      <p:ext uri="{BB962C8B-B14F-4D97-AF65-F5344CB8AC3E}">
        <p14:creationId xmlns:p14="http://schemas.microsoft.com/office/powerpoint/2010/main" val="4256424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661BC917-E2C6-41ED-9CA6-B20E0F6BE2DE}"/>
              </a:ext>
            </a:extLst>
          </p:cNvPr>
          <p:cNvGraphicFramePr/>
          <p:nvPr>
            <p:extLst>
              <p:ext uri="{D42A27DB-BD31-4B8C-83A1-F6EECF244321}">
                <p14:modId xmlns:p14="http://schemas.microsoft.com/office/powerpoint/2010/main" val="2742858684"/>
              </p:ext>
            </p:extLst>
          </p:nvPr>
        </p:nvGraphicFramePr>
        <p:xfrm>
          <a:off x="1391920" y="101600"/>
          <a:ext cx="9580880" cy="30175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64B84478-65ED-40F9-8488-C01C4F7D94D6}"/>
              </a:ext>
            </a:extLst>
          </p:cNvPr>
          <p:cNvGraphicFramePr/>
          <p:nvPr>
            <p:extLst>
              <p:ext uri="{D42A27DB-BD31-4B8C-83A1-F6EECF244321}">
                <p14:modId xmlns:p14="http://schemas.microsoft.com/office/powerpoint/2010/main" val="3351288911"/>
              </p:ext>
            </p:extLst>
          </p:nvPr>
        </p:nvGraphicFramePr>
        <p:xfrm>
          <a:off x="1391920" y="3230880"/>
          <a:ext cx="9580880" cy="301752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33642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9B2A4532-0E2A-4E71-A62C-6976BA0F6DEB}"/>
              </a:ext>
            </a:extLst>
          </p:cNvPr>
          <p:cNvGraphicFramePr/>
          <p:nvPr>
            <p:extLst>
              <p:ext uri="{D42A27DB-BD31-4B8C-83A1-F6EECF244321}">
                <p14:modId xmlns:p14="http://schemas.microsoft.com/office/powerpoint/2010/main" val="4272137616"/>
              </p:ext>
            </p:extLst>
          </p:nvPr>
        </p:nvGraphicFramePr>
        <p:xfrm>
          <a:off x="124798" y="111761"/>
          <a:ext cx="7191672" cy="30175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BE3C0B30-812F-4986-9261-1B5BF8AD56EE}"/>
              </a:ext>
            </a:extLst>
          </p:cNvPr>
          <p:cNvGraphicFramePr/>
          <p:nvPr>
            <p:extLst>
              <p:ext uri="{D42A27DB-BD31-4B8C-83A1-F6EECF244321}">
                <p14:modId xmlns:p14="http://schemas.microsoft.com/office/powerpoint/2010/main" val="1610074643"/>
              </p:ext>
            </p:extLst>
          </p:nvPr>
        </p:nvGraphicFramePr>
        <p:xfrm>
          <a:off x="7406640" y="1071881"/>
          <a:ext cx="4660562" cy="4114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A1F5194C-4A10-4B3E-8127-8CEE1DA3D7FE}"/>
              </a:ext>
            </a:extLst>
          </p:cNvPr>
          <p:cNvGraphicFramePr/>
          <p:nvPr>
            <p:extLst>
              <p:ext uri="{D42A27DB-BD31-4B8C-83A1-F6EECF244321}">
                <p14:modId xmlns:p14="http://schemas.microsoft.com/office/powerpoint/2010/main" val="2348492540"/>
              </p:ext>
            </p:extLst>
          </p:nvPr>
        </p:nvGraphicFramePr>
        <p:xfrm>
          <a:off x="133688" y="3230879"/>
          <a:ext cx="7191672" cy="301752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78537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5DE0961-283A-4BFC-A208-8E310F3A9CAD}"/>
              </a:ext>
            </a:extLst>
          </p:cNvPr>
          <p:cNvSpPr/>
          <p:nvPr/>
        </p:nvSpPr>
        <p:spPr>
          <a:xfrm>
            <a:off x="229235" y="1203663"/>
            <a:ext cx="11734165" cy="1323439"/>
          </a:xfrm>
          <a:prstGeom prst="rect">
            <a:avLst/>
          </a:prstGeom>
        </p:spPr>
        <p:txBody>
          <a:bodyPr wrap="square">
            <a:spAutoFit/>
          </a:bodyPr>
          <a:lstStyle/>
          <a:p>
            <a:pPr algn="just"/>
            <a:r>
              <a:rPr lang="en-US" sz="2000" dirty="0">
                <a:solidFill>
                  <a:srgbClr val="000000"/>
                </a:solidFill>
              </a:rPr>
              <a:t>This entity is the root node of the Design. It is responsible for administering all the academic matters of the college and heads the entities of Department, Student etc. It maintains record of all the students enrolled in the university in various departments/courses, data regarding companies hiring their students and financial matters of the institution.</a:t>
            </a:r>
            <a:endParaRPr lang="en-US" sz="2000" dirty="0"/>
          </a:p>
        </p:txBody>
      </p:sp>
      <p:sp>
        <p:nvSpPr>
          <p:cNvPr id="4" name="TextBox 3">
            <a:extLst>
              <a:ext uri="{FF2B5EF4-FFF2-40B4-BE49-F238E27FC236}">
                <a16:creationId xmlns:a16="http://schemas.microsoft.com/office/drawing/2014/main" id="{74772DB5-1145-42B5-9739-7A5FF4FCF4FD}"/>
              </a:ext>
            </a:extLst>
          </p:cNvPr>
          <p:cNvSpPr txBox="1"/>
          <p:nvPr/>
        </p:nvSpPr>
        <p:spPr>
          <a:xfrm>
            <a:off x="229235" y="143511"/>
            <a:ext cx="6095999" cy="923330"/>
          </a:xfrm>
          <a:prstGeom prst="rect">
            <a:avLst/>
          </a:prstGeom>
          <a:noFill/>
        </p:spPr>
        <p:txBody>
          <a:bodyPr wrap="square" rtlCol="0">
            <a:spAutoFit/>
          </a:bodyPr>
          <a:lstStyle/>
          <a:p>
            <a:r>
              <a:rPr lang="en-US" sz="5400" dirty="0">
                <a:solidFill>
                  <a:schemeClr val="accent1">
                    <a:lumMod val="75000"/>
                  </a:schemeClr>
                </a:solidFill>
              </a:rPr>
              <a:t>Entity: University</a:t>
            </a:r>
          </a:p>
        </p:txBody>
      </p:sp>
      <p:sp>
        <p:nvSpPr>
          <p:cNvPr id="5" name="Rectangle 4">
            <a:extLst>
              <a:ext uri="{FF2B5EF4-FFF2-40B4-BE49-F238E27FC236}">
                <a16:creationId xmlns:a16="http://schemas.microsoft.com/office/drawing/2014/main" id="{453642C4-A3AB-4491-AAA4-92066F61235A}"/>
              </a:ext>
            </a:extLst>
          </p:cNvPr>
          <p:cNvSpPr/>
          <p:nvPr/>
        </p:nvSpPr>
        <p:spPr>
          <a:xfrm>
            <a:off x="229235" y="2765623"/>
            <a:ext cx="11734165" cy="3621504"/>
          </a:xfrm>
          <a:prstGeom prst="rect">
            <a:avLst/>
          </a:prstGeom>
        </p:spPr>
        <p:txBody>
          <a:bodyPr wrap="square">
            <a:spAutoFit/>
          </a:bodyPr>
          <a:lstStyle/>
          <a:p>
            <a:pPr>
              <a:spcAft>
                <a:spcPts val="800"/>
              </a:spcAft>
            </a:pPr>
            <a:r>
              <a:rPr lang="en-US" sz="2000" b="1" dirty="0">
                <a:solidFill>
                  <a:srgbClr val="000000"/>
                </a:solidFill>
              </a:rPr>
              <a:t>METHODS:</a:t>
            </a:r>
          </a:p>
          <a:p>
            <a:pPr marL="342900" indent="-342900" algn="just">
              <a:spcAft>
                <a:spcPts val="800"/>
              </a:spcAft>
              <a:buSzPct val="130000"/>
              <a:buFont typeface="Arial" panose="020B0604020202020204" pitchFamily="34" charset="0"/>
              <a:buChar char="•"/>
            </a:pPr>
            <a:r>
              <a:rPr lang="en-US" sz="2000" dirty="0" err="1">
                <a:solidFill>
                  <a:srgbClr val="000000"/>
                </a:solidFill>
              </a:rPr>
              <a:t>totalNumOfStudentsPlaced</a:t>
            </a:r>
            <a:r>
              <a:rPr lang="en-US" sz="2000" dirty="0">
                <a:solidFill>
                  <a:srgbClr val="000000"/>
                </a:solidFill>
              </a:rPr>
              <a:t>(): This method calculates the total number of students who received an offer from a Company</a:t>
            </a:r>
            <a:endParaRPr lang="en-US" sz="2000" dirty="0"/>
          </a:p>
          <a:p>
            <a:pPr marL="342900" indent="-342900" algn="just">
              <a:spcAft>
                <a:spcPts val="800"/>
              </a:spcAft>
              <a:buSzPct val="130000"/>
              <a:buFont typeface="Arial" panose="020B0604020202020204" pitchFamily="34" charset="0"/>
              <a:buChar char="•"/>
            </a:pPr>
            <a:r>
              <a:rPr lang="en-US" sz="2000" dirty="0" err="1">
                <a:solidFill>
                  <a:srgbClr val="000000"/>
                </a:solidFill>
              </a:rPr>
              <a:t>companiesInWhichStudArePlaced</a:t>
            </a:r>
            <a:r>
              <a:rPr lang="en-US" sz="2000" dirty="0">
                <a:solidFill>
                  <a:srgbClr val="000000"/>
                </a:solidFill>
              </a:rPr>
              <a:t>():  Stores the Companies that hire the University students in an </a:t>
            </a:r>
            <a:r>
              <a:rPr lang="en-US" sz="2000" dirty="0" err="1">
                <a:solidFill>
                  <a:srgbClr val="000000"/>
                </a:solidFill>
              </a:rPr>
              <a:t>ArrayList</a:t>
            </a:r>
            <a:endParaRPr lang="en-US" sz="2000" dirty="0"/>
          </a:p>
          <a:p>
            <a:pPr marL="342900" indent="-342900" algn="just">
              <a:spcAft>
                <a:spcPts val="800"/>
              </a:spcAft>
              <a:buSzPct val="130000"/>
              <a:buFont typeface="Arial" panose="020B0604020202020204" pitchFamily="34" charset="0"/>
              <a:buChar char="•"/>
            </a:pPr>
            <a:r>
              <a:rPr lang="en-US" sz="2000" dirty="0" err="1">
                <a:solidFill>
                  <a:srgbClr val="000000"/>
                </a:solidFill>
              </a:rPr>
              <a:t>efficiencyOfUniversity</a:t>
            </a:r>
            <a:r>
              <a:rPr lang="en-US" sz="2000" dirty="0">
                <a:solidFill>
                  <a:srgbClr val="000000"/>
                </a:solidFill>
              </a:rPr>
              <a:t>():  Calculates the Efficiency of the university which is the main aim of the project. It generates the efficiency after gathering dependent data from all the entities. </a:t>
            </a:r>
          </a:p>
          <a:p>
            <a:pPr lvl="1" algn="just">
              <a:spcAft>
                <a:spcPts val="800"/>
              </a:spcAft>
            </a:pPr>
            <a:r>
              <a:rPr lang="en-US" sz="2000" u="sng" dirty="0">
                <a:solidFill>
                  <a:srgbClr val="000000"/>
                </a:solidFill>
              </a:rPr>
              <a:t>For example:</a:t>
            </a:r>
            <a:r>
              <a:rPr lang="en-US" sz="2000" dirty="0">
                <a:solidFill>
                  <a:srgbClr val="000000"/>
                </a:solidFill>
              </a:rPr>
              <a:t> </a:t>
            </a:r>
            <a:endParaRPr lang="en-US" sz="2000" dirty="0"/>
          </a:p>
          <a:p>
            <a:pPr marL="457200" algn="just"/>
            <a:r>
              <a:rPr lang="en-US" sz="2000" dirty="0">
                <a:solidFill>
                  <a:srgbClr val="000000"/>
                </a:solidFill>
              </a:rPr>
              <a:t>University Efficiency  </a:t>
            </a:r>
            <a:r>
              <a:rPr lang="en-US" sz="2000" dirty="0"/>
              <a:t>∝ </a:t>
            </a:r>
            <a:r>
              <a:rPr lang="en-US" sz="2000" dirty="0">
                <a:solidFill>
                  <a:srgbClr val="000000"/>
                </a:solidFill>
              </a:rPr>
              <a:t> No. of students getting top companies/ No. of students getting promoted</a:t>
            </a:r>
            <a:endParaRPr lang="en-US" sz="2000" dirty="0"/>
          </a:p>
          <a:p>
            <a:br>
              <a:rPr lang="en-US" dirty="0"/>
            </a:br>
            <a:endParaRPr lang="en-US" dirty="0"/>
          </a:p>
        </p:txBody>
      </p:sp>
    </p:spTree>
    <p:extLst>
      <p:ext uri="{BB962C8B-B14F-4D97-AF65-F5344CB8AC3E}">
        <p14:creationId xmlns:p14="http://schemas.microsoft.com/office/powerpoint/2010/main" val="1617013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5DE0961-283A-4BFC-A208-8E310F3A9CAD}"/>
              </a:ext>
            </a:extLst>
          </p:cNvPr>
          <p:cNvSpPr/>
          <p:nvPr/>
        </p:nvSpPr>
        <p:spPr>
          <a:xfrm>
            <a:off x="228917" y="1203663"/>
            <a:ext cx="11734165" cy="2862322"/>
          </a:xfrm>
          <a:prstGeom prst="rect">
            <a:avLst/>
          </a:prstGeom>
        </p:spPr>
        <p:txBody>
          <a:bodyPr wrap="square">
            <a:spAutoFit/>
          </a:bodyPr>
          <a:lstStyle/>
          <a:p>
            <a:pPr algn="just"/>
            <a:r>
              <a:rPr lang="en-US" sz="2000" dirty="0">
                <a:solidFill>
                  <a:srgbClr val="000000"/>
                </a:solidFill>
              </a:rPr>
              <a:t>This entity is responsible for founding the career of students of the University by hiring them for a respective position in their organization.</a:t>
            </a:r>
          </a:p>
          <a:p>
            <a:pPr algn="just"/>
            <a:r>
              <a:rPr lang="en-US" sz="2000" dirty="0">
                <a:solidFill>
                  <a:srgbClr val="000000"/>
                </a:solidFill>
              </a:rPr>
              <a:t>The companies are ranked from the following attributes:</a:t>
            </a:r>
          </a:p>
          <a:p>
            <a:pPr marL="342900" indent="-342900" algn="just">
              <a:buSzPct val="130000"/>
              <a:buFont typeface="Arial" panose="020B0604020202020204" pitchFamily="34" charset="0"/>
              <a:buChar char="•"/>
            </a:pPr>
            <a:r>
              <a:rPr lang="en-US" sz="2000" dirty="0">
                <a:solidFill>
                  <a:srgbClr val="000000"/>
                </a:solidFill>
              </a:rPr>
              <a:t>Brand Value</a:t>
            </a:r>
          </a:p>
          <a:p>
            <a:pPr marL="342900" indent="-342900" algn="just">
              <a:buSzPct val="130000"/>
              <a:buFont typeface="Arial" panose="020B0604020202020204" pitchFamily="34" charset="0"/>
              <a:buChar char="•"/>
            </a:pPr>
            <a:r>
              <a:rPr lang="en-US" sz="2000" dirty="0">
                <a:solidFill>
                  <a:srgbClr val="000000"/>
                </a:solidFill>
              </a:rPr>
              <a:t>Positions offered</a:t>
            </a:r>
          </a:p>
          <a:p>
            <a:pPr marL="342900" indent="-342900" algn="just">
              <a:buSzPct val="130000"/>
              <a:buFont typeface="Arial" panose="020B0604020202020204" pitchFamily="34" charset="0"/>
              <a:buChar char="•"/>
            </a:pPr>
            <a:r>
              <a:rPr lang="en-US" sz="2000" dirty="0">
                <a:solidFill>
                  <a:srgbClr val="000000"/>
                </a:solidFill>
              </a:rPr>
              <a:t>Average Salary of Employees</a:t>
            </a:r>
          </a:p>
          <a:p>
            <a:pPr algn="just"/>
            <a:r>
              <a:rPr lang="en-US" sz="2000" dirty="0">
                <a:solidFill>
                  <a:srgbClr val="000000"/>
                </a:solidFill>
              </a:rPr>
              <a:t>Using this entity, we also get an idea of what is the efficiency of the university as according to the ranks of companies if a greater number of students are placed in highly ranked companies then it is a factor for the university on being efficient.</a:t>
            </a:r>
          </a:p>
        </p:txBody>
      </p:sp>
      <p:sp>
        <p:nvSpPr>
          <p:cNvPr id="4" name="TextBox 3">
            <a:extLst>
              <a:ext uri="{FF2B5EF4-FFF2-40B4-BE49-F238E27FC236}">
                <a16:creationId xmlns:a16="http://schemas.microsoft.com/office/drawing/2014/main" id="{74772DB5-1145-42B5-9739-7A5FF4FCF4FD}"/>
              </a:ext>
            </a:extLst>
          </p:cNvPr>
          <p:cNvSpPr txBox="1"/>
          <p:nvPr/>
        </p:nvSpPr>
        <p:spPr>
          <a:xfrm>
            <a:off x="229235" y="143511"/>
            <a:ext cx="6095999" cy="923330"/>
          </a:xfrm>
          <a:prstGeom prst="rect">
            <a:avLst/>
          </a:prstGeom>
          <a:noFill/>
        </p:spPr>
        <p:txBody>
          <a:bodyPr wrap="square" rtlCol="0">
            <a:spAutoFit/>
          </a:bodyPr>
          <a:lstStyle/>
          <a:p>
            <a:r>
              <a:rPr lang="en-US" sz="5400" dirty="0">
                <a:solidFill>
                  <a:schemeClr val="accent1">
                    <a:lumMod val="75000"/>
                  </a:schemeClr>
                </a:solidFill>
              </a:rPr>
              <a:t>Entity: Company</a:t>
            </a:r>
          </a:p>
        </p:txBody>
      </p:sp>
      <p:sp>
        <p:nvSpPr>
          <p:cNvPr id="5" name="Rectangle 4">
            <a:extLst>
              <a:ext uri="{FF2B5EF4-FFF2-40B4-BE49-F238E27FC236}">
                <a16:creationId xmlns:a16="http://schemas.microsoft.com/office/drawing/2014/main" id="{453642C4-A3AB-4491-AAA4-92066F61235A}"/>
              </a:ext>
            </a:extLst>
          </p:cNvPr>
          <p:cNvSpPr/>
          <p:nvPr/>
        </p:nvSpPr>
        <p:spPr>
          <a:xfrm>
            <a:off x="228917" y="4201617"/>
            <a:ext cx="11734165" cy="1836400"/>
          </a:xfrm>
          <a:prstGeom prst="rect">
            <a:avLst/>
          </a:prstGeom>
        </p:spPr>
        <p:txBody>
          <a:bodyPr wrap="square">
            <a:spAutoFit/>
          </a:bodyPr>
          <a:lstStyle/>
          <a:p>
            <a:pPr algn="just">
              <a:spcAft>
                <a:spcPts val="800"/>
              </a:spcAft>
            </a:pPr>
            <a:r>
              <a:rPr lang="en-US" sz="2000" b="1" dirty="0">
                <a:solidFill>
                  <a:srgbClr val="000000"/>
                </a:solidFill>
              </a:rPr>
              <a:t>METHODS:</a:t>
            </a:r>
          </a:p>
          <a:p>
            <a:pPr marL="342900" indent="-342900" algn="just">
              <a:spcAft>
                <a:spcPts val="800"/>
              </a:spcAft>
              <a:buSzPct val="130000"/>
              <a:buFont typeface="Arial" panose="020B0604020202020204" pitchFamily="34" charset="0"/>
              <a:buChar char="•"/>
            </a:pPr>
            <a:r>
              <a:rPr lang="en-US" sz="2000" dirty="0" err="1">
                <a:solidFill>
                  <a:srgbClr val="000000"/>
                </a:solidFill>
              </a:rPr>
              <a:t>getCompanyList</a:t>
            </a:r>
            <a:r>
              <a:rPr lang="en-US" sz="2000" dirty="0">
                <a:solidFill>
                  <a:srgbClr val="000000"/>
                </a:solidFill>
              </a:rPr>
              <a:t>(): This methods gets the List of all the companies that hire students from a particular university. It returns an </a:t>
            </a:r>
            <a:r>
              <a:rPr lang="en-US" sz="2000" dirty="0" err="1">
                <a:solidFill>
                  <a:srgbClr val="000000"/>
                </a:solidFill>
              </a:rPr>
              <a:t>ArrayList</a:t>
            </a:r>
            <a:r>
              <a:rPr lang="en-US" sz="2000" dirty="0">
                <a:solidFill>
                  <a:srgbClr val="000000"/>
                </a:solidFill>
              </a:rPr>
              <a:t> of object Company.</a:t>
            </a:r>
          </a:p>
          <a:p>
            <a:pPr marL="342900" indent="-342900" algn="just">
              <a:spcAft>
                <a:spcPts val="800"/>
              </a:spcAft>
              <a:buSzPct val="130000"/>
              <a:buFont typeface="Arial" panose="020B0604020202020204" pitchFamily="34" charset="0"/>
              <a:buChar char="•"/>
            </a:pPr>
            <a:r>
              <a:rPr lang="en-US" sz="2000" dirty="0">
                <a:solidFill>
                  <a:srgbClr val="000000"/>
                </a:solidFill>
              </a:rPr>
              <a:t> </a:t>
            </a:r>
            <a:r>
              <a:rPr lang="en-US" sz="2000" dirty="0" err="1">
                <a:solidFill>
                  <a:srgbClr val="000000"/>
                </a:solidFill>
              </a:rPr>
              <a:t>getTopPositions</a:t>
            </a:r>
            <a:r>
              <a:rPr lang="en-US" sz="2000" dirty="0">
                <a:solidFill>
                  <a:srgbClr val="000000"/>
                </a:solidFill>
              </a:rPr>
              <a:t>():  This method gets all the positions that a particular company offers to the students. It returns an </a:t>
            </a:r>
            <a:r>
              <a:rPr lang="en-US" sz="2000" dirty="0" err="1">
                <a:solidFill>
                  <a:srgbClr val="000000"/>
                </a:solidFill>
              </a:rPr>
              <a:t>ArrayList</a:t>
            </a:r>
            <a:r>
              <a:rPr lang="en-US" sz="2000" dirty="0">
                <a:solidFill>
                  <a:srgbClr val="000000"/>
                </a:solidFill>
              </a:rPr>
              <a:t> of type String</a:t>
            </a:r>
          </a:p>
        </p:txBody>
      </p:sp>
    </p:spTree>
    <p:extLst>
      <p:ext uri="{BB962C8B-B14F-4D97-AF65-F5344CB8AC3E}">
        <p14:creationId xmlns:p14="http://schemas.microsoft.com/office/powerpoint/2010/main" val="3369949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5DE0961-283A-4BFC-A208-8E310F3A9CAD}"/>
              </a:ext>
            </a:extLst>
          </p:cNvPr>
          <p:cNvSpPr/>
          <p:nvPr/>
        </p:nvSpPr>
        <p:spPr>
          <a:xfrm>
            <a:off x="228600" y="1228397"/>
            <a:ext cx="11734165" cy="4401205"/>
          </a:xfrm>
          <a:prstGeom prst="rect">
            <a:avLst/>
          </a:prstGeom>
        </p:spPr>
        <p:txBody>
          <a:bodyPr wrap="square">
            <a:spAutoFit/>
          </a:bodyPr>
          <a:lstStyle/>
          <a:p>
            <a:r>
              <a:rPr lang="en-US" sz="2000" dirty="0"/>
              <a:t>This entity is a hub connection for several entities in this design. Student entity contains information about student’s name, department, courses enrolled, GPA on graduation, certifications, Internships, years of experience and promotions.</a:t>
            </a:r>
          </a:p>
          <a:p>
            <a:endParaRPr lang="en-US" sz="2000" dirty="0"/>
          </a:p>
          <a:p>
            <a:r>
              <a:rPr lang="en-US" sz="2000" dirty="0"/>
              <a:t>All of these attributes are passed on to other entities like Company to divide students into 3 Levels for better understanding the raw data. Apart from students also the companies are classified into ranks to produce simplified comparison of both. </a:t>
            </a:r>
          </a:p>
          <a:p>
            <a:endParaRPr lang="en-US" sz="2000" dirty="0"/>
          </a:p>
          <a:p>
            <a:r>
              <a:rPr lang="en-US" sz="2000" dirty="0"/>
              <a:t>In brief the University efficiency is calculated by the following factors.</a:t>
            </a:r>
          </a:p>
          <a:p>
            <a:pPr marL="285750" indent="-285750" fontAlgn="base">
              <a:buSzPct val="130000"/>
              <a:buFont typeface="Arial" panose="020B0604020202020204" pitchFamily="34" charset="0"/>
              <a:buChar char="•"/>
            </a:pPr>
            <a:r>
              <a:rPr lang="en-US" sz="2000" dirty="0"/>
              <a:t>No. of Level1 students getting high ranking companies.</a:t>
            </a:r>
          </a:p>
          <a:p>
            <a:pPr marL="285750" indent="-285750" fontAlgn="base">
              <a:buSzPct val="130000"/>
              <a:buFont typeface="Arial" panose="020B0604020202020204" pitchFamily="34" charset="0"/>
              <a:buChar char="•"/>
            </a:pPr>
            <a:r>
              <a:rPr lang="en-US" sz="2000" dirty="0"/>
              <a:t>No. of promotions and certifications of students who got high rank companies</a:t>
            </a:r>
          </a:p>
          <a:p>
            <a:pPr marL="285750" indent="-285750" fontAlgn="base">
              <a:buSzPct val="130000"/>
              <a:buFont typeface="Arial" panose="020B0604020202020204" pitchFamily="34" charset="0"/>
              <a:buChar char="•"/>
            </a:pPr>
            <a:r>
              <a:rPr lang="en-US" sz="2000" dirty="0"/>
              <a:t>No. of Internships students has undertaken</a:t>
            </a:r>
          </a:p>
          <a:p>
            <a:pPr marL="285750" indent="-285750" fontAlgn="base">
              <a:buSzPct val="130000"/>
              <a:buFont typeface="Arial" panose="020B0604020202020204" pitchFamily="34" charset="0"/>
              <a:buChar char="•"/>
            </a:pPr>
            <a:r>
              <a:rPr lang="en-US" sz="2000" dirty="0"/>
              <a:t>No. of High ranking companies hiring students from a particular university</a:t>
            </a:r>
          </a:p>
          <a:p>
            <a:pPr marL="285750" indent="-285750" fontAlgn="base">
              <a:buSzPct val="130000"/>
              <a:buFont typeface="Arial" panose="020B0604020202020204" pitchFamily="34" charset="0"/>
              <a:buChar char="•"/>
            </a:pPr>
            <a:r>
              <a:rPr lang="en-US" sz="2000" dirty="0"/>
              <a:t>Courses enrolled by different level of students that are in demand in the industry</a:t>
            </a:r>
          </a:p>
        </p:txBody>
      </p:sp>
      <p:sp>
        <p:nvSpPr>
          <p:cNvPr id="4" name="TextBox 3">
            <a:extLst>
              <a:ext uri="{FF2B5EF4-FFF2-40B4-BE49-F238E27FC236}">
                <a16:creationId xmlns:a16="http://schemas.microsoft.com/office/drawing/2014/main" id="{74772DB5-1145-42B5-9739-7A5FF4FCF4FD}"/>
              </a:ext>
            </a:extLst>
          </p:cNvPr>
          <p:cNvSpPr txBox="1"/>
          <p:nvPr/>
        </p:nvSpPr>
        <p:spPr>
          <a:xfrm>
            <a:off x="229235" y="143511"/>
            <a:ext cx="6095999" cy="923330"/>
          </a:xfrm>
          <a:prstGeom prst="rect">
            <a:avLst/>
          </a:prstGeom>
          <a:noFill/>
        </p:spPr>
        <p:txBody>
          <a:bodyPr wrap="square" rtlCol="0">
            <a:spAutoFit/>
          </a:bodyPr>
          <a:lstStyle/>
          <a:p>
            <a:r>
              <a:rPr lang="en-US" sz="5400" dirty="0">
                <a:solidFill>
                  <a:schemeClr val="accent1">
                    <a:lumMod val="75000"/>
                  </a:schemeClr>
                </a:solidFill>
              </a:rPr>
              <a:t>Entity: Student</a:t>
            </a:r>
          </a:p>
        </p:txBody>
      </p:sp>
    </p:spTree>
    <p:extLst>
      <p:ext uri="{BB962C8B-B14F-4D97-AF65-F5344CB8AC3E}">
        <p14:creationId xmlns:p14="http://schemas.microsoft.com/office/powerpoint/2010/main" val="3414130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5DE0961-283A-4BFC-A208-8E310F3A9CAD}"/>
              </a:ext>
            </a:extLst>
          </p:cNvPr>
          <p:cNvSpPr/>
          <p:nvPr/>
        </p:nvSpPr>
        <p:spPr>
          <a:xfrm>
            <a:off x="228916" y="969278"/>
            <a:ext cx="11734165" cy="2246769"/>
          </a:xfrm>
          <a:prstGeom prst="rect">
            <a:avLst/>
          </a:prstGeom>
        </p:spPr>
        <p:txBody>
          <a:bodyPr wrap="square">
            <a:spAutoFit/>
          </a:bodyPr>
          <a:lstStyle/>
          <a:p>
            <a:pPr algn="just"/>
            <a:r>
              <a:rPr lang="en-US" sz="2000" dirty="0"/>
              <a:t>After gathering the above data we can effectively predict future requisites of a student to get into high rank companies and get promotions in their career. </a:t>
            </a:r>
            <a:r>
              <a:rPr lang="en-US" sz="2000" u="sng" dirty="0"/>
              <a:t>For example:</a:t>
            </a:r>
          </a:p>
          <a:p>
            <a:pPr marL="285750" indent="-285750" algn="just" fontAlgn="base">
              <a:buSzPct val="130000"/>
              <a:buFont typeface="Arial" panose="020B0604020202020204" pitchFamily="34" charset="0"/>
              <a:buChar char="•"/>
            </a:pPr>
            <a:r>
              <a:rPr lang="en-US" sz="2000" dirty="0"/>
              <a:t>Average GPA of students who got into good companies --&gt; from this factor a new student gets an idea what his/her approximate GPA should be for getting top companies.</a:t>
            </a:r>
          </a:p>
          <a:p>
            <a:pPr marL="285750" indent="-285750" algn="just" fontAlgn="base">
              <a:buSzPct val="130000"/>
              <a:buFont typeface="Arial" panose="020B0604020202020204" pitchFamily="34" charset="0"/>
              <a:buChar char="•"/>
            </a:pPr>
            <a:r>
              <a:rPr lang="en-US" sz="2000" dirty="0"/>
              <a:t>Certifications and internships needed by a student.</a:t>
            </a:r>
          </a:p>
          <a:p>
            <a:pPr marL="285750" indent="-285750" algn="just" fontAlgn="base">
              <a:buSzPct val="130000"/>
              <a:buFont typeface="Arial" panose="020B0604020202020204" pitchFamily="34" charset="0"/>
              <a:buChar char="•"/>
            </a:pPr>
            <a:r>
              <a:rPr lang="en-US" sz="2000" dirty="0"/>
              <a:t>What courses a student should opt for that is relevant to the demand in the industry.</a:t>
            </a:r>
          </a:p>
          <a:p>
            <a:pPr algn="just"/>
            <a:endParaRPr lang="en-US" sz="2000" dirty="0">
              <a:solidFill>
                <a:srgbClr val="000000"/>
              </a:solidFill>
            </a:endParaRPr>
          </a:p>
        </p:txBody>
      </p:sp>
      <p:sp>
        <p:nvSpPr>
          <p:cNvPr id="4" name="TextBox 3">
            <a:extLst>
              <a:ext uri="{FF2B5EF4-FFF2-40B4-BE49-F238E27FC236}">
                <a16:creationId xmlns:a16="http://schemas.microsoft.com/office/drawing/2014/main" id="{74772DB5-1145-42B5-9739-7A5FF4FCF4FD}"/>
              </a:ext>
            </a:extLst>
          </p:cNvPr>
          <p:cNvSpPr txBox="1"/>
          <p:nvPr/>
        </p:nvSpPr>
        <p:spPr>
          <a:xfrm>
            <a:off x="228915" y="84048"/>
            <a:ext cx="6095999" cy="923330"/>
          </a:xfrm>
          <a:prstGeom prst="rect">
            <a:avLst/>
          </a:prstGeom>
          <a:noFill/>
        </p:spPr>
        <p:txBody>
          <a:bodyPr wrap="square" rtlCol="0">
            <a:spAutoFit/>
          </a:bodyPr>
          <a:lstStyle/>
          <a:p>
            <a:r>
              <a:rPr lang="en-US" sz="5400" dirty="0">
                <a:solidFill>
                  <a:schemeClr val="accent1">
                    <a:lumMod val="75000"/>
                  </a:schemeClr>
                </a:solidFill>
              </a:rPr>
              <a:t>Entity: Student</a:t>
            </a:r>
          </a:p>
        </p:txBody>
      </p:sp>
      <p:sp>
        <p:nvSpPr>
          <p:cNvPr id="2" name="Rectangle 1">
            <a:extLst>
              <a:ext uri="{FF2B5EF4-FFF2-40B4-BE49-F238E27FC236}">
                <a16:creationId xmlns:a16="http://schemas.microsoft.com/office/drawing/2014/main" id="{46D01A8D-32FB-4C9D-8EA3-5CED4114CF45}"/>
              </a:ext>
            </a:extLst>
          </p:cNvPr>
          <p:cNvSpPr/>
          <p:nvPr/>
        </p:nvSpPr>
        <p:spPr>
          <a:xfrm>
            <a:off x="228917" y="3011021"/>
            <a:ext cx="11734164" cy="3272691"/>
          </a:xfrm>
          <a:prstGeom prst="rect">
            <a:avLst/>
          </a:prstGeom>
        </p:spPr>
        <p:txBody>
          <a:bodyPr wrap="square">
            <a:spAutoFit/>
          </a:bodyPr>
          <a:lstStyle/>
          <a:p>
            <a:pPr algn="just">
              <a:spcAft>
                <a:spcPts val="800"/>
              </a:spcAft>
            </a:pPr>
            <a:r>
              <a:rPr lang="en-US" sz="2000" b="1" dirty="0">
                <a:solidFill>
                  <a:srgbClr val="000000"/>
                </a:solidFill>
              </a:rPr>
              <a:t>METHODS:</a:t>
            </a:r>
            <a:endParaRPr lang="en-US" sz="2000" b="1" dirty="0"/>
          </a:p>
          <a:p>
            <a:pPr marL="342900" indent="-342900" algn="just" fontAlgn="base">
              <a:buSzPct val="130000"/>
              <a:buFont typeface="Arial" panose="020B0604020202020204" pitchFamily="34" charset="0"/>
              <a:buChar char="•"/>
            </a:pPr>
            <a:r>
              <a:rPr lang="en-US" sz="2000" dirty="0" err="1">
                <a:solidFill>
                  <a:srgbClr val="000000"/>
                </a:solidFill>
              </a:rPr>
              <a:t>addStudent</a:t>
            </a:r>
            <a:r>
              <a:rPr lang="en-US" sz="2000" dirty="0">
                <a:solidFill>
                  <a:srgbClr val="000000"/>
                </a:solidFill>
              </a:rPr>
              <a:t>(student): This method registers a Student into the University Directory that means stores it in an </a:t>
            </a:r>
            <a:r>
              <a:rPr lang="en-US" sz="2000" dirty="0" err="1">
                <a:solidFill>
                  <a:srgbClr val="000000"/>
                </a:solidFill>
              </a:rPr>
              <a:t>ArrayList</a:t>
            </a:r>
            <a:r>
              <a:rPr lang="en-US" sz="2000" dirty="0">
                <a:solidFill>
                  <a:srgbClr val="000000"/>
                </a:solidFill>
              </a:rPr>
              <a:t>.</a:t>
            </a:r>
          </a:p>
          <a:p>
            <a:pPr marL="342900" indent="-342900" algn="just" fontAlgn="base">
              <a:buSzPct val="130000"/>
              <a:buFont typeface="Arial" panose="020B0604020202020204" pitchFamily="34" charset="0"/>
              <a:buChar char="•"/>
            </a:pPr>
            <a:r>
              <a:rPr lang="en-US" sz="2000" dirty="0" err="1">
                <a:solidFill>
                  <a:srgbClr val="000000"/>
                </a:solidFill>
              </a:rPr>
              <a:t>getStudentsWithCertificationsAndCompExams</a:t>
            </a:r>
            <a:r>
              <a:rPr lang="en-US" sz="2000" dirty="0">
                <a:solidFill>
                  <a:srgbClr val="000000"/>
                </a:solidFill>
              </a:rPr>
              <a:t>(): This Method returns an </a:t>
            </a:r>
            <a:r>
              <a:rPr lang="en-US" sz="2000" dirty="0" err="1">
                <a:solidFill>
                  <a:srgbClr val="000000"/>
                </a:solidFill>
              </a:rPr>
              <a:t>ArrayList</a:t>
            </a:r>
            <a:r>
              <a:rPr lang="en-US" sz="2000" dirty="0">
                <a:solidFill>
                  <a:srgbClr val="000000"/>
                </a:solidFill>
              </a:rPr>
              <a:t> of students that have completed a certain number of Certifications and Competitive exams</a:t>
            </a:r>
          </a:p>
          <a:p>
            <a:pPr marL="342900" indent="-342900" algn="just" fontAlgn="base">
              <a:buSzPct val="130000"/>
              <a:buFont typeface="Arial" panose="020B0604020202020204" pitchFamily="34" charset="0"/>
              <a:buChar char="•"/>
            </a:pPr>
            <a:r>
              <a:rPr lang="en-US" sz="2000" dirty="0">
                <a:solidFill>
                  <a:srgbClr val="000000"/>
                </a:solidFill>
              </a:rPr>
              <a:t>getLevel1Students(</a:t>
            </a:r>
            <a:r>
              <a:rPr lang="en-US" sz="2000" dirty="0" err="1">
                <a:solidFill>
                  <a:srgbClr val="000000"/>
                </a:solidFill>
              </a:rPr>
              <a:t>companies,promotions,certificates</a:t>
            </a:r>
            <a:r>
              <a:rPr lang="en-US" sz="2000" dirty="0">
                <a:solidFill>
                  <a:srgbClr val="000000"/>
                </a:solidFill>
              </a:rPr>
              <a:t>): returns an </a:t>
            </a:r>
            <a:r>
              <a:rPr lang="en-US" sz="2000" dirty="0" err="1">
                <a:solidFill>
                  <a:srgbClr val="000000"/>
                </a:solidFill>
              </a:rPr>
              <a:t>ArrayList</a:t>
            </a:r>
            <a:r>
              <a:rPr lang="en-US" sz="2000" dirty="0">
                <a:solidFill>
                  <a:srgbClr val="000000"/>
                </a:solidFill>
              </a:rPr>
              <a:t> of students that fall into the Level1 category with respect to the parameters passed in the method. Similar methods for Level2 and Level3 students.</a:t>
            </a:r>
          </a:p>
          <a:p>
            <a:pPr marL="342900" indent="-342900" algn="just" fontAlgn="base">
              <a:spcAft>
                <a:spcPts val="800"/>
              </a:spcAft>
              <a:buSzPct val="130000"/>
              <a:buFont typeface="Arial" panose="020B0604020202020204" pitchFamily="34" charset="0"/>
              <a:buChar char="•"/>
            </a:pPr>
            <a:r>
              <a:rPr lang="en-US" sz="2000" dirty="0" err="1">
                <a:solidFill>
                  <a:srgbClr val="000000"/>
                </a:solidFill>
              </a:rPr>
              <a:t>avgGPAForGettingTopCompanies</a:t>
            </a:r>
            <a:r>
              <a:rPr lang="en-US" sz="2000" dirty="0">
                <a:solidFill>
                  <a:srgbClr val="000000"/>
                </a:solidFill>
              </a:rPr>
              <a:t>(): Calculates the average GPA of students that got hired by top ranking companies. The rank of companies is calculated by the Company Entity.</a:t>
            </a:r>
          </a:p>
        </p:txBody>
      </p:sp>
    </p:spTree>
    <p:extLst>
      <p:ext uri="{BB962C8B-B14F-4D97-AF65-F5344CB8AC3E}">
        <p14:creationId xmlns:p14="http://schemas.microsoft.com/office/powerpoint/2010/main" val="2569837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5DE0961-283A-4BFC-A208-8E310F3A9CAD}"/>
              </a:ext>
            </a:extLst>
          </p:cNvPr>
          <p:cNvSpPr/>
          <p:nvPr/>
        </p:nvSpPr>
        <p:spPr>
          <a:xfrm>
            <a:off x="228916" y="1035953"/>
            <a:ext cx="11734165" cy="1938992"/>
          </a:xfrm>
          <a:prstGeom prst="rect">
            <a:avLst/>
          </a:prstGeom>
        </p:spPr>
        <p:txBody>
          <a:bodyPr wrap="square">
            <a:spAutoFit/>
          </a:bodyPr>
          <a:lstStyle/>
          <a:p>
            <a:pPr algn="just"/>
            <a:r>
              <a:rPr lang="en-US" sz="2000" dirty="0"/>
              <a:t>This entity plays one of the main roles to get the information on the employment status of a student after completing his graduation from the University. It also stores the data of student applying for jobs after graduation to current company working and number of promotions till date. One of the major data produced in this entity is to get the ratio of number of interviews given by a student to the job offers received from the company. </a:t>
            </a:r>
            <a:r>
              <a:rPr lang="en-US" sz="2000" dirty="0">
                <a:solidFill>
                  <a:srgbClr val="000000"/>
                </a:solidFill>
              </a:rPr>
              <a:t>This will have a long-sighted benefit on future students who shall approach the placement phase with available statistics beforehand so as to boost their confidence in the hiring phase.</a:t>
            </a:r>
          </a:p>
        </p:txBody>
      </p:sp>
      <p:sp>
        <p:nvSpPr>
          <p:cNvPr id="4" name="TextBox 3">
            <a:extLst>
              <a:ext uri="{FF2B5EF4-FFF2-40B4-BE49-F238E27FC236}">
                <a16:creationId xmlns:a16="http://schemas.microsoft.com/office/drawing/2014/main" id="{74772DB5-1145-42B5-9739-7A5FF4FCF4FD}"/>
              </a:ext>
            </a:extLst>
          </p:cNvPr>
          <p:cNvSpPr txBox="1"/>
          <p:nvPr/>
        </p:nvSpPr>
        <p:spPr>
          <a:xfrm>
            <a:off x="228916" y="112623"/>
            <a:ext cx="6095999" cy="923330"/>
          </a:xfrm>
          <a:prstGeom prst="rect">
            <a:avLst/>
          </a:prstGeom>
          <a:noFill/>
        </p:spPr>
        <p:txBody>
          <a:bodyPr wrap="square" rtlCol="0">
            <a:spAutoFit/>
          </a:bodyPr>
          <a:lstStyle/>
          <a:p>
            <a:r>
              <a:rPr lang="en-US" sz="5400" dirty="0">
                <a:solidFill>
                  <a:schemeClr val="accent1">
                    <a:lumMod val="75000"/>
                  </a:schemeClr>
                </a:solidFill>
              </a:rPr>
              <a:t>Entity: Employment</a:t>
            </a:r>
          </a:p>
        </p:txBody>
      </p:sp>
      <p:sp>
        <p:nvSpPr>
          <p:cNvPr id="2" name="Rectangle 1">
            <a:extLst>
              <a:ext uri="{FF2B5EF4-FFF2-40B4-BE49-F238E27FC236}">
                <a16:creationId xmlns:a16="http://schemas.microsoft.com/office/drawing/2014/main" id="{46D01A8D-32FB-4C9D-8EA3-5CED4114CF45}"/>
              </a:ext>
            </a:extLst>
          </p:cNvPr>
          <p:cNvSpPr/>
          <p:nvPr/>
        </p:nvSpPr>
        <p:spPr>
          <a:xfrm>
            <a:off x="228916" y="2957828"/>
            <a:ext cx="11734164" cy="3785652"/>
          </a:xfrm>
          <a:prstGeom prst="rect">
            <a:avLst/>
          </a:prstGeom>
        </p:spPr>
        <p:txBody>
          <a:bodyPr wrap="square">
            <a:spAutoFit/>
          </a:bodyPr>
          <a:lstStyle/>
          <a:p>
            <a:pPr algn="just">
              <a:spcAft>
                <a:spcPts val="800"/>
              </a:spcAft>
            </a:pPr>
            <a:r>
              <a:rPr lang="en-US" sz="2000" b="1" dirty="0">
                <a:solidFill>
                  <a:srgbClr val="000000"/>
                </a:solidFill>
              </a:rPr>
              <a:t>METHODS:</a:t>
            </a:r>
          </a:p>
          <a:p>
            <a:pPr marL="342900" indent="-342900" algn="just">
              <a:spcAft>
                <a:spcPts val="800"/>
              </a:spcAft>
              <a:buSzPct val="130000"/>
              <a:buFont typeface="Arial" panose="020B0604020202020204" pitchFamily="34" charset="0"/>
              <a:buChar char="•"/>
            </a:pPr>
            <a:r>
              <a:rPr lang="en-US" sz="2000" dirty="0" err="1">
                <a:solidFill>
                  <a:srgbClr val="000000"/>
                </a:solidFill>
              </a:rPr>
              <a:t>addJob</a:t>
            </a:r>
            <a:r>
              <a:rPr lang="en-US" sz="2000" dirty="0">
                <a:solidFill>
                  <a:srgbClr val="000000"/>
                </a:solidFill>
              </a:rPr>
              <a:t>(Company): This method adds a Job in an </a:t>
            </a:r>
            <a:r>
              <a:rPr lang="en-US" sz="2000" dirty="0" err="1">
                <a:solidFill>
                  <a:srgbClr val="000000"/>
                </a:solidFill>
              </a:rPr>
              <a:t>ArrayList</a:t>
            </a:r>
            <a:r>
              <a:rPr lang="en-US" sz="2000" dirty="0">
                <a:solidFill>
                  <a:srgbClr val="000000"/>
                </a:solidFill>
              </a:rPr>
              <a:t> of Company</a:t>
            </a:r>
          </a:p>
          <a:p>
            <a:pPr marL="342900" indent="-342900" algn="just">
              <a:spcAft>
                <a:spcPts val="800"/>
              </a:spcAft>
              <a:buSzPct val="130000"/>
              <a:buFont typeface="Arial" panose="020B0604020202020204" pitchFamily="34" charset="0"/>
              <a:buChar char="•"/>
            </a:pPr>
            <a:r>
              <a:rPr lang="en-US" sz="2000" dirty="0" err="1">
                <a:solidFill>
                  <a:srgbClr val="000000"/>
                </a:solidFill>
              </a:rPr>
              <a:t>searchJob</a:t>
            </a:r>
            <a:r>
              <a:rPr lang="en-US" sz="2000" dirty="0">
                <a:solidFill>
                  <a:srgbClr val="000000"/>
                </a:solidFill>
              </a:rPr>
              <a:t>(Company): This method is used to find a particular job of a student with x number of jobs</a:t>
            </a:r>
          </a:p>
          <a:p>
            <a:pPr marL="342900" indent="-342900" algn="just">
              <a:spcAft>
                <a:spcPts val="800"/>
              </a:spcAft>
              <a:buSzPct val="130000"/>
              <a:buFont typeface="Arial" panose="020B0604020202020204" pitchFamily="34" charset="0"/>
              <a:buChar char="•"/>
            </a:pPr>
            <a:r>
              <a:rPr lang="en-US" sz="2000" dirty="0" err="1">
                <a:solidFill>
                  <a:srgbClr val="000000"/>
                </a:solidFill>
              </a:rPr>
              <a:t>getStudentsWithMorethanTwoPromotions</a:t>
            </a:r>
            <a:r>
              <a:rPr lang="en-US" sz="2000" dirty="0">
                <a:solidFill>
                  <a:srgbClr val="000000"/>
                </a:solidFill>
              </a:rPr>
              <a:t>(): returns an </a:t>
            </a:r>
            <a:r>
              <a:rPr lang="en-US" sz="2000" dirty="0" err="1">
                <a:solidFill>
                  <a:srgbClr val="000000"/>
                </a:solidFill>
              </a:rPr>
              <a:t>ArrayList</a:t>
            </a:r>
            <a:r>
              <a:rPr lang="en-US" sz="2000" dirty="0">
                <a:solidFill>
                  <a:srgbClr val="000000"/>
                </a:solidFill>
              </a:rPr>
              <a:t> of students having more than two promotions till the current date </a:t>
            </a:r>
          </a:p>
          <a:p>
            <a:pPr marL="342900" indent="-342900" algn="just">
              <a:spcAft>
                <a:spcPts val="800"/>
              </a:spcAft>
              <a:buSzPct val="130000"/>
              <a:buFont typeface="Arial" panose="020B0604020202020204" pitchFamily="34" charset="0"/>
              <a:buChar char="•"/>
            </a:pPr>
            <a:r>
              <a:rPr lang="en-US" sz="2000" dirty="0" err="1">
                <a:solidFill>
                  <a:srgbClr val="000000"/>
                </a:solidFill>
              </a:rPr>
              <a:t>getStudentsWithTopPositions</a:t>
            </a:r>
            <a:r>
              <a:rPr lang="en-US" sz="2000" dirty="0">
                <a:solidFill>
                  <a:srgbClr val="000000"/>
                </a:solidFill>
              </a:rPr>
              <a:t>(): This method gives a list of students working for Top positions in a given company</a:t>
            </a:r>
          </a:p>
          <a:p>
            <a:pPr marL="342900" indent="-342900" algn="just">
              <a:spcAft>
                <a:spcPts val="800"/>
              </a:spcAft>
              <a:buSzPct val="130000"/>
              <a:buFont typeface="Arial" panose="020B0604020202020204" pitchFamily="34" charset="0"/>
              <a:buChar char="•"/>
            </a:pPr>
            <a:r>
              <a:rPr lang="en-US" sz="2000" dirty="0" err="1">
                <a:solidFill>
                  <a:srgbClr val="000000"/>
                </a:solidFill>
              </a:rPr>
              <a:t>getStudentsWorkingForTopCompanies</a:t>
            </a:r>
            <a:r>
              <a:rPr lang="en-US" sz="2000" dirty="0">
                <a:solidFill>
                  <a:srgbClr val="000000"/>
                </a:solidFill>
              </a:rPr>
              <a:t>(): This method give us a list of students hired by top ranking companies</a:t>
            </a:r>
          </a:p>
          <a:p>
            <a:pPr algn="just">
              <a:spcAft>
                <a:spcPts val="800"/>
              </a:spcAft>
            </a:pPr>
            <a:endParaRPr lang="en-US" sz="2000" dirty="0">
              <a:solidFill>
                <a:srgbClr val="000000"/>
              </a:solidFill>
            </a:endParaRPr>
          </a:p>
        </p:txBody>
      </p:sp>
    </p:spTree>
    <p:extLst>
      <p:ext uri="{BB962C8B-B14F-4D97-AF65-F5344CB8AC3E}">
        <p14:creationId xmlns:p14="http://schemas.microsoft.com/office/powerpoint/2010/main" val="4193008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5DE0961-283A-4BFC-A208-8E310F3A9CAD}"/>
              </a:ext>
            </a:extLst>
          </p:cNvPr>
          <p:cNvSpPr/>
          <p:nvPr/>
        </p:nvSpPr>
        <p:spPr>
          <a:xfrm>
            <a:off x="152715" y="1025664"/>
            <a:ext cx="11734165" cy="1323439"/>
          </a:xfrm>
          <a:prstGeom prst="rect">
            <a:avLst/>
          </a:prstGeom>
        </p:spPr>
        <p:txBody>
          <a:bodyPr wrap="square">
            <a:spAutoFit/>
          </a:bodyPr>
          <a:lstStyle/>
          <a:p>
            <a:pPr algn="just"/>
            <a:r>
              <a:rPr lang="en-US" sz="2000" dirty="0"/>
              <a:t>This entity gives details about various courses available in the university. It also contains the syllabus details which can be used by students to find the courses of their interest. Course entity is used to get courses taken by the top students and help future/present students to select courses accordingly. Along with other entities, it can be used to get courses opted by top level students that are relevant to the current demand in the industry.</a:t>
            </a:r>
            <a:endParaRPr lang="en-US" sz="2000" dirty="0">
              <a:solidFill>
                <a:srgbClr val="000000"/>
              </a:solidFill>
            </a:endParaRPr>
          </a:p>
        </p:txBody>
      </p:sp>
      <p:sp>
        <p:nvSpPr>
          <p:cNvPr id="4" name="TextBox 3">
            <a:extLst>
              <a:ext uri="{FF2B5EF4-FFF2-40B4-BE49-F238E27FC236}">
                <a16:creationId xmlns:a16="http://schemas.microsoft.com/office/drawing/2014/main" id="{74772DB5-1145-42B5-9739-7A5FF4FCF4FD}"/>
              </a:ext>
            </a:extLst>
          </p:cNvPr>
          <p:cNvSpPr txBox="1"/>
          <p:nvPr/>
        </p:nvSpPr>
        <p:spPr>
          <a:xfrm>
            <a:off x="152715" y="102334"/>
            <a:ext cx="6095999" cy="923330"/>
          </a:xfrm>
          <a:prstGeom prst="rect">
            <a:avLst/>
          </a:prstGeom>
          <a:noFill/>
        </p:spPr>
        <p:txBody>
          <a:bodyPr wrap="square" rtlCol="0">
            <a:spAutoFit/>
          </a:bodyPr>
          <a:lstStyle/>
          <a:p>
            <a:r>
              <a:rPr lang="en-US" sz="5400" dirty="0">
                <a:solidFill>
                  <a:schemeClr val="accent1">
                    <a:lumMod val="75000"/>
                  </a:schemeClr>
                </a:solidFill>
              </a:rPr>
              <a:t>Entity: Course</a:t>
            </a:r>
          </a:p>
        </p:txBody>
      </p:sp>
      <p:sp>
        <p:nvSpPr>
          <p:cNvPr id="2" name="Rectangle 1">
            <a:extLst>
              <a:ext uri="{FF2B5EF4-FFF2-40B4-BE49-F238E27FC236}">
                <a16:creationId xmlns:a16="http://schemas.microsoft.com/office/drawing/2014/main" id="{46D01A8D-32FB-4C9D-8EA3-5CED4114CF45}"/>
              </a:ext>
            </a:extLst>
          </p:cNvPr>
          <p:cNvSpPr/>
          <p:nvPr/>
        </p:nvSpPr>
        <p:spPr>
          <a:xfrm>
            <a:off x="152716" y="2502972"/>
            <a:ext cx="11734164" cy="810478"/>
          </a:xfrm>
          <a:prstGeom prst="rect">
            <a:avLst/>
          </a:prstGeom>
        </p:spPr>
        <p:txBody>
          <a:bodyPr wrap="square">
            <a:spAutoFit/>
          </a:bodyPr>
          <a:lstStyle/>
          <a:p>
            <a:pPr algn="just">
              <a:spcAft>
                <a:spcPts val="800"/>
              </a:spcAft>
            </a:pPr>
            <a:r>
              <a:rPr lang="en-US" sz="2000" b="1" dirty="0">
                <a:solidFill>
                  <a:srgbClr val="000000"/>
                </a:solidFill>
              </a:rPr>
              <a:t>METHODS:</a:t>
            </a:r>
          </a:p>
          <a:p>
            <a:pPr marL="342900" indent="-342900" algn="just">
              <a:spcAft>
                <a:spcPts val="800"/>
              </a:spcAft>
              <a:buSzPct val="130000"/>
              <a:buFont typeface="Arial" panose="020B0604020202020204" pitchFamily="34" charset="0"/>
              <a:buChar char="•"/>
            </a:pPr>
            <a:r>
              <a:rPr lang="en-US" sz="2000" dirty="0" err="1">
                <a:solidFill>
                  <a:srgbClr val="000000"/>
                </a:solidFill>
              </a:rPr>
              <a:t>setCourseDemandByLevel</a:t>
            </a:r>
            <a:r>
              <a:rPr lang="en-US" sz="2000" dirty="0">
                <a:solidFill>
                  <a:srgbClr val="000000"/>
                </a:solidFill>
              </a:rPr>
              <a:t>(): This method sets levels for courses as per their demand in the current industry.</a:t>
            </a:r>
          </a:p>
        </p:txBody>
      </p:sp>
      <p:sp>
        <p:nvSpPr>
          <p:cNvPr id="6" name="Rectangle 5">
            <a:extLst>
              <a:ext uri="{FF2B5EF4-FFF2-40B4-BE49-F238E27FC236}">
                <a16:creationId xmlns:a16="http://schemas.microsoft.com/office/drawing/2014/main" id="{47017DA8-947B-476C-BA8F-5E4876D669FB}"/>
              </a:ext>
            </a:extLst>
          </p:cNvPr>
          <p:cNvSpPr/>
          <p:nvPr/>
        </p:nvSpPr>
        <p:spPr>
          <a:xfrm>
            <a:off x="152716" y="4162723"/>
            <a:ext cx="11734165" cy="1015663"/>
          </a:xfrm>
          <a:prstGeom prst="rect">
            <a:avLst/>
          </a:prstGeom>
        </p:spPr>
        <p:txBody>
          <a:bodyPr wrap="square">
            <a:spAutoFit/>
          </a:bodyPr>
          <a:lstStyle/>
          <a:p>
            <a:pPr algn="just"/>
            <a:r>
              <a:rPr lang="en-US" sz="2000" dirty="0">
                <a:solidFill>
                  <a:srgbClr val="000000"/>
                </a:solidFill>
              </a:rPr>
              <a:t>This entity contains information about various departments of university. Department consists of a group of courses. Department that contain more top courses gets good rank and is profitable to the university as there are chances of more future students enrolling for that department.</a:t>
            </a:r>
          </a:p>
        </p:txBody>
      </p:sp>
      <p:sp>
        <p:nvSpPr>
          <p:cNvPr id="7" name="TextBox 6">
            <a:extLst>
              <a:ext uri="{FF2B5EF4-FFF2-40B4-BE49-F238E27FC236}">
                <a16:creationId xmlns:a16="http://schemas.microsoft.com/office/drawing/2014/main" id="{83368FE1-B225-4982-BA0E-3BFDA0F68454}"/>
              </a:ext>
            </a:extLst>
          </p:cNvPr>
          <p:cNvSpPr txBox="1"/>
          <p:nvPr/>
        </p:nvSpPr>
        <p:spPr>
          <a:xfrm>
            <a:off x="152715" y="3272433"/>
            <a:ext cx="6095999" cy="923330"/>
          </a:xfrm>
          <a:prstGeom prst="rect">
            <a:avLst/>
          </a:prstGeom>
          <a:noFill/>
        </p:spPr>
        <p:txBody>
          <a:bodyPr wrap="square" rtlCol="0">
            <a:spAutoFit/>
          </a:bodyPr>
          <a:lstStyle/>
          <a:p>
            <a:r>
              <a:rPr lang="en-US" sz="5400" dirty="0">
                <a:solidFill>
                  <a:schemeClr val="accent1">
                    <a:lumMod val="75000"/>
                  </a:schemeClr>
                </a:solidFill>
              </a:rPr>
              <a:t>Entity: Department</a:t>
            </a:r>
          </a:p>
        </p:txBody>
      </p:sp>
      <p:sp>
        <p:nvSpPr>
          <p:cNvPr id="8" name="Rectangle 7">
            <a:extLst>
              <a:ext uri="{FF2B5EF4-FFF2-40B4-BE49-F238E27FC236}">
                <a16:creationId xmlns:a16="http://schemas.microsoft.com/office/drawing/2014/main" id="{C2096A35-75AD-4CB0-BFF4-2536CADD45D3}"/>
              </a:ext>
            </a:extLst>
          </p:cNvPr>
          <p:cNvSpPr/>
          <p:nvPr/>
        </p:nvSpPr>
        <p:spPr>
          <a:xfrm>
            <a:off x="152716" y="5258198"/>
            <a:ext cx="11734164" cy="810478"/>
          </a:xfrm>
          <a:prstGeom prst="rect">
            <a:avLst/>
          </a:prstGeom>
        </p:spPr>
        <p:txBody>
          <a:bodyPr wrap="square">
            <a:spAutoFit/>
          </a:bodyPr>
          <a:lstStyle/>
          <a:p>
            <a:pPr algn="just">
              <a:spcAft>
                <a:spcPts val="800"/>
              </a:spcAft>
            </a:pPr>
            <a:r>
              <a:rPr lang="en-US" sz="2000" b="1" dirty="0">
                <a:solidFill>
                  <a:srgbClr val="000000"/>
                </a:solidFill>
              </a:rPr>
              <a:t>METHODS:</a:t>
            </a:r>
          </a:p>
          <a:p>
            <a:pPr marL="342900" indent="-342900" algn="just">
              <a:spcAft>
                <a:spcPts val="800"/>
              </a:spcAft>
              <a:buSzPct val="130000"/>
              <a:buFont typeface="Arial" panose="020B0604020202020204" pitchFamily="34" charset="0"/>
              <a:buChar char="•"/>
            </a:pPr>
            <a:r>
              <a:rPr lang="en-US" sz="2000" dirty="0" err="1">
                <a:solidFill>
                  <a:srgbClr val="000000"/>
                </a:solidFill>
              </a:rPr>
              <a:t>rankDepartment</a:t>
            </a:r>
            <a:r>
              <a:rPr lang="en-US" sz="2000" dirty="0">
                <a:solidFill>
                  <a:srgbClr val="000000"/>
                </a:solidFill>
              </a:rPr>
              <a:t>(): This methods gives a rank to individual department based on the course’s rank.</a:t>
            </a:r>
          </a:p>
        </p:txBody>
      </p:sp>
    </p:spTree>
    <p:extLst>
      <p:ext uri="{BB962C8B-B14F-4D97-AF65-F5344CB8AC3E}">
        <p14:creationId xmlns:p14="http://schemas.microsoft.com/office/powerpoint/2010/main" val="3173823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5DE0961-283A-4BFC-A208-8E310F3A9CAD}"/>
              </a:ext>
            </a:extLst>
          </p:cNvPr>
          <p:cNvSpPr/>
          <p:nvPr/>
        </p:nvSpPr>
        <p:spPr>
          <a:xfrm>
            <a:off x="228916" y="1133586"/>
            <a:ext cx="11734165" cy="1938992"/>
          </a:xfrm>
          <a:prstGeom prst="rect">
            <a:avLst/>
          </a:prstGeom>
        </p:spPr>
        <p:txBody>
          <a:bodyPr wrap="square">
            <a:spAutoFit/>
          </a:bodyPr>
          <a:lstStyle/>
          <a:p>
            <a:pPr algn="just"/>
            <a:r>
              <a:rPr lang="en-US" sz="2000" dirty="0">
                <a:solidFill>
                  <a:srgbClr val="000000"/>
                </a:solidFill>
              </a:rPr>
              <a:t>This entity is responsible for getting courses enrolled by students level-wise. It contains information about which course was enrolled by a student in which semester. This entity will help future/present students to plan their graduation courses so that they can get a good internship and full-time opportunities. One can also get information about total no. of students enrolled in a particular course. Using this information we can rank courses on the basis of their demand in the industry opted by top level students, which can further be used to enhance the efficiency of university.</a:t>
            </a:r>
          </a:p>
        </p:txBody>
      </p:sp>
      <p:sp>
        <p:nvSpPr>
          <p:cNvPr id="4" name="TextBox 3">
            <a:extLst>
              <a:ext uri="{FF2B5EF4-FFF2-40B4-BE49-F238E27FC236}">
                <a16:creationId xmlns:a16="http://schemas.microsoft.com/office/drawing/2014/main" id="{74772DB5-1145-42B5-9739-7A5FF4FCF4FD}"/>
              </a:ext>
            </a:extLst>
          </p:cNvPr>
          <p:cNvSpPr txBox="1"/>
          <p:nvPr/>
        </p:nvSpPr>
        <p:spPr>
          <a:xfrm>
            <a:off x="228917" y="103098"/>
            <a:ext cx="7019608" cy="923330"/>
          </a:xfrm>
          <a:prstGeom prst="rect">
            <a:avLst/>
          </a:prstGeom>
          <a:noFill/>
        </p:spPr>
        <p:txBody>
          <a:bodyPr wrap="square" rtlCol="0">
            <a:spAutoFit/>
          </a:bodyPr>
          <a:lstStyle/>
          <a:p>
            <a:r>
              <a:rPr lang="en-US" sz="5400" dirty="0">
                <a:solidFill>
                  <a:schemeClr val="accent1">
                    <a:lumMod val="75000"/>
                  </a:schemeClr>
                </a:solidFill>
              </a:rPr>
              <a:t>Entity: </a:t>
            </a:r>
            <a:r>
              <a:rPr lang="en-US" sz="5400" dirty="0" err="1">
                <a:solidFill>
                  <a:schemeClr val="accent1">
                    <a:lumMod val="75000"/>
                  </a:schemeClr>
                </a:solidFill>
              </a:rPr>
              <a:t>CourseEnrolled</a:t>
            </a:r>
            <a:endParaRPr lang="en-US" sz="5400" dirty="0">
              <a:solidFill>
                <a:schemeClr val="accent1">
                  <a:lumMod val="75000"/>
                </a:schemeClr>
              </a:solidFill>
            </a:endParaRPr>
          </a:p>
        </p:txBody>
      </p:sp>
      <p:sp>
        <p:nvSpPr>
          <p:cNvPr id="2" name="Rectangle 1">
            <a:extLst>
              <a:ext uri="{FF2B5EF4-FFF2-40B4-BE49-F238E27FC236}">
                <a16:creationId xmlns:a16="http://schemas.microsoft.com/office/drawing/2014/main" id="{46D01A8D-32FB-4C9D-8EA3-5CED4114CF45}"/>
              </a:ext>
            </a:extLst>
          </p:cNvPr>
          <p:cNvSpPr/>
          <p:nvPr/>
        </p:nvSpPr>
        <p:spPr>
          <a:xfrm>
            <a:off x="228916" y="3179736"/>
            <a:ext cx="11734164" cy="3375283"/>
          </a:xfrm>
          <a:prstGeom prst="rect">
            <a:avLst/>
          </a:prstGeom>
        </p:spPr>
        <p:txBody>
          <a:bodyPr wrap="square">
            <a:spAutoFit/>
          </a:bodyPr>
          <a:lstStyle/>
          <a:p>
            <a:pPr algn="just">
              <a:spcAft>
                <a:spcPts val="800"/>
              </a:spcAft>
            </a:pPr>
            <a:r>
              <a:rPr lang="en-US" sz="2000" b="1" dirty="0">
                <a:solidFill>
                  <a:srgbClr val="000000"/>
                </a:solidFill>
              </a:rPr>
              <a:t>METHODS:</a:t>
            </a:r>
          </a:p>
          <a:p>
            <a:pPr marL="342900" indent="-342900" algn="just">
              <a:spcAft>
                <a:spcPts val="800"/>
              </a:spcAft>
              <a:buSzPct val="130000"/>
              <a:buFont typeface="Arial" panose="020B0604020202020204" pitchFamily="34" charset="0"/>
              <a:buChar char="•"/>
            </a:pPr>
            <a:r>
              <a:rPr lang="en-US" sz="2000" dirty="0" err="1">
                <a:solidFill>
                  <a:srgbClr val="000000"/>
                </a:solidFill>
              </a:rPr>
              <a:t>totalNumOfStudentsEnrolled</a:t>
            </a:r>
            <a:r>
              <a:rPr lang="en-US" sz="2000" dirty="0">
                <a:solidFill>
                  <a:srgbClr val="000000"/>
                </a:solidFill>
              </a:rPr>
              <a:t>(</a:t>
            </a:r>
            <a:r>
              <a:rPr lang="en-US" sz="2000" dirty="0" err="1">
                <a:solidFill>
                  <a:srgbClr val="000000"/>
                </a:solidFill>
              </a:rPr>
              <a:t>course,semesterNum</a:t>
            </a:r>
            <a:r>
              <a:rPr lang="en-US" sz="2000" dirty="0">
                <a:solidFill>
                  <a:srgbClr val="000000"/>
                </a:solidFill>
              </a:rPr>
              <a:t>): This method gives total number of students that are enrolled in a particular course and semester.</a:t>
            </a:r>
          </a:p>
          <a:p>
            <a:pPr marL="342900" indent="-342900" algn="just">
              <a:spcAft>
                <a:spcPts val="800"/>
              </a:spcAft>
              <a:buSzPct val="130000"/>
              <a:buFont typeface="Arial" panose="020B0604020202020204" pitchFamily="34" charset="0"/>
              <a:buChar char="•"/>
            </a:pPr>
            <a:r>
              <a:rPr lang="en-US" sz="2000" dirty="0">
                <a:solidFill>
                  <a:srgbClr val="000000"/>
                </a:solidFill>
              </a:rPr>
              <a:t>getCoursesEnrolledByLevel1(): This method gives the list of courses enrolled by Level1 students. This can be used as one dimension to find top courses of the university </a:t>
            </a:r>
          </a:p>
          <a:p>
            <a:pPr marL="342900" indent="-342900" algn="just">
              <a:spcAft>
                <a:spcPts val="800"/>
              </a:spcAft>
              <a:buSzPct val="130000"/>
              <a:buFont typeface="Arial" panose="020B0604020202020204" pitchFamily="34" charset="0"/>
              <a:buChar char="•"/>
            </a:pPr>
            <a:r>
              <a:rPr lang="en-US" sz="2000" dirty="0">
                <a:solidFill>
                  <a:srgbClr val="000000"/>
                </a:solidFill>
              </a:rPr>
              <a:t>getCoursesEnrolledByLevel2(): This method gives the list of courses enrolled by Level2 students.</a:t>
            </a:r>
          </a:p>
          <a:p>
            <a:pPr marL="342900" indent="-342900" algn="just">
              <a:spcAft>
                <a:spcPts val="800"/>
              </a:spcAft>
              <a:buSzPct val="130000"/>
              <a:buFont typeface="Arial" panose="020B0604020202020204" pitchFamily="34" charset="0"/>
              <a:buChar char="•"/>
            </a:pPr>
            <a:r>
              <a:rPr lang="en-US" sz="2000" dirty="0">
                <a:solidFill>
                  <a:srgbClr val="000000"/>
                </a:solidFill>
              </a:rPr>
              <a:t>getCoursesEnrolledByLevel3(): This method gives the list of courses enrolled by Level3 students. One can believe that these courses are not profit making and rework on the courses.</a:t>
            </a:r>
          </a:p>
          <a:p>
            <a:pPr marL="342900" indent="-342900" algn="just">
              <a:spcAft>
                <a:spcPts val="800"/>
              </a:spcAft>
              <a:buSzPct val="130000"/>
              <a:buFont typeface="Arial" panose="020B0604020202020204" pitchFamily="34" charset="0"/>
              <a:buChar char="•"/>
            </a:pPr>
            <a:endParaRPr lang="en-US" sz="2000" dirty="0">
              <a:solidFill>
                <a:srgbClr val="000000"/>
              </a:solidFill>
            </a:endParaRPr>
          </a:p>
        </p:txBody>
      </p:sp>
    </p:spTree>
    <p:extLst>
      <p:ext uri="{BB962C8B-B14F-4D97-AF65-F5344CB8AC3E}">
        <p14:creationId xmlns:p14="http://schemas.microsoft.com/office/powerpoint/2010/main" val="2400419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5DE0961-283A-4BFC-A208-8E310F3A9CAD}"/>
              </a:ext>
            </a:extLst>
          </p:cNvPr>
          <p:cNvSpPr/>
          <p:nvPr/>
        </p:nvSpPr>
        <p:spPr>
          <a:xfrm>
            <a:off x="228914" y="1368961"/>
            <a:ext cx="11734165" cy="1323439"/>
          </a:xfrm>
          <a:prstGeom prst="rect">
            <a:avLst/>
          </a:prstGeom>
        </p:spPr>
        <p:txBody>
          <a:bodyPr wrap="square">
            <a:spAutoFit/>
          </a:bodyPr>
          <a:lstStyle/>
          <a:p>
            <a:pPr algn="just"/>
            <a:r>
              <a:rPr lang="en-US" sz="2000" dirty="0">
                <a:solidFill>
                  <a:srgbClr val="000000"/>
                </a:solidFill>
              </a:rPr>
              <a:t>This entity acts as an integral part of university model. Faculty with good course knowledge and good teaching skills pave a pathway for a students successful career.</a:t>
            </a:r>
          </a:p>
          <a:p>
            <a:pPr algn="just"/>
            <a:r>
              <a:rPr lang="en-US" sz="2000" dirty="0">
                <a:solidFill>
                  <a:srgbClr val="000000"/>
                </a:solidFill>
              </a:rPr>
              <a:t>Faculty can be ranked as per total number of top students opting his/her course.</a:t>
            </a:r>
          </a:p>
          <a:p>
            <a:pPr algn="just"/>
            <a:endParaRPr lang="en-US" sz="2000" dirty="0">
              <a:solidFill>
                <a:srgbClr val="000000"/>
              </a:solidFill>
            </a:endParaRPr>
          </a:p>
        </p:txBody>
      </p:sp>
      <p:sp>
        <p:nvSpPr>
          <p:cNvPr id="4" name="TextBox 3">
            <a:extLst>
              <a:ext uri="{FF2B5EF4-FFF2-40B4-BE49-F238E27FC236}">
                <a16:creationId xmlns:a16="http://schemas.microsoft.com/office/drawing/2014/main" id="{74772DB5-1145-42B5-9739-7A5FF4FCF4FD}"/>
              </a:ext>
            </a:extLst>
          </p:cNvPr>
          <p:cNvSpPr txBox="1"/>
          <p:nvPr/>
        </p:nvSpPr>
        <p:spPr>
          <a:xfrm>
            <a:off x="228914" y="245577"/>
            <a:ext cx="6095999" cy="923330"/>
          </a:xfrm>
          <a:prstGeom prst="rect">
            <a:avLst/>
          </a:prstGeom>
          <a:noFill/>
        </p:spPr>
        <p:txBody>
          <a:bodyPr wrap="square" rtlCol="0">
            <a:spAutoFit/>
          </a:bodyPr>
          <a:lstStyle/>
          <a:p>
            <a:r>
              <a:rPr lang="en-US" sz="5400" dirty="0">
                <a:solidFill>
                  <a:schemeClr val="accent1">
                    <a:lumMod val="75000"/>
                  </a:schemeClr>
                </a:solidFill>
              </a:rPr>
              <a:t>Entity: Faculty</a:t>
            </a:r>
          </a:p>
        </p:txBody>
      </p:sp>
      <p:sp>
        <p:nvSpPr>
          <p:cNvPr id="2" name="Rectangle 1">
            <a:extLst>
              <a:ext uri="{FF2B5EF4-FFF2-40B4-BE49-F238E27FC236}">
                <a16:creationId xmlns:a16="http://schemas.microsoft.com/office/drawing/2014/main" id="{46D01A8D-32FB-4C9D-8EA3-5CED4114CF45}"/>
              </a:ext>
            </a:extLst>
          </p:cNvPr>
          <p:cNvSpPr/>
          <p:nvPr/>
        </p:nvSpPr>
        <p:spPr>
          <a:xfrm>
            <a:off x="228915" y="2692400"/>
            <a:ext cx="11734164" cy="2964914"/>
          </a:xfrm>
          <a:prstGeom prst="rect">
            <a:avLst/>
          </a:prstGeom>
        </p:spPr>
        <p:txBody>
          <a:bodyPr wrap="square">
            <a:spAutoFit/>
          </a:bodyPr>
          <a:lstStyle/>
          <a:p>
            <a:pPr algn="just">
              <a:spcAft>
                <a:spcPts val="800"/>
              </a:spcAft>
            </a:pPr>
            <a:r>
              <a:rPr lang="en-US" sz="2000" b="1" dirty="0">
                <a:solidFill>
                  <a:srgbClr val="000000"/>
                </a:solidFill>
              </a:rPr>
              <a:t>METHODS:</a:t>
            </a:r>
          </a:p>
          <a:p>
            <a:pPr marL="342900" indent="-342900" algn="just">
              <a:spcAft>
                <a:spcPts val="800"/>
              </a:spcAft>
              <a:buSzPct val="130000"/>
              <a:buFont typeface="Arial" panose="020B0604020202020204" pitchFamily="34" charset="0"/>
              <a:buChar char="•"/>
            </a:pPr>
            <a:r>
              <a:rPr lang="en-US" sz="2000" dirty="0" err="1">
                <a:solidFill>
                  <a:srgbClr val="000000"/>
                </a:solidFill>
              </a:rPr>
              <a:t>addFaculty</a:t>
            </a:r>
            <a:r>
              <a:rPr lang="en-US" sz="2000" dirty="0">
                <a:solidFill>
                  <a:srgbClr val="000000"/>
                </a:solidFill>
              </a:rPr>
              <a:t>(), </a:t>
            </a:r>
            <a:r>
              <a:rPr lang="en-US" sz="2000" dirty="0" err="1">
                <a:solidFill>
                  <a:srgbClr val="000000"/>
                </a:solidFill>
              </a:rPr>
              <a:t>deleteFaculty</a:t>
            </a:r>
            <a:r>
              <a:rPr lang="en-US" sz="2000" dirty="0">
                <a:solidFill>
                  <a:srgbClr val="000000"/>
                </a:solidFill>
              </a:rPr>
              <a:t>(Faculty), </a:t>
            </a:r>
            <a:r>
              <a:rPr lang="en-US" sz="2000" dirty="0" err="1">
                <a:solidFill>
                  <a:srgbClr val="000000"/>
                </a:solidFill>
              </a:rPr>
              <a:t>updateFaculty</a:t>
            </a:r>
            <a:r>
              <a:rPr lang="en-US" sz="2000" dirty="0">
                <a:solidFill>
                  <a:srgbClr val="000000"/>
                </a:solidFill>
              </a:rPr>
              <a:t>() - These methods are used to perform operations on faculty like adding a new faculty, deleting the existing faculty or updating any faculty information. </a:t>
            </a:r>
          </a:p>
          <a:p>
            <a:pPr marL="342900" indent="-342900" algn="just">
              <a:spcAft>
                <a:spcPts val="800"/>
              </a:spcAft>
              <a:buSzPct val="130000"/>
              <a:buFont typeface="Arial" panose="020B0604020202020204" pitchFamily="34" charset="0"/>
              <a:buChar char="•"/>
            </a:pPr>
            <a:r>
              <a:rPr lang="en-US" sz="2000" dirty="0" err="1">
                <a:solidFill>
                  <a:srgbClr val="000000"/>
                </a:solidFill>
              </a:rPr>
              <a:t>totalNumOfStudents</a:t>
            </a:r>
            <a:r>
              <a:rPr lang="en-US" sz="2000" dirty="0">
                <a:solidFill>
                  <a:srgbClr val="000000"/>
                </a:solidFill>
              </a:rPr>
              <a:t>(Faculty) - This method gives total number of students enrolled in the course undertaken by the given faculty.</a:t>
            </a:r>
          </a:p>
          <a:p>
            <a:pPr marL="342900" indent="-342900" algn="just">
              <a:spcAft>
                <a:spcPts val="800"/>
              </a:spcAft>
              <a:buSzPct val="130000"/>
              <a:buFont typeface="Arial" panose="020B0604020202020204" pitchFamily="34" charset="0"/>
              <a:buChar char="•"/>
            </a:pPr>
            <a:r>
              <a:rPr lang="en-US" sz="2000" dirty="0" err="1">
                <a:solidFill>
                  <a:srgbClr val="000000"/>
                </a:solidFill>
              </a:rPr>
              <a:t>facultyEfficiency</a:t>
            </a:r>
            <a:r>
              <a:rPr lang="en-US" sz="2000" dirty="0">
                <a:solidFill>
                  <a:srgbClr val="000000"/>
                </a:solidFill>
              </a:rPr>
              <a:t>(): This method </a:t>
            </a:r>
            <a:r>
              <a:rPr lang="en-US" sz="2000" dirty="0" err="1">
                <a:solidFill>
                  <a:srgbClr val="000000"/>
                </a:solidFill>
              </a:rPr>
              <a:t>caculates</a:t>
            </a:r>
            <a:r>
              <a:rPr lang="en-US" sz="2000" dirty="0">
                <a:solidFill>
                  <a:srgbClr val="000000"/>
                </a:solidFill>
              </a:rPr>
              <a:t> faculty efficiency based on number of students enrolled. If more number of top students are enrolled for a faculty, he/she is more efficient to the university.</a:t>
            </a:r>
          </a:p>
          <a:p>
            <a:pPr marL="342900" indent="-342900" algn="just">
              <a:spcAft>
                <a:spcPts val="800"/>
              </a:spcAft>
              <a:buSzPct val="130000"/>
              <a:buFont typeface="Arial" panose="020B0604020202020204" pitchFamily="34" charset="0"/>
              <a:buChar char="•"/>
            </a:pPr>
            <a:endParaRPr lang="en-US" sz="2000" dirty="0">
              <a:solidFill>
                <a:srgbClr val="000000"/>
              </a:solidFill>
            </a:endParaRPr>
          </a:p>
        </p:txBody>
      </p:sp>
    </p:spTree>
    <p:extLst>
      <p:ext uri="{BB962C8B-B14F-4D97-AF65-F5344CB8AC3E}">
        <p14:creationId xmlns:p14="http://schemas.microsoft.com/office/powerpoint/2010/main" val="92019030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403</TotalTime>
  <Words>1299</Words>
  <Application>Microsoft Office PowerPoint</Application>
  <PresentationFormat>Widescreen</PresentationFormat>
  <Paragraphs>101</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Retrospect</vt:lpstr>
      <vt:lpstr>University Efficiency Project Report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Dimpi Pankaj Dedhia</dc:creator>
  <cp:lastModifiedBy>Dimpi Pankaj Dedhia</cp:lastModifiedBy>
  <cp:revision>27</cp:revision>
  <dcterms:created xsi:type="dcterms:W3CDTF">2019-10-11T00:32:29Z</dcterms:created>
  <dcterms:modified xsi:type="dcterms:W3CDTF">2019-10-11T23:20:27Z</dcterms:modified>
</cp:coreProperties>
</file>