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7"/>
  </p:notesMasterIdLst>
  <p:sldIdLst>
    <p:sldId id="266" r:id="rId2"/>
    <p:sldId id="299" r:id="rId3"/>
    <p:sldId id="258" r:id="rId4"/>
    <p:sldId id="271" r:id="rId5"/>
    <p:sldId id="272" r:id="rId6"/>
    <p:sldId id="273" r:id="rId7"/>
    <p:sldId id="274" r:id="rId8"/>
    <p:sldId id="275" r:id="rId9"/>
    <p:sldId id="276" r:id="rId10"/>
    <p:sldId id="277" r:id="rId11"/>
    <p:sldId id="278" r:id="rId12"/>
    <p:sldId id="296" r:id="rId13"/>
    <p:sldId id="279" r:id="rId14"/>
    <p:sldId id="283" r:id="rId15"/>
    <p:sldId id="284" r:id="rId16"/>
    <p:sldId id="294" r:id="rId17"/>
    <p:sldId id="288" r:id="rId18"/>
    <p:sldId id="291" r:id="rId19"/>
    <p:sldId id="295" r:id="rId20"/>
    <p:sldId id="289" r:id="rId21"/>
    <p:sldId id="297" r:id="rId22"/>
    <p:sldId id="300" r:id="rId23"/>
    <p:sldId id="292" r:id="rId24"/>
    <p:sldId id="293" r:id="rId25"/>
    <p:sldId id="29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70E49-EDFB-4CE0-9D21-842C51D21B7B}" type="datetimeFigureOut">
              <a:rPr lang="en-US" smtClean="0"/>
              <a:pPr/>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FFA1F-15FE-442F-8C0E-A3B5600AE3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A0EB0B-F535-44CF-B66E-5846DB4072EB}"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0EB0B-F535-44CF-B66E-5846DB4072EB}"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0EB0B-F535-44CF-B66E-5846DB4072EB}"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Shape 35"/>
          <p:cNvSpPr txBox="1">
            <a:spLocks noGrp="1"/>
          </p:cNvSpPr>
          <p:nvPr>
            <p:ph type="title"/>
          </p:nvPr>
        </p:nvSpPr>
        <p:spPr>
          <a:xfrm>
            <a:off x="311700" y="546667"/>
            <a:ext cx="8520600" cy="81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620158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0EB0B-F535-44CF-B66E-5846DB4072EB}"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0EB0B-F535-44CF-B66E-5846DB4072EB}"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A0EB0B-F535-44CF-B66E-5846DB4072EB}"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A0EB0B-F535-44CF-B66E-5846DB4072EB}" type="datetimeFigureOut">
              <a:rPr lang="en-US" smtClean="0"/>
              <a:pPr/>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0EB0B-F535-44CF-B66E-5846DB4072EB}" type="datetimeFigureOut">
              <a:rPr lang="en-US" smtClean="0"/>
              <a:pPr/>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0EB0B-F535-44CF-B66E-5846DB4072EB}" type="datetimeFigureOut">
              <a:rPr lang="en-US" smtClean="0"/>
              <a:pPr/>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0EB0B-F535-44CF-B66E-5846DB4072EB}"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0EB0B-F535-44CF-B66E-5846DB4072EB}"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C94C1-41C3-4700-95A2-9C7A1454AE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0EB0B-F535-44CF-B66E-5846DB4072EB}" type="datetimeFigureOut">
              <a:rPr lang="en-US" smtClean="0"/>
              <a:pPr/>
              <a:t>4/2/2018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C94C1-41C3-4700-95A2-9C7A1454AE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635451" y="799434"/>
            <a:ext cx="2965325" cy="3654133"/>
          </a:xfrm>
          <a:prstGeom prst="rect">
            <a:avLst/>
          </a:prstGeom>
          <a:noFill/>
          <a:ln>
            <a:noFill/>
          </a:ln>
        </p:spPr>
      </p:pic>
      <p:pic>
        <p:nvPicPr>
          <p:cNvPr id="98" name="Shape 98"/>
          <p:cNvPicPr preferRelativeResize="0"/>
          <p:nvPr/>
        </p:nvPicPr>
        <p:blipFill rotWithShape="1">
          <a:blip r:embed="rId4">
            <a:alphaModFix/>
          </a:blip>
          <a:srcRect l="30685" t="24512" r="-1034" b="20241"/>
          <a:stretch/>
        </p:blipFill>
        <p:spPr>
          <a:xfrm>
            <a:off x="3918451" y="1332099"/>
            <a:ext cx="4239375" cy="3011300"/>
          </a:xfrm>
          <a:prstGeom prst="rect">
            <a:avLst/>
          </a:prstGeom>
          <a:noFill/>
          <a:ln>
            <a:noFill/>
          </a:ln>
        </p:spPr>
      </p:pic>
      <p:pic>
        <p:nvPicPr>
          <p:cNvPr id="99" name="Shape 99"/>
          <p:cNvPicPr preferRelativeResize="0"/>
          <p:nvPr/>
        </p:nvPicPr>
        <p:blipFill>
          <a:blip r:embed="rId5" cstate="print">
            <a:alphaModFix/>
          </a:blip>
          <a:stretch>
            <a:fillRect/>
          </a:stretch>
        </p:blipFill>
        <p:spPr>
          <a:xfrm>
            <a:off x="3986125" y="5825967"/>
            <a:ext cx="798400" cy="889533"/>
          </a:xfrm>
          <a:prstGeom prst="rect">
            <a:avLst/>
          </a:prstGeom>
          <a:noFill/>
          <a:ln>
            <a:noFill/>
          </a:ln>
        </p:spPr>
      </p:pic>
      <p:pic>
        <p:nvPicPr>
          <p:cNvPr id="100" name="Shape 100"/>
          <p:cNvPicPr preferRelativeResize="0"/>
          <p:nvPr/>
        </p:nvPicPr>
        <p:blipFill rotWithShape="1">
          <a:blip r:embed="rId6" cstate="print">
            <a:alphaModFix/>
          </a:blip>
          <a:srcRect l="11287" r="15030"/>
          <a:stretch/>
        </p:blipFill>
        <p:spPr>
          <a:xfrm>
            <a:off x="6136576" y="5825967"/>
            <a:ext cx="1233275" cy="889533"/>
          </a:xfrm>
          <a:prstGeom prst="rect">
            <a:avLst/>
          </a:prstGeom>
          <a:noFill/>
          <a:ln>
            <a:noFill/>
          </a:ln>
        </p:spPr>
      </p:pic>
      <p:pic>
        <p:nvPicPr>
          <p:cNvPr id="101" name="Shape 101"/>
          <p:cNvPicPr preferRelativeResize="0"/>
          <p:nvPr/>
        </p:nvPicPr>
        <p:blipFill rotWithShape="1">
          <a:blip r:embed="rId7">
            <a:alphaModFix/>
          </a:blip>
          <a:srcRect l="6680" r="-6680"/>
          <a:stretch/>
        </p:blipFill>
        <p:spPr>
          <a:xfrm>
            <a:off x="304800" y="5825967"/>
            <a:ext cx="1233275" cy="889533"/>
          </a:xfrm>
          <a:prstGeom prst="rect">
            <a:avLst/>
          </a:prstGeom>
          <a:noFill/>
          <a:ln>
            <a:noFill/>
          </a:ln>
        </p:spPr>
      </p:pic>
      <p:cxnSp>
        <p:nvCxnSpPr>
          <p:cNvPr id="102" name="Shape 102"/>
          <p:cNvCxnSpPr/>
          <p:nvPr/>
        </p:nvCxnSpPr>
        <p:spPr>
          <a:xfrm>
            <a:off x="533400" y="4953000"/>
            <a:ext cx="8014800" cy="0"/>
          </a:xfrm>
          <a:prstGeom prst="straightConnector1">
            <a:avLst/>
          </a:prstGeom>
          <a:noFill/>
          <a:ln w="28575" cap="flat" cmpd="sng">
            <a:solidFill>
              <a:schemeClr val="dk1"/>
            </a:solidFill>
            <a:prstDash val="solid"/>
            <a:round/>
            <a:headEnd type="none" w="med" len="med"/>
            <a:tailEnd type="none" w="med" len="med"/>
          </a:ln>
        </p:spPr>
      </p:cxnSp>
      <p:pic>
        <p:nvPicPr>
          <p:cNvPr id="103" name="Shape 103"/>
          <p:cNvPicPr preferRelativeResize="0"/>
          <p:nvPr/>
        </p:nvPicPr>
        <p:blipFill>
          <a:blip r:embed="rId8">
            <a:alphaModFix/>
          </a:blip>
          <a:stretch>
            <a:fillRect/>
          </a:stretch>
        </p:blipFill>
        <p:spPr>
          <a:xfrm>
            <a:off x="2859100" y="5825967"/>
            <a:ext cx="798450" cy="889533"/>
          </a:xfrm>
          <a:prstGeom prst="rect">
            <a:avLst/>
          </a:prstGeom>
          <a:noFill/>
          <a:ln>
            <a:noFill/>
          </a:ln>
        </p:spPr>
      </p:pic>
      <p:pic>
        <p:nvPicPr>
          <p:cNvPr id="104" name="Shape 104"/>
          <p:cNvPicPr preferRelativeResize="0"/>
          <p:nvPr/>
        </p:nvPicPr>
        <p:blipFill rotWithShape="1">
          <a:blip r:embed="rId9">
            <a:alphaModFix/>
          </a:blip>
          <a:srcRect l="34738"/>
          <a:stretch/>
        </p:blipFill>
        <p:spPr>
          <a:xfrm>
            <a:off x="5010076" y="5825967"/>
            <a:ext cx="892925" cy="889533"/>
          </a:xfrm>
          <a:prstGeom prst="rect">
            <a:avLst/>
          </a:prstGeom>
          <a:noFill/>
          <a:ln>
            <a:noFill/>
          </a:ln>
        </p:spPr>
      </p:pic>
      <p:pic>
        <p:nvPicPr>
          <p:cNvPr id="105" name="Shape 105"/>
          <p:cNvPicPr preferRelativeResize="0"/>
          <p:nvPr/>
        </p:nvPicPr>
        <p:blipFill>
          <a:blip r:embed="rId10">
            <a:alphaModFix/>
          </a:blip>
          <a:stretch>
            <a:fillRect/>
          </a:stretch>
        </p:blipFill>
        <p:spPr>
          <a:xfrm>
            <a:off x="7603426" y="5825967"/>
            <a:ext cx="1400625" cy="889533"/>
          </a:xfrm>
          <a:prstGeom prst="rect">
            <a:avLst/>
          </a:prstGeom>
          <a:noFill/>
          <a:ln>
            <a:noFill/>
          </a:ln>
        </p:spPr>
      </p:pic>
      <p:pic>
        <p:nvPicPr>
          <p:cNvPr id="106" name="Shape 106"/>
          <p:cNvPicPr preferRelativeResize="0"/>
          <p:nvPr/>
        </p:nvPicPr>
        <p:blipFill rotWithShape="1">
          <a:blip r:embed="rId11">
            <a:alphaModFix/>
          </a:blip>
          <a:srcRect t="14710" b="7413"/>
          <a:stretch/>
        </p:blipFill>
        <p:spPr>
          <a:xfrm>
            <a:off x="1684575" y="5825967"/>
            <a:ext cx="1048300" cy="889533"/>
          </a:xfrm>
          <a:prstGeom prst="rect">
            <a:avLst/>
          </a:prstGeom>
          <a:noFill/>
          <a:ln>
            <a:noFill/>
          </a:ln>
        </p:spPr>
      </p:pic>
      <p:sp>
        <p:nvSpPr>
          <p:cNvPr id="12" name="TextBox 11"/>
          <p:cNvSpPr txBox="1"/>
          <p:nvPr/>
        </p:nvSpPr>
        <p:spPr>
          <a:xfrm>
            <a:off x="5410200" y="152400"/>
            <a:ext cx="4191000" cy="1354217"/>
          </a:xfrm>
          <a:prstGeom prst="rect">
            <a:avLst/>
          </a:prstGeom>
          <a:noFill/>
        </p:spPr>
        <p:txBody>
          <a:bodyPr wrap="square" numCol="1" rtlCol="0">
            <a:spAutoFit/>
          </a:bodyPr>
          <a:lstStyle/>
          <a:p>
            <a:pPr algn="just"/>
            <a:r>
              <a:rPr lang="en-US" sz="1600" dirty="0" smtClean="0"/>
              <a:t>Team Name : The Decider</a:t>
            </a:r>
          </a:p>
          <a:p>
            <a:pPr algn="just"/>
            <a:r>
              <a:rPr lang="en-US" sz="1600" dirty="0" smtClean="0"/>
              <a:t>Team Leader : Mukesh Dubey</a:t>
            </a:r>
          </a:p>
          <a:p>
            <a:pPr algn="just"/>
            <a:r>
              <a:rPr lang="en-US" sz="1600" dirty="0" smtClean="0"/>
              <a:t>I4c Id : 18981</a:t>
            </a:r>
          </a:p>
          <a:p>
            <a:pPr algn="just"/>
            <a:r>
              <a:rPr lang="en-US" sz="1600" dirty="0" smtClean="0"/>
              <a:t>Nodal Center : NDIM</a:t>
            </a:r>
          </a:p>
          <a:p>
            <a:pPr algn="just"/>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06" name="Picture 2" descr="C:\Users\Lenovo\Desktop\Rashtriya Uchchatar Shiksha Abhiyan  RUSA    Government of India  Ministry of Human Resource Developm1).png"/>
          <p:cNvPicPr>
            <a:picLocks noChangeAspect="1" noChangeArrowheads="1"/>
          </p:cNvPicPr>
          <p:nvPr/>
        </p:nvPicPr>
        <p:blipFill>
          <a:blip r:embed="rId4"/>
          <a:srcRect/>
          <a:stretch>
            <a:fillRect/>
          </a:stretch>
        </p:blipFill>
        <p:spPr bwMode="auto">
          <a:xfrm>
            <a:off x="400050" y="1752600"/>
            <a:ext cx="8343900" cy="4210050"/>
          </a:xfrm>
          <a:prstGeom prst="rect">
            <a:avLst/>
          </a:prstGeom>
          <a:noFill/>
        </p:spPr>
      </p:pic>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578114"/>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2. Data Modeling</a:t>
            </a:r>
            <a:endParaRPr lang="en-US" sz="4000" b="1" dirty="0">
              <a:latin typeface="Times New Roman" pitchFamily="18" charset="0"/>
              <a:cs typeface="Times New Roman" pitchFamily="18" charset="0"/>
            </a:endParaRPr>
          </a:p>
        </p:txBody>
      </p:sp>
      <p:sp>
        <p:nvSpPr>
          <p:cNvPr id="8" name="TextBox 7"/>
          <p:cNvSpPr txBox="1"/>
          <p:nvPr/>
        </p:nvSpPr>
        <p:spPr>
          <a:xfrm>
            <a:off x="1066800" y="2971800"/>
            <a:ext cx="7315200" cy="1938992"/>
          </a:xfrm>
          <a:prstGeom prst="rect">
            <a:avLst/>
          </a:prstGeom>
          <a:noFill/>
        </p:spPr>
        <p:txBody>
          <a:bodyPr wrap="square" rtlCol="0">
            <a:spAutoFit/>
          </a:bodyPr>
          <a:lstStyle/>
          <a:p>
            <a:pPr algn="just">
              <a:buFont typeface="Wingdings" pitchFamily="2" charset="2"/>
              <a:buChar char="ü"/>
            </a:pPr>
            <a:r>
              <a:rPr lang="en-US" sz="2000" dirty="0" smtClean="0">
                <a:latin typeface="Times New Roman" pitchFamily="18" charset="0"/>
                <a:cs typeface="Times New Roman" pitchFamily="18" charset="0"/>
              </a:rPr>
              <a:t>Extracting the useful information (Schemes, overview, objective, scheme components, eligibility criteria, FaQ’s etc.) from the raw data which we collected at previous stage.</a:t>
            </a:r>
          </a:p>
          <a:p>
            <a:pPr algn="just">
              <a:buFont typeface="Wingdings" pitchFamily="2" charset="2"/>
              <a:buChar char="ü"/>
            </a:pP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Storing the useful information to our database in the form of data model.</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472625"/>
            <a:ext cx="6858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Defining Relationships.</a:t>
            </a:r>
            <a:endParaRPr lang="en-US" sz="3200" b="1" dirty="0">
              <a:latin typeface="Times New Roman" pitchFamily="18" charset="0"/>
              <a:cs typeface="Times New Roman" pitchFamily="18" charset="0"/>
            </a:endParaRPr>
          </a:p>
        </p:txBody>
      </p:sp>
      <p:pic>
        <p:nvPicPr>
          <p:cNvPr id="2050" name="Picture 2" descr="C:\Users\Lenovo\Downloads\data modeling (1).png"/>
          <p:cNvPicPr>
            <a:picLocks noChangeAspect="1" noChangeArrowheads="1"/>
          </p:cNvPicPr>
          <p:nvPr/>
        </p:nvPicPr>
        <p:blipFill>
          <a:blip r:embed="rId4"/>
          <a:srcRect/>
          <a:stretch>
            <a:fillRect/>
          </a:stretch>
        </p:blipFill>
        <p:spPr bwMode="auto">
          <a:xfrm>
            <a:off x="381000" y="2133600"/>
            <a:ext cx="8229600" cy="3733800"/>
          </a:xfrm>
          <a:prstGeom prst="rect">
            <a:avLst/>
          </a:prstGeom>
          <a:noFill/>
        </p:spPr>
      </p:pic>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0" y="1654314"/>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3. Designing</a:t>
            </a:r>
            <a:endParaRPr lang="en-US" sz="4000" b="1" dirty="0">
              <a:latin typeface="Times New Roman" pitchFamily="18" charset="0"/>
              <a:cs typeface="Times New Roman" pitchFamily="18" charset="0"/>
            </a:endParaRPr>
          </a:p>
        </p:txBody>
      </p:sp>
      <p:sp>
        <p:nvSpPr>
          <p:cNvPr id="8" name="TextBox 7"/>
          <p:cNvSpPr txBox="1"/>
          <p:nvPr/>
        </p:nvSpPr>
        <p:spPr>
          <a:xfrm>
            <a:off x="914400" y="2895600"/>
            <a:ext cx="7239000" cy="400110"/>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Using Frontend Technologies.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2721114"/>
            <a:ext cx="6858000" cy="1323439"/>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4. Implementation &amp; Development</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94456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 a.) Technology Stack </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26648"/>
            <a:ext cx="4040188" cy="659352"/>
          </a:xfrm>
        </p:spPr>
        <p:txBody>
          <a:bodyPr/>
          <a:lstStyle/>
          <a:p>
            <a:r>
              <a:rPr lang="en-US" dirty="0" smtClean="0">
                <a:latin typeface="Times New Roman" panose="02020603050405020304" pitchFamily="18" charset="0"/>
                <a:cs typeface="Times New Roman" panose="02020603050405020304" pitchFamily="18" charset="0"/>
              </a:rPr>
              <a:t>Front-End Technologies</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572000" y="1646237"/>
            <a:ext cx="4041775" cy="639763"/>
          </a:xfrm>
        </p:spPr>
        <p:txBody>
          <a:bodyPr/>
          <a:lstStyle/>
          <a:p>
            <a:r>
              <a:rPr lang="en-US" dirty="0" smtClean="0">
                <a:latin typeface="Times New Roman" panose="02020603050405020304" pitchFamily="18" charset="0"/>
                <a:cs typeface="Times New Roman" panose="02020603050405020304" pitchFamily="18" charset="0"/>
              </a:rPr>
              <a:t>Back-End Technologies</a:t>
            </a:r>
            <a:endParaRPr lang="en-US" dirty="0">
              <a:latin typeface="Times New Roman" panose="02020603050405020304" pitchFamily="18" charset="0"/>
              <a:cs typeface="Times New Roman" panose="02020603050405020304" pitchFamily="18" charset="0"/>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53200" y="4868068"/>
            <a:ext cx="2209800" cy="14565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p:nvSpPr>
        <p:spPr>
          <a:xfrm>
            <a:off x="381000" y="2438400"/>
            <a:ext cx="2286000" cy="2169825"/>
          </a:xfrm>
          <a:prstGeom prst="rect">
            <a:avLst/>
          </a:prstGeom>
        </p:spPr>
        <p:txBody>
          <a:bodyPr wrap="square">
            <a:spAutoFit/>
          </a:bodyPr>
          <a:lstStyle/>
          <a:p>
            <a:pPr>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 HTLM 5</a:t>
            </a:r>
          </a:p>
          <a:p>
            <a:pPr>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 CSS 3</a:t>
            </a:r>
          </a:p>
          <a:p>
            <a:pPr>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 JAVASCRIPT</a:t>
            </a:r>
          </a:p>
          <a:p>
            <a:pPr>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 AJAX</a:t>
            </a:r>
          </a:p>
          <a:p>
            <a:pPr>
              <a:lnSpc>
                <a:spcPct val="150000"/>
              </a:lnSpc>
            </a:pPr>
            <a:endParaRPr lang="en-US" dirty="0" smtClean="0">
              <a:latin typeface="Times New Roman" panose="02020603050405020304" pitchFamily="18" charset="0"/>
              <a:cs typeface="Times New Roman" panose="02020603050405020304" pitchFamily="18"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5199063"/>
            <a:ext cx="2819400" cy="1125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TextBox 17"/>
          <p:cNvSpPr txBox="1"/>
          <p:nvPr/>
        </p:nvSpPr>
        <p:spPr>
          <a:xfrm>
            <a:off x="3505200" y="3979783"/>
            <a:ext cx="1752600" cy="984885"/>
          </a:xfrm>
          <a:prstGeom prst="rect">
            <a:avLst/>
          </a:prstGeom>
          <a:noFill/>
        </p:spPr>
        <p:txBody>
          <a:bodyPr wrap="square" rtlCol="0">
            <a:spAutoFit/>
          </a:bodyPr>
          <a:lstStyle/>
          <a:p>
            <a:r>
              <a:rPr lang="en-US" dirty="0" smtClean="0">
                <a:latin typeface="Times New Roman" pitchFamily="18" charset="0"/>
                <a:cs typeface="Times New Roman" pitchFamily="18" charset="0"/>
              </a:rPr>
              <a:t> </a:t>
            </a:r>
          </a:p>
          <a:p>
            <a:pPr algn="ctr">
              <a:buFont typeface="Arial" pitchFamily="34" charset="0"/>
              <a:buChar char="•"/>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VCS  Git &amp; Gitlab</a:t>
            </a:r>
            <a:endParaRPr lang="en-US" sz="2000" dirty="0">
              <a:latin typeface="Times New Roman" pitchFamily="18" charset="0"/>
              <a:cs typeface="Times New Roman" pitchFamily="18" charset="0"/>
            </a:endParaRPr>
          </a:p>
        </p:txBody>
      </p:sp>
      <p:sp>
        <p:nvSpPr>
          <p:cNvPr id="19" name="Rectangle 18"/>
          <p:cNvSpPr/>
          <p:nvPr/>
        </p:nvSpPr>
        <p:spPr>
          <a:xfrm>
            <a:off x="4800600" y="2468672"/>
            <a:ext cx="3657600" cy="960328"/>
          </a:xfrm>
          <a:prstGeom prst="rect">
            <a:avLst/>
          </a:prstGeom>
        </p:spPr>
        <p:txBody>
          <a:bodyPr wrap="square">
            <a:spAutoFit/>
          </a:bodyPr>
          <a:lstStyle/>
          <a:p>
            <a:pPr>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 Python (Django Framework)</a:t>
            </a:r>
          </a:p>
          <a:p>
            <a:pPr>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 RDBMS (</a:t>
            </a:r>
            <a:r>
              <a:rPr lang="en-US" sz="2000" dirty="0" err="1" smtClean="0">
                <a:latin typeface="Times New Roman" panose="02020603050405020304" pitchFamily="18" charset="0"/>
                <a:cs typeface="Times New Roman" panose="02020603050405020304" pitchFamily="18" charset="0"/>
              </a:rPr>
              <a:t>Postgresql</a:t>
            </a:r>
            <a:r>
              <a:rPr lang="en-US" sz="2000" dirty="0" smtClean="0">
                <a:latin typeface="Times New Roman" panose="02020603050405020304" pitchFamily="18" charset="0"/>
                <a:cs typeface="Times New Roman" panose="02020603050405020304" pitchFamily="18" charset="0"/>
              </a:rPr>
              <a:t>)</a:t>
            </a:r>
          </a:p>
        </p:txBody>
      </p:sp>
      <p:pic>
        <p:nvPicPr>
          <p:cNvPr id="21" name="Picture 4" descr="Image result for mhrd logo"/>
          <p:cNvPicPr>
            <a:picLocks noChangeAspect="1" noChangeArrowheads="1"/>
          </p:cNvPicPr>
          <p:nvPr/>
        </p:nvPicPr>
        <p:blipFill>
          <a:blip r:embed="rId4"/>
          <a:srcRect/>
          <a:stretch>
            <a:fillRect/>
          </a:stretch>
        </p:blipFill>
        <p:spPr bwMode="auto">
          <a:xfrm>
            <a:off x="304800" y="228600"/>
            <a:ext cx="1676400" cy="1219200"/>
          </a:xfrm>
          <a:prstGeom prst="rect">
            <a:avLst/>
          </a:prstGeom>
          <a:noFill/>
        </p:spPr>
      </p:pic>
      <p:pic>
        <p:nvPicPr>
          <p:cNvPr id="22" name="Picture 2" descr="Image result for gni logo"/>
          <p:cNvPicPr>
            <a:picLocks noChangeAspect="1" noChangeArrowheads="1"/>
          </p:cNvPicPr>
          <p:nvPr/>
        </p:nvPicPr>
        <p:blipFill>
          <a:blip r:embed="rId5"/>
          <a:srcRect/>
          <a:stretch>
            <a:fillRect/>
          </a:stretch>
        </p:blipFill>
        <p:spPr bwMode="auto">
          <a:xfrm>
            <a:off x="7467600" y="152401"/>
            <a:ext cx="1485900" cy="1219199"/>
          </a:xfrm>
          <a:prstGeom prst="rect">
            <a:avLst/>
          </a:prstGeom>
          <a:noFill/>
        </p:spPr>
      </p:pic>
      <p:sp>
        <p:nvSpPr>
          <p:cNvPr id="23" name="Text Placeholder 2"/>
          <p:cNvSpPr txBox="1">
            <a:spLocks/>
          </p:cNvSpPr>
          <p:nvPr/>
        </p:nvSpPr>
        <p:spPr>
          <a:xfrm>
            <a:off x="3505200" y="3657600"/>
            <a:ext cx="1981200" cy="533400"/>
          </a:xfrm>
          <a:prstGeom prst="rect">
            <a:avLst/>
          </a:prstGeom>
          <a:solidFill>
            <a:schemeClr val="accent1"/>
          </a:solidFill>
          <a:ln w="9652">
            <a:solidFill>
              <a:schemeClr val="accent1"/>
            </a:solidFill>
            <a:miter lim="800000"/>
          </a:ln>
        </p:spPr>
        <p:txBody>
          <a:bodyPr vert="horz" lIns="182880" anchor="ctr">
            <a:normAutofit/>
          </a:bodyPr>
          <a:lstStyle/>
          <a:p>
            <a:pPr marL="0" marR="0"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400" dirty="0" smtClean="0">
                <a:solidFill>
                  <a:schemeClr val="bg1"/>
                </a:solidFill>
                <a:latin typeface="Times New Roman" panose="02020603050405020304" pitchFamily="18" charset="0"/>
                <a:cs typeface="Times New Roman" panose="02020603050405020304" pitchFamily="18" charset="0"/>
              </a:rPr>
              <a:t>Tool Used</a:t>
            </a:r>
            <a:endPar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95442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2028379"/>
            <a:ext cx="6858000" cy="4708981"/>
          </a:xfrm>
          <a:prstGeom prst="rect">
            <a:avLst/>
          </a:prstGeom>
          <a:noFill/>
        </p:spPr>
        <p:txBody>
          <a:bodyPr wrap="square" rtlCol="0">
            <a:spAutoFit/>
          </a:bodyPr>
          <a:lstStyle/>
          <a:p>
            <a:pPr algn="just">
              <a:lnSpc>
                <a:spcPct val="150000"/>
              </a:lnSpc>
              <a:buFont typeface="Wingdings" pitchFamily="2" charset="2"/>
              <a:buChar char="§"/>
            </a:pPr>
            <a:r>
              <a:rPr lang="en-US" sz="2000" i="1" dirty="0" smtClean="0">
                <a:latin typeface="Times New Roman" pitchFamily="18" charset="0"/>
                <a:cs typeface="Times New Roman" pitchFamily="18" charset="0"/>
              </a:rPr>
              <a:t>Most Popular high-level</a:t>
            </a:r>
            <a:r>
              <a:rPr lang="en-US" sz="2000" dirty="0" smtClean="0">
                <a:latin typeface="Times New Roman" pitchFamily="18" charset="0"/>
                <a:cs typeface="Times New Roman" pitchFamily="18" charset="0"/>
              </a:rPr>
              <a:t> Python Web framework. </a:t>
            </a:r>
          </a:p>
          <a:p>
            <a:pPr algn="just">
              <a:lnSpc>
                <a:spcPct val="150000"/>
              </a:lnSpc>
              <a:buFont typeface="Wingdings" pitchFamily="2" charset="2"/>
              <a:buChar char="§"/>
            </a:pPr>
            <a:r>
              <a:rPr lang="en-US" sz="2000" dirty="0" smtClean="0">
                <a:latin typeface="Times New Roman" pitchFamily="18" charset="0"/>
                <a:cs typeface="Times New Roman" pitchFamily="18" charset="0"/>
              </a:rPr>
              <a:t>Encourages </a:t>
            </a:r>
            <a:r>
              <a:rPr lang="en-US" sz="2000" i="1" dirty="0" smtClean="0">
                <a:latin typeface="Times New Roman" pitchFamily="18" charset="0"/>
                <a:cs typeface="Times New Roman" pitchFamily="18" charset="0"/>
              </a:rPr>
              <a:t>rapid development</a:t>
            </a:r>
            <a:r>
              <a:rPr lang="en-US" sz="2000" dirty="0" smtClean="0">
                <a:latin typeface="Times New Roman" pitchFamily="18" charset="0"/>
                <a:cs typeface="Times New Roman" pitchFamily="18" charset="0"/>
              </a:rPr>
              <a:t>. </a:t>
            </a:r>
          </a:p>
          <a:p>
            <a:pPr algn="just">
              <a:lnSpc>
                <a:spcPct val="150000"/>
              </a:lnSpc>
              <a:buFont typeface="Wingdings" pitchFamily="2" charset="2"/>
              <a:buChar char="§"/>
            </a:pPr>
            <a:r>
              <a:rPr lang="en-US" sz="2000" dirty="0" smtClean="0">
                <a:latin typeface="Times New Roman" pitchFamily="18" charset="0"/>
                <a:cs typeface="Times New Roman" pitchFamily="18" charset="0"/>
              </a:rPr>
              <a:t> It’s </a:t>
            </a:r>
            <a:r>
              <a:rPr lang="en-US" sz="2000" i="1" dirty="0" smtClean="0">
                <a:latin typeface="Times New Roman" pitchFamily="18" charset="0"/>
                <a:cs typeface="Times New Roman" pitchFamily="18" charset="0"/>
              </a:rPr>
              <a:t>free and open </a:t>
            </a:r>
            <a:r>
              <a:rPr lang="en-US" sz="2000" dirty="0" smtClean="0">
                <a:latin typeface="Times New Roman" pitchFamily="18" charset="0"/>
                <a:cs typeface="Times New Roman" pitchFamily="18" charset="0"/>
              </a:rPr>
              <a:t>source.</a:t>
            </a:r>
          </a:p>
          <a:p>
            <a:pPr algn="just">
              <a:lnSpc>
                <a:spcPct val="150000"/>
              </a:lnSpc>
              <a:buFont typeface="Wingdings" pitchFamily="2" charset="2"/>
              <a:buChar char="§"/>
            </a:pPr>
            <a:r>
              <a:rPr lang="en-US" sz="2000" dirty="0" smtClean="0">
                <a:latin typeface="Times New Roman" pitchFamily="18" charset="0"/>
                <a:cs typeface="Times New Roman" pitchFamily="18" charset="0"/>
              </a:rPr>
              <a:t>Takes </a:t>
            </a:r>
            <a:r>
              <a:rPr lang="en-US" sz="2000" i="1" dirty="0" smtClean="0">
                <a:latin typeface="Times New Roman" pitchFamily="18" charset="0"/>
                <a:cs typeface="Times New Roman" pitchFamily="18" charset="0"/>
              </a:rPr>
              <a:t>care of much of the hassle</a:t>
            </a:r>
            <a:r>
              <a:rPr lang="en-US" sz="2000" dirty="0" smtClean="0">
                <a:latin typeface="Times New Roman" pitchFamily="18" charset="0"/>
                <a:cs typeface="Times New Roman" pitchFamily="18" charset="0"/>
              </a:rPr>
              <a:t> of Web development.</a:t>
            </a:r>
          </a:p>
          <a:p>
            <a:pPr algn="just">
              <a:lnSpc>
                <a:spcPct val="150000"/>
              </a:lnSpc>
              <a:buFont typeface="Wingdings" pitchFamily="2" charset="2"/>
              <a:buChar char="§"/>
            </a:pPr>
            <a:r>
              <a:rPr lang="en-US" sz="2000" dirty="0" smtClean="0">
                <a:latin typeface="Times New Roman" pitchFamily="18" charset="0"/>
                <a:cs typeface="Times New Roman" pitchFamily="18" charset="0"/>
              </a:rPr>
              <a:t>We only have to  focus on writing your app without needing to reinvent the wheel. </a:t>
            </a:r>
          </a:p>
          <a:p>
            <a:pPr algn="just">
              <a:lnSpc>
                <a:spcPct val="150000"/>
              </a:lnSpc>
              <a:buFont typeface="Wingdings" pitchFamily="2" charset="2"/>
              <a:buChar char="§"/>
            </a:pPr>
            <a:r>
              <a:rPr lang="en-US" sz="2000" i="1" dirty="0" smtClean="0">
                <a:latin typeface="Times New Roman" pitchFamily="18" charset="0"/>
                <a:cs typeface="Times New Roman" pitchFamily="18" charset="0"/>
              </a:rPr>
              <a:t>Don’t repeat yourself</a:t>
            </a:r>
            <a:r>
              <a:rPr lang="en-US" sz="2000" dirty="0" smtClean="0">
                <a:latin typeface="Times New Roman" pitchFamily="18" charset="0"/>
                <a:cs typeface="Times New Roman" pitchFamily="18" charset="0"/>
              </a:rPr>
              <a:t> (DRY programming) is an integral part of Django principles.</a:t>
            </a:r>
          </a:p>
          <a:p>
            <a:pPr algn="just">
              <a:lnSpc>
                <a:spcPct val="150000"/>
              </a:lnSpc>
              <a:buFont typeface="Wingdings" pitchFamily="2" charset="2"/>
              <a:buChar char="§"/>
            </a:pPr>
            <a:r>
              <a:rPr lang="en-US" sz="2000" dirty="0" smtClean="0">
                <a:latin typeface="Times New Roman" pitchFamily="18" charset="0"/>
                <a:cs typeface="Times New Roman" pitchFamily="18" charset="0"/>
              </a:rPr>
              <a:t>Supports Oops Concept (</a:t>
            </a:r>
            <a:r>
              <a:rPr lang="en-US" sz="2000" dirty="0" err="1" smtClean="0">
                <a:latin typeface="Times New Roman" pitchFamily="18" charset="0"/>
                <a:cs typeface="Times New Roman" pitchFamily="18" charset="0"/>
              </a:rPr>
              <a:t>Inheritence</a:t>
            </a:r>
            <a:r>
              <a:rPr lang="en-US" sz="2000" dirty="0" smtClean="0">
                <a:latin typeface="Times New Roman" pitchFamily="18" charset="0"/>
                <a:cs typeface="Times New Roman" pitchFamily="18" charset="0"/>
              </a:rPr>
              <a:t>).</a:t>
            </a:r>
          </a:p>
          <a:p>
            <a:pPr algn="just">
              <a:lnSpc>
                <a:spcPct val="150000"/>
              </a:lnSpc>
              <a:buFont typeface="Wingdings" pitchFamily="2" charset="2"/>
              <a:buChar char="§"/>
            </a:pPr>
            <a:endParaRPr lang="en-US" sz="2000" dirty="0">
              <a:latin typeface="Times New Roman" pitchFamily="18" charset="0"/>
              <a:cs typeface="Times New Roman" pitchFamily="18" charset="0"/>
            </a:endParaRPr>
          </a:p>
        </p:txBody>
      </p:sp>
      <p:sp>
        <p:nvSpPr>
          <p:cNvPr id="8" name="TextBox 7"/>
          <p:cNvSpPr txBox="1"/>
          <p:nvPr/>
        </p:nvSpPr>
        <p:spPr>
          <a:xfrm>
            <a:off x="2590800" y="1219200"/>
            <a:ext cx="38100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b.) Django Framework</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914400" y="1295400"/>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c) MVT Design Pattern</a:t>
            </a:r>
            <a:endParaRPr lang="en-US" sz="4000" b="1" dirty="0">
              <a:latin typeface="Times New Roman" pitchFamily="18" charset="0"/>
              <a:cs typeface="Times New Roman" pitchFamily="18" charset="0"/>
            </a:endParaRPr>
          </a:p>
        </p:txBody>
      </p:sp>
      <p:pic>
        <p:nvPicPr>
          <p:cNvPr id="3074" name="Picture 2" descr="DJANGO MVC - MVT Pattern"/>
          <p:cNvPicPr>
            <a:picLocks noChangeAspect="1" noChangeArrowheads="1"/>
          </p:cNvPicPr>
          <p:nvPr/>
        </p:nvPicPr>
        <p:blipFill>
          <a:blip r:embed="rId4"/>
          <a:srcRect/>
          <a:stretch>
            <a:fillRect/>
          </a:stretch>
        </p:blipFill>
        <p:spPr bwMode="auto">
          <a:xfrm>
            <a:off x="1371600" y="3276600"/>
            <a:ext cx="6248400" cy="2590800"/>
          </a:xfrm>
          <a:prstGeom prst="rect">
            <a:avLst/>
          </a:prstGeom>
          <a:noFill/>
        </p:spPr>
      </p:pic>
      <p:sp>
        <p:nvSpPr>
          <p:cNvPr id="8" name="TextBox 7"/>
          <p:cNvSpPr txBox="1"/>
          <p:nvPr/>
        </p:nvSpPr>
        <p:spPr>
          <a:xfrm>
            <a:off x="1447800" y="2362200"/>
            <a:ext cx="6248400" cy="369332"/>
          </a:xfrm>
          <a:prstGeom prst="rect">
            <a:avLst/>
          </a:prstGeom>
          <a:noFill/>
        </p:spPr>
        <p:txBody>
          <a:bodyPr wrap="square" rtlCol="0">
            <a:spAutoFit/>
          </a:bodyPr>
          <a:lstStyle/>
          <a:p>
            <a:pPr algn="just"/>
            <a:r>
              <a:rPr lang="en-US" i="1" dirty="0" smtClean="0"/>
              <a:t>Django has been referred to as an MVT framework</a:t>
            </a:r>
            <a:endParaRPr lang="en-US" dirty="0"/>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578114"/>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 MVT</a:t>
            </a:r>
            <a:endParaRPr lang="en-US" sz="4000" b="1" dirty="0">
              <a:latin typeface="Times New Roman" pitchFamily="18" charset="0"/>
              <a:cs typeface="Times New Roman" pitchFamily="18" charset="0"/>
            </a:endParaRPr>
          </a:p>
        </p:txBody>
      </p:sp>
      <p:cxnSp>
        <p:nvCxnSpPr>
          <p:cNvPr id="10" name="Straight Connector 9"/>
          <p:cNvCxnSpPr>
            <a:endCxn id="25" idx="0"/>
          </p:cNvCxnSpPr>
          <p:nvPr/>
        </p:nvCxnSpPr>
        <p:spPr>
          <a:xfrm rot="10800000" flipV="1">
            <a:off x="1714500" y="2133600"/>
            <a:ext cx="24765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2"/>
            <a:endCxn id="26" idx="0"/>
          </p:cNvCxnSpPr>
          <p:nvPr/>
        </p:nvCxnSpPr>
        <p:spPr>
          <a:xfrm rot="16200000" flipH="1">
            <a:off x="3909715" y="3176885"/>
            <a:ext cx="189607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28" idx="0"/>
          </p:cNvCxnSpPr>
          <p:nvPr/>
        </p:nvCxnSpPr>
        <p:spPr>
          <a:xfrm>
            <a:off x="5334000" y="2209800"/>
            <a:ext cx="2171700" cy="197227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8200" y="3962400"/>
            <a:ext cx="1752600" cy="1200329"/>
          </a:xfrm>
          <a:prstGeom prst="rect">
            <a:avLst/>
          </a:prstGeom>
          <a:noFill/>
        </p:spPr>
        <p:txBody>
          <a:bodyPr wrap="square" rtlCol="0">
            <a:spAutoFit/>
          </a:bodyPr>
          <a:lstStyle/>
          <a:p>
            <a:pPr algn="ctr"/>
            <a:r>
              <a:rPr lang="en-US" b="1" dirty="0" smtClean="0"/>
              <a:t>Model :- (Data in form of Python Classes )</a:t>
            </a:r>
            <a:endParaRPr lang="en-US" b="1" dirty="0"/>
          </a:p>
        </p:txBody>
      </p:sp>
      <p:sp>
        <p:nvSpPr>
          <p:cNvPr id="26" name="TextBox 25"/>
          <p:cNvSpPr txBox="1"/>
          <p:nvPr/>
        </p:nvSpPr>
        <p:spPr>
          <a:xfrm>
            <a:off x="3581400" y="4182070"/>
            <a:ext cx="2667000" cy="923330"/>
          </a:xfrm>
          <a:prstGeom prst="rect">
            <a:avLst/>
          </a:prstGeom>
          <a:noFill/>
        </p:spPr>
        <p:txBody>
          <a:bodyPr wrap="square" rtlCol="0">
            <a:spAutoFit/>
          </a:bodyPr>
          <a:lstStyle/>
          <a:p>
            <a:pPr algn="ctr"/>
            <a:r>
              <a:rPr lang="en-US" b="1" dirty="0" smtClean="0"/>
              <a:t>View :- </a:t>
            </a:r>
          </a:p>
          <a:p>
            <a:pPr algn="ctr"/>
            <a:r>
              <a:rPr lang="en-US" b="1" dirty="0" smtClean="0"/>
              <a:t>(Implements the Business Logic)</a:t>
            </a:r>
            <a:endParaRPr lang="en-US" b="1" dirty="0"/>
          </a:p>
        </p:txBody>
      </p:sp>
      <p:sp>
        <p:nvSpPr>
          <p:cNvPr id="28" name="TextBox 27"/>
          <p:cNvSpPr txBox="1"/>
          <p:nvPr/>
        </p:nvSpPr>
        <p:spPr>
          <a:xfrm>
            <a:off x="6477000" y="4182070"/>
            <a:ext cx="2057400" cy="923330"/>
          </a:xfrm>
          <a:prstGeom prst="rect">
            <a:avLst/>
          </a:prstGeom>
          <a:noFill/>
        </p:spPr>
        <p:txBody>
          <a:bodyPr wrap="square" rtlCol="0">
            <a:spAutoFit/>
          </a:bodyPr>
          <a:lstStyle/>
          <a:p>
            <a:pPr algn="ctr"/>
            <a:r>
              <a:rPr lang="en-US" b="1" dirty="0" smtClean="0"/>
              <a:t>Template :- (Presentation of data to user)</a:t>
            </a:r>
            <a:endParaRPr lang="en-US" b="1" dirty="0"/>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752600"/>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Database</a:t>
            </a:r>
            <a:endParaRPr lang="en-US" sz="4000" b="1" dirty="0">
              <a:latin typeface="Times New Roman" pitchFamily="18" charset="0"/>
              <a:cs typeface="Times New Roman" pitchFamily="18" charset="0"/>
            </a:endParaRPr>
          </a:p>
        </p:txBody>
      </p:sp>
      <p:sp>
        <p:nvSpPr>
          <p:cNvPr id="8" name="TextBox 7"/>
          <p:cNvSpPr txBox="1"/>
          <p:nvPr/>
        </p:nvSpPr>
        <p:spPr>
          <a:xfrm>
            <a:off x="762000" y="2743200"/>
            <a:ext cx="7772400" cy="707886"/>
          </a:xfrm>
          <a:prstGeom prst="rect">
            <a:avLst/>
          </a:prstGeom>
          <a:noFill/>
        </p:spPr>
        <p:txBody>
          <a:bodyPr wrap="square" rtlCol="0">
            <a:spAutoFit/>
          </a:bodyPr>
          <a:lstStyle/>
          <a:p>
            <a:pPr algn="just">
              <a:buFont typeface="Wingdings" pitchFamily="2" charset="2"/>
              <a:buChar char="q"/>
            </a:pPr>
            <a:r>
              <a:rPr lang="en-US" sz="2000" dirty="0" smtClean="0">
                <a:latin typeface="Times New Roman" pitchFamily="18" charset="0"/>
                <a:cs typeface="Times New Roman" pitchFamily="18" charset="0"/>
              </a:rPr>
              <a:t> RDBMS :- </a:t>
            </a:r>
            <a:r>
              <a:rPr lang="en-US" sz="2000" dirty="0" err="1" smtClean="0">
                <a:latin typeface="Times New Roman" pitchFamily="18" charset="0"/>
                <a:cs typeface="Times New Roman" pitchFamily="18" charset="0"/>
              </a:rPr>
              <a:t>postgresql</a:t>
            </a:r>
            <a:endParaRPr lang="en-US" sz="2000" dirty="0" smtClean="0">
              <a:latin typeface="Times New Roman" pitchFamily="18" charset="0"/>
              <a:cs typeface="Times New Roman" pitchFamily="18" charset="0"/>
            </a:endParaRPr>
          </a:p>
          <a:p>
            <a:pPr algn="just">
              <a:buFont typeface="Wingdings" pitchFamily="2" charset="2"/>
              <a:buChar char="q"/>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Idea/Approach &amp; </a:t>
            </a:r>
            <a:r>
              <a:rPr lang="en-US" sz="4000" dirty="0">
                <a:latin typeface="Times New Roman" panose="02020603050405020304" pitchFamily="18" charset="0"/>
                <a:cs typeface="Times New Roman" panose="02020603050405020304" pitchFamily="18" charset="0"/>
              </a:rPr>
              <a:t>Details</a:t>
            </a:r>
          </a:p>
        </p:txBody>
      </p:sp>
      <p:sp>
        <p:nvSpPr>
          <p:cNvPr id="3" name="Content Placeholder 2"/>
          <p:cNvSpPr>
            <a:spLocks noGrp="1"/>
          </p:cNvSpPr>
          <p:nvPr>
            <p:ph sz="half" idx="1"/>
          </p:nvPr>
        </p:nvSpPr>
        <p:spPr>
          <a:xfrm>
            <a:off x="457200" y="1600200"/>
            <a:ext cx="4343400" cy="4525963"/>
          </a:xfrm>
        </p:spPr>
        <p:txBody>
          <a:bodyPr>
            <a:normAutofit/>
          </a:bodyPr>
          <a:lstStyle/>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solidFill>
                  <a:srgbClr val="002060"/>
                </a:solidFill>
                <a:latin typeface="Times New Roman" pitchFamily="18" charset="0"/>
                <a:cs typeface="Times New Roman" pitchFamily="18" charset="0"/>
              </a:rPr>
              <a:t>Ministry Category </a:t>
            </a:r>
            <a:r>
              <a:rPr lang="en-US" sz="2000" dirty="0" smtClean="0">
                <a:latin typeface="Times New Roman" pitchFamily="18" charset="0"/>
                <a:cs typeface="Times New Roman" pitchFamily="18" charset="0"/>
              </a:rPr>
              <a:t>: AICTE/MHRD</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solidFill>
                  <a:srgbClr val="002060"/>
                </a:solidFill>
                <a:latin typeface="Times New Roman" pitchFamily="18" charset="0"/>
                <a:cs typeface="Times New Roman" pitchFamily="18" charset="0"/>
              </a:rPr>
              <a:t>Problem </a:t>
            </a:r>
            <a:r>
              <a:rPr lang="en-US" sz="2000" dirty="0" smtClean="0">
                <a:solidFill>
                  <a:srgbClr val="002060"/>
                </a:solidFill>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 Dashboard For All MHRD Initiatives &amp; Schemes </a:t>
            </a: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solidFill>
                  <a:srgbClr val="002060"/>
                </a:solidFill>
                <a:latin typeface="Times New Roman" pitchFamily="18" charset="0"/>
                <a:cs typeface="Times New Roman" pitchFamily="18" charset="0"/>
              </a:rPr>
              <a:t>Team Leader </a:t>
            </a:r>
            <a:r>
              <a:rPr lang="en-US" sz="2000" dirty="0" smtClean="0">
                <a:latin typeface="Times New Roman" pitchFamily="18" charset="0"/>
                <a:cs typeface="Times New Roman" pitchFamily="18" charset="0"/>
              </a:rPr>
              <a:t>: Mukesh Dubey</a:t>
            </a: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5105400" y="1600200"/>
            <a:ext cx="3581400" cy="4525963"/>
          </a:xfrm>
        </p:spPr>
        <p:txBody>
          <a:bodyPr>
            <a:normAutofit/>
          </a:bodyPr>
          <a:lstStyle/>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solidFill>
                  <a:srgbClr val="002060"/>
                </a:solidFill>
                <a:latin typeface="Times New Roman" pitchFamily="18" charset="0"/>
                <a:cs typeface="Times New Roman" pitchFamily="18" charset="0"/>
              </a:rPr>
              <a:t>i4c id : </a:t>
            </a:r>
            <a:r>
              <a:rPr lang="en-US" sz="2000" dirty="0" smtClean="0">
                <a:latin typeface="Times New Roman" pitchFamily="18" charset="0"/>
                <a:cs typeface="Times New Roman" pitchFamily="18" charset="0"/>
              </a:rPr>
              <a:t>18981</a:t>
            </a:r>
            <a:endParaRPr lang="en-US" sz="2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a:solidFill>
                  <a:srgbClr val="002060"/>
                </a:solidFill>
                <a:latin typeface="Times New Roman" pitchFamily="18" charset="0"/>
                <a:cs typeface="Times New Roman" pitchFamily="18" charset="0"/>
              </a:rPr>
              <a:t>P</a:t>
            </a:r>
            <a:r>
              <a:rPr lang="en-US" sz="2000" dirty="0" smtClean="0">
                <a:solidFill>
                  <a:srgbClr val="002060"/>
                </a:solidFill>
                <a:latin typeface="Times New Roman" pitchFamily="18" charset="0"/>
                <a:cs typeface="Times New Roman" pitchFamily="18" charset="0"/>
              </a:rPr>
              <a:t>roblem Code </a:t>
            </a:r>
            <a:r>
              <a:rPr lang="en-US" sz="2000" dirty="0" smtClean="0">
                <a:latin typeface="Times New Roman" pitchFamily="18" charset="0"/>
                <a:cs typeface="Times New Roman" pitchFamily="18" charset="0"/>
              </a:rPr>
              <a:t>: #AICTE2</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smtClean="0">
                <a:solidFill>
                  <a:srgbClr val="002060"/>
                </a:solidFill>
                <a:latin typeface="Times New Roman" pitchFamily="18" charset="0"/>
                <a:cs typeface="Times New Roman" pitchFamily="18" charset="0"/>
              </a:rPr>
              <a:t>College Code </a:t>
            </a:r>
            <a:r>
              <a:rPr lang="en-US" sz="2000" dirty="0" smtClean="0">
                <a:latin typeface="Times New Roman" pitchFamily="18" charset="0"/>
                <a:cs typeface="Times New Roman" pitchFamily="18" charset="0"/>
              </a:rPr>
              <a:t>: 1-3327699129</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smtClean="0">
                <a:solidFill>
                  <a:srgbClr val="002060"/>
                </a:solidFill>
                <a:latin typeface="Times New Roman" panose="02020603050405020304" pitchFamily="18" charset="0"/>
                <a:cs typeface="Times New Roman" panose="02020603050405020304" pitchFamily="18" charset="0"/>
              </a:rPr>
              <a:t>Nodal Center : </a:t>
            </a:r>
            <a:r>
              <a:rPr lang="en-US" sz="2000" dirty="0" smtClean="0">
                <a:latin typeface="Times New Roman" panose="02020603050405020304" pitchFamily="18" charset="0"/>
                <a:cs typeface="Times New Roman" panose="02020603050405020304" pitchFamily="18" charset="0"/>
              </a:rPr>
              <a:t>NDIM</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5" name="Shape 99"/>
          <p:cNvPicPr preferRelativeResize="0"/>
          <p:nvPr/>
        </p:nvPicPr>
        <p:blipFill>
          <a:blip r:embed="rId2" cstate="print">
            <a:alphaModFix/>
          </a:blip>
          <a:stretch>
            <a:fillRect/>
          </a:stretch>
        </p:blipFill>
        <p:spPr>
          <a:xfrm>
            <a:off x="3986125" y="5825967"/>
            <a:ext cx="798400" cy="889533"/>
          </a:xfrm>
          <a:prstGeom prst="rect">
            <a:avLst/>
          </a:prstGeom>
          <a:noFill/>
          <a:ln>
            <a:noFill/>
          </a:ln>
        </p:spPr>
      </p:pic>
      <p:pic>
        <p:nvPicPr>
          <p:cNvPr id="6" name="Shape 100"/>
          <p:cNvPicPr preferRelativeResize="0"/>
          <p:nvPr/>
        </p:nvPicPr>
        <p:blipFill rotWithShape="1">
          <a:blip r:embed="rId3" cstate="print">
            <a:alphaModFix/>
          </a:blip>
          <a:srcRect l="11287" r="15030"/>
          <a:stretch/>
        </p:blipFill>
        <p:spPr>
          <a:xfrm>
            <a:off x="6136576" y="5825967"/>
            <a:ext cx="1233275" cy="889533"/>
          </a:xfrm>
          <a:prstGeom prst="rect">
            <a:avLst/>
          </a:prstGeom>
          <a:noFill/>
          <a:ln>
            <a:noFill/>
          </a:ln>
        </p:spPr>
      </p:pic>
      <p:pic>
        <p:nvPicPr>
          <p:cNvPr id="7" name="Shape 101"/>
          <p:cNvPicPr preferRelativeResize="0"/>
          <p:nvPr/>
        </p:nvPicPr>
        <p:blipFill rotWithShape="1">
          <a:blip r:embed="rId4">
            <a:alphaModFix/>
          </a:blip>
          <a:srcRect l="6680" r="-6680"/>
          <a:stretch/>
        </p:blipFill>
        <p:spPr>
          <a:xfrm>
            <a:off x="304800" y="5825967"/>
            <a:ext cx="1233275" cy="889533"/>
          </a:xfrm>
          <a:prstGeom prst="rect">
            <a:avLst/>
          </a:prstGeom>
          <a:noFill/>
          <a:ln>
            <a:noFill/>
          </a:ln>
        </p:spPr>
      </p:pic>
      <p:pic>
        <p:nvPicPr>
          <p:cNvPr id="8" name="Shape 103"/>
          <p:cNvPicPr preferRelativeResize="0"/>
          <p:nvPr/>
        </p:nvPicPr>
        <p:blipFill>
          <a:blip r:embed="rId5">
            <a:alphaModFix/>
          </a:blip>
          <a:stretch>
            <a:fillRect/>
          </a:stretch>
        </p:blipFill>
        <p:spPr>
          <a:xfrm>
            <a:off x="2859100" y="5825967"/>
            <a:ext cx="798450" cy="889533"/>
          </a:xfrm>
          <a:prstGeom prst="rect">
            <a:avLst/>
          </a:prstGeom>
          <a:noFill/>
          <a:ln>
            <a:noFill/>
          </a:ln>
        </p:spPr>
      </p:pic>
      <p:pic>
        <p:nvPicPr>
          <p:cNvPr id="9" name="Shape 104"/>
          <p:cNvPicPr preferRelativeResize="0"/>
          <p:nvPr/>
        </p:nvPicPr>
        <p:blipFill rotWithShape="1">
          <a:blip r:embed="rId6">
            <a:alphaModFix/>
          </a:blip>
          <a:srcRect l="34738"/>
          <a:stretch/>
        </p:blipFill>
        <p:spPr>
          <a:xfrm>
            <a:off x="5010076" y="5825967"/>
            <a:ext cx="892925" cy="889533"/>
          </a:xfrm>
          <a:prstGeom prst="rect">
            <a:avLst/>
          </a:prstGeom>
          <a:noFill/>
          <a:ln>
            <a:noFill/>
          </a:ln>
        </p:spPr>
      </p:pic>
      <p:pic>
        <p:nvPicPr>
          <p:cNvPr id="10" name="Shape 105"/>
          <p:cNvPicPr preferRelativeResize="0"/>
          <p:nvPr/>
        </p:nvPicPr>
        <p:blipFill>
          <a:blip r:embed="rId7">
            <a:alphaModFix/>
          </a:blip>
          <a:stretch>
            <a:fillRect/>
          </a:stretch>
        </p:blipFill>
        <p:spPr>
          <a:xfrm>
            <a:off x="7603426" y="5825967"/>
            <a:ext cx="1400625" cy="889533"/>
          </a:xfrm>
          <a:prstGeom prst="rect">
            <a:avLst/>
          </a:prstGeom>
          <a:noFill/>
          <a:ln>
            <a:noFill/>
          </a:ln>
        </p:spPr>
      </p:pic>
      <p:pic>
        <p:nvPicPr>
          <p:cNvPr id="11" name="Shape 106"/>
          <p:cNvPicPr preferRelativeResize="0"/>
          <p:nvPr/>
        </p:nvPicPr>
        <p:blipFill rotWithShape="1">
          <a:blip r:embed="rId8">
            <a:alphaModFix/>
          </a:blip>
          <a:srcRect t="14710" b="7413"/>
          <a:stretch/>
        </p:blipFill>
        <p:spPr>
          <a:xfrm>
            <a:off x="1684575" y="5825967"/>
            <a:ext cx="1048300" cy="889533"/>
          </a:xfrm>
          <a:prstGeom prst="rect">
            <a:avLst/>
          </a:prstGeom>
          <a:noFill/>
          <a:ln>
            <a:noFill/>
          </a:ln>
        </p:spPr>
      </p:pic>
      <p:pic>
        <p:nvPicPr>
          <p:cNvPr id="12" name="Picture 4" descr="Image result for mhrd logo"/>
          <p:cNvPicPr>
            <a:picLocks noChangeAspect="1" noChangeArrowheads="1"/>
          </p:cNvPicPr>
          <p:nvPr/>
        </p:nvPicPr>
        <p:blipFill>
          <a:blip r:embed="rId9" cstate="print"/>
          <a:srcRect/>
          <a:stretch>
            <a:fillRect/>
          </a:stretch>
        </p:blipFill>
        <p:spPr bwMode="auto">
          <a:xfrm>
            <a:off x="381000" y="533400"/>
            <a:ext cx="1447800" cy="990600"/>
          </a:xfrm>
          <a:prstGeom prst="rect">
            <a:avLst/>
          </a:prstGeom>
          <a:noFill/>
        </p:spPr>
      </p:pic>
      <p:pic>
        <p:nvPicPr>
          <p:cNvPr id="13" name="Picture 2" descr="Image result for gni logo"/>
          <p:cNvPicPr>
            <a:picLocks noChangeAspect="1" noChangeArrowheads="1"/>
          </p:cNvPicPr>
          <p:nvPr/>
        </p:nvPicPr>
        <p:blipFill>
          <a:blip r:embed="rId10"/>
          <a:srcRect/>
          <a:stretch>
            <a:fillRect/>
          </a:stretch>
        </p:blipFill>
        <p:spPr bwMode="auto">
          <a:xfrm>
            <a:off x="7620000" y="228600"/>
            <a:ext cx="1206500" cy="990600"/>
          </a:xfrm>
          <a:prstGeom prst="rect">
            <a:avLst/>
          </a:prstGeom>
          <a:noFill/>
        </p:spPr>
      </p:pic>
    </p:spTree>
    <p:extLst>
      <p:ext uri="{BB962C8B-B14F-4D97-AF65-F5344CB8AC3E}">
        <p14:creationId xmlns="" xmlns:p14="http://schemas.microsoft.com/office/powerpoint/2010/main" val="299047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752600"/>
            <a:ext cx="6858000" cy="3416320"/>
          </a:xfrm>
          <a:prstGeom prst="rect">
            <a:avLst/>
          </a:prstGeom>
          <a:noFill/>
        </p:spPr>
        <p:txBody>
          <a:bodyPr wrap="square" rtlCol="0">
            <a:spAutoFit/>
          </a:bodyPr>
          <a:lstStyle/>
          <a:p>
            <a:pPr algn="just">
              <a:lnSpc>
                <a:spcPct val="150000"/>
              </a:lnSpc>
              <a:buFont typeface="Wingdings" pitchFamily="2" charset="2"/>
              <a:buChar char="v"/>
            </a:pPr>
            <a:r>
              <a:rPr lang="en-US" dirty="0" smtClean="0">
                <a:latin typeface="Times New Roman" pitchFamily="18" charset="0"/>
                <a:cs typeface="Times New Roman" pitchFamily="18" charset="0"/>
              </a:rPr>
              <a:t> An ORM is a code library that automates the transfer of data stored in relational databases tables into objects.</a:t>
            </a:r>
          </a:p>
          <a:p>
            <a:pPr algn="just">
              <a:lnSpc>
                <a:spcPct val="150000"/>
              </a:lnSpc>
              <a:buFont typeface="Wingdings" pitchFamily="2" charset="2"/>
              <a:buChar char="v"/>
            </a:pPr>
            <a:r>
              <a:rPr lang="en-US" dirty="0" smtClean="0">
                <a:latin typeface="Times New Roman" pitchFamily="18" charset="0"/>
                <a:cs typeface="Times New Roman" pitchFamily="18" charset="0"/>
              </a:rPr>
              <a:t> Each class  is a database table and each attribute, variable represents column.</a:t>
            </a:r>
          </a:p>
          <a:p>
            <a:pPr algn="just">
              <a:lnSpc>
                <a:spcPct val="150000"/>
              </a:lnSpc>
              <a:buFont typeface="Wingdings" pitchFamily="2" charset="2"/>
              <a:buChar char="v"/>
            </a:pPr>
            <a:r>
              <a:rPr lang="en-US" dirty="0" smtClean="0">
                <a:latin typeface="Times New Roman" pitchFamily="18" charset="0"/>
                <a:cs typeface="Times New Roman" pitchFamily="18" charset="0"/>
              </a:rPr>
              <a:t> Allows the developer to write Python code instead of SQL to </a:t>
            </a:r>
            <a:r>
              <a:rPr lang="en-US" b="1" dirty="0" smtClean="0">
                <a:latin typeface="Times New Roman" pitchFamily="18" charset="0"/>
                <a:cs typeface="Times New Roman" pitchFamily="18" charset="0"/>
              </a:rPr>
              <a:t>create, read, update and delete</a:t>
            </a:r>
            <a:r>
              <a:rPr lang="en-US" dirty="0" smtClean="0">
                <a:latin typeface="Times New Roman" pitchFamily="18" charset="0"/>
                <a:cs typeface="Times New Roman" pitchFamily="18" charset="0"/>
              </a:rPr>
              <a:t> data and schemas in their database. </a:t>
            </a:r>
          </a:p>
          <a:p>
            <a:pPr algn="just">
              <a:lnSpc>
                <a:spcPct val="150000"/>
              </a:lnSpc>
              <a:buFont typeface="Wingdings" pitchFamily="2" charset="2"/>
              <a:buChar char="v"/>
            </a:pPr>
            <a:r>
              <a:rPr lang="en-US" dirty="0" smtClean="0">
                <a:latin typeface="Times New Roman" pitchFamily="18" charset="0"/>
                <a:cs typeface="Times New Roman" pitchFamily="18" charset="0"/>
              </a:rPr>
              <a:t> Developers can use the programming language they are comfortable with to work with a database instead of writing SQL queries.</a:t>
            </a:r>
          </a:p>
        </p:txBody>
      </p:sp>
      <p:sp>
        <p:nvSpPr>
          <p:cNvPr id="8" name="TextBox 7"/>
          <p:cNvSpPr txBox="1"/>
          <p:nvPr/>
        </p:nvSpPr>
        <p:spPr>
          <a:xfrm>
            <a:off x="2895600" y="990600"/>
            <a:ext cx="28956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d.) Django ORM</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600200" y="1501914"/>
            <a:ext cx="47244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Features</a:t>
            </a:r>
            <a:endParaRPr lang="en-US" sz="4000" b="1" dirty="0">
              <a:latin typeface="Times New Roman" pitchFamily="18" charset="0"/>
              <a:cs typeface="Times New Roman" pitchFamily="18" charset="0"/>
            </a:endParaRPr>
          </a:p>
        </p:txBody>
      </p:sp>
      <p:sp>
        <p:nvSpPr>
          <p:cNvPr id="8" name="TextBox 7"/>
          <p:cNvSpPr txBox="1"/>
          <p:nvPr/>
        </p:nvSpPr>
        <p:spPr>
          <a:xfrm>
            <a:off x="762000" y="2616608"/>
            <a:ext cx="7772400" cy="2400657"/>
          </a:xfrm>
          <a:prstGeom prst="rect">
            <a:avLst/>
          </a:prstGeom>
          <a:noFill/>
        </p:spPr>
        <p:txBody>
          <a:bodyPr wrap="square" rtlCol="0">
            <a:spAutoFit/>
          </a:bodyPr>
          <a:lstStyle/>
          <a:p>
            <a:pPr algn="just">
              <a:lnSpc>
                <a:spcPct val="150000"/>
              </a:lnSpc>
              <a:buFont typeface="Wingdings" pitchFamily="2" charset="2"/>
              <a:buChar char="§"/>
            </a:pPr>
            <a:r>
              <a:rPr lang="en-US" sz="2000" dirty="0" smtClean="0">
                <a:latin typeface="Times New Roman" pitchFamily="18" charset="0"/>
                <a:cs typeface="Times New Roman" pitchFamily="18" charset="0"/>
              </a:rPr>
              <a:t> Dynamic Data Transfer.</a:t>
            </a:r>
          </a:p>
          <a:p>
            <a:pPr algn="just">
              <a:lnSpc>
                <a:spcPct val="150000"/>
              </a:lnSpc>
              <a:buFont typeface="Wingdings" pitchFamily="2" charset="2"/>
              <a:buChar char="§"/>
            </a:pPr>
            <a:r>
              <a:rPr lang="en-US" sz="2000" dirty="0" smtClean="0">
                <a:latin typeface="Times New Roman" pitchFamily="18" charset="0"/>
                <a:cs typeface="Times New Roman" pitchFamily="18" charset="0"/>
              </a:rPr>
              <a:t> Scheme Management </a:t>
            </a:r>
            <a:r>
              <a:rPr lang="en-US" sz="2000" b="1" dirty="0" smtClean="0">
                <a:latin typeface="Times New Roman" pitchFamily="18" charset="0"/>
                <a:cs typeface="Times New Roman" pitchFamily="18" charset="0"/>
              </a:rPr>
              <a:t>C.R.U.D.</a:t>
            </a:r>
          </a:p>
          <a:p>
            <a:pPr algn="just">
              <a:lnSpc>
                <a:spcPct val="150000"/>
              </a:lnSpc>
              <a:buFont typeface="Wingdings" pitchFamily="2" charset="2"/>
              <a:buChar char="§"/>
            </a:pP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Implementation (Basic) to guide user.</a:t>
            </a:r>
          </a:p>
          <a:p>
            <a:pPr algn="just">
              <a:lnSpc>
                <a:spcPct val="150000"/>
              </a:lnSpc>
              <a:buFont typeface="Wingdings" pitchFamily="2" charset="2"/>
              <a:buChar char="§"/>
            </a:pPr>
            <a:r>
              <a:rPr lang="en-US" sz="2000" dirty="0" smtClean="0">
                <a:latin typeface="Times New Roman" pitchFamily="18" charset="0"/>
                <a:cs typeface="Times New Roman" pitchFamily="18" charset="0"/>
              </a:rPr>
              <a:t> 2 Dashboard’s </a:t>
            </a:r>
          </a:p>
          <a:p>
            <a:pPr algn="just">
              <a:lnSpc>
                <a:spcPct val="150000"/>
              </a:lnSpc>
              <a:buFont typeface="Wingdings" pitchFamily="2" charset="2"/>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Rights to Admin and end user.</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8601"/>
            <a:ext cx="8520600" cy="609600"/>
          </a:xfrm>
        </p:spPr>
        <p:txBody>
          <a:bodyPr>
            <a:noAutofit/>
          </a:bodyPr>
          <a:lstStyle/>
          <a:p>
            <a:r>
              <a:rPr lang="en-US" sz="2800" dirty="0" smtClean="0">
                <a:latin typeface="Times New Roman" pitchFamily="18" charset="0"/>
                <a:cs typeface="Times New Roman" pitchFamily="18" charset="0"/>
              </a:rPr>
              <a:t>Website Overview</a:t>
            </a:r>
            <a:endParaRPr lang="en-US" sz="2800"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914400"/>
            <a:ext cx="8520600" cy="4876801"/>
          </a:xfrm>
        </p:spPr>
        <p:txBody>
          <a:bodyPr>
            <a:noAutofit/>
          </a:bodyPr>
          <a:lstStyle/>
          <a:p>
            <a:pPr>
              <a:lnSpc>
                <a:spcPct val="170000"/>
              </a:lnSpc>
              <a:buFont typeface="Wingdings" pitchFamily="2" charset="2"/>
              <a:buChar char="§"/>
            </a:pPr>
            <a:r>
              <a:rPr lang="en-US" sz="1100" dirty="0" smtClean="0">
                <a:latin typeface="Times New Roman" pitchFamily="18" charset="0"/>
                <a:cs typeface="Times New Roman" pitchFamily="18" charset="0"/>
              </a:rPr>
              <a:t>Opening The website Will redirect the User to the Homepage , Where an information About the Website, Our Ministers , Departments , Various Initiatives And Schemes ,  About Upcoming Scheme is Provided.</a:t>
            </a:r>
          </a:p>
          <a:p>
            <a:pPr>
              <a:lnSpc>
                <a:spcPct val="170000"/>
              </a:lnSpc>
              <a:buFont typeface="Wingdings" pitchFamily="2" charset="2"/>
              <a:buChar char="§"/>
            </a:pPr>
            <a:r>
              <a:rPr lang="en-US" sz="1100" dirty="0" smtClean="0">
                <a:latin typeface="Times New Roman" pitchFamily="18" charset="0"/>
                <a:cs typeface="Times New Roman" pitchFamily="18" charset="0"/>
              </a:rPr>
              <a:t>User can See the List of recently initiated Schemes on the website , and if he is interested he/she can view the list of all schemes. If user wants to enroll so as to get the benefit of scheme he has to register himself into our portal by providing some information (which are needed at the time of registration).</a:t>
            </a:r>
          </a:p>
          <a:p>
            <a:pPr>
              <a:lnSpc>
                <a:spcPct val="170000"/>
              </a:lnSpc>
              <a:buFont typeface="Wingdings" pitchFamily="2" charset="2"/>
              <a:buChar char="§"/>
            </a:pPr>
            <a:r>
              <a:rPr lang="en-US" sz="1100" dirty="0" err="1" smtClean="0">
                <a:latin typeface="Times New Roman" pitchFamily="18" charset="0"/>
                <a:cs typeface="Times New Roman" pitchFamily="18" charset="0"/>
              </a:rPr>
              <a:t>Otp</a:t>
            </a:r>
            <a:r>
              <a:rPr lang="en-US" sz="1100" dirty="0" smtClean="0">
                <a:latin typeface="Times New Roman" pitchFamily="18" charset="0"/>
                <a:cs typeface="Times New Roman" pitchFamily="18" charset="0"/>
              </a:rPr>
              <a:t> Verification , Email Verification is provided, user data is completely secured.(</a:t>
            </a:r>
            <a:r>
              <a:rPr lang="en-US" sz="1100" b="1" dirty="0" err="1" smtClean="0">
                <a:latin typeface="Times New Roman" pitchFamily="18" charset="0"/>
                <a:cs typeface="Times New Roman" pitchFamily="18" charset="0"/>
              </a:rPr>
              <a:t>Django</a:t>
            </a:r>
            <a:r>
              <a:rPr lang="en-US" sz="1100" dirty="0" smtClean="0">
                <a:latin typeface="Times New Roman" pitchFamily="18" charset="0"/>
                <a:cs typeface="Times New Roman" pitchFamily="18" charset="0"/>
              </a:rPr>
              <a:t>)</a:t>
            </a:r>
          </a:p>
          <a:p>
            <a:pPr>
              <a:lnSpc>
                <a:spcPct val="170000"/>
              </a:lnSpc>
              <a:buFont typeface="Wingdings" pitchFamily="2" charset="2"/>
              <a:buChar char="§"/>
            </a:pPr>
            <a:r>
              <a:rPr lang="en-US" sz="1100" dirty="0" smtClean="0">
                <a:latin typeface="Times New Roman" pitchFamily="18" charset="0"/>
                <a:cs typeface="Times New Roman" pitchFamily="18" charset="0"/>
              </a:rPr>
              <a:t>After Registering he has his own user Dashboard where he can see the list of schemes in which he is enrolled , also get the knowledge of the schemes rating and many more things and he will be notified on email whenever a new schemes is launched.</a:t>
            </a:r>
          </a:p>
          <a:p>
            <a:pPr>
              <a:lnSpc>
                <a:spcPct val="170000"/>
              </a:lnSpc>
              <a:buFont typeface="Wingdings" pitchFamily="2" charset="2"/>
              <a:buChar char="§"/>
            </a:pPr>
            <a:r>
              <a:rPr lang="en-US" sz="1100" dirty="0" smtClean="0">
                <a:latin typeface="Times New Roman" pitchFamily="18" charset="0"/>
                <a:cs typeface="Times New Roman" pitchFamily="18" charset="0"/>
              </a:rPr>
              <a:t>An Admin Panel / Dashboard is also Provided to the user where he can Edit (add , update, delete) a new scheme or an existing scheme. Also he has the credentials to see the recently connected users , he can see the statics of how scheme is successful, he has the record of the no. of users connected with the scheme.</a:t>
            </a:r>
          </a:p>
          <a:p>
            <a:pPr>
              <a:lnSpc>
                <a:spcPct val="170000"/>
              </a:lnSpc>
              <a:buFont typeface="Wingdings" pitchFamily="2" charset="2"/>
              <a:buChar char="§"/>
            </a:pPr>
            <a:r>
              <a:rPr lang="en-US" sz="1100" dirty="0" smtClean="0">
                <a:latin typeface="Times New Roman" pitchFamily="18" charset="0"/>
                <a:cs typeface="Times New Roman" pitchFamily="18" charset="0"/>
              </a:rPr>
              <a:t>He can Check about the particular user by just entering any of the information and see the fastest results with in a couple of seconds.</a:t>
            </a:r>
          </a:p>
          <a:p>
            <a:pPr>
              <a:lnSpc>
                <a:spcPct val="170000"/>
              </a:lnSpc>
              <a:buFont typeface="Wingdings" pitchFamily="2" charset="2"/>
              <a:buChar char="§"/>
            </a:pPr>
            <a:r>
              <a:rPr lang="en-US" sz="1100" dirty="0" smtClean="0">
                <a:latin typeface="Times New Roman" pitchFamily="18" charset="0"/>
                <a:cs typeface="Times New Roman" pitchFamily="18" charset="0"/>
              </a:rPr>
              <a:t>All data is Coming to Webpage / dashboard Dynamically, Admin has provided User-Interface for that Where he can just enter the fields like (Title ,Short Description, About The Scheme, image for scheme) and the information has been updated after Submitting , there is no need to code for displaying the data.</a:t>
            </a:r>
            <a:endParaRPr lang="en-US" sz="1100" dirty="0">
              <a:latin typeface="Times New Roman" pitchFamily="18" charset="0"/>
              <a:cs typeface="Times New Roman" pitchFamily="18" charset="0"/>
            </a:endParaRPr>
          </a:p>
        </p:txBody>
      </p:sp>
      <p:pic>
        <p:nvPicPr>
          <p:cNvPr id="4" name="Shape 99"/>
          <p:cNvPicPr preferRelativeResize="0"/>
          <p:nvPr/>
        </p:nvPicPr>
        <p:blipFill>
          <a:blip r:embed="rId2" cstate="print">
            <a:alphaModFix/>
          </a:blip>
          <a:stretch>
            <a:fillRect/>
          </a:stretch>
        </p:blipFill>
        <p:spPr>
          <a:xfrm>
            <a:off x="3986125" y="5825967"/>
            <a:ext cx="798400" cy="889533"/>
          </a:xfrm>
          <a:prstGeom prst="rect">
            <a:avLst/>
          </a:prstGeom>
          <a:noFill/>
          <a:ln>
            <a:noFill/>
          </a:ln>
        </p:spPr>
      </p:pic>
      <p:pic>
        <p:nvPicPr>
          <p:cNvPr id="5" name="Shape 100"/>
          <p:cNvPicPr preferRelativeResize="0"/>
          <p:nvPr/>
        </p:nvPicPr>
        <p:blipFill rotWithShape="1">
          <a:blip r:embed="rId3" cstate="print">
            <a:alphaModFix/>
          </a:blip>
          <a:srcRect l="11287" r="15030"/>
          <a:stretch/>
        </p:blipFill>
        <p:spPr>
          <a:xfrm>
            <a:off x="6136576" y="5825967"/>
            <a:ext cx="1233275" cy="889533"/>
          </a:xfrm>
          <a:prstGeom prst="rect">
            <a:avLst/>
          </a:prstGeom>
          <a:noFill/>
          <a:ln>
            <a:noFill/>
          </a:ln>
        </p:spPr>
      </p:pic>
      <p:pic>
        <p:nvPicPr>
          <p:cNvPr id="6" name="Shape 101"/>
          <p:cNvPicPr preferRelativeResize="0"/>
          <p:nvPr/>
        </p:nvPicPr>
        <p:blipFill rotWithShape="1">
          <a:blip r:embed="rId4">
            <a:alphaModFix/>
          </a:blip>
          <a:srcRect l="6680" r="-6680"/>
          <a:stretch/>
        </p:blipFill>
        <p:spPr>
          <a:xfrm>
            <a:off x="304800" y="5825967"/>
            <a:ext cx="1233275" cy="889533"/>
          </a:xfrm>
          <a:prstGeom prst="rect">
            <a:avLst/>
          </a:prstGeom>
          <a:noFill/>
          <a:ln>
            <a:noFill/>
          </a:ln>
        </p:spPr>
      </p:pic>
      <p:pic>
        <p:nvPicPr>
          <p:cNvPr id="7" name="Shape 103"/>
          <p:cNvPicPr preferRelativeResize="0"/>
          <p:nvPr/>
        </p:nvPicPr>
        <p:blipFill>
          <a:blip r:embed="rId5">
            <a:alphaModFix/>
          </a:blip>
          <a:stretch>
            <a:fillRect/>
          </a:stretch>
        </p:blipFill>
        <p:spPr>
          <a:xfrm>
            <a:off x="2859100" y="5825967"/>
            <a:ext cx="798450" cy="889533"/>
          </a:xfrm>
          <a:prstGeom prst="rect">
            <a:avLst/>
          </a:prstGeom>
          <a:noFill/>
          <a:ln>
            <a:noFill/>
          </a:ln>
        </p:spPr>
      </p:pic>
      <p:pic>
        <p:nvPicPr>
          <p:cNvPr id="8" name="Shape 104"/>
          <p:cNvPicPr preferRelativeResize="0"/>
          <p:nvPr/>
        </p:nvPicPr>
        <p:blipFill rotWithShape="1">
          <a:blip r:embed="rId6">
            <a:alphaModFix/>
          </a:blip>
          <a:srcRect l="34738"/>
          <a:stretch/>
        </p:blipFill>
        <p:spPr>
          <a:xfrm>
            <a:off x="5010076" y="5825967"/>
            <a:ext cx="892925" cy="889533"/>
          </a:xfrm>
          <a:prstGeom prst="rect">
            <a:avLst/>
          </a:prstGeom>
          <a:noFill/>
          <a:ln>
            <a:noFill/>
          </a:ln>
        </p:spPr>
      </p:pic>
      <p:pic>
        <p:nvPicPr>
          <p:cNvPr id="9" name="Shape 105"/>
          <p:cNvPicPr preferRelativeResize="0"/>
          <p:nvPr/>
        </p:nvPicPr>
        <p:blipFill>
          <a:blip r:embed="rId7">
            <a:alphaModFix/>
          </a:blip>
          <a:stretch>
            <a:fillRect/>
          </a:stretch>
        </p:blipFill>
        <p:spPr>
          <a:xfrm>
            <a:off x="7603426" y="5825967"/>
            <a:ext cx="1400625" cy="889533"/>
          </a:xfrm>
          <a:prstGeom prst="rect">
            <a:avLst/>
          </a:prstGeom>
          <a:noFill/>
          <a:ln>
            <a:noFill/>
          </a:ln>
        </p:spPr>
      </p:pic>
      <p:pic>
        <p:nvPicPr>
          <p:cNvPr id="10" name="Shape 106"/>
          <p:cNvPicPr preferRelativeResize="0"/>
          <p:nvPr/>
        </p:nvPicPr>
        <p:blipFill rotWithShape="1">
          <a:blip r:embed="rId8">
            <a:alphaModFix/>
          </a:blip>
          <a:srcRect t="14710" b="7413"/>
          <a:stretch/>
        </p:blipFill>
        <p:spPr>
          <a:xfrm>
            <a:off x="1684575" y="5825967"/>
            <a:ext cx="1048300" cy="889533"/>
          </a:xfrm>
          <a:prstGeom prst="rect">
            <a:avLst/>
          </a:prstGeom>
          <a:noFill/>
          <a:ln>
            <a:noFill/>
          </a:ln>
        </p:spPr>
      </p:pic>
      <p:pic>
        <p:nvPicPr>
          <p:cNvPr id="11" name="Picture 4" descr="Image result for mhrd logo"/>
          <p:cNvPicPr>
            <a:picLocks noChangeAspect="1" noChangeArrowheads="1"/>
          </p:cNvPicPr>
          <p:nvPr/>
        </p:nvPicPr>
        <p:blipFill>
          <a:blip r:embed="rId9" cstate="print"/>
          <a:srcRect/>
          <a:stretch>
            <a:fillRect/>
          </a:stretch>
        </p:blipFill>
        <p:spPr bwMode="auto">
          <a:xfrm>
            <a:off x="304800" y="228600"/>
            <a:ext cx="1752600" cy="685800"/>
          </a:xfrm>
          <a:prstGeom prst="rect">
            <a:avLst/>
          </a:prstGeom>
          <a:noFill/>
        </p:spPr>
      </p:pic>
      <p:pic>
        <p:nvPicPr>
          <p:cNvPr id="12" name="Picture 2" descr="Image result for gni logo"/>
          <p:cNvPicPr>
            <a:picLocks noChangeAspect="1" noChangeArrowheads="1"/>
          </p:cNvPicPr>
          <p:nvPr/>
        </p:nvPicPr>
        <p:blipFill>
          <a:blip r:embed="rId10"/>
          <a:srcRect/>
          <a:stretch>
            <a:fillRect/>
          </a:stretch>
        </p:blipFill>
        <p:spPr bwMode="auto">
          <a:xfrm>
            <a:off x="6858000" y="228601"/>
            <a:ext cx="1460500" cy="685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1600200"/>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Reference Used</a:t>
            </a:r>
            <a:endParaRPr lang="en-US" sz="4000" b="1" dirty="0">
              <a:latin typeface="Times New Roman" pitchFamily="18" charset="0"/>
              <a:cs typeface="Times New Roman" pitchFamily="18" charset="0"/>
            </a:endParaRPr>
          </a:p>
        </p:txBody>
      </p:sp>
      <p:sp>
        <p:nvSpPr>
          <p:cNvPr id="9" name="TextBox 8"/>
          <p:cNvSpPr txBox="1"/>
          <p:nvPr/>
        </p:nvSpPr>
        <p:spPr>
          <a:xfrm>
            <a:off x="762000" y="2514600"/>
            <a:ext cx="7620000" cy="2585323"/>
          </a:xfrm>
          <a:prstGeom prst="rect">
            <a:avLst/>
          </a:prstGeom>
          <a:noFill/>
        </p:spPr>
        <p:txBody>
          <a:bodyPr wrap="square" rtlCol="0">
            <a:spAutoFit/>
          </a:bodyPr>
          <a:lstStyle/>
          <a:p>
            <a:pPr marL="342900" indent="-342900">
              <a:lnSpc>
                <a:spcPct val="150000"/>
              </a:lnSpc>
              <a:buAutoNum type="arabicPeriod"/>
            </a:pPr>
            <a:r>
              <a:rPr lang="en-US" dirty="0" smtClean="0">
                <a:latin typeface="Times New Roman" pitchFamily="18" charset="0"/>
                <a:cs typeface="Times New Roman" pitchFamily="18" charset="0"/>
              </a:rPr>
              <a:t>http://mhrd.gov.in/</a:t>
            </a:r>
          </a:p>
          <a:p>
            <a:pPr marL="342900" indent="-342900">
              <a:lnSpc>
                <a:spcPct val="150000"/>
              </a:lnSpc>
              <a:buAutoNum type="arabicPeriod"/>
            </a:pPr>
            <a:r>
              <a:rPr lang="en-US" dirty="0" smtClean="0">
                <a:latin typeface="Times New Roman" pitchFamily="18" charset="0"/>
                <a:cs typeface="Times New Roman" pitchFamily="18" charset="0"/>
              </a:rPr>
              <a:t>https://www.facilities.aicte-india.org/dashboard/pages/dashboardaicte.php</a:t>
            </a:r>
          </a:p>
          <a:p>
            <a:pPr marL="342900" indent="-342900">
              <a:lnSpc>
                <a:spcPct val="150000"/>
              </a:lnSpc>
              <a:buAutoNum type="arabicPeriod"/>
            </a:pPr>
            <a:r>
              <a:rPr lang="en-US" dirty="0" smtClean="0">
                <a:latin typeface="Times New Roman" pitchFamily="18" charset="0"/>
                <a:cs typeface="Times New Roman" pitchFamily="18" charset="0"/>
              </a:rPr>
              <a:t>https://www.w3.org/html/</a:t>
            </a:r>
          </a:p>
          <a:p>
            <a:pPr marL="342900" indent="-342900">
              <a:lnSpc>
                <a:spcPct val="150000"/>
              </a:lnSpc>
              <a:buAutoNum type="arabicPeriod"/>
            </a:pPr>
            <a:r>
              <a:rPr lang="en-US" dirty="0" smtClean="0">
                <a:latin typeface="Times New Roman" pitchFamily="18" charset="0"/>
                <a:cs typeface="Times New Roman" pitchFamily="18" charset="0"/>
              </a:rPr>
              <a:t>https://www.w3.org/Style/CSS/</a:t>
            </a:r>
          </a:p>
          <a:p>
            <a:pPr marL="342900" indent="-342900">
              <a:lnSpc>
                <a:spcPct val="150000"/>
              </a:lnSpc>
              <a:buAutoNum type="arabicPeriod"/>
            </a:pPr>
            <a:r>
              <a:rPr lang="en-US" dirty="0" smtClean="0">
                <a:latin typeface="Times New Roman" pitchFamily="18" charset="0"/>
                <a:cs typeface="Times New Roman" pitchFamily="18" charset="0"/>
              </a:rPr>
              <a:t>https://www.javascript.com/</a:t>
            </a:r>
          </a:p>
          <a:p>
            <a:pPr marL="342900" indent="-342900">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2721114"/>
            <a:ext cx="68580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Any Questions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1600" y="2721114"/>
            <a:ext cx="6858000" cy="707886"/>
          </a:xfrm>
          <a:prstGeom prst="rect">
            <a:avLst/>
          </a:prstGeom>
          <a:noFill/>
        </p:spPr>
        <p:txBody>
          <a:bodyPr wrap="square" rtlCol="0">
            <a:spAutoFit/>
          </a:bodyPr>
          <a:lstStyle/>
          <a:p>
            <a:pPr algn="ctr"/>
            <a:r>
              <a:rPr lang="en-US" sz="4000" b="1" smtClean="0">
                <a:latin typeface="Times New Roman" pitchFamily="18" charset="0"/>
                <a:cs typeface="Times New Roman" pitchFamily="18" charset="0"/>
              </a:rPr>
              <a:t>Any Feedbacks </a:t>
            </a:r>
            <a:r>
              <a:rPr lang="en-US" sz="4000" b="1" dirty="0" smtClean="0">
                <a:latin typeface="Times New Roman" pitchFamily="18" charset="0"/>
                <a:cs typeface="Times New Roman" pitchFamily="18" charset="0"/>
              </a:rPr>
              <a:t>??</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15" name="Rectangle 14"/>
          <p:cNvSpPr/>
          <p:nvPr/>
        </p:nvSpPr>
        <p:spPr>
          <a:xfrm>
            <a:off x="1905000" y="2187714"/>
            <a:ext cx="5410200" cy="646331"/>
          </a:xfrm>
          <a:prstGeom prst="rect">
            <a:avLst/>
          </a:prstGeom>
        </p:spPr>
        <p:txBody>
          <a:bodyPr wrap="square">
            <a:spAutoFit/>
          </a:bodyPr>
          <a:lstStyle/>
          <a:p>
            <a:pPr algn="ctr"/>
            <a:r>
              <a:rPr lang="en-US" sz="3600" b="1" dirty="0" smtClean="0">
                <a:latin typeface="Times New Roman" pitchFamily="18" charset="0"/>
                <a:cs typeface="Times New Roman" pitchFamily="18" charset="0"/>
              </a:rPr>
              <a:t>Problem Statement </a:t>
            </a:r>
            <a:endParaRPr lang="en-US" sz="3600" b="1" dirty="0">
              <a:latin typeface="Times New Roman" pitchFamily="18" charset="0"/>
              <a:cs typeface="Times New Roman" pitchFamily="18" charset="0"/>
            </a:endParaRPr>
          </a:p>
        </p:txBody>
      </p:sp>
      <p:sp>
        <p:nvSpPr>
          <p:cNvPr id="16" name="Rectangle 15"/>
          <p:cNvSpPr/>
          <p:nvPr/>
        </p:nvSpPr>
        <p:spPr>
          <a:xfrm>
            <a:off x="1524000" y="3581400"/>
            <a:ext cx="6400800" cy="954107"/>
          </a:xfrm>
          <a:prstGeom prst="rect">
            <a:avLst/>
          </a:prstGeom>
        </p:spPr>
        <p:txBody>
          <a:bodyPr wrap="square">
            <a:spAutoFit/>
          </a:bodyPr>
          <a:lstStyle/>
          <a:p>
            <a:pPr algn="just"/>
            <a:r>
              <a:rPr lang="en-US" sz="2800" i="1" dirty="0" smtClean="0">
                <a:latin typeface="Times New Roman" pitchFamily="18" charset="0"/>
                <a:cs typeface="Times New Roman" pitchFamily="18" charset="0"/>
              </a:rPr>
              <a:t>“  To Design and Develop the Dashboard For All MHRD Initiatives &amp; Schemes “</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15" name="Rectangle 14"/>
          <p:cNvSpPr/>
          <p:nvPr/>
        </p:nvSpPr>
        <p:spPr>
          <a:xfrm>
            <a:off x="1905000" y="2935069"/>
            <a:ext cx="5410200" cy="646331"/>
          </a:xfrm>
          <a:prstGeom prst="rect">
            <a:avLst/>
          </a:prstGeom>
        </p:spPr>
        <p:txBody>
          <a:bodyPr wrap="square">
            <a:spAutoFit/>
          </a:bodyPr>
          <a:lstStyle/>
          <a:p>
            <a:pPr algn="ctr"/>
            <a:r>
              <a:rPr lang="en-US" sz="3600" b="1" dirty="0" smtClean="0">
                <a:latin typeface="Times New Roman" pitchFamily="18" charset="0"/>
                <a:cs typeface="Times New Roman" pitchFamily="18" charset="0"/>
              </a:rPr>
              <a:t>Solution / Approach</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5" name="TextBox 4"/>
          <p:cNvSpPr txBox="1"/>
          <p:nvPr/>
        </p:nvSpPr>
        <p:spPr>
          <a:xfrm>
            <a:off x="533400" y="2057400"/>
            <a:ext cx="8077200" cy="2958502"/>
          </a:xfrm>
          <a:prstGeom prst="rect">
            <a:avLst/>
          </a:prstGeom>
          <a:noFill/>
        </p:spPr>
        <p:txBody>
          <a:bodyPr wrap="square" rtlCol="0">
            <a:spAutoFit/>
          </a:bodyPr>
          <a:lstStyle/>
          <a:p>
            <a:pPr marL="342900" indent="-342900">
              <a:lnSpc>
                <a:spcPct val="150000"/>
              </a:lnSpc>
              <a:buFont typeface="Wingdings" pitchFamily="2" charset="2"/>
              <a:buChar char="§"/>
            </a:pPr>
            <a:r>
              <a:rPr lang="en-US" sz="3200" dirty="0" smtClean="0">
                <a:latin typeface="Times New Roman" pitchFamily="18" charset="0"/>
                <a:cs typeface="Times New Roman" pitchFamily="18" charset="0"/>
              </a:rPr>
              <a:t>Research &amp; Analysis.</a:t>
            </a:r>
          </a:p>
          <a:p>
            <a:pPr marL="342900" indent="-342900">
              <a:lnSpc>
                <a:spcPct val="150000"/>
              </a:lnSpc>
              <a:buFont typeface="Wingdings" pitchFamily="2" charset="2"/>
              <a:buChar char="§"/>
            </a:pPr>
            <a:r>
              <a:rPr lang="en-US" sz="3200" dirty="0" smtClean="0">
                <a:latin typeface="Times New Roman" pitchFamily="18" charset="0"/>
                <a:cs typeface="Times New Roman" pitchFamily="18" charset="0"/>
              </a:rPr>
              <a:t>Data Modeling.</a:t>
            </a:r>
          </a:p>
          <a:p>
            <a:pPr marL="342900" indent="-342900">
              <a:lnSpc>
                <a:spcPct val="150000"/>
              </a:lnSpc>
              <a:buFont typeface="Wingdings" pitchFamily="2" charset="2"/>
              <a:buChar char="§"/>
            </a:pPr>
            <a:r>
              <a:rPr lang="en-US" sz="3200" dirty="0" smtClean="0">
                <a:latin typeface="Times New Roman" pitchFamily="18" charset="0"/>
                <a:cs typeface="Times New Roman" pitchFamily="18" charset="0"/>
              </a:rPr>
              <a:t>Design.</a:t>
            </a:r>
          </a:p>
          <a:p>
            <a:pPr marL="342900" indent="-342900">
              <a:lnSpc>
                <a:spcPct val="150000"/>
              </a:lnSpc>
              <a:buFont typeface="Wingdings" pitchFamily="2" charset="2"/>
              <a:buChar char="§"/>
            </a:pPr>
            <a:r>
              <a:rPr lang="en-US" sz="3200" dirty="0" smtClean="0">
                <a:latin typeface="Times New Roman" pitchFamily="18" charset="0"/>
                <a:cs typeface="Times New Roman" pitchFamily="18" charset="0"/>
              </a:rPr>
              <a:t>Implementation / Development.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5" name="TextBox 4"/>
          <p:cNvSpPr txBox="1"/>
          <p:nvPr/>
        </p:nvSpPr>
        <p:spPr>
          <a:xfrm>
            <a:off x="533400" y="1981200"/>
            <a:ext cx="8077200" cy="823752"/>
          </a:xfrm>
          <a:prstGeom prst="rect">
            <a:avLst/>
          </a:prstGeom>
          <a:noFill/>
        </p:spPr>
        <p:txBody>
          <a:bodyPr wrap="square" rtlCol="0">
            <a:spAutoFit/>
          </a:bodyPr>
          <a:lstStyle/>
          <a:p>
            <a:pPr marL="342900" indent="-342900" algn="ctr">
              <a:lnSpc>
                <a:spcPct val="150000"/>
              </a:lnSpc>
            </a:pPr>
            <a:r>
              <a:rPr lang="en-US" sz="3600" b="1" dirty="0" smtClean="0">
                <a:latin typeface="Times New Roman" pitchFamily="18" charset="0"/>
                <a:cs typeface="Times New Roman" pitchFamily="18" charset="0"/>
              </a:rPr>
              <a:t>1. Research &amp; Analysis</a:t>
            </a:r>
            <a:endParaRPr lang="en-US" sz="3600" b="1" dirty="0">
              <a:latin typeface="Times New Roman" pitchFamily="18" charset="0"/>
              <a:cs typeface="Times New Roman" pitchFamily="18" charset="0"/>
            </a:endParaRPr>
          </a:p>
        </p:txBody>
      </p:sp>
      <p:sp>
        <p:nvSpPr>
          <p:cNvPr id="6" name="TextBox 5"/>
          <p:cNvSpPr txBox="1"/>
          <p:nvPr/>
        </p:nvSpPr>
        <p:spPr>
          <a:xfrm>
            <a:off x="1143000" y="3124200"/>
            <a:ext cx="6248400" cy="1938992"/>
          </a:xfrm>
          <a:prstGeom prst="rect">
            <a:avLst/>
          </a:prstGeom>
          <a:noFill/>
        </p:spPr>
        <p:txBody>
          <a:bodyPr wrap="square" rtlCol="0">
            <a:spAutoFit/>
          </a:bodyPr>
          <a:lstStyle/>
          <a:p>
            <a:pPr algn="just">
              <a:buFont typeface="Wingdings" pitchFamily="2" charset="2"/>
              <a:buChar char="Ø"/>
            </a:pPr>
            <a:r>
              <a:rPr lang="en-US" sz="2000" dirty="0" smtClean="0">
                <a:latin typeface="Times New Roman" pitchFamily="18" charset="0"/>
                <a:cs typeface="Times New Roman" pitchFamily="18" charset="0"/>
              </a:rPr>
              <a:t>Visited various Govt. Websites ( mhrd.gov.in, www.aicte-india.org/, www.india.gov.in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Analyzing solution to the existing problems and how we can improve to make it more better. </a:t>
            </a:r>
          </a:p>
          <a:p>
            <a:pPr algn="just">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4" name="Picture 6" descr="C:\Users\Lenovo\Desktop\Schemes   Government of India  Ministry of Human Resource Development.png"/>
          <p:cNvPicPr>
            <a:picLocks noChangeAspect="1" noChangeArrowheads="1"/>
          </p:cNvPicPr>
          <p:nvPr/>
        </p:nvPicPr>
        <p:blipFill>
          <a:blip r:embed="rId4"/>
          <a:srcRect/>
          <a:stretch>
            <a:fillRect/>
          </a:stretch>
        </p:blipFill>
        <p:spPr bwMode="auto">
          <a:xfrm>
            <a:off x="457200" y="1676400"/>
            <a:ext cx="8058150" cy="4419599"/>
          </a:xfrm>
          <a:prstGeom prst="rect">
            <a:avLst/>
          </a:prstGeom>
          <a:noFill/>
        </p:spPr>
      </p:pic>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descr="C:\Users\Lenovo\Desktop\Rashtriya Uchchatar Shiksha Abhiyan  RUSA    Government of India  Ministry of Human Resource Development.png"/>
          <p:cNvPicPr>
            <a:picLocks noChangeAspect="1" noChangeArrowheads="1"/>
          </p:cNvPicPr>
          <p:nvPr/>
        </p:nvPicPr>
        <p:blipFill>
          <a:blip r:embed="rId4"/>
          <a:srcRect/>
          <a:stretch>
            <a:fillRect/>
          </a:stretch>
        </p:blipFill>
        <p:spPr bwMode="auto">
          <a:xfrm>
            <a:off x="609600" y="1905000"/>
            <a:ext cx="7924800" cy="4191000"/>
          </a:xfrm>
          <a:prstGeom prst="rect">
            <a:avLst/>
          </a:prstGeom>
          <a:noFill/>
        </p:spPr>
      </p:pic>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mhrd logo"/>
          <p:cNvPicPr>
            <a:picLocks noChangeAspect="1" noChangeArrowheads="1"/>
          </p:cNvPicPr>
          <p:nvPr/>
        </p:nvPicPr>
        <p:blipFill>
          <a:blip r:embed="rId2"/>
          <a:srcRect/>
          <a:stretch>
            <a:fillRect/>
          </a:stretch>
        </p:blipFill>
        <p:spPr bwMode="auto">
          <a:xfrm>
            <a:off x="304800" y="228600"/>
            <a:ext cx="2514600" cy="1295400"/>
          </a:xfrm>
          <a:prstGeom prst="rect">
            <a:avLst/>
          </a:prstGeom>
          <a:noFill/>
        </p:spPr>
      </p:pic>
      <p:pic>
        <p:nvPicPr>
          <p:cNvPr id="14" name="Picture 2" descr="Image result for gni logo"/>
          <p:cNvPicPr>
            <a:picLocks noChangeAspect="1" noChangeArrowheads="1"/>
          </p:cNvPicPr>
          <p:nvPr/>
        </p:nvPicPr>
        <p:blipFill>
          <a:blip r:embed="rId3"/>
          <a:srcRect/>
          <a:stretch>
            <a:fillRect/>
          </a:stretch>
        </p:blipFill>
        <p:spPr bwMode="auto">
          <a:xfrm>
            <a:off x="6858000" y="228601"/>
            <a:ext cx="2095500" cy="1295400"/>
          </a:xfrm>
          <a:prstGeom prst="rect">
            <a:avLst/>
          </a:prstGeom>
          <a:noFill/>
        </p:spPr>
      </p:pic>
      <p:sp>
        <p:nvSpPr>
          <p:cNvPr id="27650" name="AutoShape 2"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data:image/png;base64,iVBORw0KGgoAAAANSUhEUgAABIUAAALuCAYAAAAwr6YOAAAgAElEQVR4Xu3YQQEAAAgCMelf2iA3GzB8sXMECBAgQIAAAQIECBAgQIAAAQI5geUSC0yAAAECBAgQIECAAAECBAgQIHBGIU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KDHOlQAACAASURBV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YhfwAAQIECBAgQIAAAQIECBAgQCAoYBQKli4yAQIECBAgQIAAAQIECBAgQMAo5AcIECBAgAABAgQIECBAgAABAkEBo1CwdJEJECBAgAABAgQIECBAgAABAkYhP0CAAAECBAgQIECAAAECBAgQCAoYhYKli0yAAAECBAgQIECAAAECBAgQMAr5AQIECBAgQIAAAQIECBAgQIBAUMAoFCxdZAIECBAgQIAAAQIECBAgQICAUcgPECBAgAABAgQIECBAgAABAgSCAkahYOkiEyBAgAABAgQIECBAgAABAgSMQn6AAAECBAgQIECAAAECBAgQIBAUMAoFSxeZAAECBAgQIECAAAECBAgQIGAU8gMECBAgQIAAAQIECBAgQIAAgaCAUShYusgECBAgQIAAAQIECBAgQIAAAaOQHyBAgAABAgQIECBAgAABAgQIBAWMQsHSRSZAgAABAgQIECBAgAABAgQIGIX8AAECBAgQIECAAAECBAgQIEAgKGAUCpYuMgECBAgQIECAAAECBAgQIEDAKOQHCBAgQIAAAQIECBAgQIAAAQJBAaNQsHSRCRAgQIAAAQIECBAgQIAAAQJGIT9AgAABAgQIECBAgAABAgQIEAgKGIWCpYtMgAABAgQIECBAgAABAgQIEDAK+QECBAgQIECAAAECBAgQIECAQFDAKBQsXWQCBAgQIECAAAECBAgQIECAgFHIDxAgQIAAAQIECBAgQIAAAQIEggJGoWDpIhMgQIAAAQIECBAgQIAAAQIEjEJ+gAABAgQIECBAgAABAgQIECAQFDAKBUsXmQABAgQIECBAgAABAgQIECBgFPIDBAgQIECAAAECBAgQIECAAIGggFEoWLrIBAgQIECAAAECBAgQIECAAAGjkB8gQIAAAQIECBAgQIAAAQIECAQFjELB0kUmQIAAAQIECBAgQIAAAQIECBiF/AABAgQIECBAgAABAgQIECBAIChgFAqWLjIBAgQIECBAgAABAgQIECBAwCjkBwgQIECAAAECBAgQIECAAAECQQGjULB0kQkQIECAAAECkogrHAAAARhJREFUBAgQIECAAAECRiE/QIAAAQIECBAgQIAAAQIECBAIChiFgqWLTIAAAQIECBAgQIAAAQIECBAwCvkBAgQIECBAgAABAgQIECBAgEBQwCgULF1kAgQIECBAgAABAgQIECBAgIBRyA8QIECAAAECBAgQIECAAAECBIICRqFg6SITIECAAAECBAgQIECAAAECBIxCfoAAAQIECBAgQIAAAQIECBAgEBQwCgVLF5kAAQIECBAgQIAAAQIECBAgYBTyAwQIECBAgAABAgQIECBAgACBoIBRKFi6yAQIECBAgAABAgQIECBAgAABo5AfIECAAAECBAgQIECAAAECBAgEBYxCwdJFJkCAAAECBAgQIECAAAECBAg8inYC73HYUG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2" name="Picture 2" descr="C:\Users\Lenovo\Downloads\Rashtriya Uchchatar Shiksha Abhiyan  RUSA    Government of India  Ministry of Human Resource Development.png"/>
          <p:cNvPicPr>
            <a:picLocks noChangeAspect="1" noChangeArrowheads="1"/>
          </p:cNvPicPr>
          <p:nvPr/>
        </p:nvPicPr>
        <p:blipFill>
          <a:blip r:embed="rId4"/>
          <a:srcRect/>
          <a:stretch>
            <a:fillRect/>
          </a:stretch>
        </p:blipFill>
        <p:spPr bwMode="auto">
          <a:xfrm>
            <a:off x="533400" y="1524000"/>
            <a:ext cx="8305800" cy="2209800"/>
          </a:xfrm>
          <a:prstGeom prst="rect">
            <a:avLst/>
          </a:prstGeom>
          <a:noFill/>
        </p:spPr>
      </p:pic>
      <p:pic>
        <p:nvPicPr>
          <p:cNvPr id="46083" name="Picture 3" descr="C:\Users\Lenovo\Desktop\Rashtriya Uchchatar Shiksha Abhiyan  RUSA    Government of India  Ministry of Human Resource Developmen.png"/>
          <p:cNvPicPr>
            <a:picLocks noChangeAspect="1" noChangeArrowheads="1"/>
          </p:cNvPicPr>
          <p:nvPr/>
        </p:nvPicPr>
        <p:blipFill>
          <a:blip r:embed="rId5"/>
          <a:srcRect/>
          <a:stretch>
            <a:fillRect/>
          </a:stretch>
        </p:blipFill>
        <p:spPr bwMode="auto">
          <a:xfrm>
            <a:off x="533400" y="3810000"/>
            <a:ext cx="8267700" cy="2762250"/>
          </a:xfrm>
          <a:prstGeom prst="rect">
            <a:avLst/>
          </a:prstGeom>
          <a:noFill/>
        </p:spPr>
      </p:pic>
    </p:spTree>
    <p:extLst>
      <p:ext uri="{BB962C8B-B14F-4D97-AF65-F5344CB8AC3E}">
        <p14:creationId xmlns:p14="http://schemas.microsoft.com/office/powerpoint/2010/main" xmlns="" val="2602239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940</TotalTime>
  <Words>804</Words>
  <Application>Microsoft Office PowerPoint</Application>
  <PresentationFormat>On-screen Show (4:3)</PresentationFormat>
  <Paragraphs>94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Idea/Approach &amp; Details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 a.) Technology Stack </vt:lpstr>
      <vt:lpstr>Slide 16</vt:lpstr>
      <vt:lpstr>Slide 17</vt:lpstr>
      <vt:lpstr>Slide 18</vt:lpstr>
      <vt:lpstr>Slide 19</vt:lpstr>
      <vt:lpstr>Slide 20</vt:lpstr>
      <vt:lpstr>Slide 21</vt:lpstr>
      <vt:lpstr>Website Overview</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dc:title>
  <dc:creator>Nitika Sharma</dc:creator>
  <cp:lastModifiedBy>Lenovo</cp:lastModifiedBy>
  <cp:revision>135</cp:revision>
  <dcterms:created xsi:type="dcterms:W3CDTF">2018-01-11T16:29:59Z</dcterms:created>
  <dcterms:modified xsi:type="dcterms:W3CDTF">2018-04-02T07:26:08Z</dcterms:modified>
</cp:coreProperties>
</file>