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10234600" cy="7099300"/>
  <p:embeddedFontLst>
    <p:embeddedFont>
      <p:font typeface="Libre Baskerville"/>
      <p:regular r:id="rId40"/>
      <p:bold r:id="rId41"/>
      <p:italic r:id="rId42"/>
    </p:embeddedFont>
    <p:embeddedFont>
      <p:font typeface="Quintessential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gO3/cY4wvHRlk6BgWJJXoozu+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5DB047-988D-4B76-B5DE-9994FB04A2A2}">
  <a:tblStyle styleId="{055DB047-988D-4B76-B5DE-9994FB04A2A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regular.fntdata"/><Relationship Id="rId20" Type="http://schemas.openxmlformats.org/officeDocument/2006/relationships/slide" Target="slides/slide14.xml"/><Relationship Id="rId42" Type="http://schemas.openxmlformats.org/officeDocument/2006/relationships/font" Target="fonts/LibreBaskerville-italic.fntdata"/><Relationship Id="rId41" Type="http://schemas.openxmlformats.org/officeDocument/2006/relationships/font" Target="fonts/LibreBaskerville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Quintessential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there any reason to pay attention to more than just the current percept?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No – the correct decision depends only on the current percept because the world is fully observable!</a:t>
            </a:r>
            <a:endParaRPr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dirt-dumping problem is an example of the King Midas problem – mis-specifying the objective</a:t>
            </a:r>
            <a:endParaRPr/>
          </a:p>
        </p:txBody>
      </p:sp>
      <p:sp>
        <p:nvSpPr>
          <p:cNvPr id="477" name="Google Shape;477;p17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9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2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106 locations so 106^3 * 2^106 (ignoring power pellet stuff) =~ 10^38 states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Worse if the map is not fixed – all possible physics? No – can simply say 3^150 or whatever</a:t>
            </a:r>
            <a:endParaRPr/>
          </a:p>
        </p:txBody>
      </p:sp>
      <p:sp>
        <p:nvSpPr>
          <p:cNvPr id="551" name="Google Shape;551;p28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p3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 to achieve a goal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Pro: use goal to index into actions that might achieve it, eg “Have milk” -&gt; “buy milk”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Con: cannot handle tradeoffs among goals, failure probability etc.</a:t>
            </a:r>
            <a:endParaRPr/>
          </a:p>
        </p:txBody>
      </p:sp>
      <p:sp>
        <p:nvSpPr>
          <p:cNvPr id="564" name="Google Shape;564;p30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is a numeric scale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Pro: can compute expected values for actions, handle tradeoffs and uncertainty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Con: cannot (easily) index into actions</a:t>
            </a:r>
            <a:endParaRPr/>
          </a:p>
        </p:txBody>
      </p:sp>
      <p:sp>
        <p:nvSpPr>
          <p:cNvPr id="571" name="Google Shape;571;p31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/>
              <a:t>Please retain proper attribution and the reference to ai.berkeley.edu.  Thanks!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/>
          <p:nvPr>
            <p:ph idx="2" type="pic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1344216" y="4025507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2798564" y="-1446011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724173" y="307769"/>
            <a:ext cx="6496898" cy="947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60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/>
          <p:nvPr/>
        </p:nvSpPr>
        <p:spPr>
          <a:xfrm>
            <a:off x="0" y="1"/>
            <a:ext cx="563288" cy="562796"/>
          </a:xfrm>
          <a:prstGeom prst="rect">
            <a:avLst/>
          </a:prstGeom>
          <a:solidFill>
            <a:srgbClr val="FFC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724172" y="1487905"/>
            <a:ext cx="2712382" cy="438580"/>
          </a:xfrm>
          <a:prstGeom prst="rect">
            <a:avLst/>
          </a:prstGeom>
          <a:solidFill>
            <a:srgbClr val="060646"/>
          </a:solidFill>
          <a:ln>
            <a:noFill/>
          </a:ln>
        </p:spPr>
        <p:txBody>
          <a:bodyPr anchorCtr="0" anchor="ctr" bIns="34275" lIns="108000" spcFirstLastPara="1" rIns="10800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724172" y="2098785"/>
            <a:ext cx="7749752" cy="27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08000" spcFirstLastPara="1" rIns="10800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40C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>
                <a:solidFill>
                  <a:srgbClr val="0040C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ctrTitle"/>
          </p:nvPr>
        </p:nvSpPr>
        <p:spPr>
          <a:xfrm>
            <a:off x="0" y="783436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subTitle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2" name="Google Shape;42;p39"/>
          <p:cNvSpPr txBox="1"/>
          <p:nvPr>
            <p:ph idx="2" type="body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40"/>
          <p:cNvSpPr txBox="1"/>
          <p:nvPr>
            <p:ph idx="3" type="body"/>
          </p:nvPr>
        </p:nvSpPr>
        <p:spPr>
          <a:xfrm>
            <a:off x="3483773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40"/>
          <p:cNvSpPr txBox="1"/>
          <p:nvPr>
            <p:ph idx="4" type="body"/>
          </p:nvPr>
        </p:nvSpPr>
        <p:spPr>
          <a:xfrm>
            <a:off x="3483773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342904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" type="body"/>
          </p:nvPr>
        </p:nvSpPr>
        <p:spPr>
          <a:xfrm>
            <a:off x="2681291" y="204792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67" name="Google Shape;67;p43"/>
          <p:cNvSpPr txBox="1"/>
          <p:nvPr>
            <p:ph idx="2" type="body"/>
          </p:nvPr>
        </p:nvSpPr>
        <p:spPr>
          <a:xfrm>
            <a:off x="342904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8" name="Google Shape;68;p4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/>
          <p:nvPr/>
        </p:nvSpPr>
        <p:spPr>
          <a:xfrm>
            <a:off x="0" y="773434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Announcements</a:t>
            </a:r>
            <a:endParaRPr/>
          </a:p>
        </p:txBody>
      </p:sp>
      <p:sp>
        <p:nvSpPr>
          <p:cNvPr id="95" name="Google Shape;95;p1"/>
          <p:cNvSpPr txBox="1"/>
          <p:nvPr>
            <p:ph idx="1" type="body"/>
          </p:nvPr>
        </p:nvSpPr>
        <p:spPr>
          <a:xfrm>
            <a:off x="304800" y="971551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Upcoming due dates</a:t>
            </a:r>
            <a:br>
              <a:rPr lang="en-US" sz="2100"/>
            </a:br>
            <a:endParaRPr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HW 1</a:t>
            </a:r>
            <a:r>
              <a:rPr lang="en-US" sz="1800"/>
              <a:t>.  Deadline:</a:t>
            </a:r>
            <a:r>
              <a:rPr lang="en-US" sz="1800"/>
              <a:t> Friday 16 Sep, 11:59pm EST</a:t>
            </a:r>
            <a:br>
              <a:rPr lang="en-US" sz="1800"/>
            </a:br>
            <a:endParaRPr sz="1800"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Project 0.  </a:t>
            </a:r>
            <a:r>
              <a:rPr lang="en-US" sz="1800"/>
              <a:t>Deadline: Friday 23 Sep, 11:59 pm PST</a:t>
            </a:r>
            <a:endParaRPr sz="1800"/>
          </a:p>
          <a:p>
            <a:pPr indent="0" lvl="0" marL="557156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pocket calculators agents?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Yes!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Sensors = key state 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Actuators = digit display</a:t>
            </a:r>
            <a:endParaRPr/>
          </a:p>
        </p:txBody>
      </p:sp>
      <p:grpSp>
        <p:nvGrpSpPr>
          <p:cNvPr id="191" name="Google Shape;191;p10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92" name="Google Shape;192;p10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10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94" name="Google Shape;194;p10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95" name="Google Shape;195;p10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96" name="Google Shape;196;p10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98" name="Google Shape;198;p10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99" name="Google Shape;199;p10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200" name="Google Shape;200;p10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201" name="Google Shape;201;p10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203" name="Google Shape;203;p10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05" name="Google Shape;205;p10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 is more interested in agents with large computational resources and environments that require nontrivial decision making</a:t>
            </a:r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214" name="Google Shape;214;p11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11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16" name="Google Shape;216;p11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217" name="Google Shape;217;p11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223" name="Google Shape;223;p11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225" name="Google Shape;225;p11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27" name="Google Shape;227;p11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functions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304800" y="1082279"/>
            <a:ext cx="8839200" cy="1337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</a:t>
            </a:r>
            <a:r>
              <a:rPr b="1" i="1" lang="en-US">
                <a:solidFill>
                  <a:srgbClr val="FF0000"/>
                </a:solidFill>
              </a:rPr>
              <a:t>agent function</a:t>
            </a:r>
            <a:r>
              <a:rPr lang="en-US"/>
              <a:t> maps from percept histories to actions: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i="1" lang="en-US">
                <a:solidFill>
                  <a:srgbClr val="D500D6"/>
                </a:solidFill>
              </a:rPr>
              <a:t>f</a:t>
            </a:r>
            <a:r>
              <a:rPr lang="en-US">
                <a:solidFill>
                  <a:srgbClr val="D500D6"/>
                </a:solidFill>
              </a:rPr>
              <a:t> : </a:t>
            </a:r>
            <a:r>
              <a:rPr lang="en-US">
                <a:solidFill>
                  <a:srgbClr val="D500D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>
                <a:solidFill>
                  <a:srgbClr val="D500D6"/>
                </a:solidFill>
              </a:rPr>
              <a:t>→</a:t>
            </a:r>
            <a:r>
              <a:rPr i="1" lang="en-US">
                <a:solidFill>
                  <a:srgbClr val="D500D6"/>
                </a:solidFill>
              </a:rPr>
              <a:t> </a:t>
            </a:r>
            <a:r>
              <a:rPr i="1" lang="en-US">
                <a:solidFill>
                  <a:srgbClr val="D500D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I.e., the agent’s actual response to any sequence of percepts</a:t>
            </a:r>
            <a:endParaRPr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237" name="Google Shape;237;p12"/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39" name="Google Shape;239;p12"/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</p:grpSpPr>
          <p:sp>
            <p:nvSpPr>
              <p:cNvPr id="240" name="Google Shape;240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2"/>
            <p:cNvGrpSpPr/>
            <p:nvPr/>
          </p:nvGrpSpPr>
          <p:grpSpPr>
            <a:xfrm rot="-5400000">
              <a:off x="1354172" y="2779571"/>
              <a:ext cx="327958" cy="445502"/>
              <a:chOff x="3581400" y="1065143"/>
              <a:chExt cx="457200" cy="685800"/>
            </a:xfrm>
          </p:grpSpPr>
          <p:sp>
            <p:nvSpPr>
              <p:cNvPr id="245" name="Google Shape;245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2"/>
            <p:cNvGrpSpPr/>
            <p:nvPr/>
          </p:nvGrpSpPr>
          <p:grpSpPr>
            <a:xfrm rot="-5400000">
              <a:off x="1918952" y="3880565"/>
              <a:ext cx="331523" cy="446578"/>
              <a:chOff x="4572000" y="1065143"/>
              <a:chExt cx="462170" cy="687456"/>
            </a:xfrm>
          </p:grpSpPr>
          <p:sp>
            <p:nvSpPr>
              <p:cNvPr id="250" name="Google Shape;250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2"/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</p:grpSpPr>
          <p:sp>
            <p:nvSpPr>
              <p:cNvPr id="255" name="Google Shape;255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12"/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260" name="Google Shape;260;p12"/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61" name="Google Shape;261;p12"/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63" name="Google Shape;263;p12"/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</p:grpSpPr>
          <p:sp>
            <p:nvSpPr>
              <p:cNvPr id="264" name="Google Shape;264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12"/>
            <p:cNvGrpSpPr/>
            <p:nvPr/>
          </p:nvGrpSpPr>
          <p:grpSpPr>
            <a:xfrm rot="-5400000">
              <a:off x="3080224" y="2779571"/>
              <a:ext cx="327958" cy="445502"/>
              <a:chOff x="3581400" y="1065143"/>
              <a:chExt cx="457200" cy="685800"/>
            </a:xfrm>
          </p:grpSpPr>
          <p:sp>
            <p:nvSpPr>
              <p:cNvPr id="269" name="Google Shape;269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12"/>
            <p:cNvGrpSpPr/>
            <p:nvPr/>
          </p:nvGrpSpPr>
          <p:grpSpPr>
            <a:xfrm rot="-5400000">
              <a:off x="3645004" y="3880565"/>
              <a:ext cx="331523" cy="446578"/>
              <a:chOff x="4572000" y="1065143"/>
              <a:chExt cx="462170" cy="687456"/>
            </a:xfrm>
          </p:grpSpPr>
          <p:sp>
            <p:nvSpPr>
              <p:cNvPr id="274" name="Google Shape;274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12"/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</p:grpSpPr>
          <p:sp>
            <p:nvSpPr>
              <p:cNvPr id="279" name="Google Shape;279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12"/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284" name="Google Shape;284;p12"/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285" name="Google Shape;285;p12"/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87" name="Google Shape;287;p12"/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</p:grpSpPr>
          <p:sp>
            <p:nvSpPr>
              <p:cNvPr id="288" name="Google Shape;288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12"/>
            <p:cNvGrpSpPr/>
            <p:nvPr/>
          </p:nvGrpSpPr>
          <p:grpSpPr>
            <a:xfrm rot="-5400000">
              <a:off x="4803383" y="2779571"/>
              <a:ext cx="327958" cy="445502"/>
              <a:chOff x="3581400" y="1065143"/>
              <a:chExt cx="457200" cy="685800"/>
            </a:xfrm>
          </p:grpSpPr>
          <p:sp>
            <p:nvSpPr>
              <p:cNvPr id="293" name="Google Shape;293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2"/>
            <p:cNvGrpSpPr/>
            <p:nvPr/>
          </p:nvGrpSpPr>
          <p:grpSpPr>
            <a:xfrm rot="-5400000">
              <a:off x="5368163" y="3880565"/>
              <a:ext cx="331523" cy="446578"/>
              <a:chOff x="4572000" y="1065143"/>
              <a:chExt cx="462170" cy="687456"/>
            </a:xfrm>
          </p:grpSpPr>
          <p:sp>
            <p:nvSpPr>
              <p:cNvPr id="298" name="Google Shape;298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2"/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</p:grpSpPr>
          <p:sp>
            <p:nvSpPr>
              <p:cNvPr id="303" name="Google Shape;303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12"/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</p:txBody>
      </p:sp>
      <p:grpSp>
        <p:nvGrpSpPr>
          <p:cNvPr id="309" name="Google Shape;309;p12"/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310" name="Google Shape;310;p12"/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12" name="Google Shape;312;p12"/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</p:grpSpPr>
          <p:sp>
            <p:nvSpPr>
              <p:cNvPr id="313" name="Google Shape;313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12"/>
            <p:cNvGrpSpPr/>
            <p:nvPr/>
          </p:nvGrpSpPr>
          <p:grpSpPr>
            <a:xfrm rot="-5400000">
              <a:off x="7254662" y="2578308"/>
              <a:ext cx="327958" cy="445502"/>
              <a:chOff x="3581400" y="1065143"/>
              <a:chExt cx="457200" cy="685800"/>
            </a:xfrm>
          </p:grpSpPr>
          <p:sp>
            <p:nvSpPr>
              <p:cNvPr id="318" name="Google Shape;318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12"/>
            <p:cNvGrpSpPr/>
            <p:nvPr/>
          </p:nvGrpSpPr>
          <p:grpSpPr>
            <a:xfrm rot="-5400000">
              <a:off x="7091323" y="3880565"/>
              <a:ext cx="331523" cy="446578"/>
              <a:chOff x="4572000" y="1065143"/>
              <a:chExt cx="462170" cy="687456"/>
            </a:xfrm>
          </p:grpSpPr>
          <p:sp>
            <p:nvSpPr>
              <p:cNvPr id="323" name="Google Shape;323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12"/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</p:grpSpPr>
          <p:sp>
            <p:nvSpPr>
              <p:cNvPr id="328" name="Google Shape;328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2"/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</p:grpSpPr>
          <p:sp>
            <p:nvSpPr>
              <p:cNvPr id="333" name="Google Shape;333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Google Shape;337;p12"/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Percept</a:t>
            </a:r>
            <a:endParaRPr/>
          </a:p>
        </p:txBody>
      </p:sp>
      <p:sp>
        <p:nvSpPr>
          <p:cNvPr id="338" name="Google Shape;338;p12"/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programs</a:t>
            </a:r>
            <a:endParaRPr/>
          </a:p>
        </p:txBody>
      </p:sp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304800" y="1082279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program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runs on some machine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,M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machines have limited speed and memory, introducing delay, so agent function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depends on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well as 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13"/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346" name="Google Shape;346;p13"/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48" name="Google Shape;348;p13"/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</p:grpSpPr>
          <p:sp>
            <p:nvSpPr>
              <p:cNvPr id="349" name="Google Shape;349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3"/>
            <p:cNvGrpSpPr/>
            <p:nvPr/>
          </p:nvGrpSpPr>
          <p:grpSpPr>
            <a:xfrm rot="-5400000">
              <a:off x="1354172" y="3008171"/>
              <a:ext cx="327958" cy="445502"/>
              <a:chOff x="3581400" y="1065143"/>
              <a:chExt cx="457200" cy="685800"/>
            </a:xfrm>
          </p:grpSpPr>
          <p:sp>
            <p:nvSpPr>
              <p:cNvPr id="354" name="Google Shape;354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13"/>
            <p:cNvGrpSpPr/>
            <p:nvPr/>
          </p:nvGrpSpPr>
          <p:grpSpPr>
            <a:xfrm rot="-5400000">
              <a:off x="1918952" y="4109165"/>
              <a:ext cx="331523" cy="446578"/>
              <a:chOff x="4572000" y="1065143"/>
              <a:chExt cx="462170" cy="687456"/>
            </a:xfrm>
          </p:grpSpPr>
          <p:sp>
            <p:nvSpPr>
              <p:cNvPr id="359" name="Google Shape;359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</p:grpSpPr>
          <p:sp>
            <p:nvSpPr>
              <p:cNvPr id="364" name="Google Shape;364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13"/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grpSp>
        <p:nvGrpSpPr>
          <p:cNvPr id="369" name="Google Shape;369;p13"/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370" name="Google Shape;370;p13"/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13"/>
            <p:cNvGrpSpPr/>
            <p:nvPr/>
          </p:nvGrpSpPr>
          <p:grpSpPr>
            <a:xfrm rot="-5400000">
              <a:off x="3080224" y="3008171"/>
              <a:ext cx="327958" cy="445502"/>
              <a:chOff x="3581400" y="1065143"/>
              <a:chExt cx="457200" cy="685800"/>
            </a:xfrm>
          </p:grpSpPr>
          <p:sp>
            <p:nvSpPr>
              <p:cNvPr id="378" name="Google Shape;378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13"/>
            <p:cNvGrpSpPr/>
            <p:nvPr/>
          </p:nvGrpSpPr>
          <p:grpSpPr>
            <a:xfrm rot="-5400000">
              <a:off x="3645004" y="4109165"/>
              <a:ext cx="331523" cy="446578"/>
              <a:chOff x="4572000" y="1065143"/>
              <a:chExt cx="462170" cy="687456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13"/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2" name="Google Shape;392;p13"/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grpSp>
        <p:nvGrpSpPr>
          <p:cNvPr id="393" name="Google Shape;393;p13"/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394" name="Google Shape;394;p13"/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96" name="Google Shape;396;p13"/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3"/>
            <p:cNvGrpSpPr/>
            <p:nvPr/>
          </p:nvGrpSpPr>
          <p:grpSpPr>
            <a:xfrm rot="-5400000">
              <a:off x="4803383" y="3008171"/>
              <a:ext cx="327958" cy="445502"/>
              <a:chOff x="3581400" y="1065143"/>
              <a:chExt cx="457200" cy="685800"/>
            </a:xfrm>
          </p:grpSpPr>
          <p:sp>
            <p:nvSpPr>
              <p:cNvPr id="402" name="Google Shape;402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6" name="Google Shape;406;p13"/>
            <p:cNvGrpSpPr/>
            <p:nvPr/>
          </p:nvGrpSpPr>
          <p:grpSpPr>
            <a:xfrm rot="-5400000">
              <a:off x="5368163" y="4109165"/>
              <a:ext cx="331523" cy="446578"/>
              <a:chOff x="4572000" y="1065143"/>
              <a:chExt cx="462170" cy="687456"/>
            </a:xfrm>
          </p:grpSpPr>
          <p:sp>
            <p:nvSpPr>
              <p:cNvPr id="407" name="Google Shape;407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13"/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</p:grpSpPr>
          <p:sp>
            <p:nvSpPr>
              <p:cNvPr id="412" name="Google Shape;412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6" name="Google Shape;416;p13"/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419" name="Google Shape;419;p13"/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421" name="Google Shape;421;p13"/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</p:grpSpPr>
          <p:sp>
            <p:nvSpPr>
              <p:cNvPr id="422" name="Google Shape;422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3"/>
            <p:cNvGrpSpPr/>
            <p:nvPr/>
          </p:nvGrpSpPr>
          <p:grpSpPr>
            <a:xfrm rot="-5400000">
              <a:off x="7254662" y="2806908"/>
              <a:ext cx="327958" cy="445502"/>
              <a:chOff x="3581400" y="1065143"/>
              <a:chExt cx="457200" cy="685800"/>
            </a:xfrm>
          </p:grpSpPr>
          <p:sp>
            <p:nvSpPr>
              <p:cNvPr id="427" name="Google Shape;427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rot="-5400000">
              <a:off x="7091323" y="4109165"/>
              <a:ext cx="331523" cy="446578"/>
              <a:chOff x="4572000" y="1065143"/>
              <a:chExt cx="462170" cy="687456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6" name="Google Shape;446;p13"/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Percept</a:t>
            </a:r>
            <a:endParaRPr/>
          </a:p>
        </p:txBody>
      </p:sp>
      <p:sp>
        <p:nvSpPr>
          <p:cNvPr id="447" name="Google Shape;447;p13"/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functions and agent programs</a:t>
            </a:r>
            <a:endParaRPr/>
          </a:p>
        </p:txBody>
      </p:sp>
      <p:sp>
        <p:nvSpPr>
          <p:cNvPr id="453" name="Google Shape;453;p14"/>
          <p:cNvSpPr txBox="1"/>
          <p:nvPr>
            <p:ph idx="1" type="body"/>
          </p:nvPr>
        </p:nvSpPr>
        <p:spPr>
          <a:xfrm>
            <a:off x="304800" y="1082279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323399"/>
                </a:solidFill>
                <a:latin typeface="Calibri"/>
                <a:ea typeface="Calibri"/>
                <a:cs typeface="Calibri"/>
                <a:sym typeface="Calibri"/>
              </a:rPr>
              <a:t>Can every agent function be implemented by some agent program?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No! Consider agent for halting problems, NP-hard problems, chess with a slow PC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Vacuum world</a:t>
            </a:r>
            <a:endParaRPr/>
          </a:p>
        </p:txBody>
      </p:sp>
      <p:sp>
        <p:nvSpPr>
          <p:cNvPr id="459" name="Google Shape;459;p15"/>
          <p:cNvSpPr txBox="1"/>
          <p:nvPr>
            <p:ph idx="1" type="body"/>
          </p:nvPr>
        </p:nvSpPr>
        <p:spPr>
          <a:xfrm>
            <a:off x="304800" y="3486152"/>
            <a:ext cx="8534400" cy="1108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Percepts: </a:t>
            </a:r>
            <a:r>
              <a:rPr lang="en-US">
                <a:solidFill>
                  <a:srgbClr val="D500D6"/>
                </a:solidFill>
              </a:rPr>
              <a:t>[location,status]</a:t>
            </a:r>
            <a:r>
              <a:rPr lang="en-US"/>
              <a:t>, e.g., </a:t>
            </a:r>
            <a:r>
              <a:rPr lang="en-US">
                <a:solidFill>
                  <a:srgbClr val="D500D6"/>
                </a:solidFill>
              </a:rPr>
              <a:t>[</a:t>
            </a:r>
            <a:r>
              <a:rPr i="1" lang="en-US">
                <a:solidFill>
                  <a:srgbClr val="D500D6"/>
                </a:solidFill>
              </a:rPr>
              <a:t>A</a:t>
            </a:r>
            <a:r>
              <a:rPr lang="en-US">
                <a:solidFill>
                  <a:srgbClr val="D500D6"/>
                </a:solidFill>
              </a:rPr>
              <a:t>,</a:t>
            </a:r>
            <a:r>
              <a:rPr i="1" lang="en-US">
                <a:solidFill>
                  <a:srgbClr val="D500D6"/>
                </a:solidFill>
              </a:rPr>
              <a:t>Dirty</a:t>
            </a:r>
            <a:r>
              <a:rPr lang="en-US">
                <a:solidFill>
                  <a:srgbClr val="D500D6"/>
                </a:solidFill>
              </a:rPr>
              <a:t>]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Actions: </a:t>
            </a:r>
            <a:r>
              <a:rPr i="1" lang="en-US">
                <a:solidFill>
                  <a:srgbClr val="D500D6"/>
                </a:solidFill>
              </a:rPr>
              <a:t>Left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Right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Suck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NoOp</a:t>
            </a:r>
            <a:endParaRPr i="1">
              <a:solidFill>
                <a:srgbClr val="D500D6"/>
              </a:solidFill>
            </a:endParaRPr>
          </a:p>
        </p:txBody>
      </p:sp>
      <p:pic>
        <p:nvPicPr>
          <p:cNvPr descr="vacuum2-environment.eps" id="460" name="Google Shape;4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2" y="980962"/>
            <a:ext cx="4372293" cy="221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Vacuum cleaner agent</a:t>
            </a:r>
            <a:endParaRPr/>
          </a:p>
        </p:txBody>
      </p:sp>
      <p:graphicFrame>
        <p:nvGraphicFramePr>
          <p:cNvPr id="466" name="Google Shape;466;p16"/>
          <p:cNvGraphicFramePr/>
          <p:nvPr/>
        </p:nvGraphicFramePr>
        <p:xfrm>
          <a:off x="152400" y="142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{055DB047-988D-4B76-B5DE-9994FB04A2A2}</a:tableStyleId>
              </a:tblPr>
              <a:tblGrid>
                <a:gridCol w="2057400"/>
                <a:gridCol w="12954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Percept sequence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Action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[A,Clean]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[B,Clean]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[B,Dirty]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[A,Clean],[B,Clean]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[A,Clean],[B,Dirty]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etc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etc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7" name="Google Shape;467;p16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function</a:t>
            </a:r>
            <a:endParaRPr/>
          </a:p>
        </p:txBody>
      </p:sp>
      <p:sp>
        <p:nvSpPr>
          <p:cNvPr id="468" name="Google Shape;468;p16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program</a:t>
            </a:r>
            <a:endParaRPr/>
          </a:p>
        </p:txBody>
      </p:sp>
      <p:sp>
        <p:nvSpPr>
          <p:cNvPr id="469" name="Google Shape;469;p1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Reflex-Vacuum-Agent([location,status])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status = Dirty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 B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i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agent function?</a:t>
            </a:r>
            <a:endParaRPr/>
          </a:p>
        </p:txBody>
      </p:sp>
      <p:sp>
        <p:nvSpPr>
          <p:cNvPr id="471" name="Google Shape;471;p16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it be implemented by a small agent program?</a:t>
            </a:r>
            <a:endParaRPr/>
          </a:p>
        </p:txBody>
      </p:sp>
      <p:sp>
        <p:nvSpPr>
          <p:cNvPr id="472" name="Google Shape;472;p16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we ask, “What is the right agent program?”)</a:t>
            </a:r>
            <a:endParaRPr/>
          </a:p>
        </p:txBody>
      </p:sp>
      <p:pic>
        <p:nvPicPr>
          <p:cNvPr descr="vacuum2-environment.eps" id="473" name="Google Shape;4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Rationality</a:t>
            </a:r>
            <a:endParaRPr/>
          </a:p>
        </p:txBody>
      </p:sp>
      <p:sp>
        <p:nvSpPr>
          <p:cNvPr id="480" name="Google Shape;480;p17"/>
          <p:cNvSpPr txBox="1"/>
          <p:nvPr>
            <p:ph idx="1" type="body"/>
          </p:nvPr>
        </p:nvSpPr>
        <p:spPr>
          <a:xfrm>
            <a:off x="304800" y="1047752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Fixed </a:t>
            </a:r>
            <a:r>
              <a:rPr b="1" i="1" lang="en-US">
                <a:solidFill>
                  <a:srgbClr val="FF0000"/>
                </a:solidFill>
              </a:rPr>
              <a:t>performance measure </a:t>
            </a:r>
            <a:r>
              <a:rPr lang="en-US"/>
              <a:t>evaluates the environment sequence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one point per square cleaned up?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NO! Rewards an agent who dumps dirt and cleans it up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one point per clean square per time step, for t = 1,…,T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 </a:t>
            </a:r>
            <a:r>
              <a:rPr b="1" i="1" lang="en-US">
                <a:solidFill>
                  <a:srgbClr val="FF0000"/>
                </a:solidFill>
              </a:rPr>
              <a:t>rational agent </a:t>
            </a:r>
            <a:r>
              <a:rPr lang="en-US"/>
              <a:t>chooses whichever action maximizes the </a:t>
            </a:r>
            <a:r>
              <a:rPr b="1" i="1" lang="en-US">
                <a:solidFill>
                  <a:srgbClr val="0000FF"/>
                </a:solidFill>
              </a:rPr>
              <a:t>expected</a:t>
            </a:r>
            <a:r>
              <a:rPr lang="en-US"/>
              <a:t> value of the performance measure 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given the percept sequence to date and prior knowledge of environment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Does Reflex-Vacuum-Agent implement a rational agent function?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Yes, if movement is free, or new dirt arrives frequently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vacuum2-environment.eps" id="481" name="Google Shape;4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Rationality, contd.</a:t>
            </a:r>
            <a:endParaRPr/>
          </a:p>
        </p:txBody>
      </p:sp>
      <p:sp>
        <p:nvSpPr>
          <p:cNvPr id="487" name="Google Shape;487;p18"/>
          <p:cNvSpPr txBox="1"/>
          <p:nvPr>
            <p:ph idx="1" type="body"/>
          </p:nvPr>
        </p:nvSpPr>
        <p:spPr>
          <a:xfrm>
            <a:off x="304800" y="895350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omniscient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they are limited by the available percepts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clairvoyant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they may lack knowledge of the environment dynamics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rational agents </a:t>
            </a:r>
            <a:r>
              <a:rPr b="1" i="1" lang="en-US">
                <a:solidFill>
                  <a:srgbClr val="FF0000"/>
                </a:solidFill>
              </a:rPr>
              <a:t>explore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learn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Yes – in unknown environments these are essential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rational agents </a:t>
            </a:r>
            <a:r>
              <a:rPr b="1" i="1" lang="en-US">
                <a:solidFill>
                  <a:srgbClr val="FF0000"/>
                </a:solidFill>
              </a:rPr>
              <a:t>make mistakes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but their actions may be unsuccessful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autonomous</a:t>
            </a:r>
            <a:r>
              <a:rPr lang="en-US"/>
              <a:t> (i.e., transcend initial program)?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Yes – as they learn, their behavior depends more on their own experience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human agent in Pacman</a:t>
            </a:r>
            <a:endParaRPr/>
          </a:p>
        </p:txBody>
      </p:sp>
      <p:pic>
        <p:nvPicPr>
          <p:cNvPr descr="pacman-l1.mp4" id="494" name="Google Shape;4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95337"/>
            <a:ext cx="7696200" cy="432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 are doing AI…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create intelligent systems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more intelligent, the better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gain a better understanding of human intelligence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magnify those benefits that flow from it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E.g., net present value of  human-level AI ≥ $13,500T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Might help us avoid war and ecological catastrophes, achieve immortality and expand throughout the universe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if we succeed?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environment - PEAS</a:t>
            </a:r>
            <a:endParaRPr/>
          </a:p>
        </p:txBody>
      </p:sp>
      <p:sp>
        <p:nvSpPr>
          <p:cNvPr id="500" name="Google Shape;500;p20"/>
          <p:cNvSpPr txBox="1"/>
          <p:nvPr>
            <p:ph idx="1" type="body"/>
          </p:nvPr>
        </p:nvSpPr>
        <p:spPr>
          <a:xfrm>
            <a:off x="304800" y="1047752"/>
            <a:ext cx="66294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-1 per step; + 10 food; +500 win; -500 die;               +200 hit scared ghost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Pacman dynamics (incl ghost behavior)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Left Right Up Down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Entire state is visible (except power  pellet duration)</a:t>
            </a:r>
            <a:endParaRPr/>
          </a:p>
        </p:txBody>
      </p:sp>
      <p:pic>
        <p:nvPicPr>
          <p:cNvPr id="501" name="Google Shape;501;p20"/>
          <p:cNvPicPr preferRelativeResize="0"/>
          <p:nvPr/>
        </p:nvPicPr>
        <p:blipFill rotWithShape="1">
          <a:blip r:embed="rId3">
            <a:alphaModFix/>
          </a:blip>
          <a:srcRect b="0" l="-2" r="44801" t="0"/>
          <a:stretch/>
        </p:blipFill>
        <p:spPr>
          <a:xfrm>
            <a:off x="5760720" y="1200153"/>
            <a:ext cx="3154680" cy="253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PEAS: Automated taxi</a:t>
            </a:r>
            <a:endParaRPr/>
          </a:p>
        </p:txBody>
      </p:sp>
      <p:sp>
        <p:nvSpPr>
          <p:cNvPr id="507" name="Google Shape;507;p21"/>
          <p:cNvSpPr txBox="1"/>
          <p:nvPr>
            <p:ph idx="1" type="body"/>
          </p:nvPr>
        </p:nvSpPr>
        <p:spPr>
          <a:xfrm>
            <a:off x="228600" y="906117"/>
            <a:ext cx="51816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Income, happy customer, vehicle costs, fines, insurance premiums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US streets, other drivers, customers, weather, police…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Steering, brake, gas, display/speaker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Camera, radar, accelerometer, engine sensors, microphone, GPS</a:t>
            </a:r>
            <a:endParaRPr/>
          </a:p>
        </p:txBody>
      </p:sp>
      <p:pic>
        <p:nvPicPr>
          <p:cNvPr id="508" name="Google Shape;5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4680" y="1123951"/>
            <a:ext cx="2243520" cy="31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1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Image: http://nypost.com/2014/06/21/how-google-might-put-taxi-drivers-out-of-business/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290635.jpg" id="514" name="Google Shape;514;p22"/>
          <p:cNvPicPr preferRelativeResize="0"/>
          <p:nvPr/>
        </p:nvPicPr>
        <p:blipFill rotWithShape="1">
          <a:blip r:embed="rId3">
            <a:alphaModFix/>
          </a:blip>
          <a:srcRect b="3194" l="13199" r="16737" t="1805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504950"/>
            <a:ext cx="367290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PEAS: Medical diagnosis system</a:t>
            </a:r>
            <a:endParaRPr/>
          </a:p>
        </p:txBody>
      </p:sp>
      <p:sp>
        <p:nvSpPr>
          <p:cNvPr id="517" name="Google Shape;517;p22"/>
          <p:cNvSpPr txBox="1"/>
          <p:nvPr>
            <p:ph idx="1" type="body"/>
          </p:nvPr>
        </p:nvSpPr>
        <p:spPr>
          <a:xfrm>
            <a:off x="304800" y="1047752"/>
            <a:ext cx="51816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Patient health, cost, reputation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Patients, medical staff, insurers, courts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Screen display, email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Keyboard/mouse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 types</a:t>
            </a:r>
            <a:endParaRPr/>
          </a:p>
        </p:txBody>
      </p:sp>
      <p:graphicFrame>
        <p:nvGraphicFramePr>
          <p:cNvPr id="523" name="Google Shape;523;p23"/>
          <p:cNvGraphicFramePr/>
          <p:nvPr/>
        </p:nvGraphicFramePr>
        <p:xfrm>
          <a:off x="381000" y="1047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{055DB047-988D-4B76-B5DE-9994FB04A2A2}</a:tableStyleId>
              </a:tblPr>
              <a:tblGrid>
                <a:gridCol w="3124200"/>
                <a:gridCol w="1143000"/>
                <a:gridCol w="1752600"/>
                <a:gridCol w="1371600"/>
                <a:gridCol w="1143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Pacman</a:t>
                      </a:r>
                      <a:endParaRPr sz="180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Backgammon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Diagnosis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Taxi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Fully or partially</a:t>
                      </a:r>
                      <a:r>
                        <a:rPr lang="en-US" sz="1800"/>
                        <a:t> observable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Single-agent or multiagent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Deterministic or stochastic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or dynamic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Discrete or continuous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Known physics?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Known perf. measure?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design</a:t>
            </a:r>
            <a:endParaRPr/>
          </a:p>
        </p:txBody>
      </p:sp>
      <p:sp>
        <p:nvSpPr>
          <p:cNvPr id="529" name="Google Shape;529;p2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/>
              <a:t>The environment type largely determines the agent design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Partially observable </a:t>
            </a:r>
            <a:r>
              <a:rPr lang="en-US"/>
              <a:t>=&gt; agent requires </a:t>
            </a:r>
            <a:r>
              <a:rPr b="1" i="1" lang="en-US">
                <a:solidFill>
                  <a:srgbClr val="FF0000"/>
                </a:solidFill>
              </a:rPr>
              <a:t>memory</a:t>
            </a:r>
            <a:r>
              <a:rPr lang="en-US"/>
              <a:t> (internal state)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Stochastic</a:t>
            </a:r>
            <a:r>
              <a:rPr lang="en-US"/>
              <a:t> =&gt; agent may have to prepare for </a:t>
            </a:r>
            <a:r>
              <a:rPr b="1" i="1" lang="en-US">
                <a:solidFill>
                  <a:srgbClr val="FF0000"/>
                </a:solidFill>
              </a:rPr>
              <a:t>contingencies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Multi-agent </a:t>
            </a:r>
            <a:r>
              <a:rPr lang="en-US"/>
              <a:t>=&gt; agent may need to behave </a:t>
            </a:r>
            <a:r>
              <a:rPr b="1" i="1" lang="en-US">
                <a:solidFill>
                  <a:srgbClr val="FF0000"/>
                </a:solidFill>
              </a:rPr>
              <a:t>randomly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Static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b="1" i="1" lang="en-US">
                <a:solidFill>
                  <a:srgbClr val="0000FF"/>
                </a:solidFill>
              </a:rPr>
              <a:t> </a:t>
            </a:r>
            <a:r>
              <a:rPr lang="en-US"/>
              <a:t>=&gt; agent has time to compute a rational decision</a:t>
            </a:r>
            <a:endParaRPr b="1" i="1">
              <a:solidFill>
                <a:srgbClr val="0000FF"/>
              </a:solidFill>
            </a:endParaRPr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Continuous time </a:t>
            </a:r>
            <a:r>
              <a:rPr lang="en-US"/>
              <a:t>=&gt; continuously operating </a:t>
            </a:r>
            <a:r>
              <a:rPr b="1" i="1" lang="en-US">
                <a:solidFill>
                  <a:srgbClr val="FF0000"/>
                </a:solidFill>
              </a:rPr>
              <a:t>controller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Unknown physics </a:t>
            </a:r>
            <a:r>
              <a:rPr lang="en-US"/>
              <a:t>=&gt; need for </a:t>
            </a:r>
            <a:r>
              <a:rPr b="1" i="1" lang="en-US">
                <a:solidFill>
                  <a:srgbClr val="FF0000"/>
                </a:solidFill>
              </a:rPr>
              <a:t>exploration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Unknown perf. measure </a:t>
            </a:r>
            <a:r>
              <a:rPr lang="en-US"/>
              <a:t>=&gt;  observe/interact with </a:t>
            </a:r>
            <a:r>
              <a:rPr b="1" i="1" lang="en-US">
                <a:solidFill>
                  <a:srgbClr val="FF0000"/>
                </a:solidFill>
              </a:rPr>
              <a:t>human principal</a:t>
            </a:r>
            <a:endParaRPr/>
          </a:p>
          <a:p>
            <a:pPr indent="-80942" lvl="1" marL="557157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types</a:t>
            </a:r>
            <a:endParaRPr/>
          </a:p>
        </p:txBody>
      </p:sp>
      <p:sp>
        <p:nvSpPr>
          <p:cNvPr id="535" name="Google Shape;535;p2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 order of increasing generality and complexity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Simple reflex agents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Reflex agents with state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Goal-based agents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Utility-based agents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reflex agents</a:t>
            </a:r>
            <a:endParaRPr/>
          </a:p>
        </p:txBody>
      </p:sp>
      <p:pic>
        <p:nvPicPr>
          <p:cNvPr descr="simple-reflex-agent.eps" id="541" name="Google Shape;5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4" y="871758"/>
            <a:ext cx="6156799" cy="390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Pacman agent in Python</a:t>
            </a:r>
            <a:endParaRPr/>
          </a:p>
        </p:txBody>
      </p:sp>
      <p:sp>
        <p:nvSpPr>
          <p:cNvPr id="547" name="Google Shape;547;p2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500D6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GoWestAgent</a:t>
            </a:r>
            <a:r>
              <a:rPr lang="en-US"/>
              <a:t>(Agent):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</a:t>
            </a:r>
            <a:r>
              <a:rPr lang="en-US">
                <a:solidFill>
                  <a:srgbClr val="D500D6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getAction</a:t>
            </a:r>
            <a:r>
              <a:rPr lang="en-US"/>
              <a:t>(</a:t>
            </a:r>
            <a:r>
              <a:rPr lang="en-US">
                <a:solidFill>
                  <a:srgbClr val="D500D6"/>
                </a:solidFill>
              </a:rPr>
              <a:t>self</a:t>
            </a:r>
            <a:r>
              <a:rPr lang="en-US"/>
              <a:t>, percept):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</a:t>
            </a:r>
            <a:r>
              <a:rPr lang="en-US">
                <a:solidFill>
                  <a:srgbClr val="D500D6"/>
                </a:solidFill>
              </a:rPr>
              <a:t>if</a:t>
            </a:r>
            <a:r>
              <a:rPr lang="en-US"/>
              <a:t> Directions.WEST </a:t>
            </a:r>
            <a:r>
              <a:rPr lang="en-US">
                <a:solidFill>
                  <a:srgbClr val="D500D6"/>
                </a:solidFill>
              </a:rPr>
              <a:t>in</a:t>
            </a:r>
            <a:r>
              <a:rPr lang="en-US"/>
              <a:t> percept.getLegalPacmanActions():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</a:t>
            </a:r>
            <a:r>
              <a:rPr lang="en-US">
                <a:solidFill>
                  <a:srgbClr val="D500D6"/>
                </a:solidFill>
              </a:rPr>
              <a:t>return</a:t>
            </a:r>
            <a:r>
              <a:rPr lang="en-US"/>
              <a:t> Directions.WEST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</a:t>
            </a:r>
            <a:r>
              <a:rPr lang="en-US">
                <a:solidFill>
                  <a:srgbClr val="D500D6"/>
                </a:solidFill>
              </a:rPr>
              <a:t>else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</a:t>
            </a:r>
            <a:r>
              <a:rPr lang="en-US">
                <a:solidFill>
                  <a:srgbClr val="D500D6"/>
                </a:solidFill>
              </a:rPr>
              <a:t>return</a:t>
            </a:r>
            <a:r>
              <a:rPr lang="en-US"/>
              <a:t> Directions.STOP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Pacman agent contd.</a:t>
            </a:r>
            <a:endParaRPr/>
          </a:p>
        </p:txBody>
      </p:sp>
      <p:sp>
        <p:nvSpPr>
          <p:cNvPr id="554" name="Google Shape;554;p28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we (in principle) extend this reflex agent to behave well in all standard Pacman environments?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Pacman is not quite fully observable (power pellet duration)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Otherwise, yes – we can (</a:t>
            </a:r>
            <a:r>
              <a:rPr i="1" lang="en-US" u="sng"/>
              <a:t>in principle</a:t>
            </a:r>
            <a:r>
              <a:rPr lang="en-US"/>
              <a:t>) make a lookup table…..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Reflex agents with state</a:t>
            </a:r>
            <a:endParaRPr/>
          </a:p>
        </p:txBody>
      </p:sp>
      <p:pic>
        <p:nvPicPr>
          <p:cNvPr descr="model-based-reflex-agent.eps" id="560" name="Google Shape;5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2" y="868375"/>
            <a:ext cx="6172201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327"/>
            <a:ext cx="9157063" cy="513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066800" y="1733550"/>
            <a:ext cx="74078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seems probable that once the machine thinking method had started, it would not take long to outstrip our feeble powers. … At some stage therefore we should have to expect the machines to take control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Goal-based agents</a:t>
            </a:r>
            <a:endParaRPr/>
          </a:p>
        </p:txBody>
      </p:sp>
      <p:pic>
        <p:nvPicPr>
          <p:cNvPr descr="goal-based-agent.eps" id="567" name="Google Shape;5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95353"/>
            <a:ext cx="6172200" cy="392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Utility-based agents</a:t>
            </a:r>
            <a:endParaRPr/>
          </a:p>
        </p:txBody>
      </p:sp>
      <p:pic>
        <p:nvPicPr>
          <p:cNvPr descr="utility-based-agent.eps" id="574" name="Google Shape;5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90" y="906910"/>
            <a:ext cx="6163310" cy="395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of representations</a:t>
            </a:r>
            <a:endParaRPr/>
          </a:p>
        </p:txBody>
      </p:sp>
      <p:pic>
        <p:nvPicPr>
          <p:cNvPr descr="Diagram&#10;&#10;Description automatically generated" id="580" name="Google Shape;5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18" y="1047750"/>
            <a:ext cx="8433564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86" name="Google Shape;586;p33"/>
          <p:cNvSpPr txBox="1"/>
          <p:nvPr>
            <p:ph idx="1" type="body"/>
          </p:nvPr>
        </p:nvSpPr>
        <p:spPr>
          <a:xfrm>
            <a:off x="0" y="1047752"/>
            <a:ext cx="91440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An </a:t>
            </a:r>
            <a:r>
              <a:rPr b="1" i="1" lang="en-US">
                <a:solidFill>
                  <a:srgbClr val="FF0000"/>
                </a:solidFill>
              </a:rPr>
              <a:t>agent</a:t>
            </a:r>
            <a:r>
              <a:rPr lang="en-US"/>
              <a:t> interacts with an </a:t>
            </a:r>
            <a:r>
              <a:rPr b="1" i="1" lang="en-US">
                <a:solidFill>
                  <a:srgbClr val="FF0000"/>
                </a:solidFill>
              </a:rPr>
              <a:t>environment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through </a:t>
            </a:r>
            <a:r>
              <a:rPr b="1" i="1" lang="en-US">
                <a:solidFill>
                  <a:srgbClr val="FF0000"/>
                </a:solidFill>
              </a:rPr>
              <a:t>sensors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actuators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</a:t>
            </a:r>
            <a:r>
              <a:rPr b="1" i="1" lang="en-US">
                <a:solidFill>
                  <a:srgbClr val="FF0000"/>
                </a:solidFill>
              </a:rPr>
              <a:t>agent function</a:t>
            </a:r>
            <a:r>
              <a:rPr lang="en-US"/>
              <a:t>, implemented by an </a:t>
            </a:r>
            <a:r>
              <a:rPr b="1" i="1" lang="en-US">
                <a:solidFill>
                  <a:srgbClr val="FF0000"/>
                </a:solidFill>
              </a:rPr>
              <a:t>agent program </a:t>
            </a:r>
            <a:r>
              <a:rPr lang="en-US"/>
              <a:t>running on a </a:t>
            </a:r>
            <a:r>
              <a:rPr b="1" i="1" lang="en-US">
                <a:solidFill>
                  <a:srgbClr val="FF0000"/>
                </a:solidFill>
              </a:rPr>
              <a:t>machine</a:t>
            </a:r>
            <a:r>
              <a:rPr lang="en-US"/>
              <a:t>, describes what the agent does in all circumstances 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Rational agents choose actions that maximize their expected utility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PEAS descriptions define task environments; precise PEAS specifications are essential and strongly influence agent designs 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More difficult environments require more complex agent designs and more sophisticated representations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971550"/>
            <a:ext cx="8458200" cy="30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 that is incredibly good at achieving something other than what we really want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AI, economics, statistics, operations research, control theory all assume utility to be </a:t>
            </a:r>
            <a:r>
              <a:rPr b="1" i="1" lang="en-US">
                <a:solidFill>
                  <a:srgbClr val="FF0000"/>
                </a:solidFill>
              </a:rPr>
              <a:t>fixed, known, and exogenously specified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FF6600"/>
                </a:solidFill>
              </a:rPr>
              <a:t>Machines</a:t>
            </a:r>
            <a:r>
              <a:rPr lang="en-US"/>
              <a:t> are intelligent to the extent that </a:t>
            </a:r>
            <a:r>
              <a:rPr lang="en-US">
                <a:solidFill>
                  <a:srgbClr val="FF6600"/>
                </a:solidFill>
              </a:rPr>
              <a:t>their</a:t>
            </a:r>
            <a:r>
              <a:rPr lang="en-US"/>
              <a:t> actions can be expected to achieve </a:t>
            </a:r>
            <a:r>
              <a:rPr lang="en-US">
                <a:solidFill>
                  <a:srgbClr val="FF6600"/>
                </a:solidFill>
              </a:rPr>
              <a:t>their</a:t>
            </a:r>
            <a:r>
              <a:rPr lang="en-US"/>
              <a:t> objectives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FF6600"/>
                </a:solidFill>
              </a:rPr>
              <a:t>Machines</a:t>
            </a:r>
            <a:r>
              <a:rPr lang="en-US"/>
              <a:t> are </a:t>
            </a:r>
            <a:r>
              <a:rPr b="1" i="1" lang="en-US" u="sng">
                <a:solidFill>
                  <a:srgbClr val="FF6600"/>
                </a:solidFill>
              </a:rPr>
              <a:t>beneficial</a:t>
            </a:r>
            <a:r>
              <a:rPr lang="en-US">
                <a:solidFill>
                  <a:srgbClr val="FF6600"/>
                </a:solidFill>
              </a:rPr>
              <a:t> </a:t>
            </a:r>
            <a:r>
              <a:rPr lang="en-US"/>
              <a:t>to the extent that </a:t>
            </a:r>
            <a:r>
              <a:rPr b="1" i="1" lang="en-US" u="sng">
                <a:solidFill>
                  <a:srgbClr val="FF6600"/>
                </a:solidFill>
              </a:rPr>
              <a:t>their</a:t>
            </a:r>
            <a:r>
              <a:rPr lang="en-US"/>
              <a:t> actions can be expected to achieve </a:t>
            </a:r>
            <a:r>
              <a:rPr b="1" i="1" lang="en-US" u="sng">
                <a:solidFill>
                  <a:srgbClr val="FC00F3"/>
                </a:solidFill>
              </a:rPr>
              <a:t>our</a:t>
            </a:r>
            <a:r>
              <a:rPr lang="en-US"/>
              <a:t> objectives</a:t>
            </a:r>
            <a:endParaRPr/>
          </a:p>
          <a:p>
            <a:pPr indent="-80942" lvl="1" marL="557157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685800" y="202636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bad about better AI?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1028700" y="2800350"/>
            <a:ext cx="7086600" cy="304800"/>
            <a:chOff x="685800" y="2115880"/>
            <a:chExt cx="7557971" cy="375685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685800" y="2115880"/>
              <a:ext cx="75438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699971" y="2491565"/>
              <a:ext cx="75438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04800" y="1290243"/>
            <a:ext cx="8686800" cy="1967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1820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The machine’s only objective is to maximize the realization of human preferences</a:t>
            </a:r>
            <a:endParaRPr/>
          </a:p>
          <a:p>
            <a:pPr indent="0" lvl="0" marL="18204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2. The robot is initially uncertain about what those preferences are</a:t>
            </a:r>
            <a:endParaRPr/>
          </a:p>
          <a:p>
            <a:pPr indent="0" lvl="0" marL="18204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3. Human behavior provides evidence about human preferences</a:t>
            </a:r>
            <a:endParaRPr/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new model for AI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04800" y="3333750"/>
            <a:ext cx="8686800" cy="976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820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essential task of our age”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[Nick Bostrom, Professor of Philosophy, Oxford]</a:t>
            </a:r>
            <a:endParaRPr sz="24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ctrTitle"/>
          </p:nvPr>
        </p:nvSpPr>
        <p:spPr>
          <a:xfrm>
            <a:off x="0" y="209553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2700"/>
          </a:p>
        </p:txBody>
      </p:sp>
      <p:sp>
        <p:nvSpPr>
          <p:cNvPr id="131" name="Google Shape;131;p6"/>
          <p:cNvSpPr txBox="1"/>
          <p:nvPr>
            <p:ph idx="1" type="subTitle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Agents and environments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143000" y="4686302"/>
            <a:ext cx="4400550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0" y="4499377"/>
            <a:ext cx="9144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William DeMeo, NJIT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 of Stuart Russell and Dawn Song (ai.berkeley.edu)</a:t>
            </a:r>
            <a:endParaRPr sz="1200"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743204" y="1581150"/>
            <a:ext cx="380999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Agents and environments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Rationality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PEAS (Performance measure, Environment, Actuators, Sensors)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 types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Agent types 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An agent </a:t>
            </a:r>
            <a:r>
              <a:rPr b="1" i="1" lang="en-US">
                <a:solidFill>
                  <a:srgbClr val="FF0000"/>
                </a:solidFill>
              </a:rPr>
              <a:t>perceives</a:t>
            </a:r>
            <a:r>
              <a:rPr lang="en-US"/>
              <a:t> its environment through </a:t>
            </a:r>
            <a:r>
              <a:rPr b="1" i="1" lang="en-US">
                <a:solidFill>
                  <a:srgbClr val="0000FF"/>
                </a:solidFill>
              </a:rPr>
              <a:t>sensors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acts</a:t>
            </a:r>
            <a:r>
              <a:rPr lang="en-US"/>
              <a:t> upon it through </a:t>
            </a:r>
            <a:r>
              <a:rPr b="1" i="1" lang="en-US">
                <a:solidFill>
                  <a:srgbClr val="0000FF"/>
                </a:solidFill>
              </a:rPr>
              <a:t>actuators</a:t>
            </a:r>
            <a:r>
              <a:rPr lang="en-US"/>
              <a:t> (or </a:t>
            </a:r>
            <a:r>
              <a:rPr i="1" lang="en-US">
                <a:solidFill>
                  <a:srgbClr val="0000FF"/>
                </a:solidFill>
              </a:rPr>
              <a:t>effectors</a:t>
            </a:r>
            <a:r>
              <a:rPr lang="en-US"/>
              <a:t>, depending on whom you ask)</a:t>
            </a:r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48" name="Google Shape;148;p8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8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50" name="Google Shape;150;p8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51" name="Google Shape;151;p8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159" name="Google Shape;159;p8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60" name="Google Shape;160;p8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61" name="Google Shape;161;p8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humans agents?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Yes!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Sensors = vision, audio, touch, smell, taste, proprioception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Actuators = muscles, secretions, changing brain state</a:t>
            </a:r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70" name="Google Shape;170;p9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9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2" name="Google Shape;172;p9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73" name="Google Shape;173;p9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74" name="Google Shape;174;p9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179" name="Google Shape;179;p9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181" name="Google Shape;181;p9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82" name="Google Shape;182;p9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83" name="Google Shape;183;p9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