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10234600" cy="7099300"/>
  <p:embeddedFontLst>
    <p:embeddedFont>
      <p:font typeface="Libre Baskerville"/>
      <p:regular r:id="rId40"/>
      <p:bold r:id="rId41"/>
      <p:italic r:id="rId42"/>
    </p:embeddedFont>
    <p:embeddedFont>
      <p:font typeface="Quintessential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4" roundtripDataSignature="AMtx7mgO3/cY4wvHRlk6BgWJJXoozu+P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9ED7B8-1553-42D8-BA08-5A00A80777AB}">
  <a:tblStyle styleId="{2D9ED7B8-1553-42D8-BA08-5A00A80777A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Baskerville-regular.fntdata"/><Relationship Id="rId20" Type="http://schemas.openxmlformats.org/officeDocument/2006/relationships/slide" Target="slides/slide14.xml"/><Relationship Id="rId42" Type="http://schemas.openxmlformats.org/officeDocument/2006/relationships/font" Target="fonts/LibreBaskerville-italic.fntdata"/><Relationship Id="rId41" Type="http://schemas.openxmlformats.org/officeDocument/2006/relationships/font" Target="fonts/LibreBaskerville-bold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Quintessential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4435304" cy="35458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022" y="0"/>
            <a:ext cx="4435304" cy="35458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7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6743619"/>
            <a:ext cx="4435304" cy="35458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 there any reason to pay attention to more than just the current percept?</a:t>
            </a:r>
            <a:endParaRPr/>
          </a:p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rPr lang="en-US"/>
              <a:t>No – the correct decision depends only on the current percept because the world is fully observable!</a:t>
            </a:r>
            <a:endParaRPr/>
          </a:p>
        </p:txBody>
      </p:sp>
      <p:sp>
        <p:nvSpPr>
          <p:cNvPr id="232" name="Google Shape;232;p12:notes"/>
          <p:cNvSpPr txBox="1"/>
          <p:nvPr>
            <p:ph idx="12" type="sldNum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3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3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4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4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5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5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6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6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7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6" name="Google Shape;476;p17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dirt-dumping problem is an example of the King Midas problem – mis-specifying the objective</a:t>
            </a:r>
            <a:endParaRPr/>
          </a:p>
        </p:txBody>
      </p:sp>
      <p:sp>
        <p:nvSpPr>
          <p:cNvPr id="477" name="Google Shape;477;p17:notes"/>
          <p:cNvSpPr txBox="1"/>
          <p:nvPr>
            <p:ph idx="12" type="sldNum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8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8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9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0" name="Google Shape;490;p19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9:notes"/>
          <p:cNvSpPr txBox="1"/>
          <p:nvPr>
            <p:ph idx="12" type="sldNum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0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0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1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1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2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2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3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3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4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4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5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6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6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7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7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8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0" name="Google Shape;550;p28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106 locations so 106^3 * 2^106 (ignoring power pellet stuff) =~ 10^38 states</a:t>
            </a:r>
            <a:endParaRPr/>
          </a:p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rPr lang="en-US"/>
              <a:t>Worse if the map is not fixed – all possible physics? No – can simply say 3^150 or whatever</a:t>
            </a:r>
            <a:endParaRPr/>
          </a:p>
        </p:txBody>
      </p:sp>
      <p:sp>
        <p:nvSpPr>
          <p:cNvPr id="551" name="Google Shape;551;p28:notes"/>
          <p:cNvSpPr txBox="1"/>
          <p:nvPr>
            <p:ph idx="12" type="sldNum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9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9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0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3" name="Google Shape;563;p30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 to achieve a goal</a:t>
            </a:r>
            <a:endParaRPr/>
          </a:p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rPr lang="en-US"/>
              <a:t>Pro: use goal to index into actions that might achieve it, eg “Have milk” -&gt; “buy milk”</a:t>
            </a:r>
            <a:endParaRPr/>
          </a:p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rPr lang="en-US"/>
              <a:t>Con: cannot handle tradeoffs among goals, failure probability etc.</a:t>
            </a:r>
            <a:endParaRPr/>
          </a:p>
        </p:txBody>
      </p:sp>
      <p:sp>
        <p:nvSpPr>
          <p:cNvPr id="564" name="Google Shape;564;p30:notes"/>
          <p:cNvSpPr txBox="1"/>
          <p:nvPr>
            <p:ph idx="12" type="sldNum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1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0" name="Google Shape;570;p31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Utility is a numeric scale</a:t>
            </a:r>
            <a:endParaRPr/>
          </a:p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rPr lang="en-US"/>
              <a:t>Pro: can compute expected values for actions, handle tradeoffs and uncertainty</a:t>
            </a:r>
            <a:endParaRPr/>
          </a:p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rPr lang="en-US"/>
              <a:t>Con: cannot (easily) index into actions</a:t>
            </a:r>
            <a:endParaRPr/>
          </a:p>
        </p:txBody>
      </p:sp>
      <p:sp>
        <p:nvSpPr>
          <p:cNvPr id="571" name="Google Shape;571;p31:notes"/>
          <p:cNvSpPr txBox="1"/>
          <p:nvPr>
            <p:ph idx="12" type="sldNum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2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2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3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 txBox="1"/>
          <p:nvPr>
            <p:ph idx="12" type="sldNum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/>
              <a:t>Please retain proper attribution and the reference to ai.berkeley.edu.  Thanks!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:notes"/>
          <p:cNvSpPr txBox="1"/>
          <p:nvPr>
            <p:ph idx="12" type="sldNum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1023005" y="3371809"/>
            <a:ext cx="8188606" cy="319452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2752725" y="533400"/>
            <a:ext cx="4730750" cy="266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5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4"/>
          <p:cNvSpPr txBox="1"/>
          <p:nvPr>
            <p:ph type="title"/>
          </p:nvPr>
        </p:nvSpPr>
        <p:spPr>
          <a:xfrm>
            <a:off x="1344216" y="3600451"/>
            <a:ext cx="41148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4"/>
          <p:cNvSpPr/>
          <p:nvPr>
            <p:ph idx="2" type="pic"/>
          </p:nvPr>
        </p:nvSpPr>
        <p:spPr>
          <a:xfrm>
            <a:off x="1344216" y="459581"/>
            <a:ext cx="41148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44"/>
          <p:cNvSpPr txBox="1"/>
          <p:nvPr>
            <p:ph idx="1" type="body"/>
          </p:nvPr>
        </p:nvSpPr>
        <p:spPr>
          <a:xfrm>
            <a:off x="1344216" y="4025507"/>
            <a:ext cx="41148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75" name="Google Shape;75;p44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5"/>
          <p:cNvSpPr txBox="1"/>
          <p:nvPr>
            <p:ph idx="1" type="body"/>
          </p:nvPr>
        </p:nvSpPr>
        <p:spPr>
          <a:xfrm rot="5400000">
            <a:off x="2798564" y="-1446011"/>
            <a:ext cx="3546873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1" name="Google Shape;81;p45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5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6"/>
          <p:cNvSpPr txBox="1"/>
          <p:nvPr>
            <p:ph type="title"/>
          </p:nvPr>
        </p:nvSpPr>
        <p:spPr>
          <a:xfrm rot="5400000">
            <a:off x="3549253" y="1628777"/>
            <a:ext cx="4388644" cy="15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6"/>
          <p:cNvSpPr txBox="1"/>
          <p:nvPr>
            <p:ph idx="1" type="body"/>
          </p:nvPr>
        </p:nvSpPr>
        <p:spPr>
          <a:xfrm rot="5400000">
            <a:off x="406003" y="142877"/>
            <a:ext cx="4388644" cy="4514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7" name="Google Shape;87;p46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6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6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/>
          <p:nvPr>
            <p:ph type="title"/>
          </p:nvPr>
        </p:nvSpPr>
        <p:spPr>
          <a:xfrm>
            <a:off x="724173" y="307769"/>
            <a:ext cx="6496898" cy="947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0606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6"/>
          <p:cNvSpPr/>
          <p:nvPr/>
        </p:nvSpPr>
        <p:spPr>
          <a:xfrm>
            <a:off x="0" y="1"/>
            <a:ext cx="563288" cy="562796"/>
          </a:xfrm>
          <a:prstGeom prst="rect">
            <a:avLst/>
          </a:prstGeom>
          <a:solidFill>
            <a:srgbClr val="FFC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6"/>
          <p:cNvSpPr txBox="1"/>
          <p:nvPr>
            <p:ph idx="1" type="body"/>
          </p:nvPr>
        </p:nvSpPr>
        <p:spPr>
          <a:xfrm>
            <a:off x="724172" y="1487905"/>
            <a:ext cx="2712382" cy="438580"/>
          </a:xfrm>
          <a:prstGeom prst="rect">
            <a:avLst/>
          </a:prstGeom>
          <a:solidFill>
            <a:srgbClr val="060646"/>
          </a:solidFill>
          <a:ln>
            <a:noFill/>
          </a:ln>
        </p:spPr>
        <p:txBody>
          <a:bodyPr anchorCtr="0" anchor="ctr" bIns="34275" lIns="108000" spcFirstLastPara="1" rIns="10800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2" type="body"/>
          </p:nvPr>
        </p:nvSpPr>
        <p:spPr>
          <a:xfrm>
            <a:off x="724172" y="2098785"/>
            <a:ext cx="7749752" cy="27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108000" spcFirstLastPara="1" rIns="108000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040C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Noto Sans Symbols"/>
              <a:buChar char="▪"/>
              <a:defRPr sz="1800">
                <a:solidFill>
                  <a:srgbClr val="0040C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ctrTitle"/>
          </p:nvPr>
        </p:nvSpPr>
        <p:spPr>
          <a:xfrm>
            <a:off x="0" y="783436"/>
            <a:ext cx="91440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" type="subTitle"/>
          </p:nvPr>
        </p:nvSpPr>
        <p:spPr>
          <a:xfrm>
            <a:off x="0" y="2743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/>
          <p:nvPr>
            <p:ph type="title"/>
          </p:nvPr>
        </p:nvSpPr>
        <p:spPr>
          <a:xfrm>
            <a:off x="541735" y="3305176"/>
            <a:ext cx="58293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" type="body"/>
          </p:nvPr>
        </p:nvSpPr>
        <p:spPr>
          <a:xfrm>
            <a:off x="541735" y="2180035"/>
            <a:ext cx="58293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6" name="Google Shape;36;p38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9"/>
          <p:cNvSpPr txBox="1"/>
          <p:nvPr>
            <p:ph idx="1" type="body"/>
          </p:nvPr>
        </p:nvSpPr>
        <p:spPr>
          <a:xfrm>
            <a:off x="342900" y="1200151"/>
            <a:ext cx="302895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Char char="▪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/>
        </p:txBody>
      </p:sp>
      <p:sp>
        <p:nvSpPr>
          <p:cNvPr id="42" name="Google Shape;42;p39"/>
          <p:cNvSpPr txBox="1"/>
          <p:nvPr>
            <p:ph idx="2" type="body"/>
          </p:nvPr>
        </p:nvSpPr>
        <p:spPr>
          <a:xfrm>
            <a:off x="3486150" y="1200151"/>
            <a:ext cx="302895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SzPts val="2100"/>
              <a:buChar char="▪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/>
        </p:txBody>
      </p:sp>
      <p:sp>
        <p:nvSpPr>
          <p:cNvPr id="43" name="Google Shape;43;p39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0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" type="body"/>
          </p:nvPr>
        </p:nvSpPr>
        <p:spPr>
          <a:xfrm>
            <a:off x="342902" y="1151335"/>
            <a:ext cx="3030141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40"/>
          <p:cNvSpPr txBox="1"/>
          <p:nvPr>
            <p:ph idx="2" type="body"/>
          </p:nvPr>
        </p:nvSpPr>
        <p:spPr>
          <a:xfrm>
            <a:off x="342902" y="1631156"/>
            <a:ext cx="3030141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50" name="Google Shape;50;p40"/>
          <p:cNvSpPr txBox="1"/>
          <p:nvPr>
            <p:ph idx="3" type="body"/>
          </p:nvPr>
        </p:nvSpPr>
        <p:spPr>
          <a:xfrm>
            <a:off x="3483773" y="1151335"/>
            <a:ext cx="3031331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1" name="Google Shape;51;p40"/>
          <p:cNvSpPr txBox="1"/>
          <p:nvPr>
            <p:ph idx="4" type="body"/>
          </p:nvPr>
        </p:nvSpPr>
        <p:spPr>
          <a:xfrm>
            <a:off x="3483773" y="1631156"/>
            <a:ext cx="3031331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52" name="Google Shape;52;p40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1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2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2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2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 txBox="1"/>
          <p:nvPr>
            <p:ph type="title"/>
          </p:nvPr>
        </p:nvSpPr>
        <p:spPr>
          <a:xfrm>
            <a:off x="342904" y="204787"/>
            <a:ext cx="2256235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3"/>
          <p:cNvSpPr txBox="1"/>
          <p:nvPr>
            <p:ph idx="1" type="body"/>
          </p:nvPr>
        </p:nvSpPr>
        <p:spPr>
          <a:xfrm>
            <a:off x="2681291" y="204792"/>
            <a:ext cx="3833813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SzPts val="2100"/>
              <a:buChar char="▪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9pPr>
          </a:lstStyle>
          <a:p/>
        </p:txBody>
      </p:sp>
      <p:sp>
        <p:nvSpPr>
          <p:cNvPr id="67" name="Google Shape;67;p43"/>
          <p:cNvSpPr txBox="1"/>
          <p:nvPr>
            <p:ph idx="2" type="body"/>
          </p:nvPr>
        </p:nvSpPr>
        <p:spPr>
          <a:xfrm>
            <a:off x="342904" y="1076328"/>
            <a:ext cx="2256235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228600" lvl="0" marL="4572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8" name="Google Shape;68;p43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3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4"/>
          <p:cNvSpPr/>
          <p:nvPr/>
        </p:nvSpPr>
        <p:spPr>
          <a:xfrm>
            <a:off x="0" y="773434"/>
            <a:ext cx="9144000" cy="45719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95" name="Google Shape;95;p1"/>
          <p:cNvSpPr txBox="1"/>
          <p:nvPr>
            <p:ph idx="1" type="body"/>
          </p:nvPr>
        </p:nvSpPr>
        <p:spPr>
          <a:xfrm>
            <a:off x="304800" y="971551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Upcoming due dates</a:t>
            </a:r>
            <a:br>
              <a:rPr lang="en-US" sz="2100"/>
            </a:br>
            <a:endParaRPr/>
          </a:p>
          <a:p>
            <a:pPr indent="-214292" lvl="1" marL="557156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b="1" lang="en-US" sz="1800"/>
              <a:t>HW 1</a:t>
            </a:r>
            <a:r>
              <a:rPr lang="en-US" sz="1800"/>
              <a:t>.  Deadline:</a:t>
            </a:r>
            <a:r>
              <a:rPr lang="en-US" sz="1800"/>
              <a:t> Friday 16 Sep, 11:59pm EST</a:t>
            </a:r>
            <a:br>
              <a:rPr lang="en-US" sz="1800"/>
            </a:br>
            <a:endParaRPr sz="1800"/>
          </a:p>
          <a:p>
            <a:pPr indent="-214292" lvl="1" marL="557156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b="1" lang="en-US" sz="1800"/>
              <a:t>Project 0.  </a:t>
            </a:r>
            <a:r>
              <a:rPr lang="en-US" sz="1800"/>
              <a:t>Deadline: Friday 23 Sep, 11:59 pm PST</a:t>
            </a:r>
            <a:endParaRPr sz="1800"/>
          </a:p>
          <a:p>
            <a:pPr indent="0" lvl="0" marL="557156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Agents and environments</a:t>
            </a:r>
            <a:endParaRPr/>
          </a:p>
        </p:txBody>
      </p:sp>
      <p:sp>
        <p:nvSpPr>
          <p:cNvPr id="190" name="Google Shape;190;p10"/>
          <p:cNvSpPr txBox="1"/>
          <p:nvPr>
            <p:ph idx="1" type="body"/>
          </p:nvPr>
        </p:nvSpPr>
        <p:spPr>
          <a:xfrm>
            <a:off x="304800" y="3333752"/>
            <a:ext cx="8839200" cy="1260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Are pocket calculators agents?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Yes!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Sensors = key state sensors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Actuators = digit display</a:t>
            </a:r>
            <a:endParaRPr/>
          </a:p>
        </p:txBody>
      </p:sp>
      <p:grpSp>
        <p:nvGrpSpPr>
          <p:cNvPr id="191" name="Google Shape;191;p10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192" name="Google Shape;192;p10"/>
            <p:cNvSpPr/>
            <p:nvPr/>
          </p:nvSpPr>
          <p:spPr>
            <a:xfrm>
              <a:off x="2209800" y="3200398"/>
              <a:ext cx="2155031" cy="1309688"/>
            </a:xfrm>
            <a:prstGeom prst="roundRect">
              <a:avLst>
                <a:gd fmla="val 10912" name="adj"/>
              </a:avLst>
            </a:prstGeom>
            <a:solidFill>
              <a:srgbClr val="9FB0D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3" name="Google Shape;193;p10"/>
            <p:cNvCxnSpPr/>
            <p:nvPr/>
          </p:nvCxnSpPr>
          <p:spPr>
            <a:xfrm rot="10800000">
              <a:off x="3325414" y="3672670"/>
              <a:ext cx="0" cy="531019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94" name="Google Shape;194;p10"/>
            <p:cNvSpPr/>
            <p:nvPr/>
          </p:nvSpPr>
          <p:spPr>
            <a:xfrm>
              <a:off x="2286000" y="3226592"/>
              <a:ext cx="790575" cy="352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Agent</a:t>
              </a:r>
              <a:endParaRPr/>
            </a:p>
          </p:txBody>
        </p:sp>
        <p:grpSp>
          <p:nvGrpSpPr>
            <p:cNvPr id="195" name="Google Shape;195;p10"/>
            <p:cNvGrpSpPr/>
            <p:nvPr/>
          </p:nvGrpSpPr>
          <p:grpSpPr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96" name="Google Shape;196;p10"/>
              <p:cNvSpPr/>
              <p:nvPr/>
            </p:nvSpPr>
            <p:spPr>
              <a:xfrm>
                <a:off x="0" y="0"/>
                <a:ext cx="400" cy="272"/>
              </a:xfrm>
              <a:prstGeom prst="roundRect">
                <a:avLst>
                  <a:gd fmla="val 28120" name="adj"/>
                </a:avLst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0"/>
              <p:cNvSpPr/>
              <p:nvPr/>
            </p:nvSpPr>
            <p:spPr>
              <a:xfrm>
                <a:off x="135" y="32"/>
                <a:ext cx="139" cy="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0625" wrap="square" tIns="0">
                <a:noAutofit/>
              </a:bodyPr>
              <a:lstStyle/>
              <a:p>
                <a:pPr indent="0" lvl="0" marL="29765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grpSp>
          <p:nvGrpSpPr>
            <p:cNvPr id="198" name="Google Shape;198;p10"/>
            <p:cNvGrpSpPr/>
            <p:nvPr/>
          </p:nvGrpSpPr>
          <p:grpSpPr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99" name="Google Shape;199;p10"/>
              <p:cNvSpPr/>
              <p:nvPr/>
            </p:nvSpPr>
            <p:spPr>
              <a:xfrm>
                <a:off x="52" y="-6"/>
                <a:ext cx="824" cy="3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0625" wrap="square" tIns="0">
                <a:noAutofit/>
              </a:bodyPr>
              <a:lstStyle/>
              <a:p>
                <a:pPr indent="0" lvl="0" marL="29765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Sensors</a:t>
                </a:r>
                <a:endParaRPr/>
              </a:p>
            </p:txBody>
          </p:sp>
          <p:sp>
            <p:nvSpPr>
              <p:cNvPr id="200" name="Google Shape;200;p10"/>
              <p:cNvSpPr/>
              <p:nvPr/>
            </p:nvSpPr>
            <p:spPr>
              <a:xfrm>
                <a:off x="0" y="636"/>
                <a:ext cx="928" cy="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0625" wrap="square" tIns="0">
                <a:noAutofit/>
              </a:bodyPr>
              <a:lstStyle/>
              <a:p>
                <a:pPr indent="0" lvl="0" marL="29765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Actuators</a:t>
                </a:r>
                <a:endParaRPr/>
              </a:p>
            </p:txBody>
          </p:sp>
        </p:grpSp>
        <p:sp>
          <p:nvSpPr>
            <p:cNvPr id="201" name="Google Shape;201;p10"/>
            <p:cNvSpPr/>
            <p:nvPr/>
          </p:nvSpPr>
          <p:spPr>
            <a:xfrm>
              <a:off x="5380433" y="3194447"/>
              <a:ext cx="1428750" cy="1304925"/>
            </a:xfrm>
            <a:prstGeom prst="roundRect">
              <a:avLst>
                <a:gd fmla="val 10944" name="adj"/>
              </a:avLst>
            </a:prstGeom>
            <a:solidFill>
              <a:srgbClr val="9FB0D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5282802" y="3257550"/>
              <a:ext cx="1619250" cy="352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Environment</a:t>
              </a:r>
              <a:endParaRPr/>
            </a:p>
          </p:txBody>
        </p:sp>
        <p:cxnSp>
          <p:nvCxnSpPr>
            <p:cNvPr id="203" name="Google Shape;203;p10"/>
            <p:cNvCxnSpPr/>
            <p:nvPr/>
          </p:nvCxnSpPr>
          <p:spPr>
            <a:xfrm>
              <a:off x="3896915" y="3574256"/>
              <a:ext cx="185975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204" name="Google Shape;204;p10"/>
            <p:cNvCxnSpPr/>
            <p:nvPr/>
          </p:nvCxnSpPr>
          <p:spPr>
            <a:xfrm rot="10800000">
              <a:off x="3989783" y="4324350"/>
              <a:ext cx="176093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205" name="Google Shape;205;p10"/>
            <p:cNvSpPr/>
            <p:nvPr/>
          </p:nvSpPr>
          <p:spPr>
            <a:xfrm>
              <a:off x="4396977" y="3584972"/>
              <a:ext cx="942975" cy="2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Percepts</a:t>
              </a: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4463652" y="4324350"/>
              <a:ext cx="8096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Actions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Agents and environments</a:t>
            </a:r>
            <a:endParaRPr/>
          </a:p>
        </p:txBody>
      </p:sp>
      <p:sp>
        <p:nvSpPr>
          <p:cNvPr id="212" name="Google Shape;212;p11"/>
          <p:cNvSpPr txBox="1"/>
          <p:nvPr>
            <p:ph idx="1" type="body"/>
          </p:nvPr>
        </p:nvSpPr>
        <p:spPr>
          <a:xfrm>
            <a:off x="304800" y="3333752"/>
            <a:ext cx="8839200" cy="1260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AI is more interested in agents with large computational resources and environments that require nontrivial decision making</a:t>
            </a:r>
            <a:endParaRPr/>
          </a:p>
        </p:txBody>
      </p:sp>
      <p:grpSp>
        <p:nvGrpSpPr>
          <p:cNvPr id="213" name="Google Shape;213;p11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214" name="Google Shape;214;p11"/>
            <p:cNvSpPr/>
            <p:nvPr/>
          </p:nvSpPr>
          <p:spPr>
            <a:xfrm>
              <a:off x="2209800" y="3200398"/>
              <a:ext cx="2155031" cy="1309688"/>
            </a:xfrm>
            <a:prstGeom prst="roundRect">
              <a:avLst>
                <a:gd fmla="val 10912" name="adj"/>
              </a:avLst>
            </a:prstGeom>
            <a:solidFill>
              <a:srgbClr val="9FB0D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5" name="Google Shape;215;p11"/>
            <p:cNvCxnSpPr/>
            <p:nvPr/>
          </p:nvCxnSpPr>
          <p:spPr>
            <a:xfrm rot="10800000">
              <a:off x="3325414" y="3672670"/>
              <a:ext cx="0" cy="531019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216" name="Google Shape;216;p11"/>
            <p:cNvSpPr/>
            <p:nvPr/>
          </p:nvSpPr>
          <p:spPr>
            <a:xfrm>
              <a:off x="2286000" y="3226592"/>
              <a:ext cx="790575" cy="352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Agent</a:t>
              </a:r>
              <a:endParaRPr/>
            </a:p>
          </p:txBody>
        </p:sp>
        <p:grpSp>
          <p:nvGrpSpPr>
            <p:cNvPr id="217" name="Google Shape;217;p11"/>
            <p:cNvGrpSpPr/>
            <p:nvPr/>
          </p:nvGrpSpPr>
          <p:grpSpPr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218" name="Google Shape;218;p11"/>
              <p:cNvSpPr/>
              <p:nvPr/>
            </p:nvSpPr>
            <p:spPr>
              <a:xfrm>
                <a:off x="0" y="0"/>
                <a:ext cx="400" cy="272"/>
              </a:xfrm>
              <a:prstGeom prst="roundRect">
                <a:avLst>
                  <a:gd fmla="val 28120" name="adj"/>
                </a:avLst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>
                <a:off x="135" y="32"/>
                <a:ext cx="139" cy="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0625" wrap="square" tIns="0">
                <a:noAutofit/>
              </a:bodyPr>
              <a:lstStyle/>
              <a:p>
                <a:pPr indent="0" lvl="0" marL="29765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grpSp>
          <p:nvGrpSpPr>
            <p:cNvPr id="220" name="Google Shape;220;p11"/>
            <p:cNvGrpSpPr/>
            <p:nvPr/>
          </p:nvGrpSpPr>
          <p:grpSpPr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221" name="Google Shape;221;p11"/>
              <p:cNvSpPr/>
              <p:nvPr/>
            </p:nvSpPr>
            <p:spPr>
              <a:xfrm>
                <a:off x="52" y="-6"/>
                <a:ext cx="824" cy="3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0625" wrap="square" tIns="0">
                <a:noAutofit/>
              </a:bodyPr>
              <a:lstStyle/>
              <a:p>
                <a:pPr indent="0" lvl="0" marL="29765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Sensors</a:t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0" y="636"/>
                <a:ext cx="928" cy="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0625" wrap="square" tIns="0">
                <a:noAutofit/>
              </a:bodyPr>
              <a:lstStyle/>
              <a:p>
                <a:pPr indent="0" lvl="0" marL="29765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Actuators</a:t>
                </a:r>
                <a:endParaRPr/>
              </a:p>
            </p:txBody>
          </p:sp>
        </p:grpSp>
        <p:sp>
          <p:nvSpPr>
            <p:cNvPr id="223" name="Google Shape;223;p11"/>
            <p:cNvSpPr/>
            <p:nvPr/>
          </p:nvSpPr>
          <p:spPr>
            <a:xfrm>
              <a:off x="5380433" y="3194447"/>
              <a:ext cx="1428750" cy="1304925"/>
            </a:xfrm>
            <a:prstGeom prst="roundRect">
              <a:avLst>
                <a:gd fmla="val 10944" name="adj"/>
              </a:avLst>
            </a:prstGeom>
            <a:solidFill>
              <a:srgbClr val="9FB0D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5282802" y="3257550"/>
              <a:ext cx="1619250" cy="352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Environment</a:t>
              </a:r>
              <a:endParaRPr/>
            </a:p>
          </p:txBody>
        </p:sp>
        <p:cxnSp>
          <p:nvCxnSpPr>
            <p:cNvPr id="225" name="Google Shape;225;p11"/>
            <p:cNvCxnSpPr/>
            <p:nvPr/>
          </p:nvCxnSpPr>
          <p:spPr>
            <a:xfrm>
              <a:off x="3896915" y="3574256"/>
              <a:ext cx="185975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226" name="Google Shape;226;p11"/>
            <p:cNvCxnSpPr/>
            <p:nvPr/>
          </p:nvCxnSpPr>
          <p:spPr>
            <a:xfrm rot="10800000">
              <a:off x="3989783" y="4324350"/>
              <a:ext cx="176093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227" name="Google Shape;227;p11"/>
            <p:cNvSpPr/>
            <p:nvPr/>
          </p:nvSpPr>
          <p:spPr>
            <a:xfrm>
              <a:off x="4396977" y="3584972"/>
              <a:ext cx="942975" cy="2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Percepts</a:t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4463652" y="4324350"/>
              <a:ext cx="8096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Actions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Agent functions</a:t>
            </a:r>
            <a:endParaRPr/>
          </a:p>
        </p:txBody>
      </p:sp>
      <p:sp>
        <p:nvSpPr>
          <p:cNvPr id="235" name="Google Shape;235;p12"/>
          <p:cNvSpPr txBox="1"/>
          <p:nvPr>
            <p:ph idx="1" type="body"/>
          </p:nvPr>
        </p:nvSpPr>
        <p:spPr>
          <a:xfrm>
            <a:off x="304800" y="1082279"/>
            <a:ext cx="8839200" cy="13370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The </a:t>
            </a:r>
            <a:r>
              <a:rPr b="1" i="1" lang="en-US">
                <a:solidFill>
                  <a:srgbClr val="FF0000"/>
                </a:solidFill>
              </a:rPr>
              <a:t>agent function</a:t>
            </a:r>
            <a:r>
              <a:rPr lang="en-US"/>
              <a:t> maps from percept histories to actions: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i="1" lang="en-US">
                <a:solidFill>
                  <a:srgbClr val="D500D6"/>
                </a:solidFill>
              </a:rPr>
              <a:t>f</a:t>
            </a:r>
            <a:r>
              <a:rPr lang="en-US">
                <a:solidFill>
                  <a:srgbClr val="D500D6"/>
                </a:solidFill>
              </a:rPr>
              <a:t> : </a:t>
            </a:r>
            <a:r>
              <a:rPr lang="en-US">
                <a:solidFill>
                  <a:srgbClr val="D500D6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P</a:t>
            </a:r>
            <a:r>
              <a:rPr lang="en-US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-US">
                <a:solidFill>
                  <a:srgbClr val="D500D6"/>
                </a:solidFill>
              </a:rPr>
              <a:t>→</a:t>
            </a:r>
            <a:r>
              <a:rPr i="1" lang="en-US">
                <a:solidFill>
                  <a:srgbClr val="D500D6"/>
                </a:solidFill>
              </a:rPr>
              <a:t> </a:t>
            </a:r>
            <a:r>
              <a:rPr i="1" lang="en-US">
                <a:solidFill>
                  <a:srgbClr val="D500D6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A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I.e., the agent’s actual response to any sequence of percepts</a:t>
            </a:r>
            <a:endParaRPr/>
          </a:p>
        </p:txBody>
      </p:sp>
      <p:grpSp>
        <p:nvGrpSpPr>
          <p:cNvPr id="236" name="Google Shape;236;p12"/>
          <p:cNvGrpSpPr/>
          <p:nvPr/>
        </p:nvGrpSpPr>
        <p:grpSpPr>
          <a:xfrm>
            <a:off x="1295400" y="2573415"/>
            <a:ext cx="1457029" cy="1696201"/>
            <a:chOff x="1295400" y="2573415"/>
            <a:chExt cx="1457029" cy="1696201"/>
          </a:xfrm>
        </p:grpSpPr>
        <p:sp>
          <p:nvSpPr>
            <p:cNvPr id="237" name="Google Shape;237;p12"/>
            <p:cNvSpPr/>
            <p:nvPr/>
          </p:nvSpPr>
          <p:spPr>
            <a:xfrm>
              <a:off x="1861424" y="2629827"/>
              <a:ext cx="891005" cy="1639789"/>
            </a:xfrm>
            <a:prstGeom prst="rect">
              <a:avLst/>
            </a:prstGeom>
            <a:solidFill>
              <a:srgbClr val="202020"/>
            </a:solidFill>
            <a:ln cap="flat" cmpd="sng" w="25400">
              <a:solidFill>
                <a:srgbClr val="88A3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2"/>
            <p:cNvSpPr txBox="1"/>
            <p:nvPr/>
          </p:nvSpPr>
          <p:spPr>
            <a:xfrm>
              <a:off x="1295400" y="2573415"/>
              <a:ext cx="543739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</a:t>
              </a:r>
              <a:endParaRPr/>
            </a:p>
          </p:txBody>
        </p:sp>
        <p:grpSp>
          <p:nvGrpSpPr>
            <p:cNvPr id="239" name="Google Shape;239;p12"/>
            <p:cNvGrpSpPr/>
            <p:nvPr/>
          </p:nvGrpSpPr>
          <p:grpSpPr>
            <a:xfrm>
              <a:off x="2158426" y="2629827"/>
              <a:ext cx="148501" cy="655915"/>
              <a:chOff x="2286000" y="1066800"/>
              <a:chExt cx="228600" cy="914400"/>
            </a:xfrm>
          </p:grpSpPr>
          <p:sp>
            <p:nvSpPr>
              <p:cNvPr id="240" name="Google Shape;240;p12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4" name="Google Shape;244;p12"/>
            <p:cNvGrpSpPr/>
            <p:nvPr/>
          </p:nvGrpSpPr>
          <p:grpSpPr>
            <a:xfrm rot="-5400000">
              <a:off x="1354172" y="2779571"/>
              <a:ext cx="327958" cy="445502"/>
              <a:chOff x="3581400" y="1065143"/>
              <a:chExt cx="457200" cy="685800"/>
            </a:xfrm>
          </p:grpSpPr>
          <p:sp>
            <p:nvSpPr>
              <p:cNvPr id="245" name="Google Shape;245;p12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2"/>
            <p:cNvGrpSpPr/>
            <p:nvPr/>
          </p:nvGrpSpPr>
          <p:grpSpPr>
            <a:xfrm rot="-5400000">
              <a:off x="1918952" y="3880565"/>
              <a:ext cx="331523" cy="446578"/>
              <a:chOff x="4572000" y="1065143"/>
              <a:chExt cx="462170" cy="687456"/>
            </a:xfrm>
          </p:grpSpPr>
          <p:sp>
            <p:nvSpPr>
              <p:cNvPr id="250" name="Google Shape;250;p12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2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2"/>
            <p:cNvGrpSpPr/>
            <p:nvPr/>
          </p:nvGrpSpPr>
          <p:grpSpPr>
            <a:xfrm>
              <a:off x="2009925" y="3771738"/>
              <a:ext cx="300230" cy="330333"/>
              <a:chOff x="7991060" y="828507"/>
              <a:chExt cx="462170" cy="460512"/>
            </a:xfrm>
          </p:grpSpPr>
          <p:sp>
            <p:nvSpPr>
              <p:cNvPr id="255" name="Google Shape;255;p12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2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2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2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9" name="Google Shape;259;p12"/>
          <p:cNvSpPr txBox="1"/>
          <p:nvPr/>
        </p:nvSpPr>
        <p:spPr>
          <a:xfrm>
            <a:off x="2061246" y="4504551"/>
            <a:ext cx="5709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/>
          </a:p>
        </p:txBody>
      </p:sp>
      <p:grpSp>
        <p:nvGrpSpPr>
          <p:cNvPr id="260" name="Google Shape;260;p12"/>
          <p:cNvGrpSpPr/>
          <p:nvPr/>
        </p:nvGrpSpPr>
        <p:grpSpPr>
          <a:xfrm>
            <a:off x="3021452" y="2573415"/>
            <a:ext cx="1457029" cy="1696201"/>
            <a:chOff x="3021452" y="2573415"/>
            <a:chExt cx="1457029" cy="1696201"/>
          </a:xfrm>
        </p:grpSpPr>
        <p:sp>
          <p:nvSpPr>
            <p:cNvPr id="261" name="Google Shape;261;p12"/>
            <p:cNvSpPr/>
            <p:nvPr/>
          </p:nvSpPr>
          <p:spPr>
            <a:xfrm>
              <a:off x="3587476" y="2629827"/>
              <a:ext cx="891005" cy="1639789"/>
            </a:xfrm>
            <a:prstGeom prst="rect">
              <a:avLst/>
            </a:prstGeom>
            <a:solidFill>
              <a:srgbClr val="202020"/>
            </a:solidFill>
            <a:ln cap="flat" cmpd="sng" w="25400">
              <a:solidFill>
                <a:srgbClr val="88A3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2"/>
            <p:cNvSpPr txBox="1"/>
            <p:nvPr/>
          </p:nvSpPr>
          <p:spPr>
            <a:xfrm>
              <a:off x="3021452" y="2573415"/>
              <a:ext cx="543739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</a:t>
              </a:r>
              <a:endParaRPr/>
            </a:p>
          </p:txBody>
        </p:sp>
        <p:grpSp>
          <p:nvGrpSpPr>
            <p:cNvPr id="263" name="Google Shape;263;p12"/>
            <p:cNvGrpSpPr/>
            <p:nvPr/>
          </p:nvGrpSpPr>
          <p:grpSpPr>
            <a:xfrm>
              <a:off x="3742434" y="2629827"/>
              <a:ext cx="148501" cy="655915"/>
              <a:chOff x="2286000" y="1066800"/>
              <a:chExt cx="228600" cy="914400"/>
            </a:xfrm>
          </p:grpSpPr>
          <p:sp>
            <p:nvSpPr>
              <p:cNvPr id="264" name="Google Shape;264;p12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2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2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2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" name="Google Shape;268;p12"/>
            <p:cNvGrpSpPr/>
            <p:nvPr/>
          </p:nvGrpSpPr>
          <p:grpSpPr>
            <a:xfrm rot="-5400000">
              <a:off x="3080224" y="2779571"/>
              <a:ext cx="327958" cy="445502"/>
              <a:chOff x="3581400" y="1065143"/>
              <a:chExt cx="457200" cy="685800"/>
            </a:xfrm>
          </p:grpSpPr>
          <p:sp>
            <p:nvSpPr>
              <p:cNvPr id="269" name="Google Shape;269;p12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2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2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2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3" name="Google Shape;273;p12"/>
            <p:cNvGrpSpPr/>
            <p:nvPr/>
          </p:nvGrpSpPr>
          <p:grpSpPr>
            <a:xfrm rot="-5400000">
              <a:off x="3645004" y="3880565"/>
              <a:ext cx="331523" cy="446578"/>
              <a:chOff x="4572000" y="1065143"/>
              <a:chExt cx="462170" cy="687456"/>
            </a:xfrm>
          </p:grpSpPr>
          <p:sp>
            <p:nvSpPr>
              <p:cNvPr id="274" name="Google Shape;274;p12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2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2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2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8" name="Google Shape;278;p12"/>
            <p:cNvGrpSpPr/>
            <p:nvPr/>
          </p:nvGrpSpPr>
          <p:grpSpPr>
            <a:xfrm>
              <a:off x="3735977" y="3771738"/>
              <a:ext cx="300230" cy="330333"/>
              <a:chOff x="7991060" y="828507"/>
              <a:chExt cx="462170" cy="460512"/>
            </a:xfrm>
          </p:grpSpPr>
          <p:sp>
            <p:nvSpPr>
              <p:cNvPr id="279" name="Google Shape;279;p12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2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2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2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3" name="Google Shape;283;p12"/>
          <p:cNvSpPr txBox="1"/>
          <p:nvPr/>
        </p:nvSpPr>
        <p:spPr>
          <a:xfrm>
            <a:off x="3787298" y="4504551"/>
            <a:ext cx="5709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/>
          </a:p>
        </p:txBody>
      </p:sp>
      <p:grpSp>
        <p:nvGrpSpPr>
          <p:cNvPr id="284" name="Google Shape;284;p12"/>
          <p:cNvGrpSpPr/>
          <p:nvPr/>
        </p:nvGrpSpPr>
        <p:grpSpPr>
          <a:xfrm>
            <a:off x="4744611" y="2573415"/>
            <a:ext cx="1457029" cy="1696201"/>
            <a:chOff x="4744611" y="2573415"/>
            <a:chExt cx="1457029" cy="1696201"/>
          </a:xfrm>
        </p:grpSpPr>
        <p:sp>
          <p:nvSpPr>
            <p:cNvPr id="285" name="Google Shape;285;p12"/>
            <p:cNvSpPr/>
            <p:nvPr/>
          </p:nvSpPr>
          <p:spPr>
            <a:xfrm>
              <a:off x="5310635" y="2629827"/>
              <a:ext cx="891005" cy="1639789"/>
            </a:xfrm>
            <a:prstGeom prst="rect">
              <a:avLst/>
            </a:prstGeom>
            <a:solidFill>
              <a:srgbClr val="202020"/>
            </a:solidFill>
            <a:ln cap="flat" cmpd="sng" w="25400">
              <a:solidFill>
                <a:srgbClr val="88A3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2"/>
            <p:cNvSpPr txBox="1"/>
            <p:nvPr/>
          </p:nvSpPr>
          <p:spPr>
            <a:xfrm>
              <a:off x="4744611" y="2573415"/>
              <a:ext cx="543739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</a:t>
              </a:r>
              <a:endParaRPr/>
            </a:p>
          </p:txBody>
        </p:sp>
        <p:grpSp>
          <p:nvGrpSpPr>
            <p:cNvPr id="287" name="Google Shape;287;p12"/>
            <p:cNvGrpSpPr/>
            <p:nvPr/>
          </p:nvGrpSpPr>
          <p:grpSpPr>
            <a:xfrm>
              <a:off x="5302930" y="2628044"/>
              <a:ext cx="148501" cy="655915"/>
              <a:chOff x="2286000" y="1066800"/>
              <a:chExt cx="228600" cy="914400"/>
            </a:xfrm>
          </p:grpSpPr>
          <p:sp>
            <p:nvSpPr>
              <p:cNvPr id="288" name="Google Shape;288;p12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2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2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" name="Google Shape;292;p12"/>
            <p:cNvGrpSpPr/>
            <p:nvPr/>
          </p:nvGrpSpPr>
          <p:grpSpPr>
            <a:xfrm rot="-5400000">
              <a:off x="4803383" y="2779571"/>
              <a:ext cx="327958" cy="445502"/>
              <a:chOff x="3581400" y="1065143"/>
              <a:chExt cx="457200" cy="685800"/>
            </a:xfrm>
          </p:grpSpPr>
          <p:sp>
            <p:nvSpPr>
              <p:cNvPr id="293" name="Google Shape;293;p12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2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2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7" name="Google Shape;297;p12"/>
            <p:cNvGrpSpPr/>
            <p:nvPr/>
          </p:nvGrpSpPr>
          <p:grpSpPr>
            <a:xfrm rot="-5400000">
              <a:off x="5368163" y="3880565"/>
              <a:ext cx="331523" cy="446578"/>
              <a:chOff x="4572000" y="1065143"/>
              <a:chExt cx="462170" cy="687456"/>
            </a:xfrm>
          </p:grpSpPr>
          <p:sp>
            <p:nvSpPr>
              <p:cNvPr id="298" name="Google Shape;298;p12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2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2" name="Google Shape;302;p12"/>
            <p:cNvGrpSpPr/>
            <p:nvPr/>
          </p:nvGrpSpPr>
          <p:grpSpPr>
            <a:xfrm>
              <a:off x="5459136" y="3771738"/>
              <a:ext cx="300230" cy="330333"/>
              <a:chOff x="7991060" y="828507"/>
              <a:chExt cx="462170" cy="460512"/>
            </a:xfrm>
          </p:grpSpPr>
          <p:sp>
            <p:nvSpPr>
              <p:cNvPr id="303" name="Google Shape;303;p12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2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7" name="Google Shape;307;p12"/>
          <p:cNvSpPr txBox="1"/>
          <p:nvPr/>
        </p:nvSpPr>
        <p:spPr>
          <a:xfrm>
            <a:off x="5510458" y="4504551"/>
            <a:ext cx="6286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</a:t>
            </a:r>
            <a:endParaRPr/>
          </a:p>
        </p:txBody>
      </p:sp>
      <p:sp>
        <p:nvSpPr>
          <p:cNvPr id="308" name="Google Shape;308;p12"/>
          <p:cNvSpPr txBox="1"/>
          <p:nvPr/>
        </p:nvSpPr>
        <p:spPr>
          <a:xfrm>
            <a:off x="7157951" y="4504551"/>
            <a:ext cx="6639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/>
          </a:p>
        </p:txBody>
      </p:sp>
      <p:grpSp>
        <p:nvGrpSpPr>
          <p:cNvPr id="309" name="Google Shape;309;p12"/>
          <p:cNvGrpSpPr/>
          <p:nvPr/>
        </p:nvGrpSpPr>
        <p:grpSpPr>
          <a:xfrm>
            <a:off x="6467771" y="2573415"/>
            <a:ext cx="1457029" cy="1696201"/>
            <a:chOff x="6467771" y="2573415"/>
            <a:chExt cx="1457029" cy="1696201"/>
          </a:xfrm>
        </p:grpSpPr>
        <p:sp>
          <p:nvSpPr>
            <p:cNvPr id="310" name="Google Shape;310;p12"/>
            <p:cNvSpPr/>
            <p:nvPr/>
          </p:nvSpPr>
          <p:spPr>
            <a:xfrm>
              <a:off x="7033795" y="2629827"/>
              <a:ext cx="891005" cy="1639789"/>
            </a:xfrm>
            <a:prstGeom prst="rect">
              <a:avLst/>
            </a:prstGeom>
            <a:solidFill>
              <a:srgbClr val="202020"/>
            </a:solidFill>
            <a:ln cap="flat" cmpd="sng" w="25400">
              <a:solidFill>
                <a:srgbClr val="88A3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2"/>
            <p:cNvSpPr txBox="1"/>
            <p:nvPr/>
          </p:nvSpPr>
          <p:spPr>
            <a:xfrm>
              <a:off x="6467771" y="2573415"/>
              <a:ext cx="543739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</a:t>
              </a:r>
              <a:endParaRPr/>
            </a:p>
          </p:txBody>
        </p:sp>
        <p:grpSp>
          <p:nvGrpSpPr>
            <p:cNvPr id="312" name="Google Shape;312;p12"/>
            <p:cNvGrpSpPr/>
            <p:nvPr/>
          </p:nvGrpSpPr>
          <p:grpSpPr>
            <a:xfrm>
              <a:off x="7036405" y="3271861"/>
              <a:ext cx="148501" cy="655915"/>
              <a:chOff x="2286000" y="1066800"/>
              <a:chExt cx="228600" cy="914400"/>
            </a:xfrm>
          </p:grpSpPr>
          <p:sp>
            <p:nvSpPr>
              <p:cNvPr id="313" name="Google Shape;313;p12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7" name="Google Shape;317;p12"/>
            <p:cNvGrpSpPr/>
            <p:nvPr/>
          </p:nvGrpSpPr>
          <p:grpSpPr>
            <a:xfrm rot="-5400000">
              <a:off x="7254662" y="2578308"/>
              <a:ext cx="327958" cy="445502"/>
              <a:chOff x="3581400" y="1065143"/>
              <a:chExt cx="457200" cy="685800"/>
            </a:xfrm>
          </p:grpSpPr>
          <p:sp>
            <p:nvSpPr>
              <p:cNvPr id="318" name="Google Shape;318;p12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2" name="Google Shape;322;p12"/>
            <p:cNvGrpSpPr/>
            <p:nvPr/>
          </p:nvGrpSpPr>
          <p:grpSpPr>
            <a:xfrm rot="-5400000">
              <a:off x="7091323" y="3880565"/>
              <a:ext cx="331523" cy="446578"/>
              <a:chOff x="4572000" y="1065143"/>
              <a:chExt cx="462170" cy="687456"/>
            </a:xfrm>
          </p:grpSpPr>
          <p:sp>
            <p:nvSpPr>
              <p:cNvPr id="323" name="Google Shape;323;p12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7" name="Google Shape;327;p12"/>
            <p:cNvGrpSpPr/>
            <p:nvPr/>
          </p:nvGrpSpPr>
          <p:grpSpPr>
            <a:xfrm>
              <a:off x="7182296" y="3771738"/>
              <a:ext cx="300230" cy="330333"/>
              <a:chOff x="7991060" y="828507"/>
              <a:chExt cx="462170" cy="460512"/>
            </a:xfrm>
          </p:grpSpPr>
          <p:sp>
            <p:nvSpPr>
              <p:cNvPr id="328" name="Google Shape;328;p12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2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2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2" name="Google Shape;332;p12"/>
            <p:cNvGrpSpPr/>
            <p:nvPr/>
          </p:nvGrpSpPr>
          <p:grpSpPr>
            <a:xfrm flipH="1">
              <a:off x="6526908" y="2837749"/>
              <a:ext cx="300230" cy="493124"/>
              <a:chOff x="4572000" y="1065143"/>
              <a:chExt cx="462170" cy="687456"/>
            </a:xfrm>
          </p:grpSpPr>
          <p:sp>
            <p:nvSpPr>
              <p:cNvPr id="333" name="Google Shape;333;p12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solidFill>
                <a:srgbClr val="F1A200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2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solidFill>
                <a:srgbClr val="F1A200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2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solidFill>
                <a:srgbClr val="F1A200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2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solidFill>
                <a:srgbClr val="F1A200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7" name="Google Shape;337;p12"/>
          <p:cNvSpPr txBox="1"/>
          <p:nvPr/>
        </p:nvSpPr>
        <p:spPr>
          <a:xfrm>
            <a:off x="152400" y="2571750"/>
            <a:ext cx="9017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Percept</a:t>
            </a:r>
            <a:endParaRPr/>
          </a:p>
        </p:txBody>
      </p:sp>
      <p:sp>
        <p:nvSpPr>
          <p:cNvPr id="338" name="Google Shape;338;p12"/>
          <p:cNvSpPr txBox="1"/>
          <p:nvPr/>
        </p:nvSpPr>
        <p:spPr>
          <a:xfrm>
            <a:off x="152400" y="4412218"/>
            <a:ext cx="788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Agent programs</a:t>
            </a:r>
            <a:endParaRPr/>
          </a:p>
        </p:txBody>
      </p:sp>
      <p:sp>
        <p:nvSpPr>
          <p:cNvPr id="344" name="Google Shape;344;p13"/>
          <p:cNvSpPr txBox="1"/>
          <p:nvPr>
            <p:ph idx="1" type="body"/>
          </p:nvPr>
        </p:nvSpPr>
        <p:spPr>
          <a:xfrm>
            <a:off x="304800" y="1082279"/>
            <a:ext cx="88392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agent program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>
                <a:solidFill>
                  <a:srgbClr val="D500D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runs on some machine </a:t>
            </a:r>
            <a:r>
              <a:rPr i="1" lang="en-US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u="sng">
                <a:latin typeface="Calibri"/>
                <a:ea typeface="Calibri"/>
                <a:cs typeface="Calibri"/>
                <a:sym typeface="Calibri"/>
              </a:rPr>
              <a:t>implement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i="1" lang="en-US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n-US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r>
              <a:rPr lang="en-US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>
                <a:solidFill>
                  <a:srgbClr val="D500D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r>
              <a:rPr i="1" lang="en-US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,M</a:t>
            </a:r>
            <a:r>
              <a:rPr lang="en-US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 machines have limited speed and memory, introducing delay, so agent function </a:t>
            </a:r>
            <a:r>
              <a:rPr i="1" lang="en-US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depends on </a:t>
            </a:r>
            <a:r>
              <a:rPr i="1" lang="en-US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 well as </a:t>
            </a:r>
            <a:r>
              <a:rPr i="1" lang="en-US">
                <a:solidFill>
                  <a:srgbClr val="D500D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5" name="Google Shape;345;p13"/>
          <p:cNvGrpSpPr/>
          <p:nvPr/>
        </p:nvGrpSpPr>
        <p:grpSpPr>
          <a:xfrm>
            <a:off x="1295400" y="2802015"/>
            <a:ext cx="1457029" cy="1696201"/>
            <a:chOff x="1295400" y="2802015"/>
            <a:chExt cx="1457029" cy="1696201"/>
          </a:xfrm>
        </p:grpSpPr>
        <p:sp>
          <p:nvSpPr>
            <p:cNvPr id="346" name="Google Shape;346;p13"/>
            <p:cNvSpPr/>
            <p:nvPr/>
          </p:nvSpPr>
          <p:spPr>
            <a:xfrm>
              <a:off x="1861424" y="2858427"/>
              <a:ext cx="891005" cy="1639789"/>
            </a:xfrm>
            <a:prstGeom prst="rect">
              <a:avLst/>
            </a:prstGeom>
            <a:solidFill>
              <a:srgbClr val="202020"/>
            </a:solidFill>
            <a:ln cap="flat" cmpd="sng" w="25400">
              <a:solidFill>
                <a:srgbClr val="88A3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3"/>
            <p:cNvSpPr txBox="1"/>
            <p:nvPr/>
          </p:nvSpPr>
          <p:spPr>
            <a:xfrm>
              <a:off x="1295400" y="2802015"/>
              <a:ext cx="543739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</a:t>
              </a:r>
              <a:endParaRPr/>
            </a:p>
          </p:txBody>
        </p:sp>
        <p:grpSp>
          <p:nvGrpSpPr>
            <p:cNvPr id="348" name="Google Shape;348;p13"/>
            <p:cNvGrpSpPr/>
            <p:nvPr/>
          </p:nvGrpSpPr>
          <p:grpSpPr>
            <a:xfrm>
              <a:off x="2158426" y="2858427"/>
              <a:ext cx="148501" cy="655915"/>
              <a:chOff x="2286000" y="1066800"/>
              <a:chExt cx="228600" cy="914400"/>
            </a:xfrm>
          </p:grpSpPr>
          <p:sp>
            <p:nvSpPr>
              <p:cNvPr id="349" name="Google Shape;349;p13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3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3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3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3" name="Google Shape;353;p13"/>
            <p:cNvGrpSpPr/>
            <p:nvPr/>
          </p:nvGrpSpPr>
          <p:grpSpPr>
            <a:xfrm rot="-5400000">
              <a:off x="1354172" y="3008171"/>
              <a:ext cx="327958" cy="445502"/>
              <a:chOff x="3581400" y="1065143"/>
              <a:chExt cx="457200" cy="685800"/>
            </a:xfrm>
          </p:grpSpPr>
          <p:sp>
            <p:nvSpPr>
              <p:cNvPr id="354" name="Google Shape;354;p13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8" name="Google Shape;358;p13"/>
            <p:cNvGrpSpPr/>
            <p:nvPr/>
          </p:nvGrpSpPr>
          <p:grpSpPr>
            <a:xfrm rot="-5400000">
              <a:off x="1918952" y="4109165"/>
              <a:ext cx="331523" cy="446578"/>
              <a:chOff x="4572000" y="1065143"/>
              <a:chExt cx="462170" cy="687456"/>
            </a:xfrm>
          </p:grpSpPr>
          <p:sp>
            <p:nvSpPr>
              <p:cNvPr id="359" name="Google Shape;359;p13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3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3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3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3" name="Google Shape;363;p13"/>
            <p:cNvGrpSpPr/>
            <p:nvPr/>
          </p:nvGrpSpPr>
          <p:grpSpPr>
            <a:xfrm>
              <a:off x="2009925" y="4000338"/>
              <a:ext cx="300230" cy="330333"/>
              <a:chOff x="7991060" y="828507"/>
              <a:chExt cx="462170" cy="460512"/>
            </a:xfrm>
          </p:grpSpPr>
          <p:sp>
            <p:nvSpPr>
              <p:cNvPr id="364" name="Google Shape;364;p13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3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3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8" name="Google Shape;368;p13"/>
          <p:cNvSpPr txBox="1"/>
          <p:nvPr/>
        </p:nvSpPr>
        <p:spPr>
          <a:xfrm>
            <a:off x="2061246" y="4733151"/>
            <a:ext cx="6383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NOOP</a:t>
            </a:r>
            <a:endParaRPr/>
          </a:p>
        </p:txBody>
      </p:sp>
      <p:grpSp>
        <p:nvGrpSpPr>
          <p:cNvPr id="369" name="Google Shape;369;p13"/>
          <p:cNvGrpSpPr/>
          <p:nvPr/>
        </p:nvGrpSpPr>
        <p:grpSpPr>
          <a:xfrm>
            <a:off x="3021452" y="2802015"/>
            <a:ext cx="1457029" cy="1696201"/>
            <a:chOff x="3021452" y="2802015"/>
            <a:chExt cx="1457029" cy="1696201"/>
          </a:xfrm>
        </p:grpSpPr>
        <p:sp>
          <p:nvSpPr>
            <p:cNvPr id="370" name="Google Shape;370;p13"/>
            <p:cNvSpPr/>
            <p:nvPr/>
          </p:nvSpPr>
          <p:spPr>
            <a:xfrm>
              <a:off x="3587476" y="2858427"/>
              <a:ext cx="891005" cy="1639789"/>
            </a:xfrm>
            <a:prstGeom prst="rect">
              <a:avLst/>
            </a:prstGeom>
            <a:solidFill>
              <a:srgbClr val="202020"/>
            </a:solidFill>
            <a:ln cap="flat" cmpd="sng" w="25400">
              <a:solidFill>
                <a:srgbClr val="88A3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3"/>
            <p:cNvSpPr txBox="1"/>
            <p:nvPr/>
          </p:nvSpPr>
          <p:spPr>
            <a:xfrm>
              <a:off x="3021452" y="2802015"/>
              <a:ext cx="543739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</a:t>
              </a:r>
              <a:endParaRPr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3884477" y="3008525"/>
              <a:ext cx="148501" cy="655915"/>
              <a:chOff x="2286000" y="1066800"/>
              <a:chExt cx="228600" cy="914400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7" name="Google Shape;377;p13"/>
            <p:cNvGrpSpPr/>
            <p:nvPr/>
          </p:nvGrpSpPr>
          <p:grpSpPr>
            <a:xfrm rot="-5400000">
              <a:off x="3080224" y="3008171"/>
              <a:ext cx="327958" cy="445502"/>
              <a:chOff x="3581400" y="1065143"/>
              <a:chExt cx="457200" cy="685800"/>
            </a:xfrm>
          </p:grpSpPr>
          <p:sp>
            <p:nvSpPr>
              <p:cNvPr id="378" name="Google Shape;378;p13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2" name="Google Shape;382;p13"/>
            <p:cNvGrpSpPr/>
            <p:nvPr/>
          </p:nvGrpSpPr>
          <p:grpSpPr>
            <a:xfrm rot="-5400000">
              <a:off x="3645004" y="4109165"/>
              <a:ext cx="331523" cy="446578"/>
              <a:chOff x="4572000" y="1065143"/>
              <a:chExt cx="462170" cy="687456"/>
            </a:xfrm>
          </p:grpSpPr>
          <p:sp>
            <p:nvSpPr>
              <p:cNvPr id="383" name="Google Shape;383;p13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7" name="Google Shape;387;p13"/>
            <p:cNvGrpSpPr/>
            <p:nvPr/>
          </p:nvGrpSpPr>
          <p:grpSpPr>
            <a:xfrm>
              <a:off x="3735977" y="4000338"/>
              <a:ext cx="300230" cy="330333"/>
              <a:chOff x="7991060" y="828507"/>
              <a:chExt cx="462170" cy="460512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2" name="Google Shape;392;p13"/>
          <p:cNvSpPr txBox="1"/>
          <p:nvPr/>
        </p:nvSpPr>
        <p:spPr>
          <a:xfrm>
            <a:off x="3787298" y="4733151"/>
            <a:ext cx="6383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NOOP</a:t>
            </a:r>
            <a:endParaRPr/>
          </a:p>
        </p:txBody>
      </p:sp>
      <p:grpSp>
        <p:nvGrpSpPr>
          <p:cNvPr id="393" name="Google Shape;393;p13"/>
          <p:cNvGrpSpPr/>
          <p:nvPr/>
        </p:nvGrpSpPr>
        <p:grpSpPr>
          <a:xfrm>
            <a:off x="4744611" y="2802015"/>
            <a:ext cx="1457029" cy="1696201"/>
            <a:chOff x="4744611" y="2802015"/>
            <a:chExt cx="1457029" cy="1696201"/>
          </a:xfrm>
        </p:grpSpPr>
        <p:sp>
          <p:nvSpPr>
            <p:cNvPr id="394" name="Google Shape;394;p13"/>
            <p:cNvSpPr/>
            <p:nvPr/>
          </p:nvSpPr>
          <p:spPr>
            <a:xfrm>
              <a:off x="5310635" y="2858427"/>
              <a:ext cx="891005" cy="1639789"/>
            </a:xfrm>
            <a:prstGeom prst="rect">
              <a:avLst/>
            </a:prstGeom>
            <a:solidFill>
              <a:srgbClr val="202020"/>
            </a:solidFill>
            <a:ln cap="flat" cmpd="sng" w="25400">
              <a:solidFill>
                <a:srgbClr val="88A3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3"/>
            <p:cNvSpPr txBox="1"/>
            <p:nvPr/>
          </p:nvSpPr>
          <p:spPr>
            <a:xfrm>
              <a:off x="4744611" y="2802015"/>
              <a:ext cx="543739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</a:t>
              </a:r>
              <a:endParaRPr/>
            </a:p>
          </p:txBody>
        </p:sp>
        <p:grpSp>
          <p:nvGrpSpPr>
            <p:cNvPr id="396" name="Google Shape;396;p13"/>
            <p:cNvGrpSpPr/>
            <p:nvPr/>
          </p:nvGrpSpPr>
          <p:grpSpPr>
            <a:xfrm>
              <a:off x="5608712" y="3184985"/>
              <a:ext cx="148501" cy="655915"/>
              <a:chOff x="2286000" y="1066800"/>
              <a:chExt cx="228600" cy="914400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1" name="Google Shape;401;p13"/>
            <p:cNvGrpSpPr/>
            <p:nvPr/>
          </p:nvGrpSpPr>
          <p:grpSpPr>
            <a:xfrm rot="-5400000">
              <a:off x="4803383" y="3008171"/>
              <a:ext cx="327958" cy="445502"/>
              <a:chOff x="3581400" y="1065143"/>
              <a:chExt cx="457200" cy="685800"/>
            </a:xfrm>
          </p:grpSpPr>
          <p:sp>
            <p:nvSpPr>
              <p:cNvPr id="402" name="Google Shape;402;p13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6" name="Google Shape;406;p13"/>
            <p:cNvGrpSpPr/>
            <p:nvPr/>
          </p:nvGrpSpPr>
          <p:grpSpPr>
            <a:xfrm rot="-5400000">
              <a:off x="5368163" y="4109165"/>
              <a:ext cx="331523" cy="446578"/>
              <a:chOff x="4572000" y="1065143"/>
              <a:chExt cx="462170" cy="687456"/>
            </a:xfrm>
          </p:grpSpPr>
          <p:sp>
            <p:nvSpPr>
              <p:cNvPr id="407" name="Google Shape;407;p13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1" name="Google Shape;411;p13"/>
            <p:cNvGrpSpPr/>
            <p:nvPr/>
          </p:nvGrpSpPr>
          <p:grpSpPr>
            <a:xfrm>
              <a:off x="5459136" y="4000338"/>
              <a:ext cx="300230" cy="330333"/>
              <a:chOff x="7991060" y="828507"/>
              <a:chExt cx="462170" cy="460512"/>
            </a:xfrm>
          </p:grpSpPr>
          <p:sp>
            <p:nvSpPr>
              <p:cNvPr id="412" name="Google Shape;412;p13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3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6" name="Google Shape;416;p13"/>
          <p:cNvSpPr txBox="1"/>
          <p:nvPr/>
        </p:nvSpPr>
        <p:spPr>
          <a:xfrm>
            <a:off x="5510458" y="4733151"/>
            <a:ext cx="6383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NOOP</a:t>
            </a:r>
            <a:endParaRPr/>
          </a:p>
        </p:txBody>
      </p:sp>
      <p:sp>
        <p:nvSpPr>
          <p:cNvPr id="417" name="Google Shape;417;p13"/>
          <p:cNvSpPr txBox="1"/>
          <p:nvPr/>
        </p:nvSpPr>
        <p:spPr>
          <a:xfrm>
            <a:off x="7157951" y="4733151"/>
            <a:ext cx="5709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/>
          </a:p>
        </p:txBody>
      </p:sp>
      <p:grpSp>
        <p:nvGrpSpPr>
          <p:cNvPr id="418" name="Google Shape;418;p13"/>
          <p:cNvGrpSpPr/>
          <p:nvPr/>
        </p:nvGrpSpPr>
        <p:grpSpPr>
          <a:xfrm>
            <a:off x="6467771" y="2802015"/>
            <a:ext cx="1457029" cy="1696201"/>
            <a:chOff x="6467771" y="2802015"/>
            <a:chExt cx="1457029" cy="1696201"/>
          </a:xfrm>
        </p:grpSpPr>
        <p:sp>
          <p:nvSpPr>
            <p:cNvPr id="419" name="Google Shape;419;p13"/>
            <p:cNvSpPr/>
            <p:nvPr/>
          </p:nvSpPr>
          <p:spPr>
            <a:xfrm>
              <a:off x="7033795" y="2858427"/>
              <a:ext cx="891005" cy="1639789"/>
            </a:xfrm>
            <a:prstGeom prst="rect">
              <a:avLst/>
            </a:prstGeom>
            <a:solidFill>
              <a:srgbClr val="202020"/>
            </a:solidFill>
            <a:ln cap="flat" cmpd="sng" w="25400">
              <a:solidFill>
                <a:srgbClr val="88A3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3"/>
            <p:cNvSpPr txBox="1"/>
            <p:nvPr/>
          </p:nvSpPr>
          <p:spPr>
            <a:xfrm>
              <a:off x="6467771" y="2802015"/>
              <a:ext cx="543739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</a:t>
              </a:r>
              <a:endParaRPr/>
            </a:p>
          </p:txBody>
        </p:sp>
        <p:grpSp>
          <p:nvGrpSpPr>
            <p:cNvPr id="421" name="Google Shape;421;p13"/>
            <p:cNvGrpSpPr/>
            <p:nvPr/>
          </p:nvGrpSpPr>
          <p:grpSpPr>
            <a:xfrm>
              <a:off x="7330796" y="3340584"/>
              <a:ext cx="148501" cy="655915"/>
              <a:chOff x="2286000" y="1066800"/>
              <a:chExt cx="228600" cy="914400"/>
            </a:xfrm>
          </p:grpSpPr>
          <p:sp>
            <p:nvSpPr>
              <p:cNvPr id="422" name="Google Shape;422;p13"/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3"/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3"/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3"/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solidFill>
                <a:srgbClr val="00E7E6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6" name="Google Shape;426;p13"/>
            <p:cNvGrpSpPr/>
            <p:nvPr/>
          </p:nvGrpSpPr>
          <p:grpSpPr>
            <a:xfrm rot="-5400000">
              <a:off x="7254662" y="2806908"/>
              <a:ext cx="327958" cy="445502"/>
              <a:chOff x="3581400" y="1065143"/>
              <a:chExt cx="457200" cy="685800"/>
            </a:xfrm>
          </p:grpSpPr>
          <p:sp>
            <p:nvSpPr>
              <p:cNvPr id="427" name="Google Shape;427;p13"/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3"/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3"/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3"/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solidFill>
                <a:srgbClr val="A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1" name="Google Shape;431;p13"/>
            <p:cNvGrpSpPr/>
            <p:nvPr/>
          </p:nvGrpSpPr>
          <p:grpSpPr>
            <a:xfrm rot="-5400000">
              <a:off x="7091323" y="4109165"/>
              <a:ext cx="331523" cy="446578"/>
              <a:chOff x="4572000" y="1065143"/>
              <a:chExt cx="462170" cy="687456"/>
            </a:xfrm>
          </p:grpSpPr>
          <p:sp>
            <p:nvSpPr>
              <p:cNvPr id="432" name="Google Shape;432;p13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3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solidFill>
                <a:srgbClr val="1200F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13"/>
            <p:cNvGrpSpPr/>
            <p:nvPr/>
          </p:nvGrpSpPr>
          <p:grpSpPr>
            <a:xfrm>
              <a:off x="7182296" y="4000338"/>
              <a:ext cx="300230" cy="330333"/>
              <a:chOff x="7991060" y="828507"/>
              <a:chExt cx="462170" cy="460512"/>
            </a:xfrm>
          </p:grpSpPr>
          <p:sp>
            <p:nvSpPr>
              <p:cNvPr id="437" name="Google Shape;437;p13"/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3"/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solidFill>
                <a:srgbClr val="F1F001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1" name="Google Shape;441;p13"/>
            <p:cNvGrpSpPr/>
            <p:nvPr/>
          </p:nvGrpSpPr>
          <p:grpSpPr>
            <a:xfrm flipH="1">
              <a:off x="6526908" y="3066349"/>
              <a:ext cx="300230" cy="493124"/>
              <a:chOff x="4572000" y="1065143"/>
              <a:chExt cx="462170" cy="687456"/>
            </a:xfrm>
          </p:grpSpPr>
          <p:sp>
            <p:nvSpPr>
              <p:cNvPr id="442" name="Google Shape;442;p13"/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solidFill>
                <a:srgbClr val="F1A200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solidFill>
                <a:srgbClr val="F1A200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solidFill>
                <a:srgbClr val="F1A200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solidFill>
                <a:srgbClr val="F1A200"/>
              </a:solidFill>
              <a:ln cap="flat" cmpd="sng" w="19050">
                <a:solidFill>
                  <a:srgbClr val="60606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5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6" name="Google Shape;446;p13"/>
          <p:cNvSpPr txBox="1"/>
          <p:nvPr/>
        </p:nvSpPr>
        <p:spPr>
          <a:xfrm>
            <a:off x="152400" y="2800350"/>
            <a:ext cx="9017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Percept</a:t>
            </a:r>
            <a:endParaRPr/>
          </a:p>
        </p:txBody>
      </p:sp>
      <p:sp>
        <p:nvSpPr>
          <p:cNvPr id="447" name="Google Shape;447;p13"/>
          <p:cNvSpPr txBox="1"/>
          <p:nvPr/>
        </p:nvSpPr>
        <p:spPr>
          <a:xfrm>
            <a:off x="152400" y="4640818"/>
            <a:ext cx="788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500D6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4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Agent functions and agent programs</a:t>
            </a:r>
            <a:endParaRPr/>
          </a:p>
        </p:txBody>
      </p:sp>
      <p:sp>
        <p:nvSpPr>
          <p:cNvPr id="453" name="Google Shape;453;p14"/>
          <p:cNvSpPr txBox="1"/>
          <p:nvPr>
            <p:ph idx="1" type="body"/>
          </p:nvPr>
        </p:nvSpPr>
        <p:spPr>
          <a:xfrm>
            <a:off x="304800" y="1082279"/>
            <a:ext cx="88392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>
                <a:solidFill>
                  <a:srgbClr val="323399"/>
                </a:solidFill>
                <a:latin typeface="Calibri"/>
                <a:ea typeface="Calibri"/>
                <a:cs typeface="Calibri"/>
                <a:sym typeface="Calibri"/>
              </a:rPr>
              <a:t>Can every agent function be implemented by some agent program?</a:t>
            </a:r>
            <a:endParaRPr/>
          </a:p>
          <a:p>
            <a:pPr indent="-171434" lvl="2" marL="857165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No! Consider agent for halting problems, NP-hard problems, chess with a slow PC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5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Vacuum world</a:t>
            </a:r>
            <a:endParaRPr/>
          </a:p>
        </p:txBody>
      </p:sp>
      <p:sp>
        <p:nvSpPr>
          <p:cNvPr id="459" name="Google Shape;459;p15"/>
          <p:cNvSpPr txBox="1"/>
          <p:nvPr>
            <p:ph idx="1" type="body"/>
          </p:nvPr>
        </p:nvSpPr>
        <p:spPr>
          <a:xfrm>
            <a:off x="304800" y="3486152"/>
            <a:ext cx="8534400" cy="11084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Percepts: </a:t>
            </a:r>
            <a:r>
              <a:rPr lang="en-US">
                <a:solidFill>
                  <a:srgbClr val="D500D6"/>
                </a:solidFill>
              </a:rPr>
              <a:t>[location,status]</a:t>
            </a:r>
            <a:r>
              <a:rPr lang="en-US"/>
              <a:t>, e.g., </a:t>
            </a:r>
            <a:r>
              <a:rPr lang="en-US">
                <a:solidFill>
                  <a:srgbClr val="D500D6"/>
                </a:solidFill>
              </a:rPr>
              <a:t>[</a:t>
            </a:r>
            <a:r>
              <a:rPr i="1" lang="en-US">
                <a:solidFill>
                  <a:srgbClr val="D500D6"/>
                </a:solidFill>
              </a:rPr>
              <a:t>A</a:t>
            </a:r>
            <a:r>
              <a:rPr lang="en-US">
                <a:solidFill>
                  <a:srgbClr val="D500D6"/>
                </a:solidFill>
              </a:rPr>
              <a:t>,</a:t>
            </a:r>
            <a:r>
              <a:rPr i="1" lang="en-US">
                <a:solidFill>
                  <a:srgbClr val="D500D6"/>
                </a:solidFill>
              </a:rPr>
              <a:t>Dirty</a:t>
            </a:r>
            <a:r>
              <a:rPr lang="en-US">
                <a:solidFill>
                  <a:srgbClr val="D500D6"/>
                </a:solidFill>
              </a:rPr>
              <a:t>]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Actions: </a:t>
            </a:r>
            <a:r>
              <a:rPr i="1" lang="en-US">
                <a:solidFill>
                  <a:srgbClr val="D500D6"/>
                </a:solidFill>
              </a:rPr>
              <a:t>Left</a:t>
            </a:r>
            <a:r>
              <a:rPr lang="en-US"/>
              <a:t>, </a:t>
            </a:r>
            <a:r>
              <a:rPr i="1" lang="en-US">
                <a:solidFill>
                  <a:srgbClr val="D500D6"/>
                </a:solidFill>
              </a:rPr>
              <a:t>Right</a:t>
            </a:r>
            <a:r>
              <a:rPr lang="en-US"/>
              <a:t>, </a:t>
            </a:r>
            <a:r>
              <a:rPr i="1" lang="en-US">
                <a:solidFill>
                  <a:srgbClr val="D500D6"/>
                </a:solidFill>
              </a:rPr>
              <a:t>Suck</a:t>
            </a:r>
            <a:r>
              <a:rPr lang="en-US"/>
              <a:t>, </a:t>
            </a:r>
            <a:r>
              <a:rPr i="1" lang="en-US">
                <a:solidFill>
                  <a:srgbClr val="D500D6"/>
                </a:solidFill>
              </a:rPr>
              <a:t>NoOp</a:t>
            </a:r>
            <a:endParaRPr i="1">
              <a:solidFill>
                <a:srgbClr val="D500D6"/>
              </a:solidFill>
            </a:endParaRPr>
          </a:p>
        </p:txBody>
      </p:sp>
      <p:pic>
        <p:nvPicPr>
          <p:cNvPr descr="vacuum2-environment.eps" id="460" name="Google Shape;4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2" y="980962"/>
            <a:ext cx="4372293" cy="2219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6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Vacuum cleaner agent</a:t>
            </a:r>
            <a:endParaRPr/>
          </a:p>
        </p:txBody>
      </p:sp>
      <p:graphicFrame>
        <p:nvGraphicFramePr>
          <p:cNvPr id="466" name="Google Shape;466;p16"/>
          <p:cNvGraphicFramePr/>
          <p:nvPr/>
        </p:nvGraphicFramePr>
        <p:xfrm>
          <a:off x="152400" y="1428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{2D9ED7B8-1553-42D8-BA08-5A00A80777AB}</a:tableStyleId>
              </a:tblPr>
              <a:tblGrid>
                <a:gridCol w="2057400"/>
                <a:gridCol w="12954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Percept sequence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Action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[A,Clean]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Right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[A,Dirty]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Suck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[B,Clean]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Left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[B,Dirty]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Suck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[A,Clean],[B,Clean]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Left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[A,Clean],[B,Dirty]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Suck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etc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etc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67" name="Google Shape;467;p16"/>
          <p:cNvSpPr txBox="1"/>
          <p:nvPr/>
        </p:nvSpPr>
        <p:spPr>
          <a:xfrm>
            <a:off x="762003" y="895352"/>
            <a:ext cx="1660281" cy="369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Agent function</a:t>
            </a:r>
            <a:endParaRPr/>
          </a:p>
        </p:txBody>
      </p:sp>
      <p:sp>
        <p:nvSpPr>
          <p:cNvPr id="468" name="Google Shape;468;p16"/>
          <p:cNvSpPr txBox="1"/>
          <p:nvPr/>
        </p:nvSpPr>
        <p:spPr>
          <a:xfrm>
            <a:off x="5257803" y="895352"/>
            <a:ext cx="1705478" cy="369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Agent program</a:t>
            </a:r>
            <a:endParaRPr/>
          </a:p>
        </p:txBody>
      </p:sp>
      <p:sp>
        <p:nvSpPr>
          <p:cNvPr id="469" name="Google Shape;469;p16"/>
          <p:cNvSpPr txBox="1"/>
          <p:nvPr/>
        </p:nvSpPr>
        <p:spPr>
          <a:xfrm>
            <a:off x="3733801" y="1352551"/>
            <a:ext cx="5157582" cy="175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Reflex-Vacuum-Agent([location,status])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 action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status = Dirty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return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if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 = A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return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if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 = B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return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6"/>
          <p:cNvSpPr txBox="1"/>
          <p:nvPr/>
        </p:nvSpPr>
        <p:spPr>
          <a:xfrm>
            <a:off x="3810000" y="3409950"/>
            <a:ext cx="3689668" cy="403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b="1" i="1"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agent function?</a:t>
            </a:r>
            <a:endParaRPr/>
          </a:p>
        </p:txBody>
      </p:sp>
      <p:sp>
        <p:nvSpPr>
          <p:cNvPr id="471" name="Google Shape;471;p16"/>
          <p:cNvSpPr txBox="1"/>
          <p:nvPr/>
        </p:nvSpPr>
        <p:spPr>
          <a:xfrm>
            <a:off x="3810001" y="3878820"/>
            <a:ext cx="5442932" cy="403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it be implemented by a small agent program?</a:t>
            </a:r>
            <a:endParaRPr/>
          </a:p>
        </p:txBody>
      </p:sp>
      <p:sp>
        <p:nvSpPr>
          <p:cNvPr id="472" name="Google Shape;472;p16"/>
          <p:cNvSpPr txBox="1"/>
          <p:nvPr/>
        </p:nvSpPr>
        <p:spPr>
          <a:xfrm>
            <a:off x="685804" y="4629152"/>
            <a:ext cx="4792623" cy="369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(Can we ask, “What is the right agent program?”)</a:t>
            </a:r>
            <a:endParaRPr/>
          </a:p>
        </p:txBody>
      </p:sp>
      <p:pic>
        <p:nvPicPr>
          <p:cNvPr descr="vacuum2-environment.eps" id="473" name="Google Shape;4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800" y="3"/>
            <a:ext cx="1600200" cy="812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7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Rationality</a:t>
            </a:r>
            <a:endParaRPr/>
          </a:p>
        </p:txBody>
      </p:sp>
      <p:sp>
        <p:nvSpPr>
          <p:cNvPr id="480" name="Google Shape;480;p17"/>
          <p:cNvSpPr txBox="1"/>
          <p:nvPr>
            <p:ph idx="1" type="body"/>
          </p:nvPr>
        </p:nvSpPr>
        <p:spPr>
          <a:xfrm>
            <a:off x="304800" y="1047752"/>
            <a:ext cx="88392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Fixed </a:t>
            </a:r>
            <a:r>
              <a:rPr b="1" i="1" lang="en-US">
                <a:solidFill>
                  <a:srgbClr val="FF0000"/>
                </a:solidFill>
              </a:rPr>
              <a:t>performance measure </a:t>
            </a:r>
            <a:r>
              <a:rPr lang="en-US"/>
              <a:t>evaluates the environment sequence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one point per square cleaned up?</a:t>
            </a:r>
            <a:endParaRPr/>
          </a:p>
          <a:p>
            <a:pPr indent="-171434" lvl="2" marL="857165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NO! Rewards an agent who dumps dirt and cleans it up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one point per clean square per time step, for t = 1,…,T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 </a:t>
            </a:r>
            <a:r>
              <a:rPr b="1" i="1" lang="en-US">
                <a:solidFill>
                  <a:srgbClr val="FF0000"/>
                </a:solidFill>
              </a:rPr>
              <a:t>rational agent </a:t>
            </a:r>
            <a:r>
              <a:rPr lang="en-US"/>
              <a:t>chooses whichever action maximizes the </a:t>
            </a:r>
            <a:r>
              <a:rPr b="1" i="1" lang="en-US">
                <a:solidFill>
                  <a:srgbClr val="0000FF"/>
                </a:solidFill>
              </a:rPr>
              <a:t>expected</a:t>
            </a:r>
            <a:r>
              <a:rPr lang="en-US"/>
              <a:t> value of the performance measure 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given the percept sequence to date and prior knowledge of environment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Does Reflex-Vacuum-Agent implement a rational agent function?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	Yes, if movement is free, or new dirt arrives frequently</a:t>
            </a:r>
            <a:endParaRPr/>
          </a:p>
          <a:p>
            <a:pPr indent="-104750" lvl="0" marL="2571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04750" lvl="0" marL="2571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vacuum2-environment.eps" id="481" name="Google Shape;4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800" y="3"/>
            <a:ext cx="1600200" cy="812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8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Rationality, contd.</a:t>
            </a:r>
            <a:endParaRPr/>
          </a:p>
        </p:txBody>
      </p:sp>
      <p:sp>
        <p:nvSpPr>
          <p:cNvPr id="487" name="Google Shape;487;p18"/>
          <p:cNvSpPr txBox="1"/>
          <p:nvPr>
            <p:ph idx="1" type="body"/>
          </p:nvPr>
        </p:nvSpPr>
        <p:spPr>
          <a:xfrm>
            <a:off x="304800" y="895350"/>
            <a:ext cx="88392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Are rational agents </a:t>
            </a:r>
            <a:r>
              <a:rPr b="1" i="1" lang="en-US">
                <a:solidFill>
                  <a:srgbClr val="FF0000"/>
                </a:solidFill>
              </a:rPr>
              <a:t>omniscient</a:t>
            </a:r>
            <a:r>
              <a:rPr lang="en-US"/>
              <a:t>?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No – they are limited by the available percepts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Are rational agents </a:t>
            </a:r>
            <a:r>
              <a:rPr b="1" i="1" lang="en-US">
                <a:solidFill>
                  <a:srgbClr val="FF0000"/>
                </a:solidFill>
              </a:rPr>
              <a:t>clairvoyant</a:t>
            </a:r>
            <a:r>
              <a:rPr lang="en-US"/>
              <a:t>?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No – they may lack knowledge of the environment dynamics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Do rational agents </a:t>
            </a:r>
            <a:r>
              <a:rPr b="1" i="1" lang="en-US">
                <a:solidFill>
                  <a:srgbClr val="FF0000"/>
                </a:solidFill>
              </a:rPr>
              <a:t>explore</a:t>
            </a:r>
            <a:r>
              <a:rPr lang="en-US"/>
              <a:t> and </a:t>
            </a:r>
            <a:r>
              <a:rPr b="1" i="1" lang="en-US">
                <a:solidFill>
                  <a:srgbClr val="FF0000"/>
                </a:solidFill>
              </a:rPr>
              <a:t>learn</a:t>
            </a:r>
            <a:r>
              <a:rPr lang="en-US"/>
              <a:t>?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Yes – in unknown environments these are essential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Do rational agents </a:t>
            </a:r>
            <a:r>
              <a:rPr b="1" i="1" lang="en-US">
                <a:solidFill>
                  <a:srgbClr val="FF0000"/>
                </a:solidFill>
              </a:rPr>
              <a:t>make mistakes</a:t>
            </a:r>
            <a:r>
              <a:rPr lang="en-US"/>
              <a:t>?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No – but their actions may be unsuccessful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Are rational agents </a:t>
            </a:r>
            <a:r>
              <a:rPr b="1" i="1" lang="en-US">
                <a:solidFill>
                  <a:srgbClr val="FF0000"/>
                </a:solidFill>
              </a:rPr>
              <a:t>autonomous</a:t>
            </a:r>
            <a:r>
              <a:rPr lang="en-US"/>
              <a:t> (i.e., transcend initial program)?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Yes – as they learn, their behavior depends more on their own experience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9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human agent in Pacman</a:t>
            </a:r>
            <a:endParaRPr/>
          </a:p>
        </p:txBody>
      </p:sp>
      <p:pic>
        <p:nvPicPr>
          <p:cNvPr descr="pacman-l1.mp4" id="494" name="Google Shape;4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795337"/>
            <a:ext cx="7696200" cy="432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We are doing AI…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To create intelligent systems</a:t>
            </a:r>
            <a:endParaRPr/>
          </a:p>
          <a:p>
            <a:pPr indent="-171434" lvl="2" marL="857165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The more intelligent, the better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To gain a better understanding of human intelligence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To magnify those benefits that flow from it</a:t>
            </a:r>
            <a:endParaRPr/>
          </a:p>
          <a:p>
            <a:pPr indent="-171434" lvl="2" marL="857165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E.g., net present value of  human-level AI ≥ $13,500T</a:t>
            </a:r>
            <a:endParaRPr/>
          </a:p>
          <a:p>
            <a:pPr indent="-171434" lvl="2" marL="857165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Might help us avoid war and ecological catastrophes, achieve immortality and expand throughout the universe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What if we succeed?</a:t>
            </a:r>
            <a:endParaRPr/>
          </a:p>
          <a:p>
            <a:pPr indent="-104750" lvl="0" marL="2571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0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task environment - PEAS</a:t>
            </a:r>
            <a:endParaRPr/>
          </a:p>
        </p:txBody>
      </p:sp>
      <p:sp>
        <p:nvSpPr>
          <p:cNvPr id="500" name="Google Shape;500;p20"/>
          <p:cNvSpPr txBox="1"/>
          <p:nvPr>
            <p:ph idx="1" type="body"/>
          </p:nvPr>
        </p:nvSpPr>
        <p:spPr>
          <a:xfrm>
            <a:off x="304800" y="1047752"/>
            <a:ext cx="6629400" cy="3581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Performance measure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-1 per step; + 10 food; +500 win; -500 die;               +200 hit scared ghost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Environment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Pacman dynamics (incl ghost behavior)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Actuators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Left Right Up Down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Sensors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Entire state is visible (except power  pellet duration)</a:t>
            </a:r>
            <a:endParaRPr/>
          </a:p>
        </p:txBody>
      </p:sp>
      <p:pic>
        <p:nvPicPr>
          <p:cNvPr id="501" name="Google Shape;501;p20"/>
          <p:cNvPicPr preferRelativeResize="0"/>
          <p:nvPr/>
        </p:nvPicPr>
        <p:blipFill rotWithShape="1">
          <a:blip r:embed="rId3">
            <a:alphaModFix/>
          </a:blip>
          <a:srcRect b="0" l="-2" r="44801" t="0"/>
          <a:stretch/>
        </p:blipFill>
        <p:spPr>
          <a:xfrm>
            <a:off x="5760720" y="1200153"/>
            <a:ext cx="3154680" cy="253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1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PEAS: Automated taxi</a:t>
            </a:r>
            <a:endParaRPr/>
          </a:p>
        </p:txBody>
      </p:sp>
      <p:sp>
        <p:nvSpPr>
          <p:cNvPr id="507" name="Google Shape;507;p21"/>
          <p:cNvSpPr txBox="1"/>
          <p:nvPr>
            <p:ph idx="1" type="body"/>
          </p:nvPr>
        </p:nvSpPr>
        <p:spPr>
          <a:xfrm>
            <a:off x="228600" y="906117"/>
            <a:ext cx="51816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Performance measure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Income, happy customer, vehicle costs, fines, insurance premiums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Environment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US streets, other drivers, customers, weather, police…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Actuators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Steering, brake, gas, display/speaker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Sensors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Camera, radar, accelerometer, engine sensors, microphone, GPS</a:t>
            </a:r>
            <a:endParaRPr/>
          </a:p>
        </p:txBody>
      </p:sp>
      <p:pic>
        <p:nvPicPr>
          <p:cNvPr id="508" name="Google Shape;5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4680" y="1123951"/>
            <a:ext cx="2243520" cy="3111206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21"/>
          <p:cNvSpPr/>
          <p:nvPr/>
        </p:nvSpPr>
        <p:spPr>
          <a:xfrm>
            <a:off x="5181600" y="4620280"/>
            <a:ext cx="3945880" cy="53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Image: http://nypost.com/2014/06/21/how-google-might-put-taxi-drivers-out-of-business/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290635.jpg" id="514" name="Google Shape;514;p22"/>
          <p:cNvPicPr preferRelativeResize="0"/>
          <p:nvPr/>
        </p:nvPicPr>
        <p:blipFill rotWithShape="1">
          <a:blip r:embed="rId3">
            <a:alphaModFix/>
          </a:blip>
          <a:srcRect b="3194" l="13199" r="16737" t="1805"/>
          <a:stretch/>
        </p:blipFill>
        <p:spPr>
          <a:xfrm>
            <a:off x="5419344" y="1581150"/>
            <a:ext cx="3419856" cy="260604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5" name="Google Shape;51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1504950"/>
            <a:ext cx="3672904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2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PEAS: Medical diagnosis system</a:t>
            </a:r>
            <a:endParaRPr/>
          </a:p>
        </p:txBody>
      </p:sp>
      <p:sp>
        <p:nvSpPr>
          <p:cNvPr id="517" name="Google Shape;517;p22"/>
          <p:cNvSpPr txBox="1"/>
          <p:nvPr>
            <p:ph idx="1" type="body"/>
          </p:nvPr>
        </p:nvSpPr>
        <p:spPr>
          <a:xfrm>
            <a:off x="304800" y="1047752"/>
            <a:ext cx="51816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Performance measure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Patient health, cost, reputation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Environment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Patients, medical staff, insurers, courts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Actuators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Screen display, email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Sensors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Keyboard/mouse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3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Environment types</a:t>
            </a:r>
            <a:endParaRPr/>
          </a:p>
        </p:txBody>
      </p:sp>
      <p:graphicFrame>
        <p:nvGraphicFramePr>
          <p:cNvPr id="523" name="Google Shape;523;p23"/>
          <p:cNvGraphicFramePr/>
          <p:nvPr/>
        </p:nvGraphicFramePr>
        <p:xfrm>
          <a:off x="381000" y="1047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{2D9ED7B8-1553-42D8-BA08-5A00A80777AB}</a:tableStyleId>
              </a:tblPr>
              <a:tblGrid>
                <a:gridCol w="3124200"/>
                <a:gridCol w="1143000"/>
                <a:gridCol w="1752600"/>
                <a:gridCol w="1371600"/>
                <a:gridCol w="11430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Pacman</a:t>
                      </a:r>
                      <a:endParaRPr sz="1800">
                        <a:solidFill>
                          <a:srgbClr val="FFFF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Backgammon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Diagnosis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00"/>
                          </a:solidFill>
                        </a:rPr>
                        <a:t>Taxi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Fully or partially</a:t>
                      </a:r>
                      <a:r>
                        <a:rPr lang="en-US" sz="1800"/>
                        <a:t> observable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Single-agent or multiagent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Deterministic or stochastic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Static or dynamic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Discrete or continuous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Known physics?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Known perf. measure?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4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Agent design</a:t>
            </a:r>
            <a:endParaRPr/>
          </a:p>
        </p:txBody>
      </p:sp>
      <p:sp>
        <p:nvSpPr>
          <p:cNvPr id="529" name="Google Shape;529;p24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b="1" lang="en-US"/>
              <a:t>The environment type largely determines the agent design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b="1" i="1" lang="en-US">
                <a:solidFill>
                  <a:srgbClr val="0000FF"/>
                </a:solidFill>
              </a:rPr>
              <a:t>Partially observable </a:t>
            </a:r>
            <a:r>
              <a:rPr lang="en-US"/>
              <a:t>=&gt; agent requires </a:t>
            </a:r>
            <a:r>
              <a:rPr b="1" i="1" lang="en-US">
                <a:solidFill>
                  <a:srgbClr val="FF0000"/>
                </a:solidFill>
              </a:rPr>
              <a:t>memory</a:t>
            </a:r>
            <a:r>
              <a:rPr lang="en-US"/>
              <a:t> (internal state)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b="1" i="1" lang="en-US">
                <a:solidFill>
                  <a:srgbClr val="0000FF"/>
                </a:solidFill>
              </a:rPr>
              <a:t>Stochastic</a:t>
            </a:r>
            <a:r>
              <a:rPr lang="en-US"/>
              <a:t> =&gt; agent may have to prepare for </a:t>
            </a:r>
            <a:r>
              <a:rPr b="1" i="1" lang="en-US">
                <a:solidFill>
                  <a:srgbClr val="FF0000"/>
                </a:solidFill>
              </a:rPr>
              <a:t>contingencies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b="1" i="1" lang="en-US">
                <a:solidFill>
                  <a:srgbClr val="0000FF"/>
                </a:solidFill>
              </a:rPr>
              <a:t>Multi-agent </a:t>
            </a:r>
            <a:r>
              <a:rPr lang="en-US"/>
              <a:t>=&gt; agent may need to behave </a:t>
            </a:r>
            <a:r>
              <a:rPr b="1" i="1" lang="en-US">
                <a:solidFill>
                  <a:srgbClr val="FF0000"/>
                </a:solidFill>
              </a:rPr>
              <a:t>randomly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b="1" i="1" lang="en-US">
                <a:solidFill>
                  <a:srgbClr val="0000FF"/>
                </a:solidFill>
              </a:rPr>
              <a:t>Static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b="1" i="1" lang="en-US">
                <a:solidFill>
                  <a:srgbClr val="0000FF"/>
                </a:solidFill>
              </a:rPr>
              <a:t> </a:t>
            </a:r>
            <a:r>
              <a:rPr lang="en-US"/>
              <a:t>=&gt; agent has time to compute a rational decision</a:t>
            </a:r>
            <a:endParaRPr b="1" i="1">
              <a:solidFill>
                <a:srgbClr val="0000FF"/>
              </a:solidFill>
            </a:endParaRPr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b="1" i="1" lang="en-US">
                <a:solidFill>
                  <a:srgbClr val="0000FF"/>
                </a:solidFill>
              </a:rPr>
              <a:t>Continuous time </a:t>
            </a:r>
            <a:r>
              <a:rPr lang="en-US"/>
              <a:t>=&gt; continuously operating </a:t>
            </a:r>
            <a:r>
              <a:rPr b="1" i="1" lang="en-US">
                <a:solidFill>
                  <a:srgbClr val="FF0000"/>
                </a:solidFill>
              </a:rPr>
              <a:t>controller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b="1" i="1" lang="en-US">
                <a:solidFill>
                  <a:srgbClr val="0000FF"/>
                </a:solidFill>
              </a:rPr>
              <a:t>Unknown physics </a:t>
            </a:r>
            <a:r>
              <a:rPr lang="en-US"/>
              <a:t>=&gt; need for </a:t>
            </a:r>
            <a:r>
              <a:rPr b="1" i="1" lang="en-US">
                <a:solidFill>
                  <a:srgbClr val="FF0000"/>
                </a:solidFill>
              </a:rPr>
              <a:t>exploration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b="1" i="1" lang="en-US">
                <a:solidFill>
                  <a:srgbClr val="0000FF"/>
                </a:solidFill>
              </a:rPr>
              <a:t>Unknown perf. measure </a:t>
            </a:r>
            <a:r>
              <a:rPr lang="en-US"/>
              <a:t>=&gt;  observe/interact with </a:t>
            </a:r>
            <a:r>
              <a:rPr b="1" i="1" lang="en-US">
                <a:solidFill>
                  <a:srgbClr val="FF0000"/>
                </a:solidFill>
              </a:rPr>
              <a:t>human principal</a:t>
            </a:r>
            <a:endParaRPr/>
          </a:p>
          <a:p>
            <a:pPr indent="-80942" lvl="1" marL="557157" rtl="0" algn="l">
              <a:spcBef>
                <a:spcPts val="42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5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Agent types</a:t>
            </a:r>
            <a:endParaRPr/>
          </a:p>
        </p:txBody>
      </p:sp>
      <p:sp>
        <p:nvSpPr>
          <p:cNvPr id="535" name="Google Shape;535;p25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In order of increasing generality and complexity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Simple reflex agents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Reflex agents with state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Goal-based agents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Utility-based agents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reflex agents</a:t>
            </a:r>
            <a:endParaRPr/>
          </a:p>
        </p:txBody>
      </p:sp>
      <p:pic>
        <p:nvPicPr>
          <p:cNvPr descr="simple-reflex-agent.eps" id="541" name="Google Shape;5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204" y="871758"/>
            <a:ext cx="6156799" cy="3909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7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Pacman agent in Python</a:t>
            </a:r>
            <a:endParaRPr/>
          </a:p>
        </p:txBody>
      </p:sp>
      <p:sp>
        <p:nvSpPr>
          <p:cNvPr id="547" name="Google Shape;547;p27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D500D6"/>
                </a:solidFill>
              </a:rPr>
              <a:t>class</a:t>
            </a:r>
            <a:r>
              <a:rPr lang="en-US"/>
              <a:t> </a:t>
            </a:r>
            <a:r>
              <a:rPr lang="en-US">
                <a:solidFill>
                  <a:srgbClr val="008000"/>
                </a:solidFill>
              </a:rPr>
              <a:t>GoWestAgent</a:t>
            </a:r>
            <a:r>
              <a:rPr lang="en-US"/>
              <a:t>(Agent):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</a:t>
            </a:r>
            <a:r>
              <a:rPr lang="en-US">
                <a:solidFill>
                  <a:srgbClr val="D500D6"/>
                </a:solidFill>
              </a:rPr>
              <a:t>def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getAction</a:t>
            </a:r>
            <a:r>
              <a:rPr lang="en-US"/>
              <a:t>(</a:t>
            </a:r>
            <a:r>
              <a:rPr lang="en-US">
                <a:solidFill>
                  <a:srgbClr val="D500D6"/>
                </a:solidFill>
              </a:rPr>
              <a:t>self</a:t>
            </a:r>
            <a:r>
              <a:rPr lang="en-US"/>
              <a:t>, percept):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    </a:t>
            </a:r>
            <a:r>
              <a:rPr lang="en-US">
                <a:solidFill>
                  <a:srgbClr val="D500D6"/>
                </a:solidFill>
              </a:rPr>
              <a:t>if</a:t>
            </a:r>
            <a:r>
              <a:rPr lang="en-US"/>
              <a:t> Directions.WEST </a:t>
            </a:r>
            <a:r>
              <a:rPr lang="en-US">
                <a:solidFill>
                  <a:srgbClr val="D500D6"/>
                </a:solidFill>
              </a:rPr>
              <a:t>in</a:t>
            </a:r>
            <a:r>
              <a:rPr lang="en-US"/>
              <a:t> percept.getLegalPacmanActions():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        </a:t>
            </a:r>
            <a:r>
              <a:rPr lang="en-US">
                <a:solidFill>
                  <a:srgbClr val="D500D6"/>
                </a:solidFill>
              </a:rPr>
              <a:t>return</a:t>
            </a:r>
            <a:r>
              <a:rPr lang="en-US"/>
              <a:t> Directions.WEST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    </a:t>
            </a:r>
            <a:r>
              <a:rPr lang="en-US">
                <a:solidFill>
                  <a:srgbClr val="D500D6"/>
                </a:solidFill>
              </a:rPr>
              <a:t>else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        </a:t>
            </a:r>
            <a:r>
              <a:rPr lang="en-US">
                <a:solidFill>
                  <a:srgbClr val="D500D6"/>
                </a:solidFill>
              </a:rPr>
              <a:t>return</a:t>
            </a:r>
            <a:r>
              <a:rPr lang="en-US"/>
              <a:t> Directions.STOP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8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Pacman agent contd.</a:t>
            </a:r>
            <a:endParaRPr/>
          </a:p>
        </p:txBody>
      </p:sp>
      <p:sp>
        <p:nvSpPr>
          <p:cNvPr id="554" name="Google Shape;554;p28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Can we (in principle) extend this reflex agent to behave well in all standard Pacman environments?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No – Pacman is not quite fully observable (power pellet duration)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Otherwise, yes – we can (</a:t>
            </a:r>
            <a:r>
              <a:rPr i="1" lang="en-US" u="sng"/>
              <a:t>in principle</a:t>
            </a:r>
            <a:r>
              <a:rPr lang="en-US"/>
              <a:t>) make a lookup table…..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9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Reflex agents with state</a:t>
            </a:r>
            <a:endParaRPr/>
          </a:p>
        </p:txBody>
      </p:sp>
      <p:pic>
        <p:nvPicPr>
          <p:cNvPr descr="model-based-reflex-agent.eps" id="560" name="Google Shape;5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2" y="868375"/>
            <a:ext cx="6172201" cy="394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7327"/>
            <a:ext cx="9157063" cy="5136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1066800" y="1733550"/>
            <a:ext cx="740786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It seems probable that once the machine thinking method had started, it would not take long to outstrip our feeble powers. … At some stage therefore we should have to expect the machines to take control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0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Goal-based agents</a:t>
            </a:r>
            <a:endParaRPr/>
          </a:p>
        </p:txBody>
      </p:sp>
      <p:pic>
        <p:nvPicPr>
          <p:cNvPr descr="goal-based-agent.eps" id="567" name="Google Shape;5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895353"/>
            <a:ext cx="6172200" cy="3927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1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Utility-based agents</a:t>
            </a:r>
            <a:endParaRPr/>
          </a:p>
        </p:txBody>
      </p:sp>
      <p:pic>
        <p:nvPicPr>
          <p:cNvPr descr="utility-based-agent.eps" id="574" name="Google Shape;57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690" y="906910"/>
            <a:ext cx="6163310" cy="395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2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Spectrum of representations</a:t>
            </a:r>
            <a:endParaRPr/>
          </a:p>
        </p:txBody>
      </p:sp>
      <p:pic>
        <p:nvPicPr>
          <p:cNvPr descr="Diagram&#10;&#10;Description automatically generated" id="580" name="Google Shape;58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218" y="1047750"/>
            <a:ext cx="8433564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586" name="Google Shape;586;p33"/>
          <p:cNvSpPr txBox="1"/>
          <p:nvPr>
            <p:ph idx="1" type="body"/>
          </p:nvPr>
        </p:nvSpPr>
        <p:spPr>
          <a:xfrm>
            <a:off x="0" y="1047752"/>
            <a:ext cx="91440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An </a:t>
            </a:r>
            <a:r>
              <a:rPr b="1" i="1" lang="en-US">
                <a:solidFill>
                  <a:srgbClr val="FF0000"/>
                </a:solidFill>
              </a:rPr>
              <a:t>agent</a:t>
            </a:r>
            <a:r>
              <a:rPr lang="en-US"/>
              <a:t> interacts with an </a:t>
            </a:r>
            <a:r>
              <a:rPr b="1" i="1" lang="en-US">
                <a:solidFill>
                  <a:srgbClr val="FF0000"/>
                </a:solidFill>
              </a:rPr>
              <a:t>environment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through </a:t>
            </a:r>
            <a:r>
              <a:rPr b="1" i="1" lang="en-US">
                <a:solidFill>
                  <a:srgbClr val="FF0000"/>
                </a:solidFill>
              </a:rPr>
              <a:t>sensors</a:t>
            </a:r>
            <a:r>
              <a:rPr lang="en-US"/>
              <a:t> and </a:t>
            </a:r>
            <a:r>
              <a:rPr b="1" i="1" lang="en-US">
                <a:solidFill>
                  <a:srgbClr val="FF0000"/>
                </a:solidFill>
              </a:rPr>
              <a:t>actuators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The </a:t>
            </a:r>
            <a:r>
              <a:rPr b="1" i="1" lang="en-US">
                <a:solidFill>
                  <a:srgbClr val="FF0000"/>
                </a:solidFill>
              </a:rPr>
              <a:t>agent function</a:t>
            </a:r>
            <a:r>
              <a:rPr lang="en-US"/>
              <a:t>, implemented by an </a:t>
            </a:r>
            <a:r>
              <a:rPr b="1" i="1" lang="en-US">
                <a:solidFill>
                  <a:srgbClr val="FF0000"/>
                </a:solidFill>
              </a:rPr>
              <a:t>agent program </a:t>
            </a:r>
            <a:r>
              <a:rPr lang="en-US"/>
              <a:t>running on a </a:t>
            </a:r>
            <a:r>
              <a:rPr b="1" i="1" lang="en-US">
                <a:solidFill>
                  <a:srgbClr val="FF0000"/>
                </a:solidFill>
              </a:rPr>
              <a:t>machine</a:t>
            </a:r>
            <a:r>
              <a:rPr lang="en-US"/>
              <a:t>, describes what the agent does in all circumstances 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Rational agents choose actions that maximize their expected utility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PEAS descriptions define task environments; precise PEAS specifications are essential and strongly influence agent designs 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More difficult environments require more complex agent designs and more sophisticated representations</a:t>
            </a:r>
            <a:endParaRPr/>
          </a:p>
          <a:p>
            <a:pPr indent="-104750" lvl="0" marL="2571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457200" y="971550"/>
            <a:ext cx="8458200" cy="30393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AI that is incredibly good at achieving something other than what we really want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AI, economics, statistics, operations research, control theory all assume utility to be </a:t>
            </a:r>
            <a:r>
              <a:rPr b="1" i="1" lang="en-US">
                <a:solidFill>
                  <a:srgbClr val="FF0000"/>
                </a:solidFill>
              </a:rPr>
              <a:t>fixed, known, and exogenously specified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>
                <a:solidFill>
                  <a:srgbClr val="FF6600"/>
                </a:solidFill>
              </a:rPr>
              <a:t>Machines</a:t>
            </a:r>
            <a:r>
              <a:rPr lang="en-US"/>
              <a:t> are intelligent to the extent that </a:t>
            </a:r>
            <a:r>
              <a:rPr lang="en-US">
                <a:solidFill>
                  <a:srgbClr val="FF6600"/>
                </a:solidFill>
              </a:rPr>
              <a:t>their</a:t>
            </a:r>
            <a:r>
              <a:rPr lang="en-US"/>
              <a:t> actions can be expected to achieve </a:t>
            </a:r>
            <a:r>
              <a:rPr lang="en-US">
                <a:solidFill>
                  <a:srgbClr val="FF6600"/>
                </a:solidFill>
              </a:rPr>
              <a:t>their</a:t>
            </a:r>
            <a:r>
              <a:rPr lang="en-US"/>
              <a:t> objectives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>
                <a:solidFill>
                  <a:srgbClr val="FF6600"/>
                </a:solidFill>
              </a:rPr>
              <a:t>Machines</a:t>
            </a:r>
            <a:r>
              <a:rPr lang="en-US"/>
              <a:t> are </a:t>
            </a:r>
            <a:r>
              <a:rPr b="1" i="1" lang="en-US" u="sng">
                <a:solidFill>
                  <a:srgbClr val="FF6600"/>
                </a:solidFill>
              </a:rPr>
              <a:t>beneficial</a:t>
            </a:r>
            <a:r>
              <a:rPr lang="en-US">
                <a:solidFill>
                  <a:srgbClr val="FF6600"/>
                </a:solidFill>
              </a:rPr>
              <a:t> </a:t>
            </a:r>
            <a:r>
              <a:rPr lang="en-US"/>
              <a:t>to the extent that </a:t>
            </a:r>
            <a:r>
              <a:rPr b="1" i="1" lang="en-US" u="sng">
                <a:solidFill>
                  <a:srgbClr val="FF6600"/>
                </a:solidFill>
              </a:rPr>
              <a:t>their</a:t>
            </a:r>
            <a:r>
              <a:rPr lang="en-US"/>
              <a:t> actions can be expected to achieve </a:t>
            </a:r>
            <a:r>
              <a:rPr b="1" i="1" lang="en-US" u="sng">
                <a:solidFill>
                  <a:srgbClr val="FC00F3"/>
                </a:solidFill>
              </a:rPr>
              <a:t>our</a:t>
            </a:r>
            <a:r>
              <a:rPr lang="en-US"/>
              <a:t> objectives</a:t>
            </a:r>
            <a:endParaRPr/>
          </a:p>
          <a:p>
            <a:pPr indent="-80942" lvl="1" marL="557157" rtl="0" algn="l">
              <a:spcBef>
                <a:spcPts val="42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 i="1">
              <a:solidFill>
                <a:srgbClr val="FF0000"/>
              </a:solidFill>
            </a:endParaRPr>
          </a:p>
        </p:txBody>
      </p:sp>
      <p:sp>
        <p:nvSpPr>
          <p:cNvPr id="113" name="Google Shape;113;p4"/>
          <p:cNvSpPr txBox="1"/>
          <p:nvPr>
            <p:ph type="title"/>
          </p:nvPr>
        </p:nvSpPr>
        <p:spPr>
          <a:xfrm>
            <a:off x="685800" y="202636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bad about better AI?</a:t>
            </a:r>
            <a:endParaRPr/>
          </a:p>
        </p:txBody>
      </p:sp>
      <p:grpSp>
        <p:nvGrpSpPr>
          <p:cNvPr id="114" name="Google Shape;114;p4"/>
          <p:cNvGrpSpPr/>
          <p:nvPr/>
        </p:nvGrpSpPr>
        <p:grpSpPr>
          <a:xfrm>
            <a:off x="1028700" y="2800350"/>
            <a:ext cx="7086600" cy="304800"/>
            <a:chOff x="685800" y="2115880"/>
            <a:chExt cx="7557971" cy="375685"/>
          </a:xfrm>
        </p:grpSpPr>
        <p:cxnSp>
          <p:nvCxnSpPr>
            <p:cNvPr id="115" name="Google Shape;115;p4"/>
            <p:cNvCxnSpPr/>
            <p:nvPr/>
          </p:nvCxnSpPr>
          <p:spPr>
            <a:xfrm>
              <a:off x="685800" y="2115880"/>
              <a:ext cx="75438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699971" y="2491565"/>
              <a:ext cx="75438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304800" y="1290243"/>
            <a:ext cx="8686800" cy="19673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rmAutofit/>
          </a:bodyPr>
          <a:lstStyle/>
          <a:p>
            <a:pPr indent="0" lvl="0" marL="18204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1. The machine’s only objective is to maximize the realization of human preferences</a:t>
            </a:r>
            <a:endParaRPr/>
          </a:p>
          <a:p>
            <a:pPr indent="0" lvl="0" marL="18204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2. The robot is initially uncertain about what those preferences are</a:t>
            </a:r>
            <a:endParaRPr/>
          </a:p>
          <a:p>
            <a:pPr indent="0" lvl="0" marL="18204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3. Human behavior provides evidence about human preferences</a:t>
            </a:r>
            <a:endParaRPr/>
          </a:p>
        </p:txBody>
      </p:sp>
      <p:sp>
        <p:nvSpPr>
          <p:cNvPr id="123" name="Google Shape;123;p5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new model for AI</a:t>
            </a:r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304800" y="3333750"/>
            <a:ext cx="8686800" cy="9767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8204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essential task of our age” </a:t>
            </a:r>
            <a:r>
              <a:rPr lang="en-US" sz="18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[Nick Bostrom, Professor of Philosophy, Oxford]</a:t>
            </a:r>
            <a:endParaRPr sz="24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ctrTitle"/>
          </p:nvPr>
        </p:nvSpPr>
        <p:spPr>
          <a:xfrm>
            <a:off x="0" y="209553"/>
            <a:ext cx="91440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 370: Artificial Intelligence</a:t>
            </a:r>
            <a:br>
              <a:rPr lang="en-US"/>
            </a:br>
            <a:endParaRPr sz="2700"/>
          </a:p>
        </p:txBody>
      </p:sp>
      <p:sp>
        <p:nvSpPr>
          <p:cNvPr id="131" name="Google Shape;131;p6"/>
          <p:cNvSpPr txBox="1"/>
          <p:nvPr>
            <p:ph idx="1" type="subTitle"/>
          </p:nvPr>
        </p:nvSpPr>
        <p:spPr>
          <a:xfrm>
            <a:off x="0" y="97155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Agents and environments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1143000" y="4686302"/>
            <a:ext cx="4400550" cy="346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0" y="4629152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Instructors: William DeMeo, NJIT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 of: Stuart Russell and Dawn Song (ai.berkeley.edu)</a:t>
            </a:r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743204" y="1581150"/>
            <a:ext cx="3809999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Agents and environments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Rationality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PEAS (Performance measure, Environment, Actuators, Sensors)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Environment types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Agent types </a:t>
            </a:r>
            <a:endParaRPr/>
          </a:p>
          <a:p>
            <a:pPr indent="-104750" lvl="0" marL="25715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Agents and environments</a:t>
            </a:r>
            <a:endParaRPr/>
          </a:p>
        </p:txBody>
      </p:sp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304800" y="3333752"/>
            <a:ext cx="8839200" cy="1260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An agent </a:t>
            </a:r>
            <a:r>
              <a:rPr b="1" i="1" lang="en-US">
                <a:solidFill>
                  <a:srgbClr val="FF0000"/>
                </a:solidFill>
              </a:rPr>
              <a:t>perceives</a:t>
            </a:r>
            <a:r>
              <a:rPr lang="en-US"/>
              <a:t> its environment through </a:t>
            </a:r>
            <a:r>
              <a:rPr b="1" i="1" lang="en-US">
                <a:solidFill>
                  <a:srgbClr val="0000FF"/>
                </a:solidFill>
              </a:rPr>
              <a:t>sensors</a:t>
            </a:r>
            <a:r>
              <a:rPr lang="en-US"/>
              <a:t> and </a:t>
            </a:r>
            <a:r>
              <a:rPr b="1" i="1" lang="en-US">
                <a:solidFill>
                  <a:srgbClr val="FF0000"/>
                </a:solidFill>
              </a:rPr>
              <a:t>acts</a:t>
            </a:r>
            <a:r>
              <a:rPr lang="en-US"/>
              <a:t> upon it through </a:t>
            </a:r>
            <a:r>
              <a:rPr b="1" i="1" lang="en-US">
                <a:solidFill>
                  <a:srgbClr val="0000FF"/>
                </a:solidFill>
              </a:rPr>
              <a:t>actuators</a:t>
            </a:r>
            <a:r>
              <a:rPr lang="en-US"/>
              <a:t> (or </a:t>
            </a:r>
            <a:r>
              <a:rPr i="1" lang="en-US">
                <a:solidFill>
                  <a:srgbClr val="0000FF"/>
                </a:solidFill>
              </a:rPr>
              <a:t>effectors</a:t>
            </a:r>
            <a:r>
              <a:rPr lang="en-US"/>
              <a:t>, depending on whom you ask)</a:t>
            </a:r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148" name="Google Shape;148;p8"/>
            <p:cNvSpPr/>
            <p:nvPr/>
          </p:nvSpPr>
          <p:spPr>
            <a:xfrm>
              <a:off x="2209800" y="3200398"/>
              <a:ext cx="2155031" cy="1309688"/>
            </a:xfrm>
            <a:prstGeom prst="roundRect">
              <a:avLst>
                <a:gd fmla="val 10912" name="adj"/>
              </a:avLst>
            </a:prstGeom>
            <a:solidFill>
              <a:srgbClr val="9FB0D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8"/>
            <p:cNvCxnSpPr/>
            <p:nvPr/>
          </p:nvCxnSpPr>
          <p:spPr>
            <a:xfrm rot="10800000">
              <a:off x="3325414" y="3672670"/>
              <a:ext cx="0" cy="531019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50" name="Google Shape;150;p8"/>
            <p:cNvSpPr/>
            <p:nvPr/>
          </p:nvSpPr>
          <p:spPr>
            <a:xfrm>
              <a:off x="2286000" y="3226592"/>
              <a:ext cx="790575" cy="352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Agent</a:t>
              </a:r>
              <a:endParaRPr/>
            </a:p>
          </p:txBody>
        </p:sp>
        <p:grpSp>
          <p:nvGrpSpPr>
            <p:cNvPr id="151" name="Google Shape;151;p8"/>
            <p:cNvGrpSpPr/>
            <p:nvPr/>
          </p:nvGrpSpPr>
          <p:grpSpPr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52" name="Google Shape;152;p8"/>
              <p:cNvSpPr/>
              <p:nvPr/>
            </p:nvSpPr>
            <p:spPr>
              <a:xfrm>
                <a:off x="0" y="0"/>
                <a:ext cx="400" cy="272"/>
              </a:xfrm>
              <a:prstGeom prst="roundRect">
                <a:avLst>
                  <a:gd fmla="val 28120" name="adj"/>
                </a:avLst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135" y="32"/>
                <a:ext cx="139" cy="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0625" wrap="square" tIns="0">
                <a:noAutofit/>
              </a:bodyPr>
              <a:lstStyle/>
              <a:p>
                <a:pPr indent="0" lvl="0" marL="29765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grpSp>
          <p:nvGrpSpPr>
            <p:cNvPr id="154" name="Google Shape;154;p8"/>
            <p:cNvGrpSpPr/>
            <p:nvPr/>
          </p:nvGrpSpPr>
          <p:grpSpPr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55" name="Google Shape;155;p8"/>
              <p:cNvSpPr/>
              <p:nvPr/>
            </p:nvSpPr>
            <p:spPr>
              <a:xfrm>
                <a:off x="52" y="-6"/>
                <a:ext cx="824" cy="3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0625" wrap="square" tIns="0">
                <a:noAutofit/>
              </a:bodyPr>
              <a:lstStyle/>
              <a:p>
                <a:pPr indent="0" lvl="0" marL="29765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Sensors</a:t>
                </a:r>
                <a:endParaRPr/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0" y="636"/>
                <a:ext cx="928" cy="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0625" wrap="square" tIns="0">
                <a:noAutofit/>
              </a:bodyPr>
              <a:lstStyle/>
              <a:p>
                <a:pPr indent="0" lvl="0" marL="29765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Actuators</a:t>
                </a:r>
                <a:endParaRPr/>
              </a:p>
            </p:txBody>
          </p:sp>
        </p:grpSp>
        <p:sp>
          <p:nvSpPr>
            <p:cNvPr id="157" name="Google Shape;157;p8"/>
            <p:cNvSpPr/>
            <p:nvPr/>
          </p:nvSpPr>
          <p:spPr>
            <a:xfrm>
              <a:off x="5380433" y="3194447"/>
              <a:ext cx="1428750" cy="1304925"/>
            </a:xfrm>
            <a:prstGeom prst="roundRect">
              <a:avLst>
                <a:gd fmla="val 10944" name="adj"/>
              </a:avLst>
            </a:prstGeom>
            <a:solidFill>
              <a:srgbClr val="9FB0D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5282802" y="3257550"/>
              <a:ext cx="1619250" cy="352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Environment</a:t>
              </a:r>
              <a:endParaRPr/>
            </a:p>
          </p:txBody>
        </p:sp>
        <p:cxnSp>
          <p:nvCxnSpPr>
            <p:cNvPr id="159" name="Google Shape;159;p8"/>
            <p:cNvCxnSpPr/>
            <p:nvPr/>
          </p:nvCxnSpPr>
          <p:spPr>
            <a:xfrm>
              <a:off x="3896915" y="3574256"/>
              <a:ext cx="185975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160" name="Google Shape;160;p8"/>
            <p:cNvCxnSpPr/>
            <p:nvPr/>
          </p:nvCxnSpPr>
          <p:spPr>
            <a:xfrm rot="10800000">
              <a:off x="3989783" y="4324350"/>
              <a:ext cx="176093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61" name="Google Shape;161;p8"/>
            <p:cNvSpPr/>
            <p:nvPr/>
          </p:nvSpPr>
          <p:spPr>
            <a:xfrm>
              <a:off x="4396977" y="3584972"/>
              <a:ext cx="942975" cy="2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Percepts</a:t>
              </a: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4463652" y="4324350"/>
              <a:ext cx="8096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Actions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Agents and environments</a:t>
            </a:r>
            <a:endParaRPr/>
          </a:p>
        </p:txBody>
      </p: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304800" y="3333752"/>
            <a:ext cx="8839200" cy="1260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50" lvl="0" marL="25715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Are humans agents?</a:t>
            </a:r>
            <a:endParaRPr/>
          </a:p>
          <a:p>
            <a:pPr indent="-257150" lvl="0" marL="25715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Yes!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Sensors = vision, audio, touch, smell, taste, proprioception</a:t>
            </a:r>
            <a:endParaRPr/>
          </a:p>
          <a:p>
            <a:pPr indent="-214292" lvl="1" marL="557157" rtl="0" algn="l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Actuators = muscles, secretions, changing brain state</a:t>
            </a:r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170" name="Google Shape;170;p9"/>
            <p:cNvSpPr/>
            <p:nvPr/>
          </p:nvSpPr>
          <p:spPr>
            <a:xfrm>
              <a:off x="2209800" y="3200398"/>
              <a:ext cx="2155031" cy="1309688"/>
            </a:xfrm>
            <a:prstGeom prst="roundRect">
              <a:avLst>
                <a:gd fmla="val 10912" name="adj"/>
              </a:avLst>
            </a:prstGeom>
            <a:solidFill>
              <a:srgbClr val="9FB0D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1" name="Google Shape;171;p9"/>
            <p:cNvCxnSpPr/>
            <p:nvPr/>
          </p:nvCxnSpPr>
          <p:spPr>
            <a:xfrm rot="10800000">
              <a:off x="3325414" y="3672670"/>
              <a:ext cx="0" cy="531019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72" name="Google Shape;172;p9"/>
            <p:cNvSpPr/>
            <p:nvPr/>
          </p:nvSpPr>
          <p:spPr>
            <a:xfrm>
              <a:off x="2286000" y="3226592"/>
              <a:ext cx="790575" cy="352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Agent</a:t>
              </a:r>
              <a:endParaRPr/>
            </a:p>
          </p:txBody>
        </p:sp>
        <p:grpSp>
          <p:nvGrpSpPr>
            <p:cNvPr id="173" name="Google Shape;173;p9"/>
            <p:cNvGrpSpPr/>
            <p:nvPr/>
          </p:nvGrpSpPr>
          <p:grpSpPr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74" name="Google Shape;174;p9"/>
              <p:cNvSpPr/>
              <p:nvPr/>
            </p:nvSpPr>
            <p:spPr>
              <a:xfrm>
                <a:off x="0" y="0"/>
                <a:ext cx="400" cy="272"/>
              </a:xfrm>
              <a:prstGeom prst="roundRect">
                <a:avLst>
                  <a:gd fmla="val 28120" name="adj"/>
                </a:avLst>
              </a:prstGeom>
              <a:solidFill>
                <a:srgbClr val="FFFF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135" y="32"/>
                <a:ext cx="139" cy="2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0625" wrap="square" tIns="0">
                <a:noAutofit/>
              </a:bodyPr>
              <a:lstStyle/>
              <a:p>
                <a:pPr indent="0" lvl="0" marL="29765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grpSp>
          <p:nvGrpSpPr>
            <p:cNvPr id="176" name="Google Shape;176;p9"/>
            <p:cNvGrpSpPr/>
            <p:nvPr/>
          </p:nvGrpSpPr>
          <p:grpSpPr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77" name="Google Shape;177;p9"/>
              <p:cNvSpPr/>
              <p:nvPr/>
            </p:nvSpPr>
            <p:spPr>
              <a:xfrm>
                <a:off x="52" y="-6"/>
                <a:ext cx="824" cy="3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0625" wrap="square" tIns="0">
                <a:noAutofit/>
              </a:bodyPr>
              <a:lstStyle/>
              <a:p>
                <a:pPr indent="0" lvl="0" marL="29765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Sensors</a:t>
                </a:r>
                <a:endParaRPr/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0" y="636"/>
                <a:ext cx="928" cy="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0625" wrap="square" tIns="0">
                <a:noAutofit/>
              </a:bodyPr>
              <a:lstStyle/>
              <a:p>
                <a:pPr indent="0" lvl="0" marL="29765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Actuators</a:t>
                </a:r>
                <a:endParaRPr/>
              </a:p>
            </p:txBody>
          </p:sp>
        </p:grpSp>
        <p:sp>
          <p:nvSpPr>
            <p:cNvPr id="179" name="Google Shape;179;p9"/>
            <p:cNvSpPr/>
            <p:nvPr/>
          </p:nvSpPr>
          <p:spPr>
            <a:xfrm>
              <a:off x="5380433" y="3194447"/>
              <a:ext cx="1428750" cy="1304925"/>
            </a:xfrm>
            <a:prstGeom prst="roundRect">
              <a:avLst>
                <a:gd fmla="val 10944" name="adj"/>
              </a:avLst>
            </a:prstGeom>
            <a:solidFill>
              <a:srgbClr val="9FB0D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5282802" y="3257550"/>
              <a:ext cx="1619250" cy="352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Environment</a:t>
              </a:r>
              <a:endParaRPr/>
            </a:p>
          </p:txBody>
        </p:sp>
        <p:cxnSp>
          <p:nvCxnSpPr>
            <p:cNvPr id="181" name="Google Shape;181;p9"/>
            <p:cNvCxnSpPr/>
            <p:nvPr/>
          </p:nvCxnSpPr>
          <p:spPr>
            <a:xfrm>
              <a:off x="3896915" y="3574256"/>
              <a:ext cx="185975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182" name="Google Shape;182;p9"/>
            <p:cNvCxnSpPr/>
            <p:nvPr/>
          </p:nvCxnSpPr>
          <p:spPr>
            <a:xfrm rot="10800000">
              <a:off x="3989783" y="4324350"/>
              <a:ext cx="176093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183" name="Google Shape;183;p9"/>
            <p:cNvSpPr/>
            <p:nvPr/>
          </p:nvSpPr>
          <p:spPr>
            <a:xfrm>
              <a:off x="4396977" y="3584972"/>
              <a:ext cx="942975" cy="2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Percepts</a:t>
              </a: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4463652" y="4324350"/>
              <a:ext cx="8096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30475" wrap="square" tIns="0">
              <a:noAutofit/>
            </a:bodyPr>
            <a:lstStyle/>
            <a:p>
              <a:pPr indent="0" lvl="0" marL="29765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Actions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2004-08-27T04:16:05Z</dcterms:created>
  <dc:creator>Preferred Customer</dc:creator>
</cp:coreProperties>
</file>