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55618f90b_1_0:notes"/>
          <p:cNvSpPr txBox="1"/>
          <p:nvPr>
            <p:ph idx="1" type="body"/>
          </p:nvPr>
        </p:nvSpPr>
        <p:spPr>
          <a:xfrm>
            <a:off x="685495" y="4342938"/>
            <a:ext cx="54870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555618f90b_1_0:notes"/>
          <p:cNvSpPr/>
          <p:nvPr>
            <p:ph idx="2" type="sldImg"/>
          </p:nvPr>
        </p:nvSpPr>
        <p:spPr>
          <a:xfrm>
            <a:off x="1844546" y="687027"/>
            <a:ext cx="3169800" cy="342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322034c46_2_154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11322034c46_2_154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6" name="Google Shape;206;g11322034c46_2_154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322034c46_2_16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g11322034c46_2_16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3" name="Google Shape;213;g11322034c46_2_16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322034c46_2_166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1322034c46_2_166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Often comes back on exams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Goal test – sometimes more than one state that satisfies having achieved the goal, for example, “eat all the dots”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Abstraction</a:t>
            </a:r>
            <a:endParaRPr sz="1300"/>
          </a:p>
        </p:txBody>
      </p:sp>
      <p:sp>
        <p:nvSpPr>
          <p:cNvPr id="220" name="Google Shape;220;g11322034c46_2_166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322034c46_2_186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g11322034c46_2_186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1" name="Google Shape;241;g11322034c46_2_186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322034c46_2_193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g11322034c46_2_193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9" name="Google Shape;249;g11322034c46_2_193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322034c46_2_20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g11322034c46_2_20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Wrong example for “eat-all-dots”: (x, y, dot count)</a:t>
            </a:r>
            <a:endParaRPr sz="1300"/>
          </a:p>
        </p:txBody>
      </p:sp>
      <p:sp>
        <p:nvSpPr>
          <p:cNvPr id="257" name="Google Shape;257;g11322034c46_2_20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322034c46_2_212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11322034c46_2_212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90 * (2^30-1) + 30 * 2^29 = 145 billion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2^29 = 536 870 912</a:t>
            </a:r>
            <a:endParaRPr sz="1300"/>
          </a:p>
        </p:txBody>
      </p:sp>
      <p:sp>
        <p:nvSpPr>
          <p:cNvPr id="270" name="Google Shape;270;g11322034c46_2_212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322034c46_2_219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g11322034c46_2_219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78" name="Google Shape;278;g11322034c46_2_219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322034c46_2_226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g11322034c46_2_226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6" name="Google Shape;286;g11322034c46_2_226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322034c46_2_232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g11322034c46_2_232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93" name="Google Shape;293;g11322034c46_2_232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322034c46_2_91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g11322034c46_2_91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Please retain proper attribution, including the reference to ai.berkeley.edu.  Thanks!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1322034c46_2_91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322034c46_2_30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g11322034c46_2_30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62" name="Google Shape;362;g11322034c46_2_30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322034c46_2_336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8" name="Google Shape;398;g11322034c46_2_336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Different plans that achieve the same state, will be different nodes in the tree.</a:t>
            </a:r>
            <a:endParaRPr sz="1300"/>
          </a:p>
        </p:txBody>
      </p:sp>
      <p:sp>
        <p:nvSpPr>
          <p:cNvPr id="399" name="Google Shape;399;g11322034c46_2_336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322034c46_2_359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g11322034c46_2_359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23" name="Google Shape;423;g11322034c46_2_359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322034c46_2_454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1322034c46_2_454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322034c46_2_472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7" name="Google Shape;537;g11322034c46_2_472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38" name="Google Shape;538;g11322034c46_2_472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322034c46_2_49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6" name="Google Shape;556;g11322034c46_2_49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57" name="Google Shape;557;g11322034c46_2_49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322034c46_2_536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3" name="Google Shape;603;g11322034c46_2_536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04" name="Google Shape;604;g11322034c46_2_536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1322034c46_2_543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1" name="Google Shape;611;g11322034c46_2_543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2" name="Google Shape;612;g11322034c46_2_543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322034c46_2_549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8" name="Google Shape;618;g11322034c46_2_549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9" name="Google Shape;619;g11322034c46_2_549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1322034c46_2_558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8" name="Google Shape;628;g11322034c46_2_558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29" name="Google Shape;629;g11322034c46_2_558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322034c46_2_10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11322034c46_2_10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General theme in the class: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A goal we have in mind.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A mathematical abstraction to formalize this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Algorithms that operate on these abstractions</a:t>
            </a:r>
            <a:endParaRPr sz="1300"/>
          </a:p>
        </p:txBody>
      </p:sp>
      <p:sp>
        <p:nvSpPr>
          <p:cNvPr id="145" name="Google Shape;145;g11322034c46_2_10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322034c46_2_565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6" name="Google Shape;636;g11322034c46_2_565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Left: show tree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/>
              <a:t>Right: fringe</a:t>
            </a:r>
            <a:endParaRPr sz="1300"/>
          </a:p>
        </p:txBody>
      </p:sp>
      <p:sp>
        <p:nvSpPr>
          <p:cNvPr id="637" name="Google Shape;637;g11322034c46_2_565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322034c46_2_602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4" name="Google Shape;674;g11322034c46_2_602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75" name="Google Shape;675;g11322034c46_2_602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322034c46_2_757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0" name="Google Shape;830;g11322034c46_2_757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31" name="Google Shape;831;g11322034c46_2_757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1322034c46_2_763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7" name="Google Shape;837;g11322034c46_2_763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38" name="Google Shape;838;g11322034c46_2_763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322034c46_2_96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5" name="Google Shape;1035;g11322034c46_2_96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36" name="Google Shape;1036;g11322034c46_2_96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1322034c46_2_967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3" name="Google Shape;1043;g11322034c46_2_967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44" name="Google Shape;1044;g11322034c46_2_967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1322034c46_2_988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5" name="Google Shape;1065;g11322034c46_2_988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66" name="Google Shape;1066;g11322034c46_2_988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1322034c46_2_1013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1" name="Google Shape;1091;g11322034c46_2_1013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92" name="Google Shape;1092;g11322034c46_2_1013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1322034c46_2_102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9" name="Google Shape;1099;g11322034c46_2_102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00" name="Google Shape;1100;g11322034c46_2_102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11322034c46_2_1138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8" name="Google Shape;1218;g11322034c46_2_1138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19" name="Google Shape;1219;g11322034c46_2_1138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322034c46_2_107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11322034c46_2_107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3" name="Google Shape;153;g11322034c46_2_107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1322034c46_2_1165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6" name="Google Shape;1246;g11322034c46_2_1165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47" name="Google Shape;1247;g11322034c46_2_1165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1322034c46_2_1173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5" name="Google Shape;1255;g11322034c46_2_1173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56" name="Google Shape;1256;g11322034c46_2_1173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11322034c46_2_118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3" name="Google Shape;1263;g11322034c46_2_118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64" name="Google Shape;1264;g11322034c46_2_118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1322034c46_2_1186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0" name="Google Shape;1270;g11322034c46_2_1186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71" name="Google Shape;1271;g11322034c46_2_1186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1322034c46_2_1192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7" name="Google Shape;1277;g11322034c46_2_1192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78" name="Google Shape;1278;g11322034c46_2_1192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11322034c46_2_121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6" name="Google Shape;1296;g11322034c46_2_121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97" name="Google Shape;1297;g11322034c46_2_121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1322034c46_2_1264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1" name="Google Shape;1351;g11322034c46_2_1264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52" name="Google Shape;1352;g11322034c46_2_1264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1322034c46_2_127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8" name="Google Shape;1358;g11322034c46_2_127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59" name="Google Shape;1359;g11322034c46_2_127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1322034c46_2_1428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7" name="Google Shape;1517;g11322034c46_2_1428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18" name="Google Shape;1518;g11322034c46_2_1428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11322034c46_2_1452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2" name="Google Shape;1542;g11322034c46_2_1452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g11322034c46_2_1452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322034c46_2_114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g11322034c46_2_114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Examples: blinking your eye (not using your entire thinking capabilities), vacuum cleaner moving towards nearest dirt</a:t>
            </a:r>
            <a:endParaRPr sz="1300"/>
          </a:p>
        </p:txBody>
      </p:sp>
      <p:sp>
        <p:nvSpPr>
          <p:cNvPr id="161" name="Google Shape;161;g11322034c46_2_114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1322034c46_2_1479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0" name="Google Shape;1570;g11322034c46_2_1479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71" name="Google Shape;1571;g11322034c46_2_1479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1322034c46_2_1485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7" name="Google Shape;1577;g11322034c46_2_1485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Let students guess which one of the three it is.  (This is BFS.)</a:t>
            </a:r>
            <a:endParaRPr sz="1300"/>
          </a:p>
        </p:txBody>
      </p:sp>
      <p:sp>
        <p:nvSpPr>
          <p:cNvPr id="1578" name="Google Shape;1578;g11322034c46_2_1485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1322034c46_2_1491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4" name="Google Shape;1584;g11322034c46_2_1491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Let students guess which one of the three it is.  (This is UCS.)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85" name="Google Shape;1585;g11322034c46_2_1491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1322034c46_2_1497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1" name="Google Shape;1591;g11322034c46_2_1497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Let students guess which one of the three it is.  (This is DFS.)</a:t>
            </a:r>
            <a:endParaRPr sz="13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92" name="Google Shape;1592;g11322034c46_2_1497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1322034c46_2_1503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8" name="Google Shape;1598;g11322034c46_2_1503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99" name="Google Shape;1599;g11322034c46_2_1503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1322034c46_2_1510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6" name="Google Shape;1606;g11322034c46_2_1510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07" name="Google Shape;1607;g11322034c46_2_1510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1322034c46_2_1517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4" name="Google Shape;1614;g11322034c46_2_1517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15" name="Google Shape;1615;g11322034c46_2_1517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322034c46_2_125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g11322034c46_2_125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g11322034c46_2_125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322034c46_2_131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11322034c46_2_131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0" name="Google Shape;180;g11322034c46_2_131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322034c46_2_137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11322034c46_2_137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7" name="Google Shape;187;g11322034c46_2_137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22034c46_2_148:notes"/>
          <p:cNvSpPr/>
          <p:nvPr>
            <p:ph idx="2" type="sldImg"/>
          </p:nvPr>
        </p:nvSpPr>
        <p:spPr>
          <a:xfrm>
            <a:off x="133419" y="686475"/>
            <a:ext cx="6591164" cy="342953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11322034c46_2_148:notes"/>
          <p:cNvSpPr txBox="1"/>
          <p:nvPr>
            <p:ph idx="1" type="body"/>
          </p:nvPr>
        </p:nvSpPr>
        <p:spPr>
          <a:xfrm>
            <a:off x="685494" y="4344363"/>
            <a:ext cx="5487013" cy="4113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25" spcFirstLastPara="1" rIns="91025" wrap="square" tIns="4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9" name="Google Shape;199;g11322034c46_2_148:notes"/>
          <p:cNvSpPr txBox="1"/>
          <p:nvPr>
            <p:ph idx="12" type="sldNum"/>
          </p:nvPr>
        </p:nvSpPr>
        <p:spPr>
          <a:xfrm>
            <a:off x="3884462" y="8685889"/>
            <a:ext cx="2972004" cy="45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525" lIns="91025" spcFirstLastPara="1" rIns="91025" wrap="square" tIns="45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0" y="783437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42902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342902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3483773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3483773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42905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2681291" y="204793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342905" y="1076328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344216" y="4025507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798564" y="-1446011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773434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Relationship Id="rId5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9.jp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0" y="-19050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04800" y="971551"/>
            <a:ext cx="85344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49" lvl="0" marL="257149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Upcoming due dates</a:t>
            </a:r>
            <a:br>
              <a:rPr lang="en" sz="2100"/>
            </a:br>
            <a:endParaRPr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HW 1</a:t>
            </a:r>
            <a:r>
              <a:rPr lang="en" sz="1800"/>
              <a:t>.  Deadline: Friday 16 Sep, 11:59pm EST  (TODAY!)</a:t>
            </a:r>
            <a:br>
              <a:rPr lang="en" sz="1800"/>
            </a:br>
            <a:endParaRPr sz="1800"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HW 2 &amp; </a:t>
            </a:r>
            <a:r>
              <a:rPr b="1" lang="en" sz="1800"/>
              <a:t>Project 0.  </a:t>
            </a:r>
            <a:r>
              <a:rPr lang="en" sz="1800"/>
              <a:t>Deadline: Friday 23 Sep</a:t>
            </a:r>
            <a:br>
              <a:rPr lang="en" sz="1800"/>
            </a:br>
            <a:endParaRPr sz="1800"/>
          </a:p>
          <a:p>
            <a:pPr indent="-214292" lvl="1" marL="557156" rtl="0" algn="l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b="1" lang="en" sz="1800"/>
              <a:t>HW 3</a:t>
            </a:r>
            <a:r>
              <a:rPr lang="en" sz="1800"/>
              <a:t>.  Deadline: Friday 30 Sep</a:t>
            </a:r>
            <a:endParaRPr sz="1800"/>
          </a:p>
          <a:p>
            <a:pPr indent="0" lvl="0" marL="557156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Mastermind</a:t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3" y="857250"/>
            <a:ext cx="75723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Problems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373" y="858306"/>
            <a:ext cx="6393072" cy="391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Problems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1543050" y="1085850"/>
            <a:ext cx="617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 </a:t>
            </a:r>
            <a:r>
              <a:rPr lang="en" sz="2100">
                <a:solidFill>
                  <a:srgbClr val="FF0000"/>
                </a:solidFill>
              </a:rPr>
              <a:t>search</a:t>
            </a:r>
            <a:r>
              <a:rPr lang="en" sz="2100"/>
              <a:t> </a:t>
            </a:r>
            <a:r>
              <a:rPr lang="en" sz="2100">
                <a:solidFill>
                  <a:srgbClr val="FF0000"/>
                </a:solidFill>
              </a:rPr>
              <a:t>problem</a:t>
            </a:r>
            <a:r>
              <a:rPr lang="en" sz="2100"/>
              <a:t> consists of: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 state space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 successor function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" sz="1800"/>
              <a:t>	(with actions, costs)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 start state and a goal test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 </a:t>
            </a:r>
            <a:r>
              <a:rPr lang="en" sz="2100">
                <a:solidFill>
                  <a:srgbClr val="FF0000"/>
                </a:solidFill>
              </a:rPr>
              <a:t>solution</a:t>
            </a:r>
            <a:r>
              <a:rPr lang="en" sz="2100"/>
              <a:t> is a sequence of actions (a plan) which transforms the start state to a goal state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552" y="1631157"/>
            <a:ext cx="420291" cy="4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4962" y="1631156"/>
            <a:ext cx="414338" cy="4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2304" y="1631156"/>
            <a:ext cx="408385" cy="4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4901" y="1631156"/>
            <a:ext cx="414338" cy="4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43662" y="1631158"/>
            <a:ext cx="414338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23360" y="1631156"/>
            <a:ext cx="420290" cy="4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86204" y="1631156"/>
            <a:ext cx="408385" cy="4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463" y="2753916"/>
            <a:ext cx="420291" cy="4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9326" y="2494360"/>
            <a:ext cx="414338" cy="42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3612" y="3065860"/>
            <a:ext cx="414338" cy="420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6"/>
          <p:cNvCxnSpPr/>
          <p:nvPr/>
        </p:nvCxnSpPr>
        <p:spPr>
          <a:xfrm flipH="1" rot="10800000">
            <a:off x="5372100" y="2686050"/>
            <a:ext cx="5715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6"/>
          <p:cNvCxnSpPr/>
          <p:nvPr/>
        </p:nvCxnSpPr>
        <p:spPr>
          <a:xfrm>
            <a:off x="5372100" y="3086100"/>
            <a:ext cx="57150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6"/>
          <p:cNvSpPr txBox="1"/>
          <p:nvPr/>
        </p:nvSpPr>
        <p:spPr>
          <a:xfrm>
            <a:off x="5200650" y="2400300"/>
            <a:ext cx="7429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“N”, 1.0</a:t>
            </a:r>
            <a:endParaRPr sz="1100"/>
          </a:p>
        </p:txBody>
      </p:sp>
      <p:sp>
        <p:nvSpPr>
          <p:cNvPr id="237" name="Google Shape;237;p36"/>
          <p:cNvSpPr txBox="1"/>
          <p:nvPr/>
        </p:nvSpPr>
        <p:spPr>
          <a:xfrm>
            <a:off x="5200650" y="3314702"/>
            <a:ext cx="8572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“E”, 1.0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Problems Are Models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1029073"/>
            <a:ext cx="6226861" cy="326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Traveling in Romania</a:t>
            </a:r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5086352" y="1257301"/>
            <a:ext cx="337184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State space: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Cities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Successor function: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Roads: Go to adjacent city with cost = distance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Start state: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Arad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Goal test: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Is state == Bucharest?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Solution?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53" name="Google Shape;2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543050"/>
            <a:ext cx="4168378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914400" y="2628900"/>
            <a:ext cx="7372350" cy="2286000"/>
          </a:xfrm>
          <a:prstGeom prst="roundRect">
            <a:avLst>
              <a:gd fmla="val 16667" name="adj"/>
            </a:avLst>
          </a:prstGeom>
          <a:solidFill>
            <a:srgbClr val="D5DFFF">
              <a:alpha val="58823"/>
            </a:srgbClr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914401" y="954884"/>
            <a:ext cx="7372351" cy="1502569"/>
          </a:xfrm>
          <a:prstGeom prst="roundRect">
            <a:avLst>
              <a:gd fmla="val 16667" name="adj"/>
            </a:avLst>
          </a:prstGeom>
          <a:solidFill>
            <a:srgbClr val="D5DFFF">
              <a:alpha val="58823"/>
            </a:srgbClr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State Space?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1200150" y="3064669"/>
            <a:ext cx="3028950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Problem: Pathing</a:t>
            </a:r>
            <a:endParaRPr sz="1800"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States: (x,y) location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Actions: NSEW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Successor: update location only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Goal test: is (x,y)=END</a:t>
            </a:r>
            <a:endParaRPr/>
          </a:p>
        </p:txBody>
      </p:sp>
      <p:sp>
        <p:nvSpPr>
          <p:cNvPr id="263" name="Google Shape;263;p39"/>
          <p:cNvSpPr txBox="1"/>
          <p:nvPr>
            <p:ph idx="2" type="body"/>
          </p:nvPr>
        </p:nvSpPr>
        <p:spPr>
          <a:xfrm>
            <a:off x="4857750" y="3070625"/>
            <a:ext cx="2971800" cy="18037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Problem: Eat-All-Dots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States: {(x,y), dot booleans}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Actions: NSEW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Successor: update location and possibly a dot boolean</a:t>
            </a:r>
            <a:endParaRPr sz="1500"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Goal test: dots all false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914401" y="1014373"/>
            <a:ext cx="7315200" cy="300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 state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includes every last detail of the environment</a:t>
            </a:r>
            <a:endParaRPr sz="1100"/>
          </a:p>
        </p:txBody>
      </p:sp>
      <p:sp>
        <p:nvSpPr>
          <p:cNvPr id="265" name="Google Shape;265;p39"/>
          <p:cNvSpPr txBox="1"/>
          <p:nvPr/>
        </p:nvSpPr>
        <p:spPr>
          <a:xfrm>
            <a:off x="1" y="2684860"/>
            <a:ext cx="9144000" cy="300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search state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keeps only the details needed for planning (abstraction)</a:t>
            </a:r>
            <a:endParaRPr sz="1100"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7655" y="1314450"/>
            <a:ext cx="2648691" cy="109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Sizes?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1200150" y="1169194"/>
            <a:ext cx="44577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World state: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Agent positions: 120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Food count: 30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Ghost positions: 12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Agent facing: NSEW</a:t>
            </a:r>
            <a:br>
              <a:rPr lang="en" sz="1500"/>
            </a:b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How many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World states?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" sz="1500"/>
              <a:t>	120x(2</a:t>
            </a:r>
            <a:r>
              <a:rPr baseline="30000" lang="en" sz="1500"/>
              <a:t>30</a:t>
            </a:r>
            <a:r>
              <a:rPr lang="en" sz="1500"/>
              <a:t>)x(12</a:t>
            </a:r>
            <a:r>
              <a:rPr baseline="30000" lang="en" sz="1500"/>
              <a:t>2</a:t>
            </a:r>
            <a:r>
              <a:rPr lang="en" sz="1500"/>
              <a:t>)x4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States for pathing?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" sz="1500"/>
              <a:t>	120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States for eat-all-dots?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rPr lang="en" sz="1500"/>
              <a:t>	120x(2</a:t>
            </a:r>
            <a:r>
              <a:rPr baseline="30000" lang="en" sz="1500"/>
              <a:t>30</a:t>
            </a:r>
            <a:r>
              <a:rPr lang="en" sz="1500"/>
              <a:t>)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  <p:pic>
        <p:nvPicPr>
          <p:cNvPr descr="Z:\Shared with PC\boxSearch.png" id="274" name="Google Shape;2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4902" y="1428751"/>
            <a:ext cx="3022997" cy="3073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Safe Passage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04800" y="37719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Problem: eat all dots while keeping the ghosts perma-scared</a:t>
            </a:r>
            <a:endParaRPr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 does the state space have to specify?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(agent position, dot booleans, power pellet booleans, remaining scared time)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90" y="1028701"/>
            <a:ext cx="8885635" cy="250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Graphs and Search Trees</a:t>
            </a:r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522" y="1088221"/>
            <a:ext cx="3013310" cy="319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Graphs</a:t>
            </a:r>
            <a:endParaRPr/>
          </a:p>
        </p:txBody>
      </p:sp>
      <p:grpSp>
        <p:nvGrpSpPr>
          <p:cNvPr id="296" name="Google Shape;296;p43"/>
          <p:cNvGrpSpPr/>
          <p:nvPr/>
        </p:nvGrpSpPr>
        <p:grpSpPr>
          <a:xfrm>
            <a:off x="5543550" y="971550"/>
            <a:ext cx="3371850" cy="3943350"/>
            <a:chOff x="7086600" y="1219200"/>
            <a:chExt cx="4876800" cy="5410200"/>
          </a:xfrm>
        </p:grpSpPr>
        <p:pic>
          <p:nvPicPr>
            <p:cNvPr id="297" name="Google Shape;297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6600" y="3622676"/>
              <a:ext cx="560388" cy="56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82000" y="2922589"/>
              <a:ext cx="552451" cy="560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01048" y="4378326"/>
              <a:ext cx="552451" cy="5603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0" name="Google Shape;300;p43"/>
            <p:cNvCxnSpPr/>
            <p:nvPr/>
          </p:nvCxnSpPr>
          <p:spPr>
            <a:xfrm flipH="1" rot="10800000">
              <a:off x="7772401" y="3227388"/>
              <a:ext cx="4572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7772400" y="4294188"/>
              <a:ext cx="4572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02" name="Google Shape;302;p43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303" name="Google Shape;303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5400000">
                <a:off x="10637742" y="3578130"/>
                <a:ext cx="560388" cy="56692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4" name="Google Shape;304;p43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43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306" name="Google Shape;306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" name="Google Shape;307;p43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43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309" name="Google Shape;309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0" name="Google Shape;310;p43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1" name="Google Shape;311;p43"/>
            <p:cNvCxnSpPr/>
            <p:nvPr/>
          </p:nvCxnSpPr>
          <p:spPr>
            <a:xfrm>
              <a:off x="9067801" y="3227388"/>
              <a:ext cx="533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43"/>
            <p:cNvCxnSpPr/>
            <p:nvPr/>
          </p:nvCxnSpPr>
          <p:spPr>
            <a:xfrm>
              <a:off x="9067800" y="4675188"/>
              <a:ext cx="53339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3" name="Google Shape;313;p43"/>
            <p:cNvCxnSpPr/>
            <p:nvPr/>
          </p:nvCxnSpPr>
          <p:spPr>
            <a:xfrm flipH="1" rot="10800000">
              <a:off x="10515600" y="4294188"/>
              <a:ext cx="4572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4" name="Google Shape;314;p43"/>
            <p:cNvCxnSpPr/>
            <p:nvPr/>
          </p:nvCxnSpPr>
          <p:spPr>
            <a:xfrm>
              <a:off x="10439400" y="3303588"/>
              <a:ext cx="4572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5" name="Google Shape;315;p43"/>
            <p:cNvCxnSpPr/>
            <p:nvPr/>
          </p:nvCxnSpPr>
          <p:spPr>
            <a:xfrm rot="10800000">
              <a:off x="8686800" y="2312988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16" name="Google Shape;316;p43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317" name="Google Shape;317;p43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318" name="Google Shape;318;p4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9" name="Google Shape;319;p43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" name="Google Shape;320;p43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321" name="Google Shape;321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 rot="5400000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2" name="Google Shape;322;p43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3" name="Google Shape;323;p43"/>
              <p:cNvGrpSpPr/>
              <p:nvPr/>
            </p:nvGrpSpPr>
            <p:grpSpPr>
              <a:xfrm flipH="1" rot="10800000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324" name="Google Shape;324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 rot="5400000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5" name="Google Shape;325;p43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26" name="Google Shape;326;p43"/>
              <p:cNvCxnSpPr/>
              <p:nvPr/>
            </p:nvCxnSpPr>
            <p:spPr>
              <a:xfrm>
                <a:off x="9296400" y="17526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7" name="Google Shape;327;p43"/>
              <p:cNvCxnSpPr/>
              <p:nvPr/>
            </p:nvCxnSpPr>
            <p:spPr>
              <a:xfrm rot="10800000">
                <a:off x="9296400" y="1981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8" name="Google Shape;328;p43"/>
              <p:cNvCxnSpPr/>
              <p:nvPr/>
            </p:nvCxnSpPr>
            <p:spPr>
              <a:xfrm>
                <a:off x="10591800" y="17526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29" name="Google Shape;329;p43"/>
              <p:cNvCxnSpPr/>
              <p:nvPr/>
            </p:nvCxnSpPr>
            <p:spPr>
              <a:xfrm rot="10800000">
                <a:off x="10591800" y="1981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30" name="Google Shape;330;p43"/>
            <p:cNvGrpSpPr/>
            <p:nvPr/>
          </p:nvGrpSpPr>
          <p:grpSpPr>
            <a:xfrm flipH="1" rot="10800000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331" name="Google Shape;331;p43"/>
              <p:cNvGrpSpPr/>
              <p:nvPr/>
            </p:nvGrpSpPr>
            <p:grpSpPr>
              <a:xfrm>
                <a:off x="9827135" y="1575889"/>
                <a:ext cx="557783" cy="555030"/>
                <a:chOff x="9198484" y="1450477"/>
                <a:chExt cx="557783" cy="555030"/>
              </a:xfrm>
            </p:grpSpPr>
            <p:pic>
              <p:nvPicPr>
                <p:cNvPr id="332" name="Google Shape;332;p4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3" name="Google Shape;333;p4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" name="Google Shape;334;p43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335" name="Google Shape;335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 rot="10800000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6" name="Google Shape;336;p43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7" name="Google Shape;337;p43"/>
              <p:cNvGrpSpPr/>
              <p:nvPr/>
            </p:nvGrpSpPr>
            <p:grpSpPr>
              <a:xfrm flipH="1" rot="10800000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338" name="Google Shape;338;p4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9" name="Google Shape;339;p43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40" name="Google Shape;340;p43"/>
              <p:cNvCxnSpPr/>
              <p:nvPr/>
            </p:nvCxnSpPr>
            <p:spPr>
              <a:xfrm>
                <a:off x="9296400" y="17526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1" name="Google Shape;341;p43"/>
              <p:cNvCxnSpPr/>
              <p:nvPr/>
            </p:nvCxnSpPr>
            <p:spPr>
              <a:xfrm rot="10800000">
                <a:off x="9296400" y="1981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2" name="Google Shape;342;p43"/>
              <p:cNvCxnSpPr/>
              <p:nvPr/>
            </p:nvCxnSpPr>
            <p:spPr>
              <a:xfrm>
                <a:off x="10591800" y="17526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43" name="Google Shape;343;p43"/>
              <p:cNvCxnSpPr/>
              <p:nvPr/>
            </p:nvCxnSpPr>
            <p:spPr>
              <a:xfrm rot="10800000">
                <a:off x="10591800" y="1981200"/>
                <a:ext cx="38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44" name="Google Shape;344;p43"/>
            <p:cNvCxnSpPr/>
            <p:nvPr/>
          </p:nvCxnSpPr>
          <p:spPr>
            <a:xfrm>
              <a:off x="8686800" y="5056188"/>
              <a:ext cx="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5" name="Google Shape;345;p43"/>
            <p:cNvCxnSpPr/>
            <p:nvPr/>
          </p:nvCxnSpPr>
          <p:spPr>
            <a:xfrm flipH="1" rot="10800000">
              <a:off x="11353800" y="5132388"/>
              <a:ext cx="3048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6" name="Google Shape;346;p43"/>
            <p:cNvCxnSpPr/>
            <p:nvPr/>
          </p:nvCxnSpPr>
          <p:spPr>
            <a:xfrm>
              <a:off x="9982200" y="63246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7" name="Google Shape;347;p43"/>
            <p:cNvCxnSpPr/>
            <p:nvPr/>
          </p:nvCxnSpPr>
          <p:spPr>
            <a:xfrm rot="10800000">
              <a:off x="9982200" y="12192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8" name="Google Shape;348;p43"/>
            <p:cNvCxnSpPr/>
            <p:nvPr/>
          </p:nvCxnSpPr>
          <p:spPr>
            <a:xfrm rot="10800000">
              <a:off x="8686800" y="12192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" name="Google Shape;349;p43"/>
            <p:cNvCxnSpPr/>
            <p:nvPr/>
          </p:nvCxnSpPr>
          <p:spPr>
            <a:xfrm rot="10800000">
              <a:off x="11353800" y="12192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0" name="Google Shape;350;p43"/>
            <p:cNvCxnSpPr/>
            <p:nvPr/>
          </p:nvCxnSpPr>
          <p:spPr>
            <a:xfrm>
              <a:off x="8686800" y="63246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1" name="Google Shape;351;p43"/>
            <p:cNvCxnSpPr/>
            <p:nvPr/>
          </p:nvCxnSpPr>
          <p:spPr>
            <a:xfrm>
              <a:off x="11353800" y="63246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2" name="Google Shape;352;p43"/>
            <p:cNvCxnSpPr/>
            <p:nvPr/>
          </p:nvCxnSpPr>
          <p:spPr>
            <a:xfrm flipH="1" rot="10800000">
              <a:off x="11734800" y="3276600"/>
              <a:ext cx="2286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3" name="Google Shape;353;p43"/>
            <p:cNvCxnSpPr/>
            <p:nvPr/>
          </p:nvCxnSpPr>
          <p:spPr>
            <a:xfrm>
              <a:off x="11734800" y="4267200"/>
              <a:ext cx="2286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4" name="Google Shape;354;p43"/>
            <p:cNvCxnSpPr/>
            <p:nvPr/>
          </p:nvCxnSpPr>
          <p:spPr>
            <a:xfrm flipH="1" rot="10800000">
              <a:off x="10439400" y="2743200"/>
              <a:ext cx="2286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5" name="Google Shape;355;p43"/>
            <p:cNvCxnSpPr/>
            <p:nvPr/>
          </p:nvCxnSpPr>
          <p:spPr>
            <a:xfrm>
              <a:off x="10515600" y="4876800"/>
              <a:ext cx="228600" cy="381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6" name="Google Shape;356;p43"/>
            <p:cNvCxnSpPr/>
            <p:nvPr/>
          </p:nvCxnSpPr>
          <p:spPr>
            <a:xfrm flipH="1">
              <a:off x="7924800" y="5029200"/>
              <a:ext cx="3810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7" name="Google Shape;357;p43"/>
            <p:cNvCxnSpPr/>
            <p:nvPr/>
          </p:nvCxnSpPr>
          <p:spPr>
            <a:xfrm rot="10800000">
              <a:off x="7696200" y="2667000"/>
              <a:ext cx="5334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58" name="Google Shape;358;p43"/>
          <p:cNvSpPr txBox="1"/>
          <p:nvPr>
            <p:ph idx="1" type="body"/>
          </p:nvPr>
        </p:nvSpPr>
        <p:spPr>
          <a:xfrm>
            <a:off x="342900" y="1243015"/>
            <a:ext cx="47434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State space graph: A mathematical representation of a search problem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Nodes are (abstracted) world configurations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Arcs represent successors (action results)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The goal test is a set of goal nodes (maybe only one)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 a state space graph, each state occurs only once!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We can rarely build this full graph in memory (it’s too big), but it’s a useful idea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953" y="400050"/>
            <a:ext cx="5251193" cy="39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>
            <p:ph type="ctrTitle"/>
          </p:nvPr>
        </p:nvSpPr>
        <p:spPr>
          <a:xfrm>
            <a:off x="0" y="209552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370: Artificial Intelligence</a:t>
            </a:r>
            <a:br>
              <a:rPr lang="en"/>
            </a:br>
            <a:endParaRPr sz="2700"/>
          </a:p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0" y="971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200"/>
              <a:t>Search</a:t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1143000" y="4686302"/>
            <a:ext cx="44005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4114800"/>
            <a:ext cx="91440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William DeMeo, NJIT</a:t>
            </a:r>
            <a:endParaRPr sz="1100"/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courtesy of Dan Klein and Pieter Abbeel (UC Berkeley); available at ai.berkeley.edu.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Graphs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42900" y="1243015"/>
            <a:ext cx="47434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State space graph: A mathematical representation of a search problem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Nodes are (abstracted) world configurations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Arcs represent successors (action results)</a:t>
            </a:r>
            <a:endParaRPr/>
          </a:p>
          <a:p>
            <a:pPr indent="-215900" lvl="1" marL="558800" rtl="0" algn="l"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" sz="1400"/>
              <a:t>The goal test is a set of goal nodes (maybe only one)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In a state space graph, each state occurs only once!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We can rarely build this full graph in memory (it’s too big), but it’s a useful idea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grpSp>
        <p:nvGrpSpPr>
          <p:cNvPr id="366" name="Google Shape;366;p44"/>
          <p:cNvGrpSpPr/>
          <p:nvPr/>
        </p:nvGrpSpPr>
        <p:grpSpPr>
          <a:xfrm>
            <a:off x="5257800" y="1428751"/>
            <a:ext cx="3314700" cy="1930004"/>
            <a:chOff x="336" y="576"/>
            <a:chExt cx="4848" cy="2784"/>
          </a:xfrm>
        </p:grpSpPr>
        <p:sp>
          <p:nvSpPr>
            <p:cNvPr id="367" name="Google Shape;367;p44"/>
            <p:cNvSpPr/>
            <p:nvPr/>
          </p:nvSpPr>
          <p:spPr>
            <a:xfrm>
              <a:off x="336" y="2208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368" name="Google Shape;368;p44"/>
            <p:cNvSpPr/>
            <p:nvPr/>
          </p:nvSpPr>
          <p:spPr>
            <a:xfrm>
              <a:off x="4704" y="576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100"/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1728" y="1776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720" y="1056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1200" y="2736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2352" y="2880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2880" y="1008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3552" y="1584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3168" y="2256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100"/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584" y="624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4560" y="1872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4368" y="2736"/>
              <a:ext cx="480" cy="480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100"/>
            </a:p>
          </p:txBody>
        </p:sp>
        <p:cxnSp>
          <p:nvCxnSpPr>
            <p:cNvPr id="379" name="Google Shape;379;p44"/>
            <p:cNvCxnSpPr>
              <a:stCxn id="367" idx="5"/>
              <a:endCxn id="371" idx="2"/>
            </p:cNvCxnSpPr>
            <p:nvPr/>
          </p:nvCxnSpPr>
          <p:spPr>
            <a:xfrm>
              <a:off x="746" y="261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0" name="Google Shape;380;p44"/>
            <p:cNvCxnSpPr>
              <a:stCxn id="371" idx="5"/>
              <a:endCxn id="372" idx="2"/>
            </p:cNvCxnSpPr>
            <p:nvPr/>
          </p:nvCxnSpPr>
          <p:spPr>
            <a:xfrm>
              <a:off x="1610" y="3146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1" name="Google Shape;381;p44"/>
            <p:cNvCxnSpPr>
              <a:stCxn id="375" idx="3"/>
              <a:endCxn id="372" idx="7"/>
            </p:cNvCxnSpPr>
            <p:nvPr/>
          </p:nvCxnSpPr>
          <p:spPr>
            <a:xfrm flipH="1">
              <a:off x="2638" y="266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2" name="Google Shape;382;p44"/>
            <p:cNvCxnSpPr>
              <a:stCxn id="375" idx="2"/>
              <a:endCxn id="371" idx="6"/>
            </p:cNvCxnSpPr>
            <p:nvPr/>
          </p:nvCxnSpPr>
          <p:spPr>
            <a:xfrm flipH="1">
              <a:off x="1668" y="2496"/>
              <a:ext cx="15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3" name="Google Shape;383;p44"/>
            <p:cNvCxnSpPr>
              <a:stCxn id="374" idx="4"/>
              <a:endCxn id="375" idx="7"/>
            </p:cNvCxnSpPr>
            <p:nvPr/>
          </p:nvCxnSpPr>
          <p:spPr>
            <a:xfrm flipH="1">
              <a:off x="3492" y="206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4" name="Google Shape;384;p44"/>
            <p:cNvCxnSpPr>
              <a:stCxn id="374" idx="5"/>
              <a:endCxn id="378" idx="1"/>
            </p:cNvCxnSpPr>
            <p:nvPr/>
          </p:nvCxnSpPr>
          <p:spPr>
            <a:xfrm>
              <a:off x="3962" y="1994"/>
              <a:ext cx="6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5" name="Google Shape;385;p44"/>
            <p:cNvCxnSpPr>
              <a:stCxn id="378" idx="0"/>
              <a:endCxn id="377" idx="4"/>
            </p:cNvCxnSpPr>
            <p:nvPr/>
          </p:nvCxnSpPr>
          <p:spPr>
            <a:xfrm flipH="1" rot="10800000">
              <a:off x="4608" y="2436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6" name="Google Shape;386;p44"/>
            <p:cNvCxnSpPr>
              <a:stCxn id="377" idx="0"/>
              <a:endCxn id="368" idx="4"/>
            </p:cNvCxnSpPr>
            <p:nvPr/>
          </p:nvCxnSpPr>
          <p:spPr>
            <a:xfrm rot="10800000">
              <a:off x="4800" y="97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7" name="Google Shape;387;p44"/>
            <p:cNvCxnSpPr>
              <a:stCxn id="367" idx="7"/>
            </p:cNvCxnSpPr>
            <p:nvPr/>
          </p:nvCxnSpPr>
          <p:spPr>
            <a:xfrm flipH="1" rot="10800000">
              <a:off x="746" y="197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8" name="Google Shape;388;p44"/>
            <p:cNvCxnSpPr>
              <a:stCxn id="369" idx="1"/>
              <a:endCxn id="370" idx="5"/>
            </p:cNvCxnSpPr>
            <p:nvPr/>
          </p:nvCxnSpPr>
          <p:spPr>
            <a:xfrm rot="10800000">
              <a:off x="1198" y="154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89" name="Google Shape;389;p44"/>
            <p:cNvCxnSpPr>
              <a:endCxn id="376" idx="2"/>
            </p:cNvCxnSpPr>
            <p:nvPr/>
          </p:nvCxnSpPr>
          <p:spPr>
            <a:xfrm flipH="1" rot="10800000">
              <a:off x="1284" y="86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90" name="Google Shape;390;p44"/>
            <p:cNvCxnSpPr>
              <a:stCxn id="373" idx="2"/>
              <a:endCxn id="376" idx="6"/>
            </p:cNvCxnSpPr>
            <p:nvPr/>
          </p:nvCxnSpPr>
          <p:spPr>
            <a:xfrm rot="10800000">
              <a:off x="1980" y="94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91" name="Google Shape;391;p44"/>
            <p:cNvCxnSpPr>
              <a:stCxn id="369" idx="7"/>
              <a:endCxn id="373" idx="3"/>
            </p:cNvCxnSpPr>
            <p:nvPr/>
          </p:nvCxnSpPr>
          <p:spPr>
            <a:xfrm flipH="1" rot="10800000">
              <a:off x="2138" y="1546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92" name="Google Shape;392;p44"/>
            <p:cNvCxnSpPr>
              <a:stCxn id="369" idx="6"/>
              <a:endCxn id="374" idx="2"/>
            </p:cNvCxnSpPr>
            <p:nvPr/>
          </p:nvCxnSpPr>
          <p:spPr>
            <a:xfrm flipH="1" rot="10800000">
              <a:off x="2208" y="1716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93" name="Google Shape;393;p44"/>
            <p:cNvCxnSpPr>
              <a:stCxn id="377" idx="1"/>
              <a:endCxn id="373" idx="6"/>
            </p:cNvCxnSpPr>
            <p:nvPr/>
          </p:nvCxnSpPr>
          <p:spPr>
            <a:xfrm flipH="1" rot="5400000">
              <a:off x="3730" y="1042"/>
              <a:ext cx="600" cy="12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394" name="Google Shape;394;p44"/>
            <p:cNvCxnSpPr>
              <a:stCxn id="367" idx="6"/>
              <a:endCxn id="374" idx="3"/>
            </p:cNvCxnSpPr>
            <p:nvPr/>
          </p:nvCxnSpPr>
          <p:spPr>
            <a:xfrm flipH="1" rot="10800000">
              <a:off x="816" y="1848"/>
              <a:ext cx="2700" cy="6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395" name="Google Shape;395;p44"/>
          <p:cNvSpPr txBox="1"/>
          <p:nvPr/>
        </p:nvSpPr>
        <p:spPr>
          <a:xfrm>
            <a:off x="5772150" y="3633787"/>
            <a:ext cx="2514600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state space graph for a tiny search problem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1143000" y="3086100"/>
            <a:ext cx="714375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A search tree: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 “what if” tree of plans and their outcomes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The start state is the root node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Children correspond to successors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Nodes show states, but correspond to PLANS that achieve those states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>
                <a:solidFill>
                  <a:srgbClr val="CC0000"/>
                </a:solidFill>
              </a:rPr>
              <a:t>For most problems, we can never actually build the whole tree</a:t>
            </a:r>
            <a:endParaRPr/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2" y="1143000"/>
            <a:ext cx="420291" cy="42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4551" y="1943102"/>
            <a:ext cx="414338" cy="42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6201" y="1943102"/>
            <a:ext cx="414338" cy="4202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45"/>
          <p:cNvCxnSpPr/>
          <p:nvPr/>
        </p:nvCxnSpPr>
        <p:spPr>
          <a:xfrm>
            <a:off x="3200400" y="1657350"/>
            <a:ext cx="85725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5"/>
          <p:cNvCxnSpPr/>
          <p:nvPr/>
        </p:nvCxnSpPr>
        <p:spPr>
          <a:xfrm flipH="1">
            <a:off x="2343150" y="1657350"/>
            <a:ext cx="8001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5"/>
          <p:cNvSpPr txBox="1"/>
          <p:nvPr/>
        </p:nvSpPr>
        <p:spPr>
          <a:xfrm>
            <a:off x="3543300" y="1538288"/>
            <a:ext cx="7429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“E”, 1.0</a:t>
            </a:r>
            <a:endParaRPr sz="1100"/>
          </a:p>
        </p:txBody>
      </p:sp>
      <p:sp>
        <p:nvSpPr>
          <p:cNvPr id="409" name="Google Shape;409;p45"/>
          <p:cNvSpPr txBox="1"/>
          <p:nvPr/>
        </p:nvSpPr>
        <p:spPr>
          <a:xfrm>
            <a:off x="2068116" y="1538288"/>
            <a:ext cx="8572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“N”, 1.0</a:t>
            </a:r>
            <a:endParaRPr sz="1100"/>
          </a:p>
        </p:txBody>
      </p:sp>
      <p:cxnSp>
        <p:nvCxnSpPr>
          <p:cNvPr id="410" name="Google Shape;410;p45"/>
          <p:cNvCxnSpPr/>
          <p:nvPr/>
        </p:nvCxnSpPr>
        <p:spPr>
          <a:xfrm>
            <a:off x="2343150" y="245745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45"/>
          <p:cNvCxnSpPr/>
          <p:nvPr/>
        </p:nvCxnSpPr>
        <p:spPr>
          <a:xfrm flipH="1">
            <a:off x="1771650" y="245745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45"/>
          <p:cNvCxnSpPr/>
          <p:nvPr/>
        </p:nvCxnSpPr>
        <p:spPr>
          <a:xfrm>
            <a:off x="2286000" y="24574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45"/>
          <p:cNvCxnSpPr/>
          <p:nvPr/>
        </p:nvCxnSpPr>
        <p:spPr>
          <a:xfrm>
            <a:off x="4114800" y="245745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5"/>
          <p:cNvCxnSpPr/>
          <p:nvPr/>
        </p:nvCxnSpPr>
        <p:spPr>
          <a:xfrm flipH="1">
            <a:off x="3543300" y="245745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45"/>
          <p:cNvCxnSpPr/>
          <p:nvPr/>
        </p:nvCxnSpPr>
        <p:spPr>
          <a:xfrm>
            <a:off x="4057650" y="245745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45"/>
          <p:cNvSpPr/>
          <p:nvPr/>
        </p:nvSpPr>
        <p:spPr>
          <a:xfrm rot="10800000">
            <a:off x="4800600" y="1200149"/>
            <a:ext cx="102870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6057900" y="1151754"/>
            <a:ext cx="2286000" cy="3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now / start</a:t>
            </a:r>
            <a:endParaRPr sz="1100"/>
          </a:p>
        </p:txBody>
      </p:sp>
      <p:sp>
        <p:nvSpPr>
          <p:cNvPr id="418" name="Google Shape;418;p45"/>
          <p:cNvSpPr/>
          <p:nvPr/>
        </p:nvSpPr>
        <p:spPr>
          <a:xfrm rot="10800000">
            <a:off x="4800600" y="2000249"/>
            <a:ext cx="1028700" cy="2857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6057900" y="1951854"/>
            <a:ext cx="2286000" cy="3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futures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/>
          <p:nvPr/>
        </p:nvSpPr>
        <p:spPr>
          <a:xfrm>
            <a:off x="5143502" y="1319024"/>
            <a:ext cx="3667125" cy="2910077"/>
          </a:xfrm>
          <a:prstGeom prst="roundRect">
            <a:avLst>
              <a:gd fmla="val 16667" name="adj"/>
            </a:avLst>
          </a:prstGeom>
          <a:solidFill>
            <a:srgbClr val="D5DF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285750" y="1314450"/>
            <a:ext cx="2914650" cy="2914650"/>
          </a:xfrm>
          <a:prstGeom prst="roundRect">
            <a:avLst>
              <a:gd fmla="val 16667" name="adj"/>
            </a:avLst>
          </a:prstGeom>
          <a:solidFill>
            <a:srgbClr val="D5DF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Graphs vs. Search Trees</a:t>
            </a:r>
            <a:endParaRPr/>
          </a:p>
        </p:txBody>
      </p:sp>
      <p:sp>
        <p:nvSpPr>
          <p:cNvPr id="428" name="Google Shape;428;p46"/>
          <p:cNvSpPr txBox="1"/>
          <p:nvPr/>
        </p:nvSpPr>
        <p:spPr>
          <a:xfrm>
            <a:off x="6924677" y="2019538"/>
            <a:ext cx="619125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/>
          </a:p>
        </p:txBody>
      </p:sp>
      <p:sp>
        <p:nvSpPr>
          <p:cNvPr id="429" name="Google Shape;429;p46"/>
          <p:cNvSpPr txBox="1"/>
          <p:nvPr/>
        </p:nvSpPr>
        <p:spPr>
          <a:xfrm>
            <a:off x="5257802" y="298213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sp>
        <p:nvSpPr>
          <p:cNvPr id="430" name="Google Shape;430;p46"/>
          <p:cNvSpPr txBox="1"/>
          <p:nvPr/>
        </p:nvSpPr>
        <p:spPr>
          <a:xfrm>
            <a:off x="5257802" y="2662560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431" name="Google Shape;431;p46"/>
          <p:cNvSpPr txBox="1"/>
          <p:nvPr/>
        </p:nvSpPr>
        <p:spPr>
          <a:xfrm>
            <a:off x="5591177" y="2375441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100"/>
          </a:p>
        </p:txBody>
      </p:sp>
      <p:sp>
        <p:nvSpPr>
          <p:cNvPr id="432" name="Google Shape;432;p46"/>
          <p:cNvSpPr txBox="1"/>
          <p:nvPr/>
        </p:nvSpPr>
        <p:spPr>
          <a:xfrm>
            <a:off x="8448677" y="2335494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100"/>
          </a:p>
        </p:txBody>
      </p:sp>
      <p:sp>
        <p:nvSpPr>
          <p:cNvPr id="433" name="Google Shape;433;p46"/>
          <p:cNvSpPr txBox="1"/>
          <p:nvPr/>
        </p:nvSpPr>
        <p:spPr>
          <a:xfrm>
            <a:off x="5686427" y="298213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sp>
        <p:nvSpPr>
          <p:cNvPr id="434" name="Google Shape;434;p46"/>
          <p:cNvSpPr txBox="1"/>
          <p:nvPr/>
        </p:nvSpPr>
        <p:spPr>
          <a:xfrm>
            <a:off x="5686427" y="2662560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100"/>
          </a:p>
        </p:txBody>
      </p:sp>
      <p:cxnSp>
        <p:nvCxnSpPr>
          <p:cNvPr id="435" name="Google Shape;435;p46"/>
          <p:cNvCxnSpPr>
            <a:stCxn id="431" idx="2"/>
            <a:endCxn id="430" idx="0"/>
          </p:cNvCxnSpPr>
          <p:nvPr/>
        </p:nvCxnSpPr>
        <p:spPr>
          <a:xfrm flipH="1">
            <a:off x="5376939" y="2629271"/>
            <a:ext cx="333300" cy="3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46"/>
          <p:cNvCxnSpPr>
            <a:stCxn id="431" idx="2"/>
            <a:endCxn id="434" idx="0"/>
          </p:cNvCxnSpPr>
          <p:nvPr/>
        </p:nvCxnSpPr>
        <p:spPr>
          <a:xfrm>
            <a:off x="5710239" y="2629271"/>
            <a:ext cx="95400" cy="3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6"/>
          <p:cNvCxnSpPr>
            <a:stCxn id="430" idx="2"/>
            <a:endCxn id="429" idx="0"/>
          </p:cNvCxnSpPr>
          <p:nvPr/>
        </p:nvCxnSpPr>
        <p:spPr>
          <a:xfrm>
            <a:off x="5376864" y="2916390"/>
            <a:ext cx="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6"/>
          <p:cNvCxnSpPr>
            <a:stCxn id="434" idx="2"/>
            <a:endCxn id="433" idx="0"/>
          </p:cNvCxnSpPr>
          <p:nvPr/>
        </p:nvCxnSpPr>
        <p:spPr>
          <a:xfrm>
            <a:off x="5805489" y="2916390"/>
            <a:ext cx="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6"/>
          <p:cNvSpPr txBox="1"/>
          <p:nvPr/>
        </p:nvSpPr>
        <p:spPr>
          <a:xfrm>
            <a:off x="7315202" y="2335494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100"/>
          </a:p>
        </p:txBody>
      </p:sp>
      <p:sp>
        <p:nvSpPr>
          <p:cNvPr id="440" name="Google Shape;440;p46"/>
          <p:cNvSpPr txBox="1"/>
          <p:nvPr/>
        </p:nvSpPr>
        <p:spPr>
          <a:xfrm>
            <a:off x="6972302" y="297464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100"/>
          </a:p>
        </p:txBody>
      </p:sp>
      <p:sp>
        <p:nvSpPr>
          <p:cNvPr id="441" name="Google Shape;441;p46"/>
          <p:cNvSpPr txBox="1"/>
          <p:nvPr/>
        </p:nvSpPr>
        <p:spPr>
          <a:xfrm>
            <a:off x="7115177" y="2655070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100"/>
          </a:p>
        </p:txBody>
      </p:sp>
      <p:sp>
        <p:nvSpPr>
          <p:cNvPr id="442" name="Google Shape;442;p46"/>
          <p:cNvSpPr txBox="1"/>
          <p:nvPr/>
        </p:nvSpPr>
        <p:spPr>
          <a:xfrm>
            <a:off x="7543802" y="297464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100"/>
          </a:p>
        </p:txBody>
      </p:sp>
      <p:sp>
        <p:nvSpPr>
          <p:cNvPr id="443" name="Google Shape;443;p46"/>
          <p:cNvSpPr txBox="1"/>
          <p:nvPr/>
        </p:nvSpPr>
        <p:spPr>
          <a:xfrm>
            <a:off x="7543802" y="2655070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100"/>
          </a:p>
        </p:txBody>
      </p:sp>
      <p:sp>
        <p:nvSpPr>
          <p:cNvPr id="444" name="Google Shape;444;p46"/>
          <p:cNvSpPr txBox="1"/>
          <p:nvPr/>
        </p:nvSpPr>
        <p:spPr>
          <a:xfrm>
            <a:off x="7258052" y="297464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100"/>
          </a:p>
        </p:txBody>
      </p:sp>
      <p:sp>
        <p:nvSpPr>
          <p:cNvPr id="445" name="Google Shape;445;p46"/>
          <p:cNvSpPr txBox="1"/>
          <p:nvPr/>
        </p:nvSpPr>
        <p:spPr>
          <a:xfrm>
            <a:off x="6972302" y="3261765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100"/>
          </a:p>
        </p:txBody>
      </p:sp>
      <p:sp>
        <p:nvSpPr>
          <p:cNvPr id="446" name="Google Shape;446;p46"/>
          <p:cNvSpPr txBox="1"/>
          <p:nvPr/>
        </p:nvSpPr>
        <p:spPr>
          <a:xfrm>
            <a:off x="7400927" y="3261765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100"/>
          </a:p>
        </p:txBody>
      </p:sp>
      <p:sp>
        <p:nvSpPr>
          <p:cNvPr id="447" name="Google Shape;447;p46"/>
          <p:cNvSpPr txBox="1"/>
          <p:nvPr/>
        </p:nvSpPr>
        <p:spPr>
          <a:xfrm>
            <a:off x="7591425" y="3294223"/>
            <a:ext cx="476250" cy="2423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100"/>
          </a:p>
        </p:txBody>
      </p:sp>
      <p:sp>
        <p:nvSpPr>
          <p:cNvPr id="448" name="Google Shape;448;p46"/>
          <p:cNvSpPr txBox="1"/>
          <p:nvPr/>
        </p:nvSpPr>
        <p:spPr>
          <a:xfrm>
            <a:off x="7400927" y="3541394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cxnSp>
        <p:nvCxnSpPr>
          <p:cNvPr id="449" name="Google Shape;449;p46"/>
          <p:cNvCxnSpPr>
            <a:stCxn id="439" idx="2"/>
            <a:endCxn id="441" idx="0"/>
          </p:cNvCxnSpPr>
          <p:nvPr/>
        </p:nvCxnSpPr>
        <p:spPr>
          <a:xfrm flipH="1">
            <a:off x="7234164" y="2589324"/>
            <a:ext cx="2001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6"/>
          <p:cNvCxnSpPr>
            <a:stCxn id="439" idx="2"/>
            <a:endCxn id="443" idx="0"/>
          </p:cNvCxnSpPr>
          <p:nvPr/>
        </p:nvCxnSpPr>
        <p:spPr>
          <a:xfrm>
            <a:off x="7434264" y="2589324"/>
            <a:ext cx="2286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6"/>
          <p:cNvCxnSpPr>
            <a:stCxn id="441" idx="2"/>
            <a:endCxn id="440" idx="0"/>
          </p:cNvCxnSpPr>
          <p:nvPr/>
        </p:nvCxnSpPr>
        <p:spPr>
          <a:xfrm flipH="1">
            <a:off x="7091439" y="2908900"/>
            <a:ext cx="1428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6"/>
          <p:cNvCxnSpPr>
            <a:stCxn id="441" idx="2"/>
            <a:endCxn id="444" idx="0"/>
          </p:cNvCxnSpPr>
          <p:nvPr/>
        </p:nvCxnSpPr>
        <p:spPr>
          <a:xfrm>
            <a:off x="7234239" y="2908900"/>
            <a:ext cx="1428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6"/>
          <p:cNvCxnSpPr>
            <a:stCxn id="443" idx="2"/>
            <a:endCxn id="442" idx="0"/>
          </p:cNvCxnSpPr>
          <p:nvPr/>
        </p:nvCxnSpPr>
        <p:spPr>
          <a:xfrm>
            <a:off x="7662864" y="2908900"/>
            <a:ext cx="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6"/>
          <p:cNvCxnSpPr>
            <a:stCxn id="440" idx="2"/>
            <a:endCxn id="445" idx="0"/>
          </p:cNvCxnSpPr>
          <p:nvPr/>
        </p:nvCxnSpPr>
        <p:spPr>
          <a:xfrm>
            <a:off x="7091364" y="3228476"/>
            <a:ext cx="0" cy="3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6"/>
          <p:cNvCxnSpPr>
            <a:stCxn id="442" idx="2"/>
            <a:endCxn id="446" idx="0"/>
          </p:cNvCxnSpPr>
          <p:nvPr/>
        </p:nvCxnSpPr>
        <p:spPr>
          <a:xfrm flipH="1">
            <a:off x="7520064" y="3228476"/>
            <a:ext cx="142800" cy="3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6"/>
          <p:cNvCxnSpPr>
            <a:stCxn id="442" idx="2"/>
            <a:endCxn id="447" idx="0"/>
          </p:cNvCxnSpPr>
          <p:nvPr/>
        </p:nvCxnSpPr>
        <p:spPr>
          <a:xfrm>
            <a:off x="7662864" y="3228476"/>
            <a:ext cx="1668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6"/>
          <p:cNvCxnSpPr>
            <a:stCxn id="446" idx="2"/>
            <a:endCxn id="448" idx="0"/>
          </p:cNvCxnSpPr>
          <p:nvPr/>
        </p:nvCxnSpPr>
        <p:spPr>
          <a:xfrm>
            <a:off x="7519989" y="3515595"/>
            <a:ext cx="0" cy="2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46"/>
          <p:cNvSpPr txBox="1"/>
          <p:nvPr/>
        </p:nvSpPr>
        <p:spPr>
          <a:xfrm>
            <a:off x="8448677" y="2630103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100"/>
          </a:p>
        </p:txBody>
      </p:sp>
      <p:cxnSp>
        <p:nvCxnSpPr>
          <p:cNvPr id="459" name="Google Shape;459;p46"/>
          <p:cNvCxnSpPr>
            <a:stCxn id="432" idx="2"/>
            <a:endCxn id="458" idx="0"/>
          </p:cNvCxnSpPr>
          <p:nvPr/>
        </p:nvCxnSpPr>
        <p:spPr>
          <a:xfrm>
            <a:off x="8567739" y="2589324"/>
            <a:ext cx="0" cy="4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6"/>
          <p:cNvSpPr txBox="1"/>
          <p:nvPr/>
        </p:nvSpPr>
        <p:spPr>
          <a:xfrm>
            <a:off x="6210302" y="2655070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100"/>
          </a:p>
        </p:txBody>
      </p:sp>
      <p:sp>
        <p:nvSpPr>
          <p:cNvPr id="461" name="Google Shape;461;p46"/>
          <p:cNvSpPr txBox="1"/>
          <p:nvPr/>
        </p:nvSpPr>
        <p:spPr>
          <a:xfrm>
            <a:off x="5829302" y="3294222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100"/>
          </a:p>
        </p:txBody>
      </p:sp>
      <p:sp>
        <p:nvSpPr>
          <p:cNvPr id="462" name="Google Shape;462;p46"/>
          <p:cNvSpPr txBox="1"/>
          <p:nvPr/>
        </p:nvSpPr>
        <p:spPr>
          <a:xfrm>
            <a:off x="5972177" y="297464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100"/>
          </a:p>
        </p:txBody>
      </p:sp>
      <p:sp>
        <p:nvSpPr>
          <p:cNvPr id="463" name="Google Shape;463;p46"/>
          <p:cNvSpPr txBox="1"/>
          <p:nvPr/>
        </p:nvSpPr>
        <p:spPr>
          <a:xfrm>
            <a:off x="6400802" y="3294222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100"/>
          </a:p>
        </p:txBody>
      </p:sp>
      <p:sp>
        <p:nvSpPr>
          <p:cNvPr id="464" name="Google Shape;464;p46"/>
          <p:cNvSpPr txBox="1"/>
          <p:nvPr/>
        </p:nvSpPr>
        <p:spPr>
          <a:xfrm>
            <a:off x="6400802" y="2974646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100"/>
          </a:p>
        </p:txBody>
      </p:sp>
      <p:sp>
        <p:nvSpPr>
          <p:cNvPr id="465" name="Google Shape;465;p46"/>
          <p:cNvSpPr txBox="1"/>
          <p:nvPr/>
        </p:nvSpPr>
        <p:spPr>
          <a:xfrm>
            <a:off x="6115052" y="3294222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100"/>
          </a:p>
        </p:txBody>
      </p:sp>
      <p:sp>
        <p:nvSpPr>
          <p:cNvPr id="466" name="Google Shape;466;p46"/>
          <p:cNvSpPr txBox="1"/>
          <p:nvPr/>
        </p:nvSpPr>
        <p:spPr>
          <a:xfrm>
            <a:off x="5829302" y="3581341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100"/>
          </a:p>
        </p:txBody>
      </p:sp>
      <p:sp>
        <p:nvSpPr>
          <p:cNvPr id="467" name="Google Shape;467;p46"/>
          <p:cNvSpPr txBox="1"/>
          <p:nvPr/>
        </p:nvSpPr>
        <p:spPr>
          <a:xfrm>
            <a:off x="6257927" y="3581341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100"/>
          </a:p>
        </p:txBody>
      </p:sp>
      <p:sp>
        <p:nvSpPr>
          <p:cNvPr id="468" name="Google Shape;468;p46"/>
          <p:cNvSpPr txBox="1"/>
          <p:nvPr/>
        </p:nvSpPr>
        <p:spPr>
          <a:xfrm>
            <a:off x="6448425" y="3613798"/>
            <a:ext cx="476250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100"/>
          </a:p>
        </p:txBody>
      </p:sp>
      <p:sp>
        <p:nvSpPr>
          <p:cNvPr id="469" name="Google Shape;469;p46"/>
          <p:cNvSpPr txBox="1"/>
          <p:nvPr/>
        </p:nvSpPr>
        <p:spPr>
          <a:xfrm>
            <a:off x="6257927" y="3860970"/>
            <a:ext cx="238125" cy="2538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cxnSp>
        <p:nvCxnSpPr>
          <p:cNvPr id="470" name="Google Shape;470;p46"/>
          <p:cNvCxnSpPr>
            <a:stCxn id="460" idx="2"/>
            <a:endCxn id="462" idx="0"/>
          </p:cNvCxnSpPr>
          <p:nvPr/>
        </p:nvCxnSpPr>
        <p:spPr>
          <a:xfrm flipH="1">
            <a:off x="6091164" y="2908900"/>
            <a:ext cx="2382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46"/>
          <p:cNvCxnSpPr>
            <a:stCxn id="460" idx="2"/>
            <a:endCxn id="464" idx="0"/>
          </p:cNvCxnSpPr>
          <p:nvPr/>
        </p:nvCxnSpPr>
        <p:spPr>
          <a:xfrm>
            <a:off x="6329364" y="2908900"/>
            <a:ext cx="1905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6"/>
          <p:cNvCxnSpPr>
            <a:stCxn id="462" idx="2"/>
            <a:endCxn id="461" idx="0"/>
          </p:cNvCxnSpPr>
          <p:nvPr/>
        </p:nvCxnSpPr>
        <p:spPr>
          <a:xfrm flipH="1">
            <a:off x="5948439" y="3228476"/>
            <a:ext cx="1428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6"/>
          <p:cNvCxnSpPr>
            <a:stCxn id="462" idx="2"/>
            <a:endCxn id="465" idx="0"/>
          </p:cNvCxnSpPr>
          <p:nvPr/>
        </p:nvCxnSpPr>
        <p:spPr>
          <a:xfrm>
            <a:off x="6091239" y="3228476"/>
            <a:ext cx="1428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46"/>
          <p:cNvCxnSpPr>
            <a:stCxn id="464" idx="2"/>
            <a:endCxn id="463" idx="0"/>
          </p:cNvCxnSpPr>
          <p:nvPr/>
        </p:nvCxnSpPr>
        <p:spPr>
          <a:xfrm>
            <a:off x="6519864" y="3228476"/>
            <a:ext cx="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46"/>
          <p:cNvCxnSpPr>
            <a:stCxn id="461" idx="2"/>
            <a:endCxn id="466" idx="0"/>
          </p:cNvCxnSpPr>
          <p:nvPr/>
        </p:nvCxnSpPr>
        <p:spPr>
          <a:xfrm>
            <a:off x="5948364" y="3548052"/>
            <a:ext cx="0" cy="3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6"/>
          <p:cNvCxnSpPr>
            <a:stCxn id="463" idx="2"/>
            <a:endCxn id="467" idx="0"/>
          </p:cNvCxnSpPr>
          <p:nvPr/>
        </p:nvCxnSpPr>
        <p:spPr>
          <a:xfrm flipH="1">
            <a:off x="6377064" y="3548052"/>
            <a:ext cx="142800" cy="3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6"/>
          <p:cNvCxnSpPr>
            <a:stCxn id="463" idx="2"/>
            <a:endCxn id="468" idx="0"/>
          </p:cNvCxnSpPr>
          <p:nvPr/>
        </p:nvCxnSpPr>
        <p:spPr>
          <a:xfrm>
            <a:off x="6519864" y="3548052"/>
            <a:ext cx="166800" cy="6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6"/>
          <p:cNvCxnSpPr>
            <a:stCxn id="467" idx="2"/>
            <a:endCxn id="469" idx="0"/>
          </p:cNvCxnSpPr>
          <p:nvPr/>
        </p:nvCxnSpPr>
        <p:spPr>
          <a:xfrm>
            <a:off x="6376989" y="3835171"/>
            <a:ext cx="0" cy="2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6"/>
          <p:cNvCxnSpPr>
            <a:stCxn id="431" idx="2"/>
            <a:endCxn id="460" idx="0"/>
          </p:cNvCxnSpPr>
          <p:nvPr/>
        </p:nvCxnSpPr>
        <p:spPr>
          <a:xfrm>
            <a:off x="5710239" y="2629271"/>
            <a:ext cx="619200" cy="2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6"/>
          <p:cNvCxnSpPr>
            <a:stCxn id="428" idx="2"/>
            <a:endCxn id="431" idx="0"/>
          </p:cNvCxnSpPr>
          <p:nvPr/>
        </p:nvCxnSpPr>
        <p:spPr>
          <a:xfrm flipH="1">
            <a:off x="5710239" y="2261910"/>
            <a:ext cx="1524000" cy="11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6"/>
          <p:cNvCxnSpPr>
            <a:stCxn id="428" idx="2"/>
            <a:endCxn id="439" idx="0"/>
          </p:cNvCxnSpPr>
          <p:nvPr/>
        </p:nvCxnSpPr>
        <p:spPr>
          <a:xfrm>
            <a:off x="7234239" y="2261910"/>
            <a:ext cx="200100" cy="7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6"/>
          <p:cNvCxnSpPr>
            <a:stCxn id="428" idx="2"/>
            <a:endCxn id="432" idx="0"/>
          </p:cNvCxnSpPr>
          <p:nvPr/>
        </p:nvCxnSpPr>
        <p:spPr>
          <a:xfrm>
            <a:off x="7234239" y="2261910"/>
            <a:ext cx="1333500" cy="7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3" name="Google Shape;483;p46"/>
          <p:cNvGrpSpPr/>
          <p:nvPr/>
        </p:nvGrpSpPr>
        <p:grpSpPr>
          <a:xfrm>
            <a:off x="510778" y="2343150"/>
            <a:ext cx="2403872" cy="1326356"/>
            <a:chOff x="336" y="576"/>
            <a:chExt cx="4848" cy="2784"/>
          </a:xfrm>
        </p:grpSpPr>
        <p:sp>
          <p:nvSpPr>
            <p:cNvPr id="484" name="Google Shape;484;p46"/>
            <p:cNvSpPr/>
            <p:nvPr/>
          </p:nvSpPr>
          <p:spPr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100"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100"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100"/>
            </a:p>
          </p:txBody>
        </p:sp>
        <p:cxnSp>
          <p:nvCxnSpPr>
            <p:cNvPr id="496" name="Google Shape;496;p46"/>
            <p:cNvCxnSpPr>
              <a:stCxn id="484" idx="5"/>
              <a:endCxn id="488" idx="2"/>
            </p:cNvCxnSpPr>
            <p:nvPr/>
          </p:nvCxnSpPr>
          <p:spPr>
            <a:xfrm>
              <a:off x="746" y="2618"/>
              <a:ext cx="6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7" name="Google Shape;497;p46"/>
            <p:cNvCxnSpPr>
              <a:stCxn id="488" idx="5"/>
              <a:endCxn id="489" idx="2"/>
            </p:cNvCxnSpPr>
            <p:nvPr/>
          </p:nvCxnSpPr>
          <p:spPr>
            <a:xfrm>
              <a:off x="1610" y="3146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8" name="Google Shape;498;p46"/>
            <p:cNvCxnSpPr>
              <a:stCxn id="492" idx="3"/>
              <a:endCxn id="489" idx="7"/>
            </p:cNvCxnSpPr>
            <p:nvPr/>
          </p:nvCxnSpPr>
          <p:spPr>
            <a:xfrm flipH="1">
              <a:off x="2638" y="2666"/>
              <a:ext cx="6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9" name="Google Shape;499;p46"/>
            <p:cNvCxnSpPr>
              <a:stCxn id="492" idx="2"/>
              <a:endCxn id="488" idx="6"/>
            </p:cNvCxnSpPr>
            <p:nvPr/>
          </p:nvCxnSpPr>
          <p:spPr>
            <a:xfrm flipH="1">
              <a:off x="1668" y="2496"/>
              <a:ext cx="1500" cy="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0" name="Google Shape;500;p46"/>
            <p:cNvCxnSpPr>
              <a:stCxn id="491" idx="4"/>
              <a:endCxn id="492" idx="7"/>
            </p:cNvCxnSpPr>
            <p:nvPr/>
          </p:nvCxnSpPr>
          <p:spPr>
            <a:xfrm flipH="1">
              <a:off x="3492" y="2064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1" name="Google Shape;501;p46"/>
            <p:cNvCxnSpPr>
              <a:stCxn id="491" idx="5"/>
              <a:endCxn id="495" idx="1"/>
            </p:cNvCxnSpPr>
            <p:nvPr/>
          </p:nvCxnSpPr>
          <p:spPr>
            <a:xfrm>
              <a:off x="3962" y="1994"/>
              <a:ext cx="600" cy="9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2" name="Google Shape;502;p46"/>
            <p:cNvCxnSpPr>
              <a:stCxn id="495" idx="0"/>
              <a:endCxn id="494" idx="4"/>
            </p:cNvCxnSpPr>
            <p:nvPr/>
          </p:nvCxnSpPr>
          <p:spPr>
            <a:xfrm flipH="1" rot="10800000">
              <a:off x="4608" y="2436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3" name="Google Shape;503;p46"/>
            <p:cNvCxnSpPr>
              <a:stCxn id="494" idx="0"/>
              <a:endCxn id="485" idx="4"/>
            </p:cNvCxnSpPr>
            <p:nvPr/>
          </p:nvCxnSpPr>
          <p:spPr>
            <a:xfrm rot="10800000">
              <a:off x="4800" y="972"/>
              <a:ext cx="0" cy="9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4" name="Google Shape;504;p46"/>
            <p:cNvCxnSpPr>
              <a:stCxn id="484" idx="7"/>
            </p:cNvCxnSpPr>
            <p:nvPr/>
          </p:nvCxnSpPr>
          <p:spPr>
            <a:xfrm flipH="1" rot="10800000">
              <a:off x="746" y="1978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5" name="Google Shape;505;p46"/>
            <p:cNvCxnSpPr>
              <a:stCxn id="486" idx="1"/>
              <a:endCxn id="487" idx="5"/>
            </p:cNvCxnSpPr>
            <p:nvPr/>
          </p:nvCxnSpPr>
          <p:spPr>
            <a:xfrm rot="10800000">
              <a:off x="1198" y="1546"/>
              <a:ext cx="6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6" name="Google Shape;506;p46"/>
            <p:cNvCxnSpPr>
              <a:endCxn id="493" idx="2"/>
            </p:cNvCxnSpPr>
            <p:nvPr/>
          </p:nvCxnSpPr>
          <p:spPr>
            <a:xfrm flipH="1" rot="10800000">
              <a:off x="1284" y="864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7" name="Google Shape;507;p46"/>
            <p:cNvCxnSpPr>
              <a:stCxn id="490" idx="2"/>
              <a:endCxn id="493" idx="6"/>
            </p:cNvCxnSpPr>
            <p:nvPr/>
          </p:nvCxnSpPr>
          <p:spPr>
            <a:xfrm rot="10800000">
              <a:off x="1980" y="948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8" name="Google Shape;508;p46"/>
            <p:cNvCxnSpPr>
              <a:stCxn id="486" idx="7"/>
              <a:endCxn id="490" idx="3"/>
            </p:cNvCxnSpPr>
            <p:nvPr/>
          </p:nvCxnSpPr>
          <p:spPr>
            <a:xfrm flipH="1" rot="10800000">
              <a:off x="2138" y="1546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9" name="Google Shape;509;p46"/>
            <p:cNvCxnSpPr>
              <a:stCxn id="486" idx="6"/>
              <a:endCxn id="491" idx="2"/>
            </p:cNvCxnSpPr>
            <p:nvPr/>
          </p:nvCxnSpPr>
          <p:spPr>
            <a:xfrm flipH="1" rot="10800000">
              <a:off x="2208" y="1716"/>
              <a:ext cx="1200" cy="3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0" name="Google Shape;510;p46"/>
            <p:cNvCxnSpPr>
              <a:stCxn id="494" idx="1"/>
              <a:endCxn id="490" idx="6"/>
            </p:cNvCxnSpPr>
            <p:nvPr/>
          </p:nvCxnSpPr>
          <p:spPr>
            <a:xfrm flipH="1" rot="5400000">
              <a:off x="3730" y="1042"/>
              <a:ext cx="600" cy="1200"/>
            </a:xfrm>
            <a:prstGeom prst="curved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1" name="Google Shape;511;p46"/>
            <p:cNvCxnSpPr>
              <a:stCxn id="484" idx="6"/>
              <a:endCxn id="491" idx="3"/>
            </p:cNvCxnSpPr>
            <p:nvPr/>
          </p:nvCxnSpPr>
          <p:spPr>
            <a:xfrm flipH="1" rot="10800000">
              <a:off x="816" y="1848"/>
              <a:ext cx="2700" cy="600"/>
            </a:xfrm>
            <a:prstGeom prst="curvedConnector2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12" name="Google Shape;512;p46"/>
          <p:cNvSpPr txBox="1"/>
          <p:nvPr/>
        </p:nvSpPr>
        <p:spPr>
          <a:xfrm>
            <a:off x="3371850" y="3100259"/>
            <a:ext cx="1551384" cy="9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construct both on demand – and we construct as little as possible.</a:t>
            </a:r>
            <a:endParaRPr sz="1100"/>
          </a:p>
        </p:txBody>
      </p:sp>
      <p:sp>
        <p:nvSpPr>
          <p:cNvPr id="513" name="Google Shape;513;p46"/>
          <p:cNvSpPr txBox="1"/>
          <p:nvPr/>
        </p:nvSpPr>
        <p:spPr>
          <a:xfrm>
            <a:off x="3429000" y="1428752"/>
            <a:ext cx="1485900" cy="11079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in in the search tree is an entire PATH in the state space graph.</a:t>
            </a:r>
            <a:endParaRPr sz="1100"/>
          </a:p>
        </p:txBody>
      </p:sp>
      <p:sp>
        <p:nvSpPr>
          <p:cNvPr id="514" name="Google Shape;514;p46"/>
          <p:cNvSpPr txBox="1"/>
          <p:nvPr/>
        </p:nvSpPr>
        <p:spPr>
          <a:xfrm>
            <a:off x="5153025" y="1564580"/>
            <a:ext cx="365760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Tree</a:t>
            </a:r>
            <a:endParaRPr sz="1100"/>
          </a:p>
        </p:txBody>
      </p:sp>
      <p:sp>
        <p:nvSpPr>
          <p:cNvPr id="515" name="Google Shape;515;p46"/>
          <p:cNvSpPr txBox="1"/>
          <p:nvPr/>
        </p:nvSpPr>
        <p:spPr>
          <a:xfrm>
            <a:off x="457200" y="1485902"/>
            <a:ext cx="257175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Space Graph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State Space Graphs vs. Search Trees</a:t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1200150" y="263904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/>
          </a:p>
        </p:txBody>
      </p:sp>
      <p:sp>
        <p:nvSpPr>
          <p:cNvPr id="522" name="Google Shape;522;p47"/>
          <p:cNvSpPr/>
          <p:nvPr/>
        </p:nvSpPr>
        <p:spPr>
          <a:xfrm>
            <a:off x="2743200" y="263904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100"/>
          </a:p>
        </p:txBody>
      </p:sp>
      <p:sp>
        <p:nvSpPr>
          <p:cNvPr id="523" name="Google Shape;523;p47"/>
          <p:cNvSpPr/>
          <p:nvPr/>
        </p:nvSpPr>
        <p:spPr>
          <a:xfrm>
            <a:off x="1943100" y="326769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524" name="Google Shape;524;p47"/>
          <p:cNvSpPr/>
          <p:nvPr/>
        </p:nvSpPr>
        <p:spPr>
          <a:xfrm>
            <a:off x="1943100" y="201039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cxnSp>
        <p:nvCxnSpPr>
          <p:cNvPr id="525" name="Google Shape;525;p47"/>
          <p:cNvCxnSpPr>
            <a:stCxn id="521" idx="5"/>
            <a:endCxn id="523" idx="2"/>
          </p:cNvCxnSpPr>
          <p:nvPr/>
        </p:nvCxnSpPr>
        <p:spPr>
          <a:xfrm>
            <a:off x="1480276" y="2923070"/>
            <a:ext cx="462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6" name="Google Shape;526;p47"/>
          <p:cNvCxnSpPr>
            <a:stCxn id="524" idx="3"/>
            <a:endCxn id="523" idx="1"/>
          </p:cNvCxnSpPr>
          <p:nvPr/>
        </p:nvCxnSpPr>
        <p:spPr>
          <a:xfrm>
            <a:off x="1991162" y="2294420"/>
            <a:ext cx="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7" name="Google Shape;527;p47"/>
          <p:cNvCxnSpPr>
            <a:stCxn id="523" idx="7"/>
            <a:endCxn id="524" idx="5"/>
          </p:cNvCxnSpPr>
          <p:nvPr/>
        </p:nvCxnSpPr>
        <p:spPr>
          <a:xfrm rot="10800000">
            <a:off x="2223226" y="2294324"/>
            <a:ext cx="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8" name="Google Shape;528;p47"/>
          <p:cNvCxnSpPr>
            <a:stCxn id="524" idx="6"/>
            <a:endCxn id="522" idx="1"/>
          </p:cNvCxnSpPr>
          <p:nvPr/>
        </p:nvCxnSpPr>
        <p:spPr>
          <a:xfrm>
            <a:off x="2271288" y="2176772"/>
            <a:ext cx="519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29" name="Google Shape;529;p47"/>
          <p:cNvCxnSpPr>
            <a:stCxn id="523" idx="6"/>
            <a:endCxn id="522" idx="3"/>
          </p:cNvCxnSpPr>
          <p:nvPr/>
        </p:nvCxnSpPr>
        <p:spPr>
          <a:xfrm flipH="1" rot="10800000">
            <a:off x="2271288" y="2923172"/>
            <a:ext cx="519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30" name="Google Shape;530;p47"/>
          <p:cNvCxnSpPr>
            <a:stCxn id="521" idx="7"/>
            <a:endCxn id="524" idx="2"/>
          </p:cNvCxnSpPr>
          <p:nvPr/>
        </p:nvCxnSpPr>
        <p:spPr>
          <a:xfrm flipH="1" rot="10800000">
            <a:off x="1480276" y="2176874"/>
            <a:ext cx="462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31" name="Google Shape;531;p47"/>
          <p:cNvSpPr txBox="1"/>
          <p:nvPr/>
        </p:nvSpPr>
        <p:spPr>
          <a:xfrm>
            <a:off x="914400" y="1253954"/>
            <a:ext cx="291465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this 4-state graph: </a:t>
            </a:r>
            <a:endParaRPr sz="1100"/>
          </a:p>
        </p:txBody>
      </p:sp>
      <p:sp>
        <p:nvSpPr>
          <p:cNvPr id="532" name="Google Shape;532;p47"/>
          <p:cNvSpPr txBox="1"/>
          <p:nvPr/>
        </p:nvSpPr>
        <p:spPr>
          <a:xfrm>
            <a:off x="0" y="4522486"/>
            <a:ext cx="914400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Lots of repeated structure in the search tree!</a:t>
            </a:r>
            <a:endParaRPr sz="1100"/>
          </a:p>
        </p:txBody>
      </p:sp>
      <p:sp>
        <p:nvSpPr>
          <p:cNvPr id="533" name="Google Shape;533;p47"/>
          <p:cNvSpPr txBox="1"/>
          <p:nvPr/>
        </p:nvSpPr>
        <p:spPr>
          <a:xfrm>
            <a:off x="4857750" y="1257300"/>
            <a:ext cx="382905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is its search tree (from S)?</a:t>
            </a:r>
            <a:endParaRPr sz="1100"/>
          </a:p>
        </p:txBody>
      </p:sp>
      <p:pic>
        <p:nvPicPr>
          <p:cNvPr descr="TP_tmp.png" id="534" name="Google Shape;5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450" y="2343150"/>
            <a:ext cx="1409890" cy="7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State Space Graphs vs. Search Trees</a:t>
            </a:r>
            <a:endParaRPr/>
          </a:p>
        </p:txBody>
      </p:sp>
      <p:sp>
        <p:nvSpPr>
          <p:cNvPr id="541" name="Google Shape;541;p48"/>
          <p:cNvSpPr/>
          <p:nvPr/>
        </p:nvSpPr>
        <p:spPr>
          <a:xfrm>
            <a:off x="1200150" y="263904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/>
          </a:p>
        </p:txBody>
      </p:sp>
      <p:sp>
        <p:nvSpPr>
          <p:cNvPr id="542" name="Google Shape;542;p48"/>
          <p:cNvSpPr/>
          <p:nvPr/>
        </p:nvSpPr>
        <p:spPr>
          <a:xfrm>
            <a:off x="2743200" y="263904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100"/>
          </a:p>
        </p:txBody>
      </p:sp>
      <p:sp>
        <p:nvSpPr>
          <p:cNvPr id="543" name="Google Shape;543;p48"/>
          <p:cNvSpPr/>
          <p:nvPr/>
        </p:nvSpPr>
        <p:spPr>
          <a:xfrm>
            <a:off x="1943100" y="326769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544" name="Google Shape;544;p48"/>
          <p:cNvSpPr/>
          <p:nvPr/>
        </p:nvSpPr>
        <p:spPr>
          <a:xfrm>
            <a:off x="1943100" y="201039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cxnSp>
        <p:nvCxnSpPr>
          <p:cNvPr id="545" name="Google Shape;545;p48"/>
          <p:cNvCxnSpPr>
            <a:stCxn id="541" idx="5"/>
            <a:endCxn id="543" idx="2"/>
          </p:cNvCxnSpPr>
          <p:nvPr/>
        </p:nvCxnSpPr>
        <p:spPr>
          <a:xfrm>
            <a:off x="1480276" y="2923070"/>
            <a:ext cx="462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46" name="Google Shape;546;p48"/>
          <p:cNvCxnSpPr>
            <a:stCxn id="544" idx="3"/>
            <a:endCxn id="543" idx="1"/>
          </p:cNvCxnSpPr>
          <p:nvPr/>
        </p:nvCxnSpPr>
        <p:spPr>
          <a:xfrm>
            <a:off x="1991162" y="2294420"/>
            <a:ext cx="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47" name="Google Shape;547;p48"/>
          <p:cNvCxnSpPr>
            <a:stCxn id="543" idx="7"/>
            <a:endCxn id="544" idx="5"/>
          </p:cNvCxnSpPr>
          <p:nvPr/>
        </p:nvCxnSpPr>
        <p:spPr>
          <a:xfrm rot="10800000">
            <a:off x="2223226" y="2294324"/>
            <a:ext cx="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48" name="Google Shape;548;p48"/>
          <p:cNvCxnSpPr>
            <a:stCxn id="544" idx="6"/>
            <a:endCxn id="542" idx="1"/>
          </p:cNvCxnSpPr>
          <p:nvPr/>
        </p:nvCxnSpPr>
        <p:spPr>
          <a:xfrm>
            <a:off x="2271288" y="2176772"/>
            <a:ext cx="519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49" name="Google Shape;549;p48"/>
          <p:cNvCxnSpPr>
            <a:stCxn id="543" idx="6"/>
            <a:endCxn id="542" idx="3"/>
          </p:cNvCxnSpPr>
          <p:nvPr/>
        </p:nvCxnSpPr>
        <p:spPr>
          <a:xfrm flipH="1" rot="10800000">
            <a:off x="2271288" y="2923172"/>
            <a:ext cx="519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50" name="Google Shape;550;p48"/>
          <p:cNvCxnSpPr>
            <a:stCxn id="541" idx="7"/>
            <a:endCxn id="544" idx="2"/>
          </p:cNvCxnSpPr>
          <p:nvPr/>
        </p:nvCxnSpPr>
        <p:spPr>
          <a:xfrm flipH="1" rot="10800000">
            <a:off x="1480276" y="2176874"/>
            <a:ext cx="462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51" name="Google Shape;551;p48"/>
          <p:cNvSpPr txBox="1"/>
          <p:nvPr/>
        </p:nvSpPr>
        <p:spPr>
          <a:xfrm>
            <a:off x="914400" y="1253954"/>
            <a:ext cx="291465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this 4-state graph: </a:t>
            </a:r>
            <a:endParaRPr sz="1100"/>
          </a:p>
        </p:txBody>
      </p:sp>
      <p:sp>
        <p:nvSpPr>
          <p:cNvPr id="552" name="Google Shape;552;p48"/>
          <p:cNvSpPr txBox="1"/>
          <p:nvPr/>
        </p:nvSpPr>
        <p:spPr>
          <a:xfrm>
            <a:off x="4857750" y="1257300"/>
            <a:ext cx="382905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is its search tree (from S)?</a:t>
            </a:r>
            <a:endParaRPr sz="1100"/>
          </a:p>
        </p:txBody>
      </p:sp>
      <p:pic>
        <p:nvPicPr>
          <p:cNvPr descr="TP_tmp.png" id="553" name="Google Shape;5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450" y="2343150"/>
            <a:ext cx="1409890" cy="7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State Space Graphs vs. Search Trees</a:t>
            </a:r>
            <a:endParaRPr/>
          </a:p>
        </p:txBody>
      </p:sp>
      <p:sp>
        <p:nvSpPr>
          <p:cNvPr id="560" name="Google Shape;560;p49"/>
          <p:cNvSpPr/>
          <p:nvPr/>
        </p:nvSpPr>
        <p:spPr>
          <a:xfrm>
            <a:off x="1200150" y="263904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/>
          </a:p>
        </p:txBody>
      </p:sp>
      <p:sp>
        <p:nvSpPr>
          <p:cNvPr id="561" name="Google Shape;561;p49"/>
          <p:cNvSpPr/>
          <p:nvPr/>
        </p:nvSpPr>
        <p:spPr>
          <a:xfrm>
            <a:off x="2743200" y="263904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100"/>
          </a:p>
        </p:txBody>
      </p:sp>
      <p:sp>
        <p:nvSpPr>
          <p:cNvPr id="562" name="Google Shape;562;p49"/>
          <p:cNvSpPr/>
          <p:nvPr/>
        </p:nvSpPr>
        <p:spPr>
          <a:xfrm>
            <a:off x="1943100" y="326769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563" name="Google Shape;563;p49"/>
          <p:cNvSpPr/>
          <p:nvPr/>
        </p:nvSpPr>
        <p:spPr>
          <a:xfrm>
            <a:off x="1943100" y="2010392"/>
            <a:ext cx="328188" cy="332759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/>
          </a:p>
        </p:txBody>
      </p:sp>
      <p:cxnSp>
        <p:nvCxnSpPr>
          <p:cNvPr id="564" name="Google Shape;564;p49"/>
          <p:cNvCxnSpPr>
            <a:stCxn id="560" idx="5"/>
            <a:endCxn id="562" idx="2"/>
          </p:cNvCxnSpPr>
          <p:nvPr/>
        </p:nvCxnSpPr>
        <p:spPr>
          <a:xfrm>
            <a:off x="1480276" y="2923070"/>
            <a:ext cx="462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5" name="Google Shape;565;p49"/>
          <p:cNvCxnSpPr>
            <a:stCxn id="563" idx="3"/>
            <a:endCxn id="562" idx="1"/>
          </p:cNvCxnSpPr>
          <p:nvPr/>
        </p:nvCxnSpPr>
        <p:spPr>
          <a:xfrm>
            <a:off x="1991162" y="2294420"/>
            <a:ext cx="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6" name="Google Shape;566;p49"/>
          <p:cNvCxnSpPr>
            <a:stCxn id="562" idx="7"/>
            <a:endCxn id="563" idx="5"/>
          </p:cNvCxnSpPr>
          <p:nvPr/>
        </p:nvCxnSpPr>
        <p:spPr>
          <a:xfrm rot="10800000">
            <a:off x="2223226" y="2294324"/>
            <a:ext cx="0" cy="102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7" name="Google Shape;567;p49"/>
          <p:cNvCxnSpPr>
            <a:stCxn id="563" idx="6"/>
            <a:endCxn id="561" idx="1"/>
          </p:cNvCxnSpPr>
          <p:nvPr/>
        </p:nvCxnSpPr>
        <p:spPr>
          <a:xfrm>
            <a:off x="2271288" y="2176772"/>
            <a:ext cx="519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8" name="Google Shape;568;p49"/>
          <p:cNvCxnSpPr>
            <a:stCxn id="562" idx="6"/>
            <a:endCxn id="561" idx="3"/>
          </p:cNvCxnSpPr>
          <p:nvPr/>
        </p:nvCxnSpPr>
        <p:spPr>
          <a:xfrm flipH="1" rot="10800000">
            <a:off x="2271288" y="2923172"/>
            <a:ext cx="519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569" name="Google Shape;569;p49"/>
          <p:cNvCxnSpPr>
            <a:stCxn id="560" idx="7"/>
            <a:endCxn id="563" idx="2"/>
          </p:cNvCxnSpPr>
          <p:nvPr/>
        </p:nvCxnSpPr>
        <p:spPr>
          <a:xfrm flipH="1" rot="10800000">
            <a:off x="1480276" y="2176874"/>
            <a:ext cx="462900" cy="51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570" name="Google Shape;570;p49"/>
          <p:cNvSpPr txBox="1"/>
          <p:nvPr/>
        </p:nvSpPr>
        <p:spPr>
          <a:xfrm>
            <a:off x="914400" y="1253954"/>
            <a:ext cx="291465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this 4-state graph: </a:t>
            </a:r>
            <a:endParaRPr sz="1100"/>
          </a:p>
        </p:txBody>
      </p:sp>
      <p:sp>
        <p:nvSpPr>
          <p:cNvPr id="571" name="Google Shape;571;p49"/>
          <p:cNvSpPr txBox="1"/>
          <p:nvPr/>
        </p:nvSpPr>
        <p:spPr>
          <a:xfrm>
            <a:off x="0" y="4522486"/>
            <a:ext cx="914400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Important: Lots of repeated structure in the search tree!</a:t>
            </a:r>
            <a:endParaRPr sz="1100"/>
          </a:p>
        </p:txBody>
      </p:sp>
      <p:sp>
        <p:nvSpPr>
          <p:cNvPr id="572" name="Google Shape;572;p49"/>
          <p:cNvSpPr txBox="1"/>
          <p:nvPr/>
        </p:nvSpPr>
        <p:spPr>
          <a:xfrm>
            <a:off x="4857750" y="1257300"/>
            <a:ext cx="382905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is its search tree (from S)?</a:t>
            </a:r>
            <a:endParaRPr sz="1100"/>
          </a:p>
        </p:txBody>
      </p:sp>
      <p:pic>
        <p:nvPicPr>
          <p:cNvPr descr="TP_tmp.png" id="573" name="Google Shape;5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6450" y="2343150"/>
            <a:ext cx="1409890" cy="700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9"/>
          <p:cNvSpPr txBox="1"/>
          <p:nvPr/>
        </p:nvSpPr>
        <p:spPr>
          <a:xfrm>
            <a:off x="4400550" y="2000250"/>
            <a:ext cx="22878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</p:txBody>
      </p:sp>
      <p:sp>
        <p:nvSpPr>
          <p:cNvPr id="575" name="Google Shape;575;p49"/>
          <p:cNvSpPr txBox="1"/>
          <p:nvPr/>
        </p:nvSpPr>
        <p:spPr>
          <a:xfrm>
            <a:off x="4686300" y="2343150"/>
            <a:ext cx="25977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</p:txBody>
      </p:sp>
      <p:sp>
        <p:nvSpPr>
          <p:cNvPr id="576" name="Google Shape;576;p49"/>
          <p:cNvSpPr txBox="1"/>
          <p:nvPr/>
        </p:nvSpPr>
        <p:spPr>
          <a:xfrm>
            <a:off x="3829050" y="2800350"/>
            <a:ext cx="25977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</p:txBody>
      </p:sp>
      <p:sp>
        <p:nvSpPr>
          <p:cNvPr id="577" name="Google Shape;577;p49"/>
          <p:cNvSpPr txBox="1"/>
          <p:nvPr/>
        </p:nvSpPr>
        <p:spPr>
          <a:xfrm>
            <a:off x="4286250" y="2800350"/>
            <a:ext cx="2841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578" name="Google Shape;578;p49"/>
          <p:cNvSpPr txBox="1"/>
          <p:nvPr/>
        </p:nvSpPr>
        <p:spPr>
          <a:xfrm>
            <a:off x="4629150" y="2800350"/>
            <a:ext cx="24906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</p:txBody>
      </p:sp>
      <p:sp>
        <p:nvSpPr>
          <p:cNvPr id="579" name="Google Shape;579;p49"/>
          <p:cNvSpPr txBox="1"/>
          <p:nvPr/>
        </p:nvSpPr>
        <p:spPr>
          <a:xfrm>
            <a:off x="4114800" y="2343150"/>
            <a:ext cx="24906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</p:txBody>
      </p:sp>
      <p:sp>
        <p:nvSpPr>
          <p:cNvPr id="580" name="Google Shape;580;p49"/>
          <p:cNvSpPr txBox="1"/>
          <p:nvPr/>
        </p:nvSpPr>
        <p:spPr>
          <a:xfrm>
            <a:off x="5086350" y="2800350"/>
            <a:ext cx="2841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581" name="Google Shape;581;p49"/>
          <p:cNvSpPr txBox="1"/>
          <p:nvPr/>
        </p:nvSpPr>
        <p:spPr>
          <a:xfrm>
            <a:off x="3637131" y="3257550"/>
            <a:ext cx="249069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100"/>
          </a:p>
        </p:txBody>
      </p:sp>
      <p:sp>
        <p:nvSpPr>
          <p:cNvPr id="582" name="Google Shape;582;p49"/>
          <p:cNvSpPr txBox="1"/>
          <p:nvPr/>
        </p:nvSpPr>
        <p:spPr>
          <a:xfrm>
            <a:off x="4057650" y="3257550"/>
            <a:ext cx="2841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sp>
        <p:nvSpPr>
          <p:cNvPr id="583" name="Google Shape;583;p49"/>
          <p:cNvSpPr txBox="1"/>
          <p:nvPr/>
        </p:nvSpPr>
        <p:spPr>
          <a:xfrm>
            <a:off x="4573627" y="3257550"/>
            <a:ext cx="259777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100"/>
          </a:p>
        </p:txBody>
      </p:sp>
      <p:sp>
        <p:nvSpPr>
          <p:cNvPr id="584" name="Google Shape;584;p49"/>
          <p:cNvSpPr txBox="1"/>
          <p:nvPr/>
        </p:nvSpPr>
        <p:spPr>
          <a:xfrm>
            <a:off x="4973677" y="3257550"/>
            <a:ext cx="28412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100"/>
          </a:p>
        </p:txBody>
      </p:sp>
      <p:cxnSp>
        <p:nvCxnSpPr>
          <p:cNvPr id="585" name="Google Shape;585;p49"/>
          <p:cNvCxnSpPr/>
          <p:nvPr/>
        </p:nvCxnSpPr>
        <p:spPr>
          <a:xfrm>
            <a:off x="4572000" y="228600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49"/>
          <p:cNvCxnSpPr/>
          <p:nvPr/>
        </p:nvCxnSpPr>
        <p:spPr>
          <a:xfrm>
            <a:off x="4922707" y="2662625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49"/>
          <p:cNvCxnSpPr/>
          <p:nvPr/>
        </p:nvCxnSpPr>
        <p:spPr>
          <a:xfrm>
            <a:off x="4868060" y="314325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49"/>
          <p:cNvCxnSpPr/>
          <p:nvPr/>
        </p:nvCxnSpPr>
        <p:spPr>
          <a:xfrm>
            <a:off x="4000500" y="314325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p49"/>
          <p:cNvCxnSpPr/>
          <p:nvPr/>
        </p:nvCxnSpPr>
        <p:spPr>
          <a:xfrm>
            <a:off x="4229100" y="268605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49"/>
          <p:cNvCxnSpPr/>
          <p:nvPr/>
        </p:nvCxnSpPr>
        <p:spPr>
          <a:xfrm flipH="1">
            <a:off x="4309670" y="2278192"/>
            <a:ext cx="11430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49"/>
          <p:cNvCxnSpPr/>
          <p:nvPr/>
        </p:nvCxnSpPr>
        <p:spPr>
          <a:xfrm flipH="1">
            <a:off x="4743450" y="2654817"/>
            <a:ext cx="5715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9"/>
          <p:cNvCxnSpPr/>
          <p:nvPr/>
        </p:nvCxnSpPr>
        <p:spPr>
          <a:xfrm flipH="1">
            <a:off x="4000500" y="268605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49"/>
          <p:cNvCxnSpPr/>
          <p:nvPr/>
        </p:nvCxnSpPr>
        <p:spPr>
          <a:xfrm flipH="1">
            <a:off x="4686300" y="3143250"/>
            <a:ext cx="5715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p49"/>
          <p:cNvCxnSpPr/>
          <p:nvPr/>
        </p:nvCxnSpPr>
        <p:spPr>
          <a:xfrm flipH="1">
            <a:off x="3771900" y="3143250"/>
            <a:ext cx="1143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5" name="Google Shape;595;p49"/>
          <p:cNvCxnSpPr/>
          <p:nvPr/>
        </p:nvCxnSpPr>
        <p:spPr>
          <a:xfrm>
            <a:off x="3829050" y="365760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p49"/>
          <p:cNvCxnSpPr/>
          <p:nvPr/>
        </p:nvCxnSpPr>
        <p:spPr>
          <a:xfrm flipH="1">
            <a:off x="3600450" y="3657600"/>
            <a:ext cx="1143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p49"/>
          <p:cNvCxnSpPr/>
          <p:nvPr/>
        </p:nvCxnSpPr>
        <p:spPr>
          <a:xfrm>
            <a:off x="4743450" y="3657600"/>
            <a:ext cx="171450" cy="1714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p49"/>
          <p:cNvCxnSpPr/>
          <p:nvPr/>
        </p:nvCxnSpPr>
        <p:spPr>
          <a:xfrm flipH="1">
            <a:off x="4514850" y="3657600"/>
            <a:ext cx="1143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9" name="Google Shape;599;p49"/>
          <p:cNvSpPr txBox="1"/>
          <p:nvPr/>
        </p:nvSpPr>
        <p:spPr>
          <a:xfrm>
            <a:off x="3657600" y="3882851"/>
            <a:ext cx="29787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  <p:sp>
        <p:nvSpPr>
          <p:cNvPr id="600" name="Google Shape;600;p49"/>
          <p:cNvSpPr txBox="1"/>
          <p:nvPr/>
        </p:nvSpPr>
        <p:spPr>
          <a:xfrm>
            <a:off x="4629150" y="3886200"/>
            <a:ext cx="29787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Search</a:t>
            </a:r>
            <a:endParaRPr/>
          </a:p>
        </p:txBody>
      </p:sp>
      <p:pic>
        <p:nvPicPr>
          <p:cNvPr id="607" name="Google Shape;60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522" y="1088221"/>
            <a:ext cx="3013310" cy="319565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0"/>
          <p:cNvSpPr/>
          <p:nvPr/>
        </p:nvSpPr>
        <p:spPr>
          <a:xfrm>
            <a:off x="2751994" y="2710960"/>
            <a:ext cx="3772632" cy="1628042"/>
          </a:xfrm>
          <a:custGeom>
            <a:rect b="b" l="l" r="r" t="t"/>
            <a:pathLst>
              <a:path extrusionOk="0" h="2170723" w="5030176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cap="flat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Example: Romania</a:t>
            </a:r>
            <a:endParaRPr/>
          </a:p>
        </p:txBody>
      </p:sp>
      <p:pic>
        <p:nvPicPr>
          <p:cNvPr id="615" name="Google Shape;61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00150"/>
            <a:ext cx="5486400" cy="3284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with a Search Tree</a:t>
            </a:r>
            <a:endParaRPr/>
          </a:p>
        </p:txBody>
      </p:sp>
      <p:sp>
        <p:nvSpPr>
          <p:cNvPr id="622" name="Google Shape;622;p52"/>
          <p:cNvSpPr txBox="1"/>
          <p:nvPr>
            <p:ph idx="1" type="body"/>
          </p:nvPr>
        </p:nvSpPr>
        <p:spPr>
          <a:xfrm>
            <a:off x="1371600" y="3200400"/>
            <a:ext cx="68008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Search: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Expand out potential plans (tree nodes)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Maintain a </a:t>
            </a:r>
            <a:r>
              <a:rPr lang="en">
                <a:solidFill>
                  <a:srgbClr val="CC0000"/>
                </a:solidFill>
              </a:rPr>
              <a:t>fringe </a:t>
            </a:r>
            <a:r>
              <a:rPr lang="en"/>
              <a:t>of partial plans under consideration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Try to expand as few tree nodes as possible</a:t>
            </a:r>
            <a:endParaRPr/>
          </a:p>
        </p:txBody>
      </p:sp>
      <p:pic>
        <p:nvPicPr>
          <p:cNvPr id="623" name="Google Shape;6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2791" y="1257302"/>
            <a:ext cx="6054328" cy="1553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2791" y="1268018"/>
            <a:ext cx="6054328" cy="1513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2" y="1268015"/>
            <a:ext cx="6054329" cy="1506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Tree Search</a:t>
            </a:r>
            <a:endParaRPr/>
          </a:p>
        </p:txBody>
      </p:sp>
      <p:sp>
        <p:nvSpPr>
          <p:cNvPr id="632" name="Google Shape;632;p53"/>
          <p:cNvSpPr txBox="1"/>
          <p:nvPr>
            <p:ph idx="1" type="body"/>
          </p:nvPr>
        </p:nvSpPr>
        <p:spPr>
          <a:xfrm>
            <a:off x="1828800" y="3086099"/>
            <a:ext cx="54864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Important ideas: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Fringe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Expansion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Exploration strategy</a:t>
            </a:r>
            <a:endParaRPr/>
          </a:p>
          <a:p>
            <a:pPr indent="-88900" lvl="3" marL="11938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Main question: which fringe nodes to explore?</a:t>
            </a:r>
            <a:endParaRPr/>
          </a:p>
        </p:txBody>
      </p:sp>
      <p:pic>
        <p:nvPicPr>
          <p:cNvPr id="633" name="Google Shape;63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604" y="1028702"/>
            <a:ext cx="5594747" cy="187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085850"/>
            <a:ext cx="4343399" cy="32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04800" y="1047752"/>
            <a:ext cx="71247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Agents that Plan Ahead</a:t>
            </a:r>
            <a:endParaRPr/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Search Problems</a:t>
            </a:r>
            <a:endParaRPr/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Uninformed Search Methods</a:t>
            </a:r>
            <a:endParaRPr/>
          </a:p>
          <a:p>
            <a:pPr indent="-203200" lvl="1" marL="558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300"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Depth-First Search</a:t>
            </a:r>
            <a:endParaRPr/>
          </a:p>
          <a:p>
            <a:pPr indent="-203200" lvl="1" marL="558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300"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Breadth-First Search</a:t>
            </a:r>
            <a:endParaRPr/>
          </a:p>
          <a:p>
            <a:pPr indent="-203200" lvl="1" marL="55880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300"/>
              <a:buNone/>
            </a:pPr>
            <a:r>
              <a:t/>
            </a:r>
            <a:endParaRPr sz="300"/>
          </a:p>
          <a:p>
            <a:pPr indent="-22225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Uniform-Cost Search</a:t>
            </a:r>
            <a:endParaRPr/>
          </a:p>
          <a:p>
            <a:pPr indent="-88900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01600" lvl="0" marL="254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Tree Search</a:t>
            </a:r>
            <a:endParaRPr/>
          </a:p>
        </p:txBody>
      </p:sp>
      <p:cxnSp>
        <p:nvCxnSpPr>
          <p:cNvPr id="640" name="Google Shape;640;p54"/>
          <p:cNvCxnSpPr/>
          <p:nvPr/>
        </p:nvCxnSpPr>
        <p:spPr>
          <a:xfrm>
            <a:off x="2" y="2528888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1" name="Google Shape;641;p54"/>
          <p:cNvGrpSpPr/>
          <p:nvPr/>
        </p:nvGrpSpPr>
        <p:grpSpPr>
          <a:xfrm>
            <a:off x="3368278" y="1016794"/>
            <a:ext cx="2403872" cy="1326356"/>
            <a:chOff x="816" y="1056"/>
            <a:chExt cx="4176" cy="2304"/>
          </a:xfrm>
        </p:grpSpPr>
        <p:grpSp>
          <p:nvGrpSpPr>
            <p:cNvPr id="642" name="Google Shape;642;p54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643" name="Google Shape;643;p54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100"/>
              </a:p>
            </p:txBody>
          </p:sp>
          <p:sp>
            <p:nvSpPr>
              <p:cNvPr id="644" name="Google Shape;644;p54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645" name="Google Shape;645;p54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100"/>
              </a:p>
            </p:txBody>
          </p:sp>
          <p:sp>
            <p:nvSpPr>
              <p:cNvPr id="646" name="Google Shape;646;p54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100"/>
              </a:p>
            </p:txBody>
          </p:sp>
          <p:sp>
            <p:nvSpPr>
              <p:cNvPr id="647" name="Google Shape;647;p54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648" name="Google Shape;648;p54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649" name="Google Shape;649;p54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650" name="Google Shape;650;p54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651" name="Google Shape;651;p54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652" name="Google Shape;652;p54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sp>
            <p:nvSpPr>
              <p:cNvPr id="653" name="Google Shape;653;p54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654" name="Google Shape;654;p54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cxnSp>
            <p:nvCxnSpPr>
              <p:cNvPr id="655" name="Google Shape;655;p54"/>
              <p:cNvCxnSpPr>
                <a:stCxn id="643" idx="5"/>
                <a:endCxn id="647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6" name="Google Shape;656;p54"/>
              <p:cNvCxnSpPr>
                <a:stCxn id="647" idx="5"/>
                <a:endCxn id="648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7" name="Google Shape;657;p54"/>
              <p:cNvCxnSpPr>
                <a:stCxn id="651" idx="3"/>
                <a:endCxn id="648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8" name="Google Shape;658;p54"/>
              <p:cNvCxnSpPr>
                <a:stCxn id="651" idx="2"/>
                <a:endCxn id="647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59" name="Google Shape;659;p54"/>
              <p:cNvCxnSpPr>
                <a:stCxn id="650" idx="4"/>
                <a:endCxn id="651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0" name="Google Shape;660;p54"/>
              <p:cNvCxnSpPr>
                <a:stCxn id="650" idx="5"/>
                <a:endCxn id="654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1" name="Google Shape;661;p54"/>
              <p:cNvCxnSpPr>
                <a:stCxn id="654" idx="0"/>
                <a:endCxn id="653" idx="4"/>
              </p:cNvCxnSpPr>
              <p:nvPr/>
            </p:nvCxnSpPr>
            <p:spPr>
              <a:xfrm flipH="1" rot="10800000">
                <a:off x="4608" y="2436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2" name="Google Shape;662;p54"/>
              <p:cNvCxnSpPr>
                <a:stCxn id="653" idx="0"/>
                <a:endCxn id="644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3" name="Google Shape;663;p54"/>
              <p:cNvCxnSpPr>
                <a:stCxn id="643" idx="7"/>
              </p:cNvCxnSpPr>
              <p:nvPr/>
            </p:nvCxnSpPr>
            <p:spPr>
              <a:xfrm flipH="1" rot="10800000">
                <a:off x="746" y="197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4" name="Google Shape;664;p54"/>
              <p:cNvCxnSpPr>
                <a:stCxn id="645" idx="1"/>
                <a:endCxn id="646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5" name="Google Shape;665;p54"/>
              <p:cNvCxnSpPr>
                <a:endCxn id="652" idx="2"/>
              </p:cNvCxnSpPr>
              <p:nvPr/>
            </p:nvCxnSpPr>
            <p:spPr>
              <a:xfrm flipH="1" rot="10800000">
                <a:off x="1284" y="8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6" name="Google Shape;666;p54"/>
              <p:cNvCxnSpPr>
                <a:stCxn id="649" idx="2"/>
                <a:endCxn id="652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7" name="Google Shape;667;p54"/>
              <p:cNvCxnSpPr>
                <a:stCxn id="645" idx="7"/>
                <a:endCxn id="649" idx="3"/>
              </p:cNvCxnSpPr>
              <p:nvPr/>
            </p:nvCxnSpPr>
            <p:spPr>
              <a:xfrm flipH="1" rot="10800000">
                <a:off x="2138" y="1546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8" name="Google Shape;668;p54"/>
              <p:cNvCxnSpPr>
                <a:stCxn id="645" idx="6"/>
                <a:endCxn id="650" idx="2"/>
              </p:cNvCxnSpPr>
              <p:nvPr/>
            </p:nvCxnSpPr>
            <p:spPr>
              <a:xfrm flipH="1" rot="10800000">
                <a:off x="2208" y="1716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69" name="Google Shape;669;p54"/>
              <p:cNvCxnSpPr>
                <a:stCxn id="653" idx="1"/>
                <a:endCxn id="649" idx="6"/>
              </p:cNvCxnSpPr>
              <p:nvPr/>
            </p:nvCxnSpPr>
            <p:spPr>
              <a:xfrm flipH="1" rot="5400000">
                <a:off x="3730" y="1042"/>
                <a:ext cx="600" cy="1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670" name="Google Shape;670;p54"/>
              <p:cNvCxnSpPr>
                <a:stCxn id="643" idx="6"/>
                <a:endCxn id="650" idx="3"/>
              </p:cNvCxnSpPr>
              <p:nvPr/>
            </p:nvCxnSpPr>
            <p:spPr>
              <a:xfrm flipH="1" rot="10800000">
                <a:off x="816" y="1848"/>
                <a:ext cx="2700" cy="6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671" name="Google Shape;671;p54"/>
            <p:cNvCxnSpPr>
              <a:stCxn id="648" idx="6"/>
              <a:endCxn id="654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Tree Search</a:t>
            </a:r>
            <a:endParaRPr/>
          </a:p>
        </p:txBody>
      </p:sp>
      <p:cxnSp>
        <p:nvCxnSpPr>
          <p:cNvPr id="678" name="Google Shape;678;p55"/>
          <p:cNvCxnSpPr>
            <a:stCxn id="679" idx="2"/>
          </p:cNvCxnSpPr>
          <p:nvPr/>
        </p:nvCxnSpPr>
        <p:spPr>
          <a:xfrm flipH="1">
            <a:off x="542775" y="3224894"/>
            <a:ext cx="400200" cy="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55"/>
          <p:cNvCxnSpPr>
            <a:stCxn id="679" idx="2"/>
          </p:cNvCxnSpPr>
          <p:nvPr/>
        </p:nvCxnSpPr>
        <p:spPr>
          <a:xfrm>
            <a:off x="942975" y="3224894"/>
            <a:ext cx="114300" cy="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1" name="Google Shape;681;p55"/>
          <p:cNvGrpSpPr/>
          <p:nvPr/>
        </p:nvGrpSpPr>
        <p:grpSpPr>
          <a:xfrm>
            <a:off x="400050" y="3585817"/>
            <a:ext cx="800100" cy="401617"/>
            <a:chOff x="3124200" y="4781089"/>
            <a:chExt cx="1066800" cy="535489"/>
          </a:xfrm>
        </p:grpSpPr>
        <p:sp>
          <p:nvSpPr>
            <p:cNvPr id="682" name="Google Shape;682;p55"/>
            <p:cNvSpPr txBox="1"/>
            <p:nvPr/>
          </p:nvSpPr>
          <p:spPr>
            <a:xfrm>
              <a:off x="3124200" y="4946989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683" name="Google Shape;683;p55"/>
            <p:cNvSpPr txBox="1"/>
            <p:nvPr/>
          </p:nvSpPr>
          <p:spPr>
            <a:xfrm>
              <a:off x="3810000" y="4946989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cxnSp>
          <p:nvCxnSpPr>
            <p:cNvPr id="684" name="Google Shape;684;p55"/>
            <p:cNvCxnSpPr>
              <a:endCxn id="682" idx="0"/>
            </p:cNvCxnSpPr>
            <p:nvPr/>
          </p:nvCxnSpPr>
          <p:spPr>
            <a:xfrm>
              <a:off x="3314700" y="4781089"/>
              <a:ext cx="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55"/>
            <p:cNvCxnSpPr>
              <a:endCxn id="683" idx="0"/>
            </p:cNvCxnSpPr>
            <p:nvPr/>
          </p:nvCxnSpPr>
          <p:spPr>
            <a:xfrm>
              <a:off x="4000500" y="4781089"/>
              <a:ext cx="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55"/>
          <p:cNvSpPr txBox="1"/>
          <p:nvPr/>
        </p:nvSpPr>
        <p:spPr>
          <a:xfrm>
            <a:off x="2457450" y="3700827"/>
            <a:ext cx="285750" cy="277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100"/>
          </a:p>
        </p:txBody>
      </p:sp>
      <p:sp>
        <p:nvSpPr>
          <p:cNvPr id="687" name="Google Shape;687;p55"/>
          <p:cNvSpPr txBox="1"/>
          <p:nvPr/>
        </p:nvSpPr>
        <p:spPr>
          <a:xfrm>
            <a:off x="2457450" y="4061700"/>
            <a:ext cx="285750" cy="277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 sz="1100"/>
          </a:p>
        </p:txBody>
      </p:sp>
      <p:grpSp>
        <p:nvGrpSpPr>
          <p:cNvPr id="688" name="Google Shape;688;p55"/>
          <p:cNvGrpSpPr/>
          <p:nvPr/>
        </p:nvGrpSpPr>
        <p:grpSpPr>
          <a:xfrm>
            <a:off x="2600325" y="3174685"/>
            <a:ext cx="1171575" cy="1515665"/>
            <a:chOff x="6057900" y="4232914"/>
            <a:chExt cx="1562100" cy="2020886"/>
          </a:xfrm>
        </p:grpSpPr>
        <p:sp>
          <p:nvSpPr>
            <p:cNvPr id="689" name="Google Shape;689;p55"/>
            <p:cNvSpPr txBox="1"/>
            <p:nvPr/>
          </p:nvSpPr>
          <p:spPr>
            <a:xfrm>
              <a:off x="6096000" y="439888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100"/>
            </a:p>
          </p:txBody>
        </p:sp>
        <p:sp>
          <p:nvSpPr>
            <p:cNvPr id="690" name="Google Shape;690;p55"/>
            <p:cNvSpPr txBox="1"/>
            <p:nvPr/>
          </p:nvSpPr>
          <p:spPr>
            <a:xfrm>
              <a:off x="6781800" y="4934436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sp>
          <p:nvSpPr>
            <p:cNvPr id="691" name="Google Shape;691;p55"/>
            <p:cNvSpPr txBox="1"/>
            <p:nvPr/>
          </p:nvSpPr>
          <p:spPr>
            <a:xfrm>
              <a:off x="6781800" y="439888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100"/>
            </a:p>
          </p:txBody>
        </p:sp>
        <p:sp>
          <p:nvSpPr>
            <p:cNvPr id="692" name="Google Shape;692;p55"/>
            <p:cNvSpPr txBox="1"/>
            <p:nvPr/>
          </p:nvSpPr>
          <p:spPr>
            <a:xfrm>
              <a:off x="6324600" y="4934436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sp>
          <p:nvSpPr>
            <p:cNvPr id="693" name="Google Shape;693;p55"/>
            <p:cNvSpPr txBox="1"/>
            <p:nvPr/>
          </p:nvSpPr>
          <p:spPr>
            <a:xfrm>
              <a:off x="6553200" y="5415600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sp>
          <p:nvSpPr>
            <p:cNvPr id="694" name="Google Shape;694;p55"/>
            <p:cNvSpPr txBox="1"/>
            <p:nvPr/>
          </p:nvSpPr>
          <p:spPr>
            <a:xfrm>
              <a:off x="6858000" y="5469992"/>
              <a:ext cx="762000" cy="33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100"/>
            </a:p>
          </p:txBody>
        </p:sp>
        <p:sp>
          <p:nvSpPr>
            <p:cNvPr id="695" name="Google Shape;695;p55"/>
            <p:cNvSpPr txBox="1"/>
            <p:nvPr/>
          </p:nvSpPr>
          <p:spPr>
            <a:xfrm>
              <a:off x="6553200" y="588421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cxnSp>
          <p:nvCxnSpPr>
            <p:cNvPr id="696" name="Google Shape;696;p55"/>
            <p:cNvCxnSpPr>
              <a:stCxn id="697" idx="2"/>
              <a:endCxn id="689" idx="0"/>
            </p:cNvCxnSpPr>
            <p:nvPr/>
          </p:nvCxnSpPr>
          <p:spPr>
            <a:xfrm flipH="1">
              <a:off x="6286500" y="4232914"/>
              <a:ext cx="3810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55"/>
            <p:cNvCxnSpPr>
              <a:stCxn id="697" idx="2"/>
              <a:endCxn id="691" idx="0"/>
            </p:cNvCxnSpPr>
            <p:nvPr/>
          </p:nvCxnSpPr>
          <p:spPr>
            <a:xfrm>
              <a:off x="6667500" y="4232914"/>
              <a:ext cx="3048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55"/>
            <p:cNvCxnSpPr>
              <a:stCxn id="689" idx="2"/>
              <a:endCxn id="686" idx="0"/>
            </p:cNvCxnSpPr>
            <p:nvPr/>
          </p:nvCxnSpPr>
          <p:spPr>
            <a:xfrm flipH="1">
              <a:off x="6057900" y="4768470"/>
              <a:ext cx="2286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55"/>
            <p:cNvCxnSpPr>
              <a:stCxn id="689" idx="2"/>
              <a:endCxn id="692" idx="0"/>
            </p:cNvCxnSpPr>
            <p:nvPr/>
          </p:nvCxnSpPr>
          <p:spPr>
            <a:xfrm>
              <a:off x="6286500" y="4768470"/>
              <a:ext cx="2286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55"/>
            <p:cNvCxnSpPr>
              <a:stCxn id="691" idx="2"/>
              <a:endCxn id="690" idx="0"/>
            </p:cNvCxnSpPr>
            <p:nvPr/>
          </p:nvCxnSpPr>
          <p:spPr>
            <a:xfrm>
              <a:off x="6972300" y="4768470"/>
              <a:ext cx="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55"/>
            <p:cNvCxnSpPr>
              <a:stCxn id="686" idx="2"/>
              <a:endCxn id="687" idx="0"/>
            </p:cNvCxnSpPr>
            <p:nvPr/>
          </p:nvCxnSpPr>
          <p:spPr>
            <a:xfrm>
              <a:off x="6057900" y="5304025"/>
              <a:ext cx="0" cy="11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55"/>
            <p:cNvCxnSpPr>
              <a:stCxn id="690" idx="2"/>
              <a:endCxn id="693" idx="0"/>
            </p:cNvCxnSpPr>
            <p:nvPr/>
          </p:nvCxnSpPr>
          <p:spPr>
            <a:xfrm flipH="1">
              <a:off x="6743700" y="5304025"/>
              <a:ext cx="228600" cy="11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55"/>
            <p:cNvCxnSpPr>
              <a:stCxn id="690" idx="2"/>
              <a:endCxn id="694" idx="0"/>
            </p:cNvCxnSpPr>
            <p:nvPr/>
          </p:nvCxnSpPr>
          <p:spPr>
            <a:xfrm>
              <a:off x="6972300" y="5304025"/>
              <a:ext cx="2667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55"/>
            <p:cNvCxnSpPr>
              <a:stCxn id="693" idx="2"/>
              <a:endCxn id="695" idx="0"/>
            </p:cNvCxnSpPr>
            <p:nvPr/>
          </p:nvCxnSpPr>
          <p:spPr>
            <a:xfrm>
              <a:off x="6743700" y="5785189"/>
              <a:ext cx="0" cy="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6" name="Google Shape;706;p55"/>
          <p:cNvGrpSpPr/>
          <p:nvPr/>
        </p:nvGrpSpPr>
        <p:grpSpPr>
          <a:xfrm>
            <a:off x="4229100" y="3174685"/>
            <a:ext cx="285750" cy="370287"/>
            <a:chOff x="8229600" y="4232914"/>
            <a:chExt cx="381000" cy="493716"/>
          </a:xfrm>
        </p:grpSpPr>
        <p:sp>
          <p:nvSpPr>
            <p:cNvPr id="707" name="Google Shape;707;p55"/>
            <p:cNvSpPr txBox="1"/>
            <p:nvPr/>
          </p:nvSpPr>
          <p:spPr>
            <a:xfrm>
              <a:off x="8229600" y="435704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708" name="Google Shape;708;p55"/>
            <p:cNvCxnSpPr>
              <a:stCxn id="709" idx="2"/>
              <a:endCxn id="707" idx="0"/>
            </p:cNvCxnSpPr>
            <p:nvPr/>
          </p:nvCxnSpPr>
          <p:spPr>
            <a:xfrm>
              <a:off x="8420100" y="4232914"/>
              <a:ext cx="0" cy="124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10" name="Google Shape;710;p55"/>
          <p:cNvCxnSpPr>
            <a:stCxn id="711" idx="2"/>
            <a:endCxn id="712" idx="0"/>
          </p:cNvCxnSpPr>
          <p:nvPr/>
        </p:nvCxnSpPr>
        <p:spPr>
          <a:xfrm flipH="1">
            <a:off x="1400325" y="3576353"/>
            <a:ext cx="285600" cy="12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55"/>
          <p:cNvCxnSpPr>
            <a:stCxn id="711" idx="2"/>
            <a:endCxn id="714" idx="0"/>
          </p:cNvCxnSpPr>
          <p:nvPr/>
        </p:nvCxnSpPr>
        <p:spPr>
          <a:xfrm>
            <a:off x="1685925" y="3576353"/>
            <a:ext cx="228600" cy="12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55"/>
          <p:cNvGrpSpPr/>
          <p:nvPr/>
        </p:nvGrpSpPr>
        <p:grpSpPr>
          <a:xfrm>
            <a:off x="1400175" y="3978020"/>
            <a:ext cx="314325" cy="401666"/>
            <a:chOff x="4457700" y="5304026"/>
            <a:chExt cx="419100" cy="535555"/>
          </a:xfrm>
        </p:grpSpPr>
        <p:sp>
          <p:nvSpPr>
            <p:cNvPr id="716" name="Google Shape;716;p55"/>
            <p:cNvSpPr txBox="1"/>
            <p:nvPr/>
          </p:nvSpPr>
          <p:spPr>
            <a:xfrm>
              <a:off x="4495800" y="5469992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717" name="Google Shape;717;p55"/>
            <p:cNvCxnSpPr>
              <a:stCxn id="712" idx="2"/>
              <a:endCxn id="716" idx="0"/>
            </p:cNvCxnSpPr>
            <p:nvPr/>
          </p:nvCxnSpPr>
          <p:spPr>
            <a:xfrm>
              <a:off x="4457700" y="5304026"/>
              <a:ext cx="2286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18" name="Google Shape;718;p55"/>
          <p:cNvCxnSpPr>
            <a:stCxn id="714" idx="2"/>
            <a:endCxn id="719" idx="0"/>
          </p:cNvCxnSpPr>
          <p:nvPr/>
        </p:nvCxnSpPr>
        <p:spPr>
          <a:xfrm>
            <a:off x="1914525" y="3978020"/>
            <a:ext cx="0" cy="12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0" name="Google Shape;720;p55"/>
          <p:cNvGrpSpPr/>
          <p:nvPr/>
        </p:nvGrpSpPr>
        <p:grpSpPr>
          <a:xfrm>
            <a:off x="1085850" y="3978020"/>
            <a:ext cx="314325" cy="762539"/>
            <a:chOff x="4038600" y="5304026"/>
            <a:chExt cx="419100" cy="1016719"/>
          </a:xfrm>
        </p:grpSpPr>
        <p:sp>
          <p:nvSpPr>
            <p:cNvPr id="721" name="Google Shape;721;p55"/>
            <p:cNvSpPr txBox="1"/>
            <p:nvPr/>
          </p:nvSpPr>
          <p:spPr>
            <a:xfrm>
              <a:off x="4038600" y="5469992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722" name="Google Shape;722;p55"/>
            <p:cNvSpPr txBox="1"/>
            <p:nvPr/>
          </p:nvSpPr>
          <p:spPr>
            <a:xfrm>
              <a:off x="4038600" y="5951156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723" name="Google Shape;723;p55"/>
            <p:cNvCxnSpPr>
              <a:stCxn id="712" idx="2"/>
              <a:endCxn id="721" idx="0"/>
            </p:cNvCxnSpPr>
            <p:nvPr/>
          </p:nvCxnSpPr>
          <p:spPr>
            <a:xfrm flipH="1">
              <a:off x="4229100" y="5304026"/>
              <a:ext cx="228600" cy="165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55"/>
            <p:cNvCxnSpPr>
              <a:stCxn id="721" idx="2"/>
              <a:endCxn id="722" idx="0"/>
            </p:cNvCxnSpPr>
            <p:nvPr/>
          </p:nvCxnSpPr>
          <p:spPr>
            <a:xfrm>
              <a:off x="4229100" y="5839581"/>
              <a:ext cx="0" cy="11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25" name="Google Shape;725;p55"/>
          <p:cNvCxnSpPr>
            <a:stCxn id="719" idx="2"/>
            <a:endCxn id="726" idx="0"/>
          </p:cNvCxnSpPr>
          <p:nvPr/>
        </p:nvCxnSpPr>
        <p:spPr>
          <a:xfrm flipH="1">
            <a:off x="1743225" y="4379686"/>
            <a:ext cx="171300" cy="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5"/>
          <p:cNvCxnSpPr>
            <a:stCxn id="719" idx="2"/>
            <a:endCxn id="728" idx="0"/>
          </p:cNvCxnSpPr>
          <p:nvPr/>
        </p:nvCxnSpPr>
        <p:spPr>
          <a:xfrm>
            <a:off x="1914525" y="4379686"/>
            <a:ext cx="200100" cy="12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55"/>
          <p:cNvGrpSpPr/>
          <p:nvPr/>
        </p:nvGrpSpPr>
        <p:grpSpPr>
          <a:xfrm>
            <a:off x="1600200" y="4740559"/>
            <a:ext cx="285750" cy="351458"/>
            <a:chOff x="4724400" y="6320745"/>
            <a:chExt cx="381000" cy="468611"/>
          </a:xfrm>
        </p:grpSpPr>
        <p:sp>
          <p:nvSpPr>
            <p:cNvPr id="730" name="Google Shape;730;p55"/>
            <p:cNvSpPr txBox="1"/>
            <p:nvPr/>
          </p:nvSpPr>
          <p:spPr>
            <a:xfrm>
              <a:off x="4724400" y="6419767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cxnSp>
          <p:nvCxnSpPr>
            <p:cNvPr id="731" name="Google Shape;731;p55"/>
            <p:cNvCxnSpPr>
              <a:stCxn id="726" idx="2"/>
              <a:endCxn id="730" idx="0"/>
            </p:cNvCxnSpPr>
            <p:nvPr/>
          </p:nvCxnSpPr>
          <p:spPr>
            <a:xfrm>
              <a:off x="4914900" y="6320745"/>
              <a:ext cx="0" cy="9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32" name="Google Shape;732;p55"/>
          <p:cNvCxnSpPr>
            <a:stCxn id="679" idx="2"/>
            <a:endCxn id="711" idx="0"/>
          </p:cNvCxnSpPr>
          <p:nvPr/>
        </p:nvCxnSpPr>
        <p:spPr>
          <a:xfrm>
            <a:off x="942975" y="3224894"/>
            <a:ext cx="743100" cy="7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55"/>
          <p:cNvCxnSpPr>
            <a:stCxn id="734" idx="2"/>
            <a:endCxn id="679" idx="0"/>
          </p:cNvCxnSpPr>
          <p:nvPr/>
        </p:nvCxnSpPr>
        <p:spPr>
          <a:xfrm flipH="1">
            <a:off x="942975" y="2829503"/>
            <a:ext cx="1828800" cy="11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55"/>
          <p:cNvCxnSpPr>
            <a:stCxn id="734" idx="2"/>
            <a:endCxn id="697" idx="0"/>
          </p:cNvCxnSpPr>
          <p:nvPr/>
        </p:nvCxnSpPr>
        <p:spPr>
          <a:xfrm>
            <a:off x="2771775" y="2829503"/>
            <a:ext cx="285900" cy="6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55"/>
          <p:cNvCxnSpPr>
            <a:stCxn id="734" idx="2"/>
            <a:endCxn id="709" idx="0"/>
          </p:cNvCxnSpPr>
          <p:nvPr/>
        </p:nvCxnSpPr>
        <p:spPr>
          <a:xfrm>
            <a:off x="2771775" y="2829503"/>
            <a:ext cx="1600200" cy="6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55"/>
          <p:cNvCxnSpPr/>
          <p:nvPr/>
        </p:nvCxnSpPr>
        <p:spPr>
          <a:xfrm flipH="1">
            <a:off x="971549" y="2830641"/>
            <a:ext cx="1779457" cy="14115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55"/>
          <p:cNvCxnSpPr/>
          <p:nvPr/>
        </p:nvCxnSpPr>
        <p:spPr>
          <a:xfrm>
            <a:off x="937820" y="3207544"/>
            <a:ext cx="742950" cy="107156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9" name="Google Shape;739;p55"/>
          <p:cNvGrpSpPr/>
          <p:nvPr/>
        </p:nvGrpSpPr>
        <p:grpSpPr>
          <a:xfrm>
            <a:off x="3368278" y="1028703"/>
            <a:ext cx="2403872" cy="1326356"/>
            <a:chOff x="816" y="1056"/>
            <a:chExt cx="4176" cy="2304"/>
          </a:xfrm>
        </p:grpSpPr>
        <p:grpSp>
          <p:nvGrpSpPr>
            <p:cNvPr id="740" name="Google Shape;740;p55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741" name="Google Shape;741;p55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100"/>
              </a:p>
            </p:txBody>
          </p:sp>
          <p:sp>
            <p:nvSpPr>
              <p:cNvPr id="742" name="Google Shape;742;p55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743" name="Google Shape;743;p55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100"/>
              </a:p>
            </p:txBody>
          </p:sp>
          <p:sp>
            <p:nvSpPr>
              <p:cNvPr id="744" name="Google Shape;744;p55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100"/>
              </a:p>
            </p:txBody>
          </p:sp>
          <p:sp>
            <p:nvSpPr>
              <p:cNvPr id="745" name="Google Shape;745;p55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746" name="Google Shape;746;p55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747" name="Google Shape;747;p55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748" name="Google Shape;748;p55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749" name="Google Shape;749;p55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750" name="Google Shape;750;p55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sp>
            <p:nvSpPr>
              <p:cNvPr id="751" name="Google Shape;751;p55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752" name="Google Shape;752;p55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cxnSp>
            <p:nvCxnSpPr>
              <p:cNvPr id="753" name="Google Shape;753;p55"/>
              <p:cNvCxnSpPr>
                <a:stCxn id="741" idx="5"/>
                <a:endCxn id="745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4" name="Google Shape;754;p55"/>
              <p:cNvCxnSpPr>
                <a:stCxn id="745" idx="5"/>
                <a:endCxn id="746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5" name="Google Shape;755;p55"/>
              <p:cNvCxnSpPr>
                <a:stCxn id="749" idx="3"/>
                <a:endCxn id="746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6" name="Google Shape;756;p55"/>
              <p:cNvCxnSpPr>
                <a:stCxn id="749" idx="2"/>
                <a:endCxn id="745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7" name="Google Shape;757;p55"/>
              <p:cNvCxnSpPr>
                <a:stCxn id="748" idx="4"/>
                <a:endCxn id="749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8" name="Google Shape;758;p55"/>
              <p:cNvCxnSpPr>
                <a:stCxn id="748" idx="5"/>
                <a:endCxn id="752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9" name="Google Shape;759;p55"/>
              <p:cNvCxnSpPr>
                <a:stCxn id="752" idx="0"/>
                <a:endCxn id="751" idx="4"/>
              </p:cNvCxnSpPr>
              <p:nvPr/>
            </p:nvCxnSpPr>
            <p:spPr>
              <a:xfrm flipH="1" rot="10800000">
                <a:off x="4608" y="2436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0" name="Google Shape;760;p55"/>
              <p:cNvCxnSpPr>
                <a:stCxn id="751" idx="0"/>
                <a:endCxn id="742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1" name="Google Shape;761;p55"/>
              <p:cNvCxnSpPr>
                <a:stCxn id="741" idx="7"/>
              </p:cNvCxnSpPr>
              <p:nvPr/>
            </p:nvCxnSpPr>
            <p:spPr>
              <a:xfrm flipH="1" rot="10800000">
                <a:off x="746" y="197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2" name="Google Shape;762;p55"/>
              <p:cNvCxnSpPr>
                <a:stCxn id="743" idx="1"/>
                <a:endCxn id="744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3" name="Google Shape;763;p55"/>
              <p:cNvCxnSpPr>
                <a:endCxn id="750" idx="2"/>
              </p:cNvCxnSpPr>
              <p:nvPr/>
            </p:nvCxnSpPr>
            <p:spPr>
              <a:xfrm flipH="1" rot="10800000">
                <a:off x="1284" y="8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4" name="Google Shape;764;p55"/>
              <p:cNvCxnSpPr>
                <a:stCxn id="747" idx="2"/>
                <a:endCxn id="750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5" name="Google Shape;765;p55"/>
              <p:cNvCxnSpPr>
                <a:stCxn id="743" idx="7"/>
                <a:endCxn id="747" idx="3"/>
              </p:cNvCxnSpPr>
              <p:nvPr/>
            </p:nvCxnSpPr>
            <p:spPr>
              <a:xfrm flipH="1" rot="10800000">
                <a:off x="2138" y="1546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6" name="Google Shape;766;p55"/>
              <p:cNvCxnSpPr>
                <a:stCxn id="743" idx="6"/>
                <a:endCxn id="748" idx="2"/>
              </p:cNvCxnSpPr>
              <p:nvPr/>
            </p:nvCxnSpPr>
            <p:spPr>
              <a:xfrm flipH="1" rot="10800000">
                <a:off x="2208" y="1716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7" name="Google Shape;767;p55"/>
              <p:cNvCxnSpPr>
                <a:stCxn id="751" idx="1"/>
                <a:endCxn id="747" idx="6"/>
              </p:cNvCxnSpPr>
              <p:nvPr/>
            </p:nvCxnSpPr>
            <p:spPr>
              <a:xfrm flipH="1" rot="5400000">
                <a:off x="3730" y="1042"/>
                <a:ext cx="600" cy="1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8" name="Google Shape;768;p55"/>
              <p:cNvCxnSpPr>
                <a:stCxn id="741" idx="6"/>
                <a:endCxn id="748" idx="3"/>
              </p:cNvCxnSpPr>
              <p:nvPr/>
            </p:nvCxnSpPr>
            <p:spPr>
              <a:xfrm flipH="1" rot="10800000">
                <a:off x="816" y="1848"/>
                <a:ext cx="2700" cy="6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769" name="Google Shape;769;p55"/>
            <p:cNvCxnSpPr>
              <a:stCxn id="746" idx="6"/>
              <a:endCxn id="752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0" name="Google Shape;770;p55"/>
          <p:cNvSpPr/>
          <p:nvPr/>
        </p:nvSpPr>
        <p:spPr>
          <a:xfrm>
            <a:off x="3368278" y="1806178"/>
            <a:ext cx="238125" cy="22860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55"/>
          <p:cNvGrpSpPr/>
          <p:nvPr/>
        </p:nvGrpSpPr>
        <p:grpSpPr>
          <a:xfrm>
            <a:off x="5462588" y="1646636"/>
            <a:ext cx="238125" cy="411958"/>
            <a:chOff x="4454" y="2129"/>
            <a:chExt cx="414" cy="715"/>
          </a:xfrm>
        </p:grpSpPr>
        <p:sp>
          <p:nvSpPr>
            <p:cNvPr id="772" name="Google Shape;772;p55"/>
            <p:cNvSpPr/>
            <p:nvPr/>
          </p:nvSpPr>
          <p:spPr>
            <a:xfrm>
              <a:off x="4454" y="2129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cxnSp>
          <p:nvCxnSpPr>
            <p:cNvPr id="773" name="Google Shape;773;p55"/>
            <p:cNvCxnSpPr>
              <a:stCxn id="774" idx="0"/>
              <a:endCxn id="772" idx="4"/>
            </p:cNvCxnSpPr>
            <p:nvPr/>
          </p:nvCxnSpPr>
          <p:spPr>
            <a:xfrm flipH="1" rot="10800000">
              <a:off x="4495" y="2544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5" name="Google Shape;775;p55"/>
          <p:cNvGrpSpPr/>
          <p:nvPr/>
        </p:nvGrpSpPr>
        <p:grpSpPr>
          <a:xfrm>
            <a:off x="5534027" y="1028702"/>
            <a:ext cx="238125" cy="617934"/>
            <a:chOff x="4579" y="1056"/>
            <a:chExt cx="413" cy="1055"/>
          </a:xfrm>
        </p:grpSpPr>
        <p:sp>
          <p:nvSpPr>
            <p:cNvPr id="776" name="Google Shape;776;p55"/>
            <p:cNvSpPr/>
            <p:nvPr/>
          </p:nvSpPr>
          <p:spPr>
            <a:xfrm>
              <a:off x="4579" y="1056"/>
              <a:ext cx="413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7" name="Google Shape;777;p55"/>
            <p:cNvCxnSpPr>
              <a:stCxn id="772" idx="0"/>
              <a:endCxn id="776" idx="4"/>
            </p:cNvCxnSpPr>
            <p:nvPr/>
          </p:nvCxnSpPr>
          <p:spPr>
            <a:xfrm rot="10800000">
              <a:off x="4662" y="1511"/>
              <a:ext cx="0" cy="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78" name="Google Shape;778;p55"/>
          <p:cNvGrpSpPr/>
          <p:nvPr/>
        </p:nvGrpSpPr>
        <p:grpSpPr>
          <a:xfrm>
            <a:off x="3600646" y="1600202"/>
            <a:ext cx="696318" cy="239068"/>
            <a:chOff x="1219" y="2049"/>
            <a:chExt cx="1210" cy="416"/>
          </a:xfrm>
        </p:grpSpPr>
        <p:sp>
          <p:nvSpPr>
            <p:cNvPr id="779" name="Google Shape;779;p55"/>
            <p:cNvSpPr/>
            <p:nvPr/>
          </p:nvSpPr>
          <p:spPr>
            <a:xfrm>
              <a:off x="2015" y="2049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cxnSp>
          <p:nvCxnSpPr>
            <p:cNvPr id="780" name="Google Shape;780;p55"/>
            <p:cNvCxnSpPr/>
            <p:nvPr/>
          </p:nvCxnSpPr>
          <p:spPr>
            <a:xfrm flipH="1" rot="10800000">
              <a:off x="1219" y="2248"/>
              <a:ext cx="846" cy="21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81" name="Google Shape;781;p55"/>
          <p:cNvGrpSpPr/>
          <p:nvPr/>
        </p:nvGrpSpPr>
        <p:grpSpPr>
          <a:xfrm>
            <a:off x="4296964" y="1508522"/>
            <a:ext cx="903687" cy="228600"/>
            <a:chOff x="2429" y="1890"/>
            <a:chExt cx="1571" cy="397"/>
          </a:xfrm>
        </p:grpSpPr>
        <p:sp>
          <p:nvSpPr>
            <p:cNvPr id="782" name="Google Shape;782;p55"/>
            <p:cNvSpPr/>
            <p:nvPr/>
          </p:nvSpPr>
          <p:spPr>
            <a:xfrm>
              <a:off x="3586" y="1890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cxnSp>
          <p:nvCxnSpPr>
            <p:cNvPr id="783" name="Google Shape;783;p55"/>
            <p:cNvCxnSpPr>
              <a:stCxn id="779" idx="6"/>
              <a:endCxn id="782" idx="2"/>
            </p:cNvCxnSpPr>
            <p:nvPr/>
          </p:nvCxnSpPr>
          <p:spPr>
            <a:xfrm flipH="1" rot="10800000">
              <a:off x="2429" y="1947"/>
              <a:ext cx="12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4" name="Google Shape;774;p55"/>
          <p:cNvSpPr/>
          <p:nvPr/>
        </p:nvSpPr>
        <p:spPr>
          <a:xfrm>
            <a:off x="5367338" y="2058593"/>
            <a:ext cx="238125" cy="22741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100"/>
          </a:p>
        </p:txBody>
      </p:sp>
      <p:cxnSp>
        <p:nvCxnSpPr>
          <p:cNvPr id="784" name="Google Shape;784;p55"/>
          <p:cNvCxnSpPr>
            <a:stCxn id="782" idx="5"/>
            <a:endCxn id="774" idx="1"/>
          </p:cNvCxnSpPr>
          <p:nvPr/>
        </p:nvCxnSpPr>
        <p:spPr>
          <a:xfrm>
            <a:off x="5165785" y="1703645"/>
            <a:ext cx="236400" cy="388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5" name="Google Shape;785;p55"/>
          <p:cNvCxnSpPr/>
          <p:nvPr/>
        </p:nvCxnSpPr>
        <p:spPr>
          <a:xfrm>
            <a:off x="2" y="2528888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55"/>
          <p:cNvSpPr/>
          <p:nvPr/>
        </p:nvSpPr>
        <p:spPr>
          <a:xfrm>
            <a:off x="2665538" y="2609324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5"/>
          <p:cNvSpPr/>
          <p:nvPr/>
        </p:nvSpPr>
        <p:spPr>
          <a:xfrm>
            <a:off x="860159" y="2979608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5"/>
          <p:cNvSpPr/>
          <p:nvPr/>
        </p:nvSpPr>
        <p:spPr>
          <a:xfrm>
            <a:off x="1574277" y="3328849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5"/>
          <p:cNvSpPr/>
          <p:nvPr/>
        </p:nvSpPr>
        <p:spPr>
          <a:xfrm>
            <a:off x="1807584" y="3738175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5"/>
          <p:cNvSpPr/>
          <p:nvPr/>
        </p:nvSpPr>
        <p:spPr>
          <a:xfrm>
            <a:off x="1805380" y="4146033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5"/>
          <p:cNvSpPr/>
          <p:nvPr/>
        </p:nvSpPr>
        <p:spPr>
          <a:xfrm>
            <a:off x="2000250" y="4522658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2" name="Google Shape;792;p55"/>
          <p:cNvCxnSpPr/>
          <p:nvPr/>
        </p:nvCxnSpPr>
        <p:spPr>
          <a:xfrm rot="10800000">
            <a:off x="1698886" y="3579019"/>
            <a:ext cx="232172" cy="135731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5"/>
          <p:cNvCxnSpPr/>
          <p:nvPr/>
        </p:nvCxnSpPr>
        <p:spPr>
          <a:xfrm rot="10800000">
            <a:off x="1919680" y="3951158"/>
            <a:ext cx="2381" cy="16787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5"/>
          <p:cNvCxnSpPr/>
          <p:nvPr/>
        </p:nvCxnSpPr>
        <p:spPr>
          <a:xfrm rot="10800000">
            <a:off x="1935293" y="4385321"/>
            <a:ext cx="194072" cy="14763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5" name="Google Shape;795;p55"/>
          <p:cNvGrpSpPr/>
          <p:nvPr/>
        </p:nvGrpSpPr>
        <p:grpSpPr>
          <a:xfrm>
            <a:off x="2400300" y="2575324"/>
            <a:ext cx="742950" cy="254179"/>
            <a:chOff x="5791200" y="3433765"/>
            <a:chExt cx="990600" cy="338906"/>
          </a:xfrm>
        </p:grpSpPr>
        <p:sp>
          <p:nvSpPr>
            <p:cNvPr id="734" name="Google Shape;734;p55"/>
            <p:cNvSpPr txBox="1"/>
            <p:nvPr/>
          </p:nvSpPr>
          <p:spPr>
            <a:xfrm>
              <a:off x="5791200" y="3433765"/>
              <a:ext cx="990600" cy="33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6142037" y="3479805"/>
              <a:ext cx="290512" cy="2651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7" name="Google Shape;797;p55"/>
          <p:cNvGrpSpPr/>
          <p:nvPr/>
        </p:nvGrpSpPr>
        <p:grpSpPr>
          <a:xfrm>
            <a:off x="800100" y="2947703"/>
            <a:ext cx="285750" cy="277192"/>
            <a:chOff x="3657600" y="3930270"/>
            <a:chExt cx="381000" cy="369589"/>
          </a:xfrm>
        </p:grpSpPr>
        <p:sp>
          <p:nvSpPr>
            <p:cNvPr id="679" name="Google Shape;679;p55"/>
            <p:cNvSpPr txBox="1"/>
            <p:nvPr/>
          </p:nvSpPr>
          <p:spPr>
            <a:xfrm>
              <a:off x="3657600" y="3930270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3730630" y="3973513"/>
              <a:ext cx="290513" cy="26511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799;p55"/>
          <p:cNvGrpSpPr/>
          <p:nvPr/>
        </p:nvGrpSpPr>
        <p:grpSpPr>
          <a:xfrm>
            <a:off x="2914650" y="2897494"/>
            <a:ext cx="285750" cy="277192"/>
            <a:chOff x="6477000" y="3863325"/>
            <a:chExt cx="381000" cy="369589"/>
          </a:xfrm>
        </p:grpSpPr>
        <p:sp>
          <p:nvSpPr>
            <p:cNvPr id="697" name="Google Shape;697;p55"/>
            <p:cNvSpPr txBox="1"/>
            <p:nvPr/>
          </p:nvSpPr>
          <p:spPr>
            <a:xfrm>
              <a:off x="6477000" y="3863325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6524630" y="3906839"/>
              <a:ext cx="290513" cy="26511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1" name="Google Shape;801;p55"/>
          <p:cNvGrpSpPr/>
          <p:nvPr/>
        </p:nvGrpSpPr>
        <p:grpSpPr>
          <a:xfrm>
            <a:off x="4229100" y="2897494"/>
            <a:ext cx="285750" cy="277192"/>
            <a:chOff x="8229600" y="3863325"/>
            <a:chExt cx="381000" cy="369589"/>
          </a:xfrm>
        </p:grpSpPr>
        <p:sp>
          <p:nvSpPr>
            <p:cNvPr id="709" name="Google Shape;709;p55"/>
            <p:cNvSpPr txBox="1"/>
            <p:nvPr/>
          </p:nvSpPr>
          <p:spPr>
            <a:xfrm>
              <a:off x="8229600" y="3863325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8269288" y="3922713"/>
              <a:ext cx="290512" cy="26511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55"/>
          <p:cNvGrpSpPr/>
          <p:nvPr/>
        </p:nvGrpSpPr>
        <p:grpSpPr>
          <a:xfrm>
            <a:off x="1543050" y="3299161"/>
            <a:ext cx="285750" cy="277192"/>
            <a:chOff x="4648200" y="4398881"/>
            <a:chExt cx="381000" cy="369589"/>
          </a:xfrm>
        </p:grpSpPr>
        <p:sp>
          <p:nvSpPr>
            <p:cNvPr id="711" name="Google Shape;711;p55"/>
            <p:cNvSpPr txBox="1"/>
            <p:nvPr/>
          </p:nvSpPr>
          <p:spPr>
            <a:xfrm>
              <a:off x="4648200" y="439888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4687888" y="4435481"/>
              <a:ext cx="290512" cy="2651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55"/>
          <p:cNvGrpSpPr/>
          <p:nvPr/>
        </p:nvGrpSpPr>
        <p:grpSpPr>
          <a:xfrm>
            <a:off x="1257300" y="3700828"/>
            <a:ext cx="285750" cy="277192"/>
            <a:chOff x="4267200" y="4934437"/>
            <a:chExt cx="381000" cy="369589"/>
          </a:xfrm>
        </p:grpSpPr>
        <p:sp>
          <p:nvSpPr>
            <p:cNvPr id="712" name="Google Shape;712;p55"/>
            <p:cNvSpPr txBox="1"/>
            <p:nvPr/>
          </p:nvSpPr>
          <p:spPr>
            <a:xfrm>
              <a:off x="4267200" y="4934437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100"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4327530" y="4983163"/>
              <a:ext cx="290513" cy="26511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55"/>
          <p:cNvGrpSpPr/>
          <p:nvPr/>
        </p:nvGrpSpPr>
        <p:grpSpPr>
          <a:xfrm>
            <a:off x="1771650" y="3700828"/>
            <a:ext cx="285750" cy="277192"/>
            <a:chOff x="4953000" y="4934437"/>
            <a:chExt cx="381000" cy="369589"/>
          </a:xfrm>
        </p:grpSpPr>
        <p:sp>
          <p:nvSpPr>
            <p:cNvPr id="714" name="Google Shape;714;p55"/>
            <p:cNvSpPr txBox="1"/>
            <p:nvPr/>
          </p:nvSpPr>
          <p:spPr>
            <a:xfrm>
              <a:off x="4953000" y="4934437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100"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5003805" y="4973639"/>
              <a:ext cx="290513" cy="26511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p55"/>
          <p:cNvGrpSpPr/>
          <p:nvPr/>
        </p:nvGrpSpPr>
        <p:grpSpPr>
          <a:xfrm>
            <a:off x="1771650" y="4102494"/>
            <a:ext cx="285750" cy="277192"/>
            <a:chOff x="4953000" y="5469992"/>
            <a:chExt cx="381000" cy="369589"/>
          </a:xfrm>
        </p:grpSpPr>
        <p:sp>
          <p:nvSpPr>
            <p:cNvPr id="719" name="Google Shape;719;p55"/>
            <p:cNvSpPr txBox="1"/>
            <p:nvPr/>
          </p:nvSpPr>
          <p:spPr>
            <a:xfrm>
              <a:off x="4953000" y="5469992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4994281" y="5521330"/>
              <a:ext cx="290513" cy="2651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55"/>
          <p:cNvGrpSpPr/>
          <p:nvPr/>
        </p:nvGrpSpPr>
        <p:grpSpPr>
          <a:xfrm>
            <a:off x="1600200" y="4463367"/>
            <a:ext cx="285750" cy="277192"/>
            <a:chOff x="4724400" y="5951156"/>
            <a:chExt cx="381000" cy="369589"/>
          </a:xfrm>
        </p:grpSpPr>
        <p:sp>
          <p:nvSpPr>
            <p:cNvPr id="726" name="Google Shape;726;p55"/>
            <p:cNvSpPr txBox="1"/>
            <p:nvPr/>
          </p:nvSpPr>
          <p:spPr>
            <a:xfrm>
              <a:off x="4724400" y="5951156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4773613" y="6008688"/>
              <a:ext cx="290512" cy="265112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55"/>
          <p:cNvGrpSpPr/>
          <p:nvPr/>
        </p:nvGrpSpPr>
        <p:grpSpPr>
          <a:xfrm>
            <a:off x="1828800" y="4504161"/>
            <a:ext cx="571500" cy="254179"/>
            <a:chOff x="5029200" y="6005548"/>
            <a:chExt cx="762000" cy="338906"/>
          </a:xfrm>
        </p:grpSpPr>
        <p:sp>
          <p:nvSpPr>
            <p:cNvPr id="728" name="Google Shape;728;p55"/>
            <p:cNvSpPr txBox="1"/>
            <p:nvPr/>
          </p:nvSpPr>
          <p:spPr>
            <a:xfrm>
              <a:off x="5029200" y="6005548"/>
              <a:ext cx="762000" cy="3389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100"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5256213" y="6035681"/>
              <a:ext cx="290512" cy="2651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5" name="Google Shape;815;p55"/>
          <p:cNvGrpSpPr/>
          <p:nvPr/>
        </p:nvGrpSpPr>
        <p:grpSpPr>
          <a:xfrm>
            <a:off x="400050" y="3323258"/>
            <a:ext cx="285750" cy="277192"/>
            <a:chOff x="4648200" y="4398881"/>
            <a:chExt cx="381000" cy="369589"/>
          </a:xfrm>
        </p:grpSpPr>
        <p:sp>
          <p:nvSpPr>
            <p:cNvPr id="816" name="Google Shape;816;p55"/>
            <p:cNvSpPr txBox="1"/>
            <p:nvPr/>
          </p:nvSpPr>
          <p:spPr>
            <a:xfrm>
              <a:off x="4648200" y="439888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4687888" y="4435481"/>
              <a:ext cx="290512" cy="2651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55"/>
          <p:cNvGrpSpPr/>
          <p:nvPr/>
        </p:nvGrpSpPr>
        <p:grpSpPr>
          <a:xfrm>
            <a:off x="914400" y="3314700"/>
            <a:ext cx="285750" cy="277192"/>
            <a:chOff x="4648200" y="4398881"/>
            <a:chExt cx="381000" cy="369589"/>
          </a:xfrm>
        </p:grpSpPr>
        <p:sp>
          <p:nvSpPr>
            <p:cNvPr id="819" name="Google Shape;819;p55"/>
            <p:cNvSpPr txBox="1"/>
            <p:nvPr/>
          </p:nvSpPr>
          <p:spPr>
            <a:xfrm>
              <a:off x="4648200" y="4398881"/>
              <a:ext cx="381000" cy="369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4687888" y="4435481"/>
              <a:ext cx="290512" cy="26511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1" name="Google Shape;821;p55"/>
          <p:cNvSpPr txBox="1"/>
          <p:nvPr/>
        </p:nvSpPr>
        <p:spPr>
          <a:xfrm>
            <a:off x="5868092" y="2514600"/>
            <a:ext cx="1856809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e 🡪 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e 🡪 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e 🡪 r 🡪 f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e 🡪 r 🡪 f 🡪 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🡪 d 🡪 e 🡪 r 🡪 f 🡪 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2" name="Google Shape;822;p55"/>
          <p:cNvCxnSpPr/>
          <p:nvPr/>
        </p:nvCxnSpPr>
        <p:spPr>
          <a:xfrm>
            <a:off x="5891655" y="2680845"/>
            <a:ext cx="169069" cy="3572"/>
          </a:xfrm>
          <a:prstGeom prst="straightConnector1">
            <a:avLst/>
          </a:prstGeom>
          <a:noFill/>
          <a:ln cap="flat" cmpd="sng" w="222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5"/>
          <p:cNvCxnSpPr/>
          <p:nvPr/>
        </p:nvCxnSpPr>
        <p:spPr>
          <a:xfrm>
            <a:off x="5886450" y="2878321"/>
            <a:ext cx="514350" cy="0"/>
          </a:xfrm>
          <a:prstGeom prst="straightConnector1">
            <a:avLst/>
          </a:prstGeom>
          <a:noFill/>
          <a:ln cap="flat" cmpd="sng" w="222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5"/>
          <p:cNvCxnSpPr/>
          <p:nvPr/>
        </p:nvCxnSpPr>
        <p:spPr>
          <a:xfrm>
            <a:off x="5927985" y="3912120"/>
            <a:ext cx="815715" cy="0"/>
          </a:xfrm>
          <a:prstGeom prst="straightConnector1">
            <a:avLst/>
          </a:prstGeom>
          <a:noFill/>
          <a:ln cap="flat" cmpd="sng" w="222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5"/>
          <p:cNvCxnSpPr/>
          <p:nvPr/>
        </p:nvCxnSpPr>
        <p:spPr>
          <a:xfrm>
            <a:off x="5917680" y="4317480"/>
            <a:ext cx="1111770" cy="0"/>
          </a:xfrm>
          <a:prstGeom prst="straightConnector1">
            <a:avLst/>
          </a:prstGeom>
          <a:noFill/>
          <a:ln cap="flat" cmpd="sng" w="222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5"/>
          <p:cNvCxnSpPr/>
          <p:nvPr/>
        </p:nvCxnSpPr>
        <p:spPr>
          <a:xfrm flipH="1" rot="10800000">
            <a:off x="5886450" y="4514850"/>
            <a:ext cx="1485900" cy="10410"/>
          </a:xfrm>
          <a:prstGeom prst="straightConnector1">
            <a:avLst/>
          </a:prstGeom>
          <a:noFill/>
          <a:ln cap="flat" cmpd="sng" w="222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55"/>
          <p:cNvCxnSpPr/>
          <p:nvPr/>
        </p:nvCxnSpPr>
        <p:spPr>
          <a:xfrm flipH="1" rot="10800000">
            <a:off x="5886450" y="4928513"/>
            <a:ext cx="1771650" cy="12412"/>
          </a:xfrm>
          <a:prstGeom prst="straightConnector1">
            <a:avLst/>
          </a:prstGeom>
          <a:noFill/>
          <a:ln cap="flat" cmpd="sng" w="222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811" y="240030"/>
            <a:ext cx="585063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5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grpSp>
        <p:nvGrpSpPr>
          <p:cNvPr id="841" name="Google Shape;841;p57"/>
          <p:cNvGrpSpPr/>
          <p:nvPr/>
        </p:nvGrpSpPr>
        <p:grpSpPr>
          <a:xfrm>
            <a:off x="2343150" y="2575324"/>
            <a:ext cx="4114800" cy="2516693"/>
            <a:chOff x="48" y="2332"/>
            <a:chExt cx="3456" cy="2406"/>
          </a:xfrm>
        </p:grpSpPr>
        <p:sp>
          <p:nvSpPr>
            <p:cNvPr id="842" name="Google Shape;842;p57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843" name="Google Shape;843;p57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844" name="Google Shape;844;p57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845" name="Google Shape;845;p57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846" name="Google Shape;846;p57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847" name="Google Shape;847;p57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848" name="Google Shape;848;p57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cxnSp>
          <p:nvCxnSpPr>
            <p:cNvPr id="849" name="Google Shape;849;p57"/>
            <p:cNvCxnSpPr>
              <a:stCxn id="845" idx="2"/>
              <a:endCxn id="844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57"/>
            <p:cNvCxnSpPr>
              <a:stCxn id="845" idx="2"/>
              <a:endCxn id="848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57"/>
            <p:cNvCxnSpPr>
              <a:stCxn id="844" idx="2"/>
              <a:endCxn id="843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57"/>
            <p:cNvCxnSpPr>
              <a:stCxn id="848" idx="2"/>
              <a:endCxn id="847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53" name="Google Shape;853;p57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854" name="Google Shape;854;p57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855" name="Google Shape;855;p57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856" name="Google Shape;856;p57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857" name="Google Shape;857;p57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858" name="Google Shape;858;p57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sp>
            <p:nvSpPr>
              <p:cNvPr id="859" name="Google Shape;859;p57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860" name="Google Shape;860;p57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861" name="Google Shape;861;p57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862" name="Google Shape;862;p57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863" name="Google Shape;863;p57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cxnSp>
            <p:nvCxnSpPr>
              <p:cNvPr id="864" name="Google Shape;864;p57"/>
              <p:cNvCxnSpPr>
                <a:stCxn id="854" idx="2"/>
                <a:endCxn id="856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57"/>
              <p:cNvCxnSpPr>
                <a:stCxn id="854" idx="2"/>
                <a:endCxn id="858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57"/>
              <p:cNvCxnSpPr>
                <a:stCxn id="856" idx="2"/>
                <a:endCxn id="855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57"/>
              <p:cNvCxnSpPr>
                <a:stCxn id="856" idx="2"/>
                <a:endCxn id="859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57"/>
              <p:cNvCxnSpPr>
                <a:stCxn id="858" idx="2"/>
                <a:endCxn id="857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57"/>
              <p:cNvCxnSpPr>
                <a:stCxn id="855" idx="2"/>
                <a:endCxn id="860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57"/>
              <p:cNvCxnSpPr>
                <a:stCxn id="857" idx="2"/>
                <a:endCxn id="861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57"/>
              <p:cNvCxnSpPr>
                <a:stCxn id="857" idx="2"/>
                <a:endCxn id="862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57"/>
              <p:cNvCxnSpPr>
                <a:stCxn id="861" idx="2"/>
                <a:endCxn id="863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3" name="Google Shape;873;p57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874" name="Google Shape;874;p57"/>
            <p:cNvCxnSpPr>
              <a:stCxn id="846" idx="2"/>
              <a:endCxn id="873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75" name="Google Shape;875;p57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876" name="Google Shape;876;p57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877" name="Google Shape;877;p57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878" name="Google Shape;878;p57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879" name="Google Shape;879;p57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880" name="Google Shape;880;p57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sp>
            <p:nvSpPr>
              <p:cNvPr id="881" name="Google Shape;881;p57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882" name="Google Shape;882;p57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883" name="Google Shape;883;p57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884" name="Google Shape;884;p57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885" name="Google Shape;885;p57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cxnSp>
            <p:nvCxnSpPr>
              <p:cNvPr id="886" name="Google Shape;886;p57"/>
              <p:cNvCxnSpPr>
                <a:stCxn id="876" idx="2"/>
                <a:endCxn id="878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57"/>
              <p:cNvCxnSpPr>
                <a:stCxn id="876" idx="2"/>
                <a:endCxn id="880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57"/>
              <p:cNvCxnSpPr>
                <a:stCxn id="878" idx="2"/>
                <a:endCxn id="877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57"/>
              <p:cNvCxnSpPr>
                <a:stCxn id="878" idx="2"/>
                <a:endCxn id="881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57"/>
              <p:cNvCxnSpPr>
                <a:stCxn id="880" idx="2"/>
                <a:endCxn id="879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57"/>
              <p:cNvCxnSpPr>
                <a:stCxn id="877" idx="2"/>
                <a:endCxn id="882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57"/>
              <p:cNvCxnSpPr>
                <a:stCxn id="879" idx="2"/>
                <a:endCxn id="883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57"/>
              <p:cNvCxnSpPr>
                <a:stCxn id="879" idx="2"/>
                <a:endCxn id="884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57"/>
              <p:cNvCxnSpPr>
                <a:stCxn id="883" idx="2"/>
                <a:endCxn id="885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95" name="Google Shape;895;p57"/>
            <p:cNvCxnSpPr>
              <a:stCxn id="845" idx="2"/>
              <a:endCxn id="876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57"/>
            <p:cNvCxnSpPr>
              <a:stCxn id="842" idx="2"/>
              <a:endCxn id="845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57"/>
            <p:cNvCxnSpPr>
              <a:stCxn id="842" idx="2"/>
              <a:endCxn id="854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57"/>
            <p:cNvCxnSpPr>
              <a:stCxn id="842" idx="2"/>
              <a:endCxn id="846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99" name="Google Shape;899;p57"/>
          <p:cNvCxnSpPr/>
          <p:nvPr/>
        </p:nvCxnSpPr>
        <p:spPr>
          <a:xfrm flipH="1">
            <a:off x="2876550" y="2803922"/>
            <a:ext cx="1866900" cy="13335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7"/>
          <p:cNvCxnSpPr/>
          <p:nvPr/>
        </p:nvCxnSpPr>
        <p:spPr>
          <a:xfrm flipH="1">
            <a:off x="2478882" y="3181351"/>
            <a:ext cx="417910" cy="120254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7"/>
          <p:cNvCxnSpPr/>
          <p:nvPr/>
        </p:nvCxnSpPr>
        <p:spPr>
          <a:xfrm>
            <a:off x="2876551" y="3174208"/>
            <a:ext cx="120254" cy="120254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7"/>
          <p:cNvCxnSpPr/>
          <p:nvPr/>
        </p:nvCxnSpPr>
        <p:spPr>
          <a:xfrm flipH="1">
            <a:off x="2482457" y="3544491"/>
            <a:ext cx="2381" cy="17145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7"/>
          <p:cNvCxnSpPr/>
          <p:nvPr/>
        </p:nvCxnSpPr>
        <p:spPr>
          <a:xfrm flipH="1">
            <a:off x="3000380" y="3557588"/>
            <a:ext cx="2381" cy="17145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7"/>
          <p:cNvCxnSpPr/>
          <p:nvPr/>
        </p:nvCxnSpPr>
        <p:spPr>
          <a:xfrm>
            <a:off x="2874169" y="3192067"/>
            <a:ext cx="746522" cy="107156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57"/>
          <p:cNvCxnSpPr/>
          <p:nvPr/>
        </p:nvCxnSpPr>
        <p:spPr>
          <a:xfrm flipH="1">
            <a:off x="3324229" y="3549254"/>
            <a:ext cx="298847" cy="152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7"/>
          <p:cNvCxnSpPr/>
          <p:nvPr/>
        </p:nvCxnSpPr>
        <p:spPr>
          <a:xfrm flipH="1">
            <a:off x="3175399" y="3939783"/>
            <a:ext cx="164306" cy="158353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7"/>
          <p:cNvCxnSpPr/>
          <p:nvPr/>
        </p:nvCxnSpPr>
        <p:spPr>
          <a:xfrm>
            <a:off x="3178973" y="4348163"/>
            <a:ext cx="2381" cy="13335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8" name="Google Shape;908;p57"/>
          <p:cNvGrpSpPr/>
          <p:nvPr/>
        </p:nvGrpSpPr>
        <p:grpSpPr>
          <a:xfrm>
            <a:off x="3368278" y="1028703"/>
            <a:ext cx="2403872" cy="1326356"/>
            <a:chOff x="816" y="1056"/>
            <a:chExt cx="4176" cy="2304"/>
          </a:xfrm>
        </p:grpSpPr>
        <p:grpSp>
          <p:nvGrpSpPr>
            <p:cNvPr id="909" name="Google Shape;909;p57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910" name="Google Shape;910;p57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100"/>
              </a:p>
            </p:txBody>
          </p:sp>
          <p:sp>
            <p:nvSpPr>
              <p:cNvPr id="911" name="Google Shape;911;p57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912" name="Google Shape;912;p57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100"/>
              </a:p>
            </p:txBody>
          </p:sp>
          <p:sp>
            <p:nvSpPr>
              <p:cNvPr id="913" name="Google Shape;913;p57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100"/>
              </a:p>
            </p:txBody>
          </p:sp>
          <p:sp>
            <p:nvSpPr>
              <p:cNvPr id="914" name="Google Shape;914;p57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915" name="Google Shape;915;p57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916" name="Google Shape;916;p57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917" name="Google Shape;917;p57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918" name="Google Shape;918;p57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919" name="Google Shape;919;p57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sp>
            <p:nvSpPr>
              <p:cNvPr id="920" name="Google Shape;920;p57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921" name="Google Shape;921;p57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cxnSp>
            <p:nvCxnSpPr>
              <p:cNvPr id="922" name="Google Shape;922;p57"/>
              <p:cNvCxnSpPr>
                <a:stCxn id="910" idx="5"/>
                <a:endCxn id="914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3" name="Google Shape;923;p57"/>
              <p:cNvCxnSpPr>
                <a:stCxn id="914" idx="5"/>
                <a:endCxn id="915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4" name="Google Shape;924;p57"/>
              <p:cNvCxnSpPr>
                <a:stCxn id="918" idx="3"/>
                <a:endCxn id="915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5" name="Google Shape;925;p57"/>
              <p:cNvCxnSpPr>
                <a:stCxn id="918" idx="2"/>
                <a:endCxn id="914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6" name="Google Shape;926;p57"/>
              <p:cNvCxnSpPr>
                <a:stCxn id="917" idx="4"/>
                <a:endCxn id="918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7" name="Google Shape;927;p57"/>
              <p:cNvCxnSpPr>
                <a:stCxn id="917" idx="5"/>
                <a:endCxn id="921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8" name="Google Shape;928;p57"/>
              <p:cNvCxnSpPr>
                <a:stCxn id="921" idx="0"/>
                <a:endCxn id="920" idx="4"/>
              </p:cNvCxnSpPr>
              <p:nvPr/>
            </p:nvCxnSpPr>
            <p:spPr>
              <a:xfrm flipH="1" rot="10800000">
                <a:off x="4608" y="2436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9" name="Google Shape;929;p57"/>
              <p:cNvCxnSpPr>
                <a:stCxn id="920" idx="0"/>
                <a:endCxn id="911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0" name="Google Shape;930;p57"/>
              <p:cNvCxnSpPr>
                <a:stCxn id="910" idx="7"/>
              </p:cNvCxnSpPr>
              <p:nvPr/>
            </p:nvCxnSpPr>
            <p:spPr>
              <a:xfrm flipH="1" rot="10800000">
                <a:off x="746" y="197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1" name="Google Shape;931;p57"/>
              <p:cNvCxnSpPr>
                <a:stCxn id="912" idx="1"/>
                <a:endCxn id="913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2" name="Google Shape;932;p57"/>
              <p:cNvCxnSpPr>
                <a:endCxn id="919" idx="2"/>
              </p:cNvCxnSpPr>
              <p:nvPr/>
            </p:nvCxnSpPr>
            <p:spPr>
              <a:xfrm flipH="1" rot="10800000">
                <a:off x="1284" y="8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3" name="Google Shape;933;p57"/>
              <p:cNvCxnSpPr>
                <a:stCxn id="916" idx="2"/>
                <a:endCxn id="919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4" name="Google Shape;934;p57"/>
              <p:cNvCxnSpPr>
                <a:stCxn id="912" idx="7"/>
                <a:endCxn id="916" idx="3"/>
              </p:cNvCxnSpPr>
              <p:nvPr/>
            </p:nvCxnSpPr>
            <p:spPr>
              <a:xfrm flipH="1" rot="10800000">
                <a:off x="2138" y="1546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5" name="Google Shape;935;p57"/>
              <p:cNvCxnSpPr>
                <a:stCxn id="912" idx="6"/>
                <a:endCxn id="917" idx="2"/>
              </p:cNvCxnSpPr>
              <p:nvPr/>
            </p:nvCxnSpPr>
            <p:spPr>
              <a:xfrm flipH="1" rot="10800000">
                <a:off x="2208" y="1716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6" name="Google Shape;936;p57"/>
              <p:cNvCxnSpPr>
                <a:stCxn id="920" idx="1"/>
                <a:endCxn id="916" idx="6"/>
              </p:cNvCxnSpPr>
              <p:nvPr/>
            </p:nvCxnSpPr>
            <p:spPr>
              <a:xfrm flipH="1" rot="5400000">
                <a:off x="3730" y="1042"/>
                <a:ext cx="600" cy="1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7" name="Google Shape;937;p57"/>
              <p:cNvCxnSpPr>
                <a:stCxn id="910" idx="6"/>
                <a:endCxn id="917" idx="3"/>
              </p:cNvCxnSpPr>
              <p:nvPr/>
            </p:nvCxnSpPr>
            <p:spPr>
              <a:xfrm flipH="1" rot="10800000">
                <a:off x="816" y="1848"/>
                <a:ext cx="2700" cy="6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938" name="Google Shape;938;p57"/>
            <p:cNvCxnSpPr>
              <a:stCxn id="915" idx="6"/>
              <a:endCxn id="921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39" name="Google Shape;939;p57"/>
          <p:cNvSpPr/>
          <p:nvPr/>
        </p:nvSpPr>
        <p:spPr>
          <a:xfrm>
            <a:off x="3368278" y="1806178"/>
            <a:ext cx="238125" cy="22860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57"/>
          <p:cNvGrpSpPr/>
          <p:nvPr/>
        </p:nvGrpSpPr>
        <p:grpSpPr>
          <a:xfrm>
            <a:off x="4000145" y="2126456"/>
            <a:ext cx="605194" cy="228600"/>
            <a:chOff x="1914" y="2963"/>
            <a:chExt cx="1052" cy="397"/>
          </a:xfrm>
        </p:grpSpPr>
        <p:sp>
          <p:nvSpPr>
            <p:cNvPr id="941" name="Google Shape;941;p57"/>
            <p:cNvSpPr/>
            <p:nvPr/>
          </p:nvSpPr>
          <p:spPr>
            <a:xfrm>
              <a:off x="2553" y="2963"/>
              <a:ext cx="413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942" name="Google Shape;942;p57"/>
            <p:cNvCxnSpPr>
              <a:stCxn id="943" idx="5"/>
              <a:endCxn id="941" idx="2"/>
            </p:cNvCxnSpPr>
            <p:nvPr/>
          </p:nvCxnSpPr>
          <p:spPr>
            <a:xfrm>
              <a:off x="1914" y="3182"/>
              <a:ext cx="600" cy="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44" name="Google Shape;944;p57"/>
          <p:cNvGrpSpPr/>
          <p:nvPr/>
        </p:nvGrpSpPr>
        <p:grpSpPr>
          <a:xfrm>
            <a:off x="3796903" y="1943821"/>
            <a:ext cx="975122" cy="342182"/>
            <a:chOff x="1560" y="2646"/>
            <a:chExt cx="1695" cy="595"/>
          </a:xfrm>
        </p:grpSpPr>
        <p:sp>
          <p:nvSpPr>
            <p:cNvPr id="943" name="Google Shape;943;p57"/>
            <p:cNvSpPr/>
            <p:nvPr/>
          </p:nvSpPr>
          <p:spPr>
            <a:xfrm>
              <a:off x="1560" y="2844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cxnSp>
          <p:nvCxnSpPr>
            <p:cNvPr id="945" name="Google Shape;945;p57"/>
            <p:cNvCxnSpPr>
              <a:stCxn id="946" idx="2"/>
              <a:endCxn id="943" idx="6"/>
            </p:cNvCxnSpPr>
            <p:nvPr/>
          </p:nvCxnSpPr>
          <p:spPr>
            <a:xfrm flipH="1">
              <a:off x="2055" y="2646"/>
              <a:ext cx="12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47" name="Google Shape;947;p57"/>
          <p:cNvGrpSpPr/>
          <p:nvPr/>
        </p:nvGrpSpPr>
        <p:grpSpPr>
          <a:xfrm>
            <a:off x="4772027" y="1737122"/>
            <a:ext cx="309583" cy="321471"/>
            <a:chOff x="3255" y="2287"/>
            <a:chExt cx="538" cy="557"/>
          </a:xfrm>
        </p:grpSpPr>
        <p:sp>
          <p:nvSpPr>
            <p:cNvPr id="946" name="Google Shape;946;p57"/>
            <p:cNvSpPr/>
            <p:nvPr/>
          </p:nvSpPr>
          <p:spPr>
            <a:xfrm>
              <a:off x="3255" y="2446"/>
              <a:ext cx="414" cy="398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100"/>
            </a:p>
          </p:txBody>
        </p:sp>
        <p:cxnSp>
          <p:nvCxnSpPr>
            <p:cNvPr id="948" name="Google Shape;948;p57"/>
            <p:cNvCxnSpPr>
              <a:stCxn id="949" idx="4"/>
              <a:endCxn id="946" idx="7"/>
            </p:cNvCxnSpPr>
            <p:nvPr/>
          </p:nvCxnSpPr>
          <p:spPr>
            <a:xfrm flipH="1">
              <a:off x="3493" y="2287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50" name="Google Shape;950;p57"/>
          <p:cNvGrpSpPr/>
          <p:nvPr/>
        </p:nvGrpSpPr>
        <p:grpSpPr>
          <a:xfrm>
            <a:off x="5462588" y="1646636"/>
            <a:ext cx="238125" cy="411958"/>
            <a:chOff x="4454" y="2129"/>
            <a:chExt cx="414" cy="715"/>
          </a:xfrm>
        </p:grpSpPr>
        <p:sp>
          <p:nvSpPr>
            <p:cNvPr id="951" name="Google Shape;951;p57"/>
            <p:cNvSpPr/>
            <p:nvPr/>
          </p:nvSpPr>
          <p:spPr>
            <a:xfrm>
              <a:off x="4454" y="2129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cxnSp>
          <p:nvCxnSpPr>
            <p:cNvPr id="952" name="Google Shape;952;p57"/>
            <p:cNvCxnSpPr>
              <a:stCxn id="953" idx="0"/>
              <a:endCxn id="951" idx="4"/>
            </p:cNvCxnSpPr>
            <p:nvPr/>
          </p:nvCxnSpPr>
          <p:spPr>
            <a:xfrm flipH="1" rot="10800000">
              <a:off x="4495" y="2544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54" name="Google Shape;954;p57"/>
          <p:cNvGrpSpPr/>
          <p:nvPr/>
        </p:nvGrpSpPr>
        <p:grpSpPr>
          <a:xfrm>
            <a:off x="5534027" y="1028702"/>
            <a:ext cx="238125" cy="617934"/>
            <a:chOff x="4579" y="1056"/>
            <a:chExt cx="413" cy="1055"/>
          </a:xfrm>
        </p:grpSpPr>
        <p:sp>
          <p:nvSpPr>
            <p:cNvPr id="955" name="Google Shape;955;p57"/>
            <p:cNvSpPr/>
            <p:nvPr/>
          </p:nvSpPr>
          <p:spPr>
            <a:xfrm>
              <a:off x="4579" y="1056"/>
              <a:ext cx="413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6" name="Google Shape;956;p57"/>
            <p:cNvCxnSpPr>
              <a:stCxn id="951" idx="0"/>
              <a:endCxn id="955" idx="4"/>
            </p:cNvCxnSpPr>
            <p:nvPr/>
          </p:nvCxnSpPr>
          <p:spPr>
            <a:xfrm rot="10800000">
              <a:off x="4662" y="1511"/>
              <a:ext cx="0" cy="6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57" name="Google Shape;957;p57"/>
          <p:cNvGrpSpPr/>
          <p:nvPr/>
        </p:nvGrpSpPr>
        <p:grpSpPr>
          <a:xfrm>
            <a:off x="3600646" y="1600202"/>
            <a:ext cx="696318" cy="239068"/>
            <a:chOff x="1219" y="2049"/>
            <a:chExt cx="1210" cy="416"/>
          </a:xfrm>
        </p:grpSpPr>
        <p:sp>
          <p:nvSpPr>
            <p:cNvPr id="958" name="Google Shape;958;p57"/>
            <p:cNvSpPr/>
            <p:nvPr/>
          </p:nvSpPr>
          <p:spPr>
            <a:xfrm>
              <a:off x="2015" y="2049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cxnSp>
          <p:nvCxnSpPr>
            <p:cNvPr id="959" name="Google Shape;959;p57"/>
            <p:cNvCxnSpPr/>
            <p:nvPr/>
          </p:nvCxnSpPr>
          <p:spPr>
            <a:xfrm flipH="1" rot="10800000">
              <a:off x="1219" y="2248"/>
              <a:ext cx="846" cy="217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0" name="Google Shape;960;p57"/>
          <p:cNvGrpSpPr/>
          <p:nvPr/>
        </p:nvGrpSpPr>
        <p:grpSpPr>
          <a:xfrm>
            <a:off x="3558778" y="1257301"/>
            <a:ext cx="534576" cy="376597"/>
            <a:chOff x="1147" y="1453"/>
            <a:chExt cx="929" cy="655"/>
          </a:xfrm>
        </p:grpSpPr>
        <p:sp>
          <p:nvSpPr>
            <p:cNvPr id="961" name="Google Shape;961;p57"/>
            <p:cNvSpPr/>
            <p:nvPr/>
          </p:nvSpPr>
          <p:spPr>
            <a:xfrm>
              <a:off x="1147" y="1453"/>
              <a:ext cx="413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cxnSp>
          <p:nvCxnSpPr>
            <p:cNvPr id="962" name="Google Shape;962;p57"/>
            <p:cNvCxnSpPr>
              <a:stCxn id="912" idx="1"/>
              <a:endCxn id="961" idx="5"/>
            </p:cNvCxnSpPr>
            <p:nvPr/>
          </p:nvCxnSpPr>
          <p:spPr>
            <a:xfrm rot="10800000">
              <a:off x="1476" y="1808"/>
              <a:ext cx="6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3" name="Google Shape;963;p57"/>
          <p:cNvGrpSpPr/>
          <p:nvPr/>
        </p:nvGrpSpPr>
        <p:grpSpPr>
          <a:xfrm>
            <a:off x="3814259" y="1051322"/>
            <a:ext cx="410079" cy="286777"/>
            <a:chOff x="1591" y="1096"/>
            <a:chExt cx="713" cy="498"/>
          </a:xfrm>
        </p:grpSpPr>
        <p:sp>
          <p:nvSpPr>
            <p:cNvPr id="964" name="Google Shape;964;p57"/>
            <p:cNvSpPr/>
            <p:nvPr/>
          </p:nvSpPr>
          <p:spPr>
            <a:xfrm>
              <a:off x="1891" y="1096"/>
              <a:ext cx="413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cxnSp>
          <p:nvCxnSpPr>
            <p:cNvPr id="965" name="Google Shape;965;p57"/>
            <p:cNvCxnSpPr>
              <a:endCxn id="964" idx="2"/>
            </p:cNvCxnSpPr>
            <p:nvPr/>
          </p:nvCxnSpPr>
          <p:spPr>
            <a:xfrm flipH="1" rot="10800000">
              <a:off x="1591" y="1295"/>
              <a:ext cx="3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6" name="Google Shape;966;p57"/>
          <p:cNvGrpSpPr/>
          <p:nvPr/>
        </p:nvGrpSpPr>
        <p:grpSpPr>
          <a:xfrm>
            <a:off x="4262075" y="1234678"/>
            <a:ext cx="605201" cy="398937"/>
            <a:chOff x="2369" y="1414"/>
            <a:chExt cx="1052" cy="694"/>
          </a:xfrm>
        </p:grpSpPr>
        <p:sp>
          <p:nvSpPr>
            <p:cNvPr id="967" name="Google Shape;967;p57"/>
            <p:cNvSpPr/>
            <p:nvPr/>
          </p:nvSpPr>
          <p:spPr>
            <a:xfrm>
              <a:off x="3007" y="1414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cxnSp>
          <p:nvCxnSpPr>
            <p:cNvPr id="968" name="Google Shape;968;p57"/>
            <p:cNvCxnSpPr>
              <a:stCxn id="958" idx="7"/>
              <a:endCxn id="967" idx="3"/>
            </p:cNvCxnSpPr>
            <p:nvPr/>
          </p:nvCxnSpPr>
          <p:spPr>
            <a:xfrm flipH="1" rot="10800000">
              <a:off x="2369" y="1808"/>
              <a:ext cx="6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69" name="Google Shape;969;p57"/>
          <p:cNvGrpSpPr/>
          <p:nvPr/>
        </p:nvGrpSpPr>
        <p:grpSpPr>
          <a:xfrm>
            <a:off x="4296964" y="1508522"/>
            <a:ext cx="903687" cy="228600"/>
            <a:chOff x="2429" y="1890"/>
            <a:chExt cx="1571" cy="397"/>
          </a:xfrm>
        </p:grpSpPr>
        <p:sp>
          <p:nvSpPr>
            <p:cNvPr id="949" name="Google Shape;949;p57"/>
            <p:cNvSpPr/>
            <p:nvPr/>
          </p:nvSpPr>
          <p:spPr>
            <a:xfrm>
              <a:off x="3586" y="1890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cxnSp>
          <p:nvCxnSpPr>
            <p:cNvPr id="970" name="Google Shape;970;p57"/>
            <p:cNvCxnSpPr>
              <a:stCxn id="958" idx="6"/>
              <a:endCxn id="949" idx="2"/>
            </p:cNvCxnSpPr>
            <p:nvPr/>
          </p:nvCxnSpPr>
          <p:spPr>
            <a:xfrm flipH="1" rot="10800000">
              <a:off x="2429" y="1947"/>
              <a:ext cx="12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53" name="Google Shape;953;p57"/>
          <p:cNvSpPr/>
          <p:nvPr/>
        </p:nvSpPr>
        <p:spPr>
          <a:xfrm>
            <a:off x="5367338" y="2058593"/>
            <a:ext cx="238125" cy="227410"/>
          </a:xfrm>
          <a:prstGeom prst="flowChartConnector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1100"/>
          </a:p>
        </p:txBody>
      </p:sp>
      <p:cxnSp>
        <p:nvCxnSpPr>
          <p:cNvPr id="971" name="Google Shape;971;p57"/>
          <p:cNvCxnSpPr>
            <a:stCxn id="949" idx="5"/>
            <a:endCxn id="953" idx="1"/>
          </p:cNvCxnSpPr>
          <p:nvPr/>
        </p:nvCxnSpPr>
        <p:spPr>
          <a:xfrm>
            <a:off x="5165785" y="1703645"/>
            <a:ext cx="236400" cy="3882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72" name="Google Shape;972;p57"/>
          <p:cNvGrpSpPr/>
          <p:nvPr/>
        </p:nvGrpSpPr>
        <p:grpSpPr>
          <a:xfrm>
            <a:off x="3987404" y="1056088"/>
            <a:ext cx="641605" cy="292769"/>
            <a:chOff x="1891" y="1104"/>
            <a:chExt cx="1116" cy="509"/>
          </a:xfrm>
        </p:grpSpPr>
        <p:cxnSp>
          <p:nvCxnSpPr>
            <p:cNvPr id="973" name="Google Shape;973;p57"/>
            <p:cNvCxnSpPr>
              <a:stCxn id="967" idx="2"/>
              <a:endCxn id="974" idx="6"/>
            </p:cNvCxnSpPr>
            <p:nvPr/>
          </p:nvCxnSpPr>
          <p:spPr>
            <a:xfrm rot="10800000">
              <a:off x="2407" y="1313"/>
              <a:ext cx="600" cy="300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4" name="Google Shape;974;p57"/>
            <p:cNvSpPr/>
            <p:nvPr/>
          </p:nvSpPr>
          <p:spPr>
            <a:xfrm>
              <a:off x="1891" y="1104"/>
              <a:ext cx="413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5" name="Google Shape;975;p57"/>
          <p:cNvGrpSpPr/>
          <p:nvPr/>
        </p:nvGrpSpPr>
        <p:grpSpPr>
          <a:xfrm>
            <a:off x="4639866" y="1241825"/>
            <a:ext cx="857594" cy="438289"/>
            <a:chOff x="3024" y="1427"/>
            <a:chExt cx="1492" cy="761"/>
          </a:xfrm>
        </p:grpSpPr>
        <p:cxnSp>
          <p:nvCxnSpPr>
            <p:cNvPr id="976" name="Google Shape;976;p57"/>
            <p:cNvCxnSpPr>
              <a:stCxn id="951" idx="1"/>
              <a:endCxn id="967" idx="6"/>
            </p:cNvCxnSpPr>
            <p:nvPr/>
          </p:nvCxnSpPr>
          <p:spPr>
            <a:xfrm flipH="1" rot="5400000">
              <a:off x="3616" y="1288"/>
              <a:ext cx="600" cy="1200"/>
            </a:xfrm>
            <a:prstGeom prst="curvedConnector2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7" name="Google Shape;977;p57"/>
            <p:cNvSpPr/>
            <p:nvPr/>
          </p:nvSpPr>
          <p:spPr>
            <a:xfrm>
              <a:off x="3024" y="1427"/>
              <a:ext cx="414" cy="397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57"/>
          <p:cNvCxnSpPr/>
          <p:nvPr/>
        </p:nvCxnSpPr>
        <p:spPr>
          <a:xfrm>
            <a:off x="2" y="2528888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57"/>
          <p:cNvSpPr/>
          <p:nvPr/>
        </p:nvSpPr>
        <p:spPr>
          <a:xfrm>
            <a:off x="4605341" y="2608660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7"/>
          <p:cNvSpPr/>
          <p:nvPr/>
        </p:nvSpPr>
        <p:spPr>
          <a:xfrm>
            <a:off x="2796779" y="2978948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7"/>
          <p:cNvSpPr/>
          <p:nvPr/>
        </p:nvSpPr>
        <p:spPr>
          <a:xfrm>
            <a:off x="2374111" y="3338517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7"/>
          <p:cNvSpPr/>
          <p:nvPr/>
        </p:nvSpPr>
        <p:spPr>
          <a:xfrm>
            <a:off x="2899172" y="3338517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7"/>
          <p:cNvSpPr/>
          <p:nvPr/>
        </p:nvSpPr>
        <p:spPr>
          <a:xfrm>
            <a:off x="3514729" y="332541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7"/>
          <p:cNvSpPr/>
          <p:nvPr/>
        </p:nvSpPr>
        <p:spPr>
          <a:xfrm>
            <a:off x="2372916" y="3755236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7"/>
          <p:cNvSpPr/>
          <p:nvPr/>
        </p:nvSpPr>
        <p:spPr>
          <a:xfrm>
            <a:off x="2892029" y="3749279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7"/>
          <p:cNvSpPr/>
          <p:nvPr/>
        </p:nvSpPr>
        <p:spPr>
          <a:xfrm>
            <a:off x="3244454" y="3736186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7"/>
          <p:cNvSpPr/>
          <p:nvPr/>
        </p:nvSpPr>
        <p:spPr>
          <a:xfrm>
            <a:off x="3751660" y="3729042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7"/>
          <p:cNvSpPr/>
          <p:nvPr/>
        </p:nvSpPr>
        <p:spPr>
          <a:xfrm>
            <a:off x="3065860" y="4132660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7"/>
          <p:cNvSpPr/>
          <p:nvPr/>
        </p:nvSpPr>
        <p:spPr>
          <a:xfrm>
            <a:off x="3399235" y="4138617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7"/>
          <p:cNvSpPr/>
          <p:nvPr/>
        </p:nvSpPr>
        <p:spPr>
          <a:xfrm>
            <a:off x="3078961" y="4511279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7"/>
          <p:cNvSpPr/>
          <p:nvPr/>
        </p:nvSpPr>
        <p:spPr>
          <a:xfrm>
            <a:off x="3744516" y="4139804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7"/>
          <p:cNvSpPr/>
          <p:nvPr/>
        </p:nvSpPr>
        <p:spPr>
          <a:xfrm>
            <a:off x="3579023" y="4505329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7"/>
          <p:cNvSpPr/>
          <p:nvPr/>
        </p:nvSpPr>
        <p:spPr>
          <a:xfrm>
            <a:off x="3940973" y="452556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7"/>
          <p:cNvSpPr/>
          <p:nvPr/>
        </p:nvSpPr>
        <p:spPr>
          <a:xfrm>
            <a:off x="3590929" y="4857754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5" name="Google Shape;995;p57"/>
          <p:cNvCxnSpPr/>
          <p:nvPr/>
        </p:nvCxnSpPr>
        <p:spPr>
          <a:xfrm rot="10800000">
            <a:off x="3618310" y="3550448"/>
            <a:ext cx="232172" cy="135731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57"/>
          <p:cNvCxnSpPr/>
          <p:nvPr/>
        </p:nvCxnSpPr>
        <p:spPr>
          <a:xfrm rot="10800000">
            <a:off x="3328990" y="3940973"/>
            <a:ext cx="194072" cy="160735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57"/>
          <p:cNvCxnSpPr/>
          <p:nvPr/>
        </p:nvCxnSpPr>
        <p:spPr>
          <a:xfrm rot="10800000">
            <a:off x="3854057" y="3939780"/>
            <a:ext cx="2381" cy="16787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57"/>
          <p:cNvCxnSpPr/>
          <p:nvPr/>
        </p:nvCxnSpPr>
        <p:spPr>
          <a:xfrm rot="10800000">
            <a:off x="3846910" y="4343401"/>
            <a:ext cx="194072" cy="147638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57"/>
          <p:cNvCxnSpPr/>
          <p:nvPr/>
        </p:nvCxnSpPr>
        <p:spPr>
          <a:xfrm flipH="1" rot="10800000">
            <a:off x="3688557" y="4344591"/>
            <a:ext cx="159544" cy="122634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57"/>
          <p:cNvCxnSpPr/>
          <p:nvPr/>
        </p:nvCxnSpPr>
        <p:spPr>
          <a:xfrm flipH="1" rot="10800000">
            <a:off x="3675464" y="4710116"/>
            <a:ext cx="5953" cy="129779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57"/>
          <p:cNvSpPr/>
          <p:nvPr/>
        </p:nvSpPr>
        <p:spPr>
          <a:xfrm>
            <a:off x="4606528" y="2609854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7"/>
          <p:cNvSpPr/>
          <p:nvPr/>
        </p:nvSpPr>
        <p:spPr>
          <a:xfrm>
            <a:off x="2797973" y="2980135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7"/>
          <p:cNvSpPr/>
          <p:nvPr/>
        </p:nvSpPr>
        <p:spPr>
          <a:xfrm>
            <a:off x="4893473" y="2930129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7"/>
          <p:cNvSpPr/>
          <p:nvPr/>
        </p:nvSpPr>
        <p:spPr>
          <a:xfrm>
            <a:off x="6201966" y="2942035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7"/>
          <p:cNvSpPr/>
          <p:nvPr/>
        </p:nvSpPr>
        <p:spPr>
          <a:xfrm>
            <a:off x="2375297" y="3339704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7"/>
          <p:cNvSpPr/>
          <p:nvPr/>
        </p:nvSpPr>
        <p:spPr>
          <a:xfrm>
            <a:off x="2900367" y="3339704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7"/>
          <p:cNvSpPr/>
          <p:nvPr/>
        </p:nvSpPr>
        <p:spPr>
          <a:xfrm>
            <a:off x="3515916" y="3326611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7"/>
          <p:cNvSpPr/>
          <p:nvPr/>
        </p:nvSpPr>
        <p:spPr>
          <a:xfrm>
            <a:off x="2374111" y="3756422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7"/>
          <p:cNvSpPr/>
          <p:nvPr/>
        </p:nvSpPr>
        <p:spPr>
          <a:xfrm>
            <a:off x="2893223" y="3744516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7"/>
          <p:cNvSpPr/>
          <p:nvPr/>
        </p:nvSpPr>
        <p:spPr>
          <a:xfrm>
            <a:off x="3245648" y="3737372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7"/>
          <p:cNvSpPr/>
          <p:nvPr/>
        </p:nvSpPr>
        <p:spPr>
          <a:xfrm>
            <a:off x="3752854" y="3730229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7"/>
          <p:cNvSpPr/>
          <p:nvPr/>
        </p:nvSpPr>
        <p:spPr>
          <a:xfrm>
            <a:off x="3067054" y="4133854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7"/>
          <p:cNvSpPr/>
          <p:nvPr/>
        </p:nvSpPr>
        <p:spPr>
          <a:xfrm>
            <a:off x="3400429" y="4139804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7"/>
          <p:cNvSpPr/>
          <p:nvPr/>
        </p:nvSpPr>
        <p:spPr>
          <a:xfrm>
            <a:off x="3086104" y="4512473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7"/>
          <p:cNvSpPr/>
          <p:nvPr/>
        </p:nvSpPr>
        <p:spPr>
          <a:xfrm>
            <a:off x="3745711" y="4140998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7"/>
          <p:cNvSpPr/>
          <p:nvPr/>
        </p:nvSpPr>
        <p:spPr>
          <a:xfrm>
            <a:off x="3580210" y="4506516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7"/>
          <p:cNvSpPr/>
          <p:nvPr/>
        </p:nvSpPr>
        <p:spPr>
          <a:xfrm>
            <a:off x="3942160" y="4526761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7"/>
          <p:cNvSpPr/>
          <p:nvPr/>
        </p:nvSpPr>
        <p:spPr>
          <a:xfrm>
            <a:off x="3592116" y="4858941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7"/>
          <p:cNvSpPr/>
          <p:nvPr/>
        </p:nvSpPr>
        <p:spPr>
          <a:xfrm>
            <a:off x="2374111" y="3750473"/>
            <a:ext cx="217885" cy="198835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57"/>
          <p:cNvSpPr/>
          <p:nvPr/>
        </p:nvSpPr>
        <p:spPr>
          <a:xfrm>
            <a:off x="2375297" y="3333754"/>
            <a:ext cx="217884" cy="198835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57"/>
          <p:cNvSpPr/>
          <p:nvPr/>
        </p:nvSpPr>
        <p:spPr>
          <a:xfrm>
            <a:off x="2893223" y="3744516"/>
            <a:ext cx="217885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7"/>
          <p:cNvSpPr/>
          <p:nvPr/>
        </p:nvSpPr>
        <p:spPr>
          <a:xfrm>
            <a:off x="2900367" y="3333754"/>
            <a:ext cx="217885" cy="198835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7"/>
          <p:cNvSpPr/>
          <p:nvPr/>
        </p:nvSpPr>
        <p:spPr>
          <a:xfrm>
            <a:off x="3067054" y="4127897"/>
            <a:ext cx="217885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57"/>
          <p:cNvSpPr/>
          <p:nvPr/>
        </p:nvSpPr>
        <p:spPr>
          <a:xfrm>
            <a:off x="3080147" y="4506516"/>
            <a:ext cx="217884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57"/>
          <p:cNvGrpSpPr/>
          <p:nvPr/>
        </p:nvGrpSpPr>
        <p:grpSpPr>
          <a:xfrm>
            <a:off x="4366023" y="2024063"/>
            <a:ext cx="441722" cy="323850"/>
            <a:chOff x="2762" y="1745"/>
            <a:chExt cx="371" cy="272"/>
          </a:xfrm>
        </p:grpSpPr>
        <p:cxnSp>
          <p:nvCxnSpPr>
            <p:cNvPr id="1026" name="Google Shape;1026;p57"/>
            <p:cNvCxnSpPr/>
            <p:nvPr/>
          </p:nvCxnSpPr>
          <p:spPr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7" name="Google Shape;1027;p57"/>
            <p:cNvSpPr/>
            <p:nvPr/>
          </p:nvSpPr>
          <p:spPr>
            <a:xfrm>
              <a:off x="2762" y="1825"/>
              <a:ext cx="200" cy="192"/>
            </a:xfrm>
            <a:prstGeom prst="flowChartConnector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57"/>
          <p:cNvSpPr/>
          <p:nvPr/>
        </p:nvSpPr>
        <p:spPr>
          <a:xfrm>
            <a:off x="3245648" y="3737372"/>
            <a:ext cx="217885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57"/>
          <p:cNvSpPr/>
          <p:nvPr/>
        </p:nvSpPr>
        <p:spPr>
          <a:xfrm>
            <a:off x="3400429" y="4139804"/>
            <a:ext cx="217885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57"/>
          <p:cNvSpPr/>
          <p:nvPr/>
        </p:nvSpPr>
        <p:spPr>
          <a:xfrm>
            <a:off x="3580210" y="4506516"/>
            <a:ext cx="217884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57"/>
          <p:cNvSpPr/>
          <p:nvPr/>
        </p:nvSpPr>
        <p:spPr>
          <a:xfrm>
            <a:off x="3592116" y="4858941"/>
            <a:ext cx="217884" cy="198834"/>
          </a:xfrm>
          <a:prstGeom prst="ellipse">
            <a:avLst/>
          </a:pr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7"/>
          <p:cNvSpPr txBox="1"/>
          <p:nvPr/>
        </p:nvSpPr>
        <p:spPr>
          <a:xfrm>
            <a:off x="285750" y="1028702"/>
            <a:ext cx="1710928" cy="10041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expand a deepest node first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Implementation: Fringe is a LIFO stack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Search Algorithm Properties</a:t>
            </a:r>
            <a:endParaRPr/>
          </a:p>
        </p:txBody>
      </p:sp>
      <p:sp>
        <p:nvSpPr>
          <p:cNvPr id="1039" name="Google Shape;1039;p58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40" name="Google Shape;104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731" y="1082279"/>
            <a:ext cx="4379118" cy="330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Search Algorithm Properties</a:t>
            </a:r>
            <a:endParaRPr/>
          </a:p>
        </p:txBody>
      </p:sp>
      <p:sp>
        <p:nvSpPr>
          <p:cNvPr id="1047" name="Google Shape;1047;p59"/>
          <p:cNvSpPr txBox="1"/>
          <p:nvPr>
            <p:ph idx="1" type="body"/>
          </p:nvPr>
        </p:nvSpPr>
        <p:spPr>
          <a:xfrm>
            <a:off x="304800" y="9715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Complete: Guaranteed to find a solution if one exists?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Optimal: Guaranteed to find the least cost path?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Time complexity?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Space complexity?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Cartoon of search tree: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b is the branching factor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m is the maximum depth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solutions at various depths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Number of nodes in entire tree?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1 + b + b</a:t>
            </a:r>
            <a:r>
              <a:rPr baseline="30000" lang="en" sz="1500"/>
              <a:t>2</a:t>
            </a:r>
            <a:r>
              <a:rPr lang="en" sz="1500"/>
              <a:t> + …. b</a:t>
            </a:r>
            <a:r>
              <a:rPr baseline="30000" lang="en" sz="1500"/>
              <a:t>m</a:t>
            </a:r>
            <a:r>
              <a:rPr lang="en" sz="1500"/>
              <a:t> = O(b</a:t>
            </a:r>
            <a:r>
              <a:rPr baseline="30000" lang="en" sz="1500"/>
              <a:t>m</a:t>
            </a:r>
            <a:r>
              <a:rPr lang="en" sz="1500"/>
              <a:t>)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048" name="Google Shape;1048;p59"/>
          <p:cNvSpPr/>
          <p:nvPr/>
        </p:nvSpPr>
        <p:spPr>
          <a:xfrm>
            <a:off x="5053013" y="2072881"/>
            <a:ext cx="2195513" cy="1915715"/>
          </a:xfrm>
          <a:custGeom>
            <a:rect b="b" l="l" r="r" t="t"/>
            <a:pathLst>
              <a:path extrusionOk="0" h="1609" w="1844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59"/>
          <p:cNvSpPr/>
          <p:nvPr/>
        </p:nvSpPr>
        <p:spPr>
          <a:xfrm>
            <a:off x="6068615" y="2020492"/>
            <a:ext cx="134541" cy="1345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59"/>
          <p:cNvSpPr/>
          <p:nvPr/>
        </p:nvSpPr>
        <p:spPr>
          <a:xfrm>
            <a:off x="5894786" y="2339580"/>
            <a:ext cx="134541" cy="1345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59"/>
          <p:cNvSpPr/>
          <p:nvPr/>
        </p:nvSpPr>
        <p:spPr>
          <a:xfrm>
            <a:off x="6251972" y="2332435"/>
            <a:ext cx="134541" cy="1345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9"/>
          <p:cNvSpPr txBox="1"/>
          <p:nvPr/>
        </p:nvSpPr>
        <p:spPr>
          <a:xfrm>
            <a:off x="5992417" y="2227661"/>
            <a:ext cx="205979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100"/>
          </a:p>
        </p:txBody>
      </p:sp>
      <p:sp>
        <p:nvSpPr>
          <p:cNvPr id="1053" name="Google Shape;1053;p59"/>
          <p:cNvSpPr/>
          <p:nvPr/>
        </p:nvSpPr>
        <p:spPr>
          <a:xfrm>
            <a:off x="5979320" y="2193131"/>
            <a:ext cx="333375" cy="66675"/>
          </a:xfrm>
          <a:custGeom>
            <a:rect b="b" l="l" r="r" t="t"/>
            <a:pathLst>
              <a:path extrusionOk="0" h="56" w="28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59"/>
          <p:cNvSpPr txBox="1"/>
          <p:nvPr/>
        </p:nvSpPr>
        <p:spPr>
          <a:xfrm>
            <a:off x="6280546" y="2041924"/>
            <a:ext cx="223838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1055" name="Google Shape;1055;p59"/>
          <p:cNvSpPr txBox="1"/>
          <p:nvPr/>
        </p:nvSpPr>
        <p:spPr>
          <a:xfrm>
            <a:off x="7350919" y="1931195"/>
            <a:ext cx="83939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node</a:t>
            </a:r>
            <a:endParaRPr sz="1100"/>
          </a:p>
        </p:txBody>
      </p:sp>
      <p:sp>
        <p:nvSpPr>
          <p:cNvPr id="1056" name="Google Shape;1056;p59"/>
          <p:cNvSpPr txBox="1"/>
          <p:nvPr/>
        </p:nvSpPr>
        <p:spPr>
          <a:xfrm>
            <a:off x="7352111" y="2196703"/>
            <a:ext cx="839391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nodes</a:t>
            </a:r>
            <a:endParaRPr sz="1100"/>
          </a:p>
        </p:txBody>
      </p:sp>
      <p:sp>
        <p:nvSpPr>
          <p:cNvPr id="1057" name="Google Shape;1057;p59"/>
          <p:cNvSpPr txBox="1"/>
          <p:nvPr/>
        </p:nvSpPr>
        <p:spPr>
          <a:xfrm>
            <a:off x="7352111" y="2505075"/>
            <a:ext cx="839391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</a:t>
            </a:r>
            <a:endParaRPr sz="1100"/>
          </a:p>
        </p:txBody>
      </p:sp>
      <p:sp>
        <p:nvSpPr>
          <p:cNvPr id="1058" name="Google Shape;1058;p59"/>
          <p:cNvSpPr txBox="1"/>
          <p:nvPr/>
        </p:nvSpPr>
        <p:spPr>
          <a:xfrm>
            <a:off x="7362827" y="3724277"/>
            <a:ext cx="1095375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</a:t>
            </a:r>
            <a:endParaRPr sz="1100"/>
          </a:p>
        </p:txBody>
      </p:sp>
      <p:sp>
        <p:nvSpPr>
          <p:cNvPr id="1059" name="Google Shape;1059;p59"/>
          <p:cNvSpPr/>
          <p:nvPr/>
        </p:nvSpPr>
        <p:spPr>
          <a:xfrm>
            <a:off x="6037660" y="3926681"/>
            <a:ext cx="134540" cy="134541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9"/>
          <p:cNvSpPr/>
          <p:nvPr/>
        </p:nvSpPr>
        <p:spPr>
          <a:xfrm>
            <a:off x="6437711" y="3119438"/>
            <a:ext cx="134541" cy="134541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9"/>
          <p:cNvSpPr/>
          <p:nvPr/>
        </p:nvSpPr>
        <p:spPr>
          <a:xfrm>
            <a:off x="4729163" y="1885952"/>
            <a:ext cx="198834" cy="2108597"/>
          </a:xfrm>
          <a:prstGeom prst="leftBrace">
            <a:avLst>
              <a:gd fmla="val 8837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59"/>
          <p:cNvSpPr txBox="1"/>
          <p:nvPr/>
        </p:nvSpPr>
        <p:spPr>
          <a:xfrm>
            <a:off x="3926682" y="2794399"/>
            <a:ext cx="948928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tiers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0"/>
          <p:cNvSpPr/>
          <p:nvPr/>
        </p:nvSpPr>
        <p:spPr>
          <a:xfrm>
            <a:off x="5511401" y="1502567"/>
            <a:ext cx="1429941" cy="1915716"/>
          </a:xfrm>
          <a:custGeom>
            <a:rect b="b" l="l" r="r" t="t"/>
            <a:pathLst>
              <a:path extrusionOk="0" h="10000" w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6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(DFS) Properties</a:t>
            </a:r>
            <a:endParaRPr/>
          </a:p>
        </p:txBody>
      </p:sp>
      <p:grpSp>
        <p:nvGrpSpPr>
          <p:cNvPr id="1070" name="Google Shape;1070;p60"/>
          <p:cNvGrpSpPr/>
          <p:nvPr/>
        </p:nvGrpSpPr>
        <p:grpSpPr>
          <a:xfrm>
            <a:off x="4514850" y="1314451"/>
            <a:ext cx="4400550" cy="2175272"/>
            <a:chOff x="1328738" y="2012950"/>
            <a:chExt cx="5867400" cy="2900363"/>
          </a:xfrm>
        </p:grpSpPr>
        <p:sp>
          <p:nvSpPr>
            <p:cNvPr id="1071" name="Google Shape;1071;p60"/>
            <p:cNvSpPr/>
            <p:nvPr/>
          </p:nvSpPr>
          <p:spPr>
            <a:xfrm>
              <a:off x="2655888" y="2262188"/>
              <a:ext cx="2927350" cy="2554287"/>
            </a:xfrm>
            <a:custGeom>
              <a:rect b="b" l="l" r="r" t="t"/>
              <a:pathLst>
                <a:path extrusionOk="0" h="1609" w="1844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0"/>
            <p:cNvSpPr/>
            <p:nvPr/>
          </p:nvSpPr>
          <p:spPr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0"/>
            <p:cNvSpPr/>
            <p:nvPr/>
          </p:nvSpPr>
          <p:spPr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0"/>
            <p:cNvSpPr/>
            <p:nvPr/>
          </p:nvSpPr>
          <p:spPr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0"/>
            <p:cNvSpPr txBox="1"/>
            <p:nvPr/>
          </p:nvSpPr>
          <p:spPr>
            <a:xfrm>
              <a:off x="3908425" y="2468563"/>
              <a:ext cx="274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100"/>
            </a:p>
          </p:txBody>
        </p:sp>
        <p:sp>
          <p:nvSpPr>
            <p:cNvPr id="1076" name="Google Shape;1076;p60"/>
            <p:cNvSpPr/>
            <p:nvPr/>
          </p:nvSpPr>
          <p:spPr>
            <a:xfrm>
              <a:off x="3890963" y="2422525"/>
              <a:ext cx="444500" cy="88900"/>
            </a:xfrm>
            <a:custGeom>
              <a:rect b="b" l="l" r="r" t="t"/>
              <a:pathLst>
                <a:path extrusionOk="0" h="56" w="280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0"/>
            <p:cNvSpPr txBox="1"/>
            <p:nvPr/>
          </p:nvSpPr>
          <p:spPr>
            <a:xfrm>
              <a:off x="4292599" y="2220913"/>
              <a:ext cx="2984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1078" name="Google Shape;1078;p60"/>
            <p:cNvSpPr txBox="1"/>
            <p:nvPr/>
          </p:nvSpPr>
          <p:spPr>
            <a:xfrm>
              <a:off x="5719763" y="2073275"/>
              <a:ext cx="11191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node</a:t>
              </a:r>
              <a:endParaRPr sz="1100"/>
            </a:p>
          </p:txBody>
        </p:sp>
        <p:sp>
          <p:nvSpPr>
            <p:cNvPr id="1079" name="Google Shape;1079;p60"/>
            <p:cNvSpPr txBox="1"/>
            <p:nvPr/>
          </p:nvSpPr>
          <p:spPr>
            <a:xfrm>
              <a:off x="5721350" y="2427287"/>
              <a:ext cx="1119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 nodes</a:t>
              </a:r>
              <a:endParaRPr sz="1100"/>
            </a:p>
          </p:txBody>
        </p:sp>
        <p:sp>
          <p:nvSpPr>
            <p:cNvPr id="1080" name="Google Shape;1080;p60"/>
            <p:cNvSpPr txBox="1"/>
            <p:nvPr/>
          </p:nvSpPr>
          <p:spPr>
            <a:xfrm>
              <a:off x="5721350" y="2838450"/>
              <a:ext cx="1119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aseline="30000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nodes</a:t>
              </a:r>
              <a:endParaRPr sz="1100"/>
            </a:p>
          </p:txBody>
        </p:sp>
        <p:sp>
          <p:nvSpPr>
            <p:cNvPr id="1081" name="Google Shape;1081;p60"/>
            <p:cNvSpPr txBox="1"/>
            <p:nvPr/>
          </p:nvSpPr>
          <p:spPr>
            <a:xfrm>
              <a:off x="5735638" y="4464050"/>
              <a:ext cx="14605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aseline="30000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nodes</a:t>
              </a:r>
              <a:endParaRPr sz="1100"/>
            </a:p>
          </p:txBody>
        </p:sp>
        <p:sp>
          <p:nvSpPr>
            <p:cNvPr id="1082" name="Google Shape;1082;p60"/>
            <p:cNvSpPr/>
            <p:nvPr/>
          </p:nvSpPr>
          <p:spPr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0"/>
            <p:cNvSpPr/>
            <p:nvPr/>
          </p:nvSpPr>
          <p:spPr>
            <a:xfrm>
              <a:off x="2224088" y="2012950"/>
              <a:ext cx="265112" cy="2811463"/>
            </a:xfrm>
            <a:prstGeom prst="leftBrace">
              <a:avLst>
                <a:gd fmla="val 8837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0"/>
            <p:cNvSpPr txBox="1"/>
            <p:nvPr/>
          </p:nvSpPr>
          <p:spPr>
            <a:xfrm>
              <a:off x="1328738" y="3224213"/>
              <a:ext cx="1265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 tiers</a:t>
              </a:r>
              <a:endParaRPr sz="1100"/>
            </a:p>
          </p:txBody>
        </p:sp>
      </p:grpSp>
      <p:sp>
        <p:nvSpPr>
          <p:cNvPr id="1085" name="Google Shape;1085;p60"/>
          <p:cNvSpPr txBox="1"/>
          <p:nvPr>
            <p:ph idx="1" type="body"/>
          </p:nvPr>
        </p:nvSpPr>
        <p:spPr>
          <a:xfrm>
            <a:off x="190500" y="1025127"/>
            <a:ext cx="409575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What nodes DFS expand?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Some left prefix of the tree.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Could process the whole tree!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If m is finite, takes time O(b</a:t>
            </a:r>
            <a:r>
              <a:rPr baseline="30000" lang="en" sz="1500"/>
              <a:t>m</a:t>
            </a:r>
            <a:r>
              <a:rPr lang="en" sz="1500"/>
              <a:t>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How much space does the fringe take?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Only has siblings on path to root, so O(bm)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Is it complete?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m could be infinite, so only if we prevent cycles (more later)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Is it optimal?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No, it finds the “leftmost” solution, regardless of depth or cost</a:t>
            </a:r>
            <a:endParaRPr/>
          </a:p>
          <a:p>
            <a:pPr indent="-127000" lvl="1" marL="5588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086" name="Google Shape;1086;p60"/>
          <p:cNvSpPr/>
          <p:nvPr/>
        </p:nvSpPr>
        <p:spPr>
          <a:xfrm>
            <a:off x="5542360" y="1542988"/>
            <a:ext cx="1029872" cy="1858628"/>
          </a:xfrm>
          <a:custGeom>
            <a:rect b="b" l="l" r="r" t="t"/>
            <a:pathLst>
              <a:path extrusionOk="0" h="10000" w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0"/>
          <p:cNvSpPr/>
          <p:nvPr/>
        </p:nvSpPr>
        <p:spPr>
          <a:xfrm>
            <a:off x="5542380" y="1543052"/>
            <a:ext cx="1029884" cy="1885949"/>
          </a:xfrm>
          <a:custGeom>
            <a:rect b="b" l="l" r="r" t="t"/>
            <a:pathLst>
              <a:path extrusionOk="0" h="10147" w="16352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60"/>
          <p:cNvSpPr/>
          <p:nvPr/>
        </p:nvSpPr>
        <p:spPr>
          <a:xfrm>
            <a:off x="7066360" y="2571752"/>
            <a:ext cx="134540" cy="134541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1095" name="Google Shape;1095;p61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96" name="Google Shape;10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42900"/>
            <a:ext cx="585216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grpSp>
        <p:nvGrpSpPr>
          <p:cNvPr id="1103" name="Google Shape;1103;p62"/>
          <p:cNvGrpSpPr/>
          <p:nvPr/>
        </p:nvGrpSpPr>
        <p:grpSpPr>
          <a:xfrm>
            <a:off x="2414585" y="2624140"/>
            <a:ext cx="4114800" cy="2516693"/>
            <a:chOff x="48" y="2332"/>
            <a:chExt cx="3456" cy="2406"/>
          </a:xfrm>
        </p:grpSpPr>
        <p:sp>
          <p:nvSpPr>
            <p:cNvPr id="1104" name="Google Shape;1104;p62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1105" name="Google Shape;1105;p62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1106" name="Google Shape;1106;p62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1107" name="Google Shape;1107;p62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1108" name="Google Shape;1108;p62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1109" name="Google Shape;1109;p62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1110" name="Google Shape;1110;p62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cxnSp>
          <p:nvCxnSpPr>
            <p:cNvPr id="1111" name="Google Shape;1111;p62"/>
            <p:cNvCxnSpPr>
              <a:stCxn id="1107" idx="2"/>
              <a:endCxn id="1106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62"/>
            <p:cNvCxnSpPr>
              <a:stCxn id="1107" idx="2"/>
              <a:endCxn id="1110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62"/>
            <p:cNvCxnSpPr>
              <a:stCxn id="1106" idx="2"/>
              <a:endCxn id="1105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62"/>
            <p:cNvCxnSpPr>
              <a:stCxn id="1110" idx="2"/>
              <a:endCxn id="1109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15" name="Google Shape;1115;p62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116" name="Google Shape;1116;p62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1117" name="Google Shape;1117;p62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1118" name="Google Shape;1118;p62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1119" name="Google Shape;1119;p62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1120" name="Google Shape;1120;p62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sp>
            <p:nvSpPr>
              <p:cNvPr id="1121" name="Google Shape;1121;p62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122" name="Google Shape;1122;p62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123" name="Google Shape;1123;p62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1124" name="Google Shape;1124;p62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1125" name="Google Shape;1125;p62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cxnSp>
            <p:nvCxnSpPr>
              <p:cNvPr id="1126" name="Google Shape;1126;p62"/>
              <p:cNvCxnSpPr>
                <a:stCxn id="1116" idx="2"/>
                <a:endCxn id="1118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62"/>
              <p:cNvCxnSpPr>
                <a:stCxn id="1116" idx="2"/>
                <a:endCxn id="1120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62"/>
              <p:cNvCxnSpPr>
                <a:stCxn id="1118" idx="2"/>
                <a:endCxn id="1117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62"/>
              <p:cNvCxnSpPr>
                <a:stCxn id="1118" idx="2"/>
                <a:endCxn id="1121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62"/>
              <p:cNvCxnSpPr>
                <a:stCxn id="1120" idx="2"/>
                <a:endCxn id="1119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62"/>
              <p:cNvCxnSpPr>
                <a:stCxn id="1117" idx="2"/>
                <a:endCxn id="1122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62"/>
              <p:cNvCxnSpPr>
                <a:stCxn id="1119" idx="2"/>
                <a:endCxn id="1123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62"/>
              <p:cNvCxnSpPr>
                <a:stCxn id="1119" idx="2"/>
                <a:endCxn id="1124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62"/>
              <p:cNvCxnSpPr>
                <a:stCxn id="1123" idx="2"/>
                <a:endCxn id="1125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35" name="Google Shape;1135;p62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1136" name="Google Shape;1136;p62"/>
            <p:cNvCxnSpPr>
              <a:stCxn id="1108" idx="2"/>
              <a:endCxn id="1135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37" name="Google Shape;1137;p62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138" name="Google Shape;1138;p62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1139" name="Google Shape;1139;p62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1140" name="Google Shape;1140;p62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1141" name="Google Shape;1141;p62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1142" name="Google Shape;1142;p62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sp>
            <p:nvSpPr>
              <p:cNvPr id="1143" name="Google Shape;1143;p62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144" name="Google Shape;1144;p62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145" name="Google Shape;1145;p62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1146" name="Google Shape;1146;p62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1147" name="Google Shape;1147;p62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cxnSp>
            <p:nvCxnSpPr>
              <p:cNvPr id="1148" name="Google Shape;1148;p62"/>
              <p:cNvCxnSpPr>
                <a:stCxn id="1138" idx="2"/>
                <a:endCxn id="1140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62"/>
              <p:cNvCxnSpPr>
                <a:stCxn id="1138" idx="2"/>
                <a:endCxn id="1142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62"/>
              <p:cNvCxnSpPr>
                <a:stCxn id="1140" idx="2"/>
                <a:endCxn id="1139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62"/>
              <p:cNvCxnSpPr>
                <a:stCxn id="1140" idx="2"/>
                <a:endCxn id="1143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62"/>
              <p:cNvCxnSpPr>
                <a:stCxn id="1142" idx="2"/>
                <a:endCxn id="1141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62"/>
              <p:cNvCxnSpPr>
                <a:stCxn id="1139" idx="2"/>
                <a:endCxn id="1144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62"/>
              <p:cNvCxnSpPr>
                <a:stCxn id="1141" idx="2"/>
                <a:endCxn id="1145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62"/>
              <p:cNvCxnSpPr>
                <a:stCxn id="1141" idx="2"/>
                <a:endCxn id="1146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62"/>
              <p:cNvCxnSpPr>
                <a:stCxn id="1145" idx="2"/>
                <a:endCxn id="1147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157" name="Google Shape;1157;p62"/>
            <p:cNvCxnSpPr>
              <a:stCxn id="1107" idx="2"/>
              <a:endCxn id="1138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62"/>
            <p:cNvCxnSpPr>
              <a:stCxn id="1104" idx="2"/>
              <a:endCxn id="1107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62"/>
            <p:cNvCxnSpPr>
              <a:stCxn id="1104" idx="2"/>
              <a:endCxn id="1116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62"/>
            <p:cNvCxnSpPr>
              <a:stCxn id="1104" idx="2"/>
              <a:endCxn id="1108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1" name="Google Shape;1161;p62"/>
          <p:cNvGrpSpPr/>
          <p:nvPr/>
        </p:nvGrpSpPr>
        <p:grpSpPr>
          <a:xfrm>
            <a:off x="3442096" y="1019177"/>
            <a:ext cx="2272904" cy="1323975"/>
            <a:chOff x="624" y="1134"/>
            <a:chExt cx="4368" cy="2544"/>
          </a:xfrm>
        </p:grpSpPr>
        <p:sp>
          <p:nvSpPr>
            <p:cNvPr id="1162" name="Google Shape;1162;p62"/>
            <p:cNvSpPr/>
            <p:nvPr/>
          </p:nvSpPr>
          <p:spPr>
            <a:xfrm>
              <a:off x="624" y="2625"/>
              <a:ext cx="432" cy="439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1163" name="Google Shape;1163;p62"/>
            <p:cNvSpPr/>
            <p:nvPr/>
          </p:nvSpPr>
          <p:spPr>
            <a:xfrm>
              <a:off x="4560" y="1134"/>
              <a:ext cx="432" cy="439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100"/>
            </a:p>
          </p:txBody>
        </p:sp>
        <p:sp>
          <p:nvSpPr>
            <p:cNvPr id="1164" name="Google Shape;1164;p62"/>
            <p:cNvSpPr/>
            <p:nvPr/>
          </p:nvSpPr>
          <p:spPr>
            <a:xfrm>
              <a:off x="1878" y="2231"/>
              <a:ext cx="433" cy="438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1165" name="Google Shape;1165;p62"/>
            <p:cNvSpPr/>
            <p:nvPr/>
          </p:nvSpPr>
          <p:spPr>
            <a:xfrm>
              <a:off x="970" y="1573"/>
              <a:ext cx="432" cy="438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1166" name="Google Shape;1166;p62"/>
            <p:cNvSpPr/>
            <p:nvPr/>
          </p:nvSpPr>
          <p:spPr>
            <a:xfrm>
              <a:off x="1402" y="3108"/>
              <a:ext cx="433" cy="438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1167" name="Google Shape;1167;p62"/>
            <p:cNvSpPr/>
            <p:nvPr/>
          </p:nvSpPr>
          <p:spPr>
            <a:xfrm>
              <a:off x="2440" y="3239"/>
              <a:ext cx="433" cy="439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sp>
          <p:nvSpPr>
            <p:cNvPr id="1168" name="Google Shape;1168;p62"/>
            <p:cNvSpPr/>
            <p:nvPr/>
          </p:nvSpPr>
          <p:spPr>
            <a:xfrm>
              <a:off x="2916" y="1529"/>
              <a:ext cx="433" cy="438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sp>
          <p:nvSpPr>
            <p:cNvPr id="1169" name="Google Shape;1169;p62"/>
            <p:cNvSpPr/>
            <p:nvPr/>
          </p:nvSpPr>
          <p:spPr>
            <a:xfrm>
              <a:off x="3522" y="2055"/>
              <a:ext cx="432" cy="439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100"/>
            </a:p>
          </p:txBody>
        </p:sp>
        <p:sp>
          <p:nvSpPr>
            <p:cNvPr id="1170" name="Google Shape;1170;p62"/>
            <p:cNvSpPr/>
            <p:nvPr/>
          </p:nvSpPr>
          <p:spPr>
            <a:xfrm>
              <a:off x="3176" y="2669"/>
              <a:ext cx="432" cy="439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100"/>
            </a:p>
          </p:txBody>
        </p:sp>
        <p:sp>
          <p:nvSpPr>
            <p:cNvPr id="1171" name="Google Shape;1171;p62"/>
            <p:cNvSpPr/>
            <p:nvPr/>
          </p:nvSpPr>
          <p:spPr>
            <a:xfrm>
              <a:off x="1748" y="1178"/>
              <a:ext cx="433" cy="438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1172" name="Google Shape;1172;p62"/>
            <p:cNvSpPr/>
            <p:nvPr/>
          </p:nvSpPr>
          <p:spPr>
            <a:xfrm>
              <a:off x="4430" y="2318"/>
              <a:ext cx="432" cy="439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100"/>
            </a:p>
          </p:txBody>
        </p:sp>
        <p:sp>
          <p:nvSpPr>
            <p:cNvPr id="1173" name="Google Shape;1173;p62"/>
            <p:cNvSpPr/>
            <p:nvPr/>
          </p:nvSpPr>
          <p:spPr>
            <a:xfrm>
              <a:off x="4257" y="3108"/>
              <a:ext cx="432" cy="438"/>
            </a:xfrm>
            <a:prstGeom prst="flowChartConnector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1100"/>
            </a:p>
          </p:txBody>
        </p:sp>
        <p:cxnSp>
          <p:nvCxnSpPr>
            <p:cNvPr id="1174" name="Google Shape;1174;p62"/>
            <p:cNvCxnSpPr>
              <a:stCxn id="1162" idx="5"/>
              <a:endCxn id="1166" idx="2"/>
            </p:cNvCxnSpPr>
            <p:nvPr/>
          </p:nvCxnSpPr>
          <p:spPr>
            <a:xfrm>
              <a:off x="993" y="3000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5" name="Google Shape;1175;p62"/>
            <p:cNvCxnSpPr>
              <a:stCxn id="1166" idx="5"/>
              <a:endCxn id="1167" idx="2"/>
            </p:cNvCxnSpPr>
            <p:nvPr/>
          </p:nvCxnSpPr>
          <p:spPr>
            <a:xfrm>
              <a:off x="1772" y="3482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6" name="Google Shape;1176;p62"/>
            <p:cNvCxnSpPr>
              <a:stCxn id="1170" idx="3"/>
              <a:endCxn id="1167" idx="7"/>
            </p:cNvCxnSpPr>
            <p:nvPr/>
          </p:nvCxnSpPr>
          <p:spPr>
            <a:xfrm flipH="1">
              <a:off x="2939" y="304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7" name="Google Shape;1177;p62"/>
            <p:cNvCxnSpPr>
              <a:stCxn id="1170" idx="2"/>
              <a:endCxn id="1166" idx="6"/>
            </p:cNvCxnSpPr>
            <p:nvPr/>
          </p:nvCxnSpPr>
          <p:spPr>
            <a:xfrm flipH="1">
              <a:off x="1976" y="2889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8" name="Google Shape;1178;p62"/>
            <p:cNvCxnSpPr>
              <a:stCxn id="1169" idx="4"/>
              <a:endCxn id="1170" idx="7"/>
            </p:cNvCxnSpPr>
            <p:nvPr/>
          </p:nvCxnSpPr>
          <p:spPr>
            <a:xfrm flipH="1">
              <a:off x="3438" y="2494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9" name="Google Shape;1179;p62"/>
            <p:cNvCxnSpPr>
              <a:stCxn id="1169" idx="5"/>
              <a:endCxn id="1173" idx="1"/>
            </p:cNvCxnSpPr>
            <p:nvPr/>
          </p:nvCxnSpPr>
          <p:spPr>
            <a:xfrm>
              <a:off x="3891" y="2430"/>
              <a:ext cx="30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0" name="Google Shape;1180;p62"/>
            <p:cNvCxnSpPr>
              <a:stCxn id="1173" idx="0"/>
              <a:endCxn id="1172" idx="4"/>
            </p:cNvCxnSpPr>
            <p:nvPr/>
          </p:nvCxnSpPr>
          <p:spPr>
            <a:xfrm flipH="1" rot="10800000">
              <a:off x="4473" y="2808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1" name="Google Shape;1181;p62"/>
            <p:cNvCxnSpPr>
              <a:stCxn id="1172" idx="0"/>
              <a:endCxn id="1163" idx="4"/>
            </p:cNvCxnSpPr>
            <p:nvPr/>
          </p:nvCxnSpPr>
          <p:spPr>
            <a:xfrm rot="10800000">
              <a:off x="4646" y="1718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2" name="Google Shape;1182;p62"/>
            <p:cNvCxnSpPr>
              <a:stCxn id="1162" idx="7"/>
            </p:cNvCxnSpPr>
            <p:nvPr/>
          </p:nvCxnSpPr>
          <p:spPr>
            <a:xfrm flipH="1" rot="10800000">
              <a:off x="993" y="2389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3" name="Google Shape;1183;p62"/>
            <p:cNvCxnSpPr>
              <a:stCxn id="1164" idx="1"/>
              <a:endCxn id="1165" idx="5"/>
            </p:cNvCxnSpPr>
            <p:nvPr/>
          </p:nvCxnSpPr>
          <p:spPr>
            <a:xfrm rot="10800000">
              <a:off x="1341" y="1995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4" name="Google Shape;1184;p62"/>
            <p:cNvCxnSpPr>
              <a:endCxn id="1171" idx="2"/>
            </p:cNvCxnSpPr>
            <p:nvPr/>
          </p:nvCxnSpPr>
          <p:spPr>
            <a:xfrm flipH="1" rot="10800000">
              <a:off x="1448" y="1397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5" name="Google Shape;1185;p62"/>
            <p:cNvCxnSpPr>
              <a:stCxn id="1168" idx="2"/>
              <a:endCxn id="1171" idx="6"/>
            </p:cNvCxnSpPr>
            <p:nvPr/>
          </p:nvCxnSpPr>
          <p:spPr>
            <a:xfrm rot="10800000">
              <a:off x="2316" y="144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6" name="Google Shape;1186;p62"/>
            <p:cNvCxnSpPr>
              <a:stCxn id="1164" idx="7"/>
              <a:endCxn id="1168" idx="3"/>
            </p:cNvCxnSpPr>
            <p:nvPr/>
          </p:nvCxnSpPr>
          <p:spPr>
            <a:xfrm flipH="1" rot="10800000">
              <a:off x="2248" y="1995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7" name="Google Shape;1187;p62"/>
            <p:cNvCxnSpPr>
              <a:stCxn id="1164" idx="6"/>
              <a:endCxn id="1169" idx="2"/>
            </p:cNvCxnSpPr>
            <p:nvPr/>
          </p:nvCxnSpPr>
          <p:spPr>
            <a:xfrm flipH="1" rot="10800000">
              <a:off x="2311" y="2150"/>
              <a:ext cx="12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8" name="Google Shape;1188;p62"/>
            <p:cNvCxnSpPr>
              <a:stCxn id="1172" idx="1"/>
              <a:endCxn id="1168" idx="6"/>
            </p:cNvCxnSpPr>
            <p:nvPr/>
          </p:nvCxnSpPr>
          <p:spPr>
            <a:xfrm flipH="1" rot="5400000">
              <a:off x="3593" y="1482"/>
              <a:ext cx="600" cy="12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9" name="Google Shape;1189;p62"/>
            <p:cNvCxnSpPr>
              <a:stCxn id="1162" idx="6"/>
              <a:endCxn id="1169" idx="3"/>
            </p:cNvCxnSpPr>
            <p:nvPr/>
          </p:nvCxnSpPr>
          <p:spPr>
            <a:xfrm flipH="1" rot="10800000">
              <a:off x="1056" y="2545"/>
              <a:ext cx="2400" cy="300"/>
            </a:xfrm>
            <a:prstGeom prst="curved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90" name="Google Shape;1190;p62"/>
          <p:cNvGrpSpPr/>
          <p:nvPr/>
        </p:nvGrpSpPr>
        <p:grpSpPr>
          <a:xfrm>
            <a:off x="1085852" y="2649146"/>
            <a:ext cx="5503069" cy="1744265"/>
            <a:chOff x="132" y="2225"/>
            <a:chExt cx="4622" cy="1465"/>
          </a:xfrm>
        </p:grpSpPr>
        <p:sp>
          <p:nvSpPr>
            <p:cNvPr id="1191" name="Google Shape;1191;p62"/>
            <p:cNvSpPr/>
            <p:nvPr/>
          </p:nvSpPr>
          <p:spPr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807" y="2236"/>
              <a:ext cx="178" cy="1450"/>
            </a:xfrm>
            <a:prstGeom prst="leftBrace">
              <a:avLst>
                <a:gd fmla="val 67884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2"/>
            <p:cNvSpPr txBox="1"/>
            <p:nvPr/>
          </p:nvSpPr>
          <p:spPr>
            <a:xfrm>
              <a:off x="132" y="2693"/>
              <a:ext cx="602" cy="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Search</a:t>
              </a:r>
              <a:endParaRPr sz="1100"/>
            </a:p>
            <a:p>
              <a:pPr indent="0" lvl="0" marL="0" marR="0" rtl="0" algn="ctr">
                <a:spcBef>
                  <a:spcPts val="70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Tiers</a:t>
              </a:r>
              <a:endParaRPr sz="1100"/>
            </a:p>
          </p:txBody>
        </p:sp>
        <p:sp>
          <p:nvSpPr>
            <p:cNvPr id="1197" name="Google Shape;1197;p62"/>
            <p:cNvSpPr/>
            <p:nvPr/>
          </p:nvSpPr>
          <p:spPr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62"/>
          <p:cNvSpPr/>
          <p:nvPr/>
        </p:nvSpPr>
        <p:spPr>
          <a:xfrm>
            <a:off x="4677965" y="2644379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62"/>
          <p:cNvSpPr/>
          <p:nvPr/>
        </p:nvSpPr>
        <p:spPr>
          <a:xfrm>
            <a:off x="4677965" y="2644379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62"/>
          <p:cNvSpPr/>
          <p:nvPr/>
        </p:nvSpPr>
        <p:spPr>
          <a:xfrm>
            <a:off x="2856308" y="3015854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62"/>
          <p:cNvSpPr/>
          <p:nvPr/>
        </p:nvSpPr>
        <p:spPr>
          <a:xfrm>
            <a:off x="4972052" y="2982516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62"/>
          <p:cNvSpPr/>
          <p:nvPr/>
        </p:nvSpPr>
        <p:spPr>
          <a:xfrm>
            <a:off x="6285308" y="2993236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62"/>
          <p:cNvSpPr/>
          <p:nvPr/>
        </p:nvSpPr>
        <p:spPr>
          <a:xfrm>
            <a:off x="2458638" y="3390904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62"/>
          <p:cNvSpPr/>
          <p:nvPr/>
        </p:nvSpPr>
        <p:spPr>
          <a:xfrm>
            <a:off x="2964659" y="3384947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62"/>
          <p:cNvSpPr/>
          <p:nvPr/>
        </p:nvSpPr>
        <p:spPr>
          <a:xfrm>
            <a:off x="3599258" y="3384947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62"/>
          <p:cNvSpPr/>
          <p:nvPr/>
        </p:nvSpPr>
        <p:spPr>
          <a:xfrm>
            <a:off x="4682726" y="3378998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62"/>
          <p:cNvSpPr/>
          <p:nvPr/>
        </p:nvSpPr>
        <p:spPr>
          <a:xfrm>
            <a:off x="5208983" y="3378998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62"/>
          <p:cNvSpPr/>
          <p:nvPr/>
        </p:nvSpPr>
        <p:spPr>
          <a:xfrm>
            <a:off x="6284121" y="3378998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62"/>
          <p:cNvSpPr/>
          <p:nvPr/>
        </p:nvSpPr>
        <p:spPr>
          <a:xfrm>
            <a:off x="2451495" y="3788573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62"/>
          <p:cNvSpPr/>
          <p:nvPr/>
        </p:nvSpPr>
        <p:spPr>
          <a:xfrm>
            <a:off x="2856308" y="3014667"/>
            <a:ext cx="217884" cy="198835"/>
          </a:xfrm>
          <a:prstGeom prst="ellipse">
            <a:avLst/>
          </a:prstGeom>
          <a:solidFill>
            <a:srgbClr val="FF66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62"/>
          <p:cNvSpPr/>
          <p:nvPr/>
        </p:nvSpPr>
        <p:spPr>
          <a:xfrm>
            <a:off x="4974434" y="2983711"/>
            <a:ext cx="217885" cy="198835"/>
          </a:xfrm>
          <a:prstGeom prst="ellipse">
            <a:avLst/>
          </a:prstGeom>
          <a:solidFill>
            <a:srgbClr val="FF66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62"/>
          <p:cNvSpPr/>
          <p:nvPr/>
        </p:nvSpPr>
        <p:spPr>
          <a:xfrm>
            <a:off x="6286502" y="2996804"/>
            <a:ext cx="217885" cy="198834"/>
          </a:xfrm>
          <a:prstGeom prst="ellipse">
            <a:avLst/>
          </a:prstGeom>
          <a:solidFill>
            <a:srgbClr val="FF66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62"/>
          <p:cNvSpPr/>
          <p:nvPr/>
        </p:nvSpPr>
        <p:spPr>
          <a:xfrm>
            <a:off x="2461020" y="3387329"/>
            <a:ext cx="217884" cy="198834"/>
          </a:xfrm>
          <a:prstGeom prst="ellipse">
            <a:avLst/>
          </a:prstGeom>
          <a:solidFill>
            <a:srgbClr val="0080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4" name="Google Shape;1214;p62"/>
          <p:cNvCxnSpPr/>
          <p:nvPr/>
        </p:nvCxnSpPr>
        <p:spPr>
          <a:xfrm>
            <a:off x="1" y="2528888"/>
            <a:ext cx="914400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5" name="Google Shape;1215;p62"/>
          <p:cNvSpPr txBox="1"/>
          <p:nvPr/>
        </p:nvSpPr>
        <p:spPr>
          <a:xfrm>
            <a:off x="282178" y="1028702"/>
            <a:ext cx="1775222" cy="10041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Strategy: expand a shallowest node first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Implementation: Fringe is a FIFO queue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3"/>
          <p:cNvSpPr/>
          <p:nvPr/>
        </p:nvSpPr>
        <p:spPr>
          <a:xfrm>
            <a:off x="6394846" y="1528763"/>
            <a:ext cx="406004" cy="314325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3"/>
          <p:cNvSpPr/>
          <p:nvPr/>
        </p:nvSpPr>
        <p:spPr>
          <a:xfrm>
            <a:off x="5954316" y="1515668"/>
            <a:ext cx="1294210" cy="1102519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63"/>
          <p:cNvSpPr/>
          <p:nvPr/>
        </p:nvSpPr>
        <p:spPr>
          <a:xfrm>
            <a:off x="6057900" y="1528762"/>
            <a:ext cx="1085850" cy="871538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63"/>
          <p:cNvSpPr/>
          <p:nvPr/>
        </p:nvSpPr>
        <p:spPr>
          <a:xfrm>
            <a:off x="6229352" y="1528762"/>
            <a:ext cx="742949" cy="585788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6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 Properties</a:t>
            </a:r>
            <a:endParaRPr/>
          </a:p>
        </p:txBody>
      </p:sp>
      <p:sp>
        <p:nvSpPr>
          <p:cNvPr id="1226" name="Google Shape;1226;p63"/>
          <p:cNvSpPr txBox="1"/>
          <p:nvPr>
            <p:ph idx="1" type="body"/>
          </p:nvPr>
        </p:nvSpPr>
        <p:spPr>
          <a:xfrm>
            <a:off x="304800" y="1047752"/>
            <a:ext cx="42672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What nodes does BFS expand?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Processes all nodes above shallowest solution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Let depth of shallowest solution be s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Search takes time O(b</a:t>
            </a:r>
            <a:r>
              <a:rPr baseline="30000" lang="en" sz="1500"/>
              <a:t>s</a:t>
            </a:r>
            <a:r>
              <a:rPr lang="en" sz="1500"/>
              <a:t>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How much space does the fringe take?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Has roughly the last tier, so O(b</a:t>
            </a:r>
            <a:r>
              <a:rPr baseline="30000" lang="en" sz="1500"/>
              <a:t>s</a:t>
            </a:r>
            <a:r>
              <a:rPr lang="en" sz="1500"/>
              <a:t>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Is it complete?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s must be finite if a solution exists, so yes!</a:t>
            </a:r>
            <a:endParaRPr/>
          </a:p>
          <a:p>
            <a:pPr indent="-127000" lvl="2" marL="850900" rtl="0" algn="l">
              <a:spcBef>
                <a:spcPts val="1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Is it optimal?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Only if costs are all 1 (more on costs later)</a:t>
            </a:r>
            <a:endParaRPr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27" name="Google Shape;1227;p63"/>
          <p:cNvSpPr/>
          <p:nvPr/>
        </p:nvSpPr>
        <p:spPr>
          <a:xfrm>
            <a:off x="5510216" y="1501376"/>
            <a:ext cx="2195513" cy="1915716"/>
          </a:xfrm>
          <a:custGeom>
            <a:rect b="b" l="l" r="r" t="t"/>
            <a:pathLst>
              <a:path extrusionOk="0" h="1609" w="1844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3"/>
          <p:cNvSpPr/>
          <p:nvPr/>
        </p:nvSpPr>
        <p:spPr>
          <a:xfrm>
            <a:off x="6525817" y="1448990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3"/>
          <p:cNvSpPr/>
          <p:nvPr/>
        </p:nvSpPr>
        <p:spPr>
          <a:xfrm>
            <a:off x="6351986" y="1768078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3"/>
          <p:cNvSpPr/>
          <p:nvPr/>
        </p:nvSpPr>
        <p:spPr>
          <a:xfrm>
            <a:off x="6709172" y="1760933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63"/>
          <p:cNvSpPr txBox="1"/>
          <p:nvPr/>
        </p:nvSpPr>
        <p:spPr>
          <a:xfrm>
            <a:off x="6449618" y="1656161"/>
            <a:ext cx="205979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100"/>
          </a:p>
        </p:txBody>
      </p:sp>
      <p:sp>
        <p:nvSpPr>
          <p:cNvPr id="1232" name="Google Shape;1232;p63"/>
          <p:cNvSpPr/>
          <p:nvPr/>
        </p:nvSpPr>
        <p:spPr>
          <a:xfrm>
            <a:off x="6436519" y="1621631"/>
            <a:ext cx="333375" cy="66675"/>
          </a:xfrm>
          <a:custGeom>
            <a:rect b="b" l="l" r="r" t="t"/>
            <a:pathLst>
              <a:path extrusionOk="0" h="56" w="28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63"/>
          <p:cNvSpPr txBox="1"/>
          <p:nvPr/>
        </p:nvSpPr>
        <p:spPr>
          <a:xfrm>
            <a:off x="6737748" y="1470422"/>
            <a:ext cx="223838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1234" name="Google Shape;1234;p63"/>
          <p:cNvSpPr txBox="1"/>
          <p:nvPr/>
        </p:nvSpPr>
        <p:spPr>
          <a:xfrm>
            <a:off x="7808121" y="1359695"/>
            <a:ext cx="83939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node</a:t>
            </a:r>
            <a:endParaRPr sz="1100"/>
          </a:p>
        </p:txBody>
      </p:sp>
      <p:sp>
        <p:nvSpPr>
          <p:cNvPr id="1235" name="Google Shape;1235;p63"/>
          <p:cNvSpPr txBox="1"/>
          <p:nvPr/>
        </p:nvSpPr>
        <p:spPr>
          <a:xfrm>
            <a:off x="7809311" y="1625201"/>
            <a:ext cx="839391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nodes</a:t>
            </a:r>
            <a:endParaRPr sz="1100"/>
          </a:p>
        </p:txBody>
      </p:sp>
      <p:sp>
        <p:nvSpPr>
          <p:cNvPr id="1236" name="Google Shape;1236;p63"/>
          <p:cNvSpPr txBox="1"/>
          <p:nvPr/>
        </p:nvSpPr>
        <p:spPr>
          <a:xfrm>
            <a:off x="7809311" y="1933573"/>
            <a:ext cx="839391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</a:t>
            </a:r>
            <a:endParaRPr sz="1100"/>
          </a:p>
        </p:txBody>
      </p:sp>
      <p:sp>
        <p:nvSpPr>
          <p:cNvPr id="1237" name="Google Shape;1237;p63"/>
          <p:cNvSpPr txBox="1"/>
          <p:nvPr/>
        </p:nvSpPr>
        <p:spPr>
          <a:xfrm>
            <a:off x="7820027" y="3152774"/>
            <a:ext cx="1095375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</a:t>
            </a:r>
            <a:endParaRPr sz="1100"/>
          </a:p>
        </p:txBody>
      </p:sp>
      <p:sp>
        <p:nvSpPr>
          <p:cNvPr id="1238" name="Google Shape;1238;p63"/>
          <p:cNvSpPr/>
          <p:nvPr/>
        </p:nvSpPr>
        <p:spPr>
          <a:xfrm>
            <a:off x="6105526" y="3355182"/>
            <a:ext cx="134540" cy="1345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63"/>
          <p:cNvSpPr/>
          <p:nvPr/>
        </p:nvSpPr>
        <p:spPr>
          <a:xfrm>
            <a:off x="6894911" y="2547937"/>
            <a:ext cx="134541" cy="13454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63"/>
          <p:cNvSpPr/>
          <p:nvPr/>
        </p:nvSpPr>
        <p:spPr>
          <a:xfrm>
            <a:off x="6535340" y="2964657"/>
            <a:ext cx="134541" cy="13454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63"/>
          <p:cNvSpPr/>
          <p:nvPr/>
        </p:nvSpPr>
        <p:spPr>
          <a:xfrm>
            <a:off x="5186362" y="1314452"/>
            <a:ext cx="198834" cy="1263253"/>
          </a:xfrm>
          <a:prstGeom prst="leftBrace">
            <a:avLst>
              <a:gd fmla="val 5294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63"/>
          <p:cNvSpPr txBox="1"/>
          <p:nvPr/>
        </p:nvSpPr>
        <p:spPr>
          <a:xfrm>
            <a:off x="4429127" y="1794272"/>
            <a:ext cx="948928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tiers</a:t>
            </a:r>
            <a:endParaRPr sz="1100"/>
          </a:p>
        </p:txBody>
      </p:sp>
      <p:sp>
        <p:nvSpPr>
          <p:cNvPr id="1243" name="Google Shape;1243;p63"/>
          <p:cNvSpPr txBox="1"/>
          <p:nvPr/>
        </p:nvSpPr>
        <p:spPr>
          <a:xfrm>
            <a:off x="7800977" y="2384822"/>
            <a:ext cx="1095375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3000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that Plan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971550"/>
            <a:ext cx="4952999" cy="371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DFS vs BFS</a:t>
            </a:r>
            <a:endParaRPr/>
          </a:p>
        </p:txBody>
      </p:sp>
      <p:sp>
        <p:nvSpPr>
          <p:cNvPr id="1250" name="Google Shape;1250;p64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51" name="Google Shape;125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984" y="1214306"/>
            <a:ext cx="3542731" cy="265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7084" y="1214651"/>
            <a:ext cx="3542731" cy="265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6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DFS vs BFS</a:t>
            </a:r>
            <a:endParaRPr/>
          </a:p>
        </p:txBody>
      </p:sp>
      <p:sp>
        <p:nvSpPr>
          <p:cNvPr id="1259" name="Google Shape;1259;p65"/>
          <p:cNvSpPr txBox="1"/>
          <p:nvPr>
            <p:ph idx="1" type="body"/>
          </p:nvPr>
        </p:nvSpPr>
        <p:spPr>
          <a:xfrm>
            <a:off x="2228850" y="1047752"/>
            <a:ext cx="661035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When will BFS outperform DFS?</a:t>
            </a:r>
            <a:endParaRPr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4000" lvl="0" marL="254000" rtl="0" algn="l"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When will DFS outperform BFS?</a:t>
            </a:r>
            <a:endParaRPr/>
          </a:p>
        </p:txBody>
      </p:sp>
      <p:sp>
        <p:nvSpPr>
          <p:cNvPr id="1260" name="Google Shape;1260;p65"/>
          <p:cNvSpPr txBox="1"/>
          <p:nvPr/>
        </p:nvSpPr>
        <p:spPr>
          <a:xfrm>
            <a:off x="6343650" y="4866504"/>
            <a:ext cx="28003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[Demo: dfs/bfs maze water (L2D6)]</a:t>
            </a:r>
            <a:endParaRPr sz="1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Maze Water DFS/BFS (part 1)</a:t>
            </a:r>
            <a:endParaRPr/>
          </a:p>
        </p:txBody>
      </p:sp>
      <p:pic>
        <p:nvPicPr>
          <p:cNvPr id="1267" name="Google Shape;126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671" y="847685"/>
            <a:ext cx="5656660" cy="418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Maze Water DFS/BFS (part 2)</a:t>
            </a:r>
            <a:endParaRPr/>
          </a:p>
        </p:txBody>
      </p:sp>
      <p:pic>
        <p:nvPicPr>
          <p:cNvPr id="1274" name="Google Shape;127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37" y="846749"/>
            <a:ext cx="5657927" cy="41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8"/>
          <p:cNvSpPr/>
          <p:nvPr/>
        </p:nvSpPr>
        <p:spPr>
          <a:xfrm>
            <a:off x="6937769" y="1584724"/>
            <a:ext cx="723900" cy="621506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68"/>
          <p:cNvSpPr/>
          <p:nvPr/>
        </p:nvSpPr>
        <p:spPr>
          <a:xfrm>
            <a:off x="6649638" y="1584726"/>
            <a:ext cx="1294210" cy="1102519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68"/>
          <p:cNvSpPr/>
          <p:nvPr/>
        </p:nvSpPr>
        <p:spPr>
          <a:xfrm>
            <a:off x="6803233" y="1589485"/>
            <a:ext cx="992981" cy="871538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</a:t>
            </a:r>
            <a:endParaRPr/>
          </a:p>
        </p:txBody>
      </p:sp>
      <p:sp>
        <p:nvSpPr>
          <p:cNvPr id="1284" name="Google Shape;1284;p68"/>
          <p:cNvSpPr/>
          <p:nvPr/>
        </p:nvSpPr>
        <p:spPr>
          <a:xfrm>
            <a:off x="6205538" y="1570434"/>
            <a:ext cx="2195513" cy="1915716"/>
          </a:xfrm>
          <a:custGeom>
            <a:rect b="b" l="l" r="r" t="t"/>
            <a:pathLst>
              <a:path extrusionOk="0" h="1609" w="1844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8"/>
          <p:cNvSpPr/>
          <p:nvPr/>
        </p:nvSpPr>
        <p:spPr>
          <a:xfrm>
            <a:off x="7221140" y="1518047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68"/>
          <p:cNvSpPr/>
          <p:nvPr/>
        </p:nvSpPr>
        <p:spPr>
          <a:xfrm>
            <a:off x="7047308" y="1837136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68"/>
          <p:cNvSpPr/>
          <p:nvPr/>
        </p:nvSpPr>
        <p:spPr>
          <a:xfrm>
            <a:off x="7404494" y="1829990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68"/>
          <p:cNvSpPr txBox="1"/>
          <p:nvPr/>
        </p:nvSpPr>
        <p:spPr>
          <a:xfrm>
            <a:off x="7144942" y="1725218"/>
            <a:ext cx="205979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100"/>
          </a:p>
        </p:txBody>
      </p:sp>
      <p:sp>
        <p:nvSpPr>
          <p:cNvPr id="1289" name="Google Shape;1289;p68"/>
          <p:cNvSpPr/>
          <p:nvPr/>
        </p:nvSpPr>
        <p:spPr>
          <a:xfrm>
            <a:off x="7131842" y="1690688"/>
            <a:ext cx="333375" cy="66675"/>
          </a:xfrm>
          <a:custGeom>
            <a:rect b="b" l="l" r="r" t="t"/>
            <a:pathLst>
              <a:path extrusionOk="0" h="56" w="28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68"/>
          <p:cNvSpPr txBox="1"/>
          <p:nvPr/>
        </p:nvSpPr>
        <p:spPr>
          <a:xfrm>
            <a:off x="7433071" y="1539479"/>
            <a:ext cx="223838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1291" name="Google Shape;1291;p68"/>
          <p:cNvSpPr/>
          <p:nvPr/>
        </p:nvSpPr>
        <p:spPr>
          <a:xfrm>
            <a:off x="7590233" y="2616994"/>
            <a:ext cx="134541" cy="13454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8"/>
          <p:cNvSpPr/>
          <p:nvPr/>
        </p:nvSpPr>
        <p:spPr>
          <a:xfrm>
            <a:off x="7104461" y="1589486"/>
            <a:ext cx="383381" cy="314325"/>
          </a:xfrm>
          <a:custGeom>
            <a:rect b="b" l="l" r="r" t="t"/>
            <a:pathLst>
              <a:path extrusionOk="0" h="926" w="1087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68"/>
          <p:cNvSpPr txBox="1"/>
          <p:nvPr>
            <p:ph idx="1" type="body"/>
          </p:nvPr>
        </p:nvSpPr>
        <p:spPr>
          <a:xfrm>
            <a:off x="304800" y="1047752"/>
            <a:ext cx="51816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Idea: get DFS’s space advantage with BFS’s time / shallow-solution advantages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Run a DFS with depth limit 1.  If no solution…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Run a DFS with depth limit 2.  If no solution…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Run a DFS with depth limit 3.  …..</a:t>
            </a:r>
            <a:endParaRPr/>
          </a:p>
          <a:p>
            <a:pPr indent="-101600" lvl="1" marL="558800" rtl="0" algn="l"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Isn’t that wastefully redundant?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Generally most work happens in the lowest level searched, so not so bad!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Cost-Sensitive Search</a:t>
            </a:r>
            <a:endParaRPr/>
          </a:p>
        </p:txBody>
      </p:sp>
      <p:sp>
        <p:nvSpPr>
          <p:cNvPr id="1300" name="Google Shape;1300;p69"/>
          <p:cNvSpPr txBox="1"/>
          <p:nvPr>
            <p:ph idx="4294967295" type="body"/>
          </p:nvPr>
        </p:nvSpPr>
        <p:spPr>
          <a:xfrm>
            <a:off x="0" y="4114801"/>
            <a:ext cx="9144000" cy="9203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BFS finds the shortest path in terms of number of actions.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It does not find the least-cost path.  We will now cover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a similar algorithm which does find the least-cost path.  </a:t>
            </a:r>
            <a:endParaRPr/>
          </a:p>
        </p:txBody>
      </p:sp>
      <p:grpSp>
        <p:nvGrpSpPr>
          <p:cNvPr id="1301" name="Google Shape;1301;p69"/>
          <p:cNvGrpSpPr/>
          <p:nvPr/>
        </p:nvGrpSpPr>
        <p:grpSpPr>
          <a:xfrm>
            <a:off x="1947862" y="1028702"/>
            <a:ext cx="5024438" cy="2880122"/>
            <a:chOff x="768" y="720"/>
            <a:chExt cx="4176" cy="2304"/>
          </a:xfrm>
        </p:grpSpPr>
        <p:grpSp>
          <p:nvGrpSpPr>
            <p:cNvPr id="1302" name="Google Shape;1302;p69"/>
            <p:cNvGrpSpPr/>
            <p:nvPr/>
          </p:nvGrpSpPr>
          <p:grpSpPr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1303" name="Google Shape;1303;p69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 sz="1100"/>
              </a:p>
            </p:txBody>
          </p:sp>
          <p:sp>
            <p:nvSpPr>
              <p:cNvPr id="1304" name="Google Shape;1304;p69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GOAL</a:t>
                </a:r>
                <a:endParaRPr sz="1100"/>
              </a:p>
            </p:txBody>
          </p:sp>
          <p:sp>
            <p:nvSpPr>
              <p:cNvPr id="1305" name="Google Shape;1305;p69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100"/>
              </a:p>
            </p:txBody>
          </p:sp>
          <p:sp>
            <p:nvSpPr>
              <p:cNvPr id="1306" name="Google Shape;1306;p69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100"/>
              </a:p>
            </p:txBody>
          </p:sp>
          <p:sp>
            <p:nvSpPr>
              <p:cNvPr id="1307" name="Google Shape;1307;p69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1308" name="Google Shape;1308;p69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309" name="Google Shape;1309;p69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1310" name="Google Shape;1310;p69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1311" name="Google Shape;1311;p69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1312" name="Google Shape;1312;p69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sp>
            <p:nvSpPr>
              <p:cNvPr id="1313" name="Google Shape;1313;p69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1314" name="Google Shape;1314;p69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cxnSp>
            <p:nvCxnSpPr>
              <p:cNvPr id="1315" name="Google Shape;1315;p69"/>
              <p:cNvCxnSpPr>
                <a:stCxn id="1303" idx="5"/>
                <a:endCxn id="1307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6" name="Google Shape;1316;p69"/>
              <p:cNvCxnSpPr>
                <a:stCxn id="1307" idx="5"/>
                <a:endCxn id="1308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7" name="Google Shape;1317;p69"/>
              <p:cNvCxnSpPr>
                <a:stCxn id="1311" idx="3"/>
                <a:endCxn id="1308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8" name="Google Shape;1318;p69"/>
              <p:cNvCxnSpPr>
                <a:stCxn id="1311" idx="2"/>
                <a:endCxn id="1307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19" name="Google Shape;1319;p69"/>
              <p:cNvCxnSpPr>
                <a:stCxn id="1310" idx="4"/>
                <a:endCxn id="1311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0" name="Google Shape;1320;p69"/>
              <p:cNvCxnSpPr>
                <a:stCxn id="1310" idx="5"/>
                <a:endCxn id="1314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1" name="Google Shape;1321;p69"/>
              <p:cNvCxnSpPr>
                <a:stCxn id="1314" idx="0"/>
                <a:endCxn id="1313" idx="4"/>
              </p:cNvCxnSpPr>
              <p:nvPr/>
            </p:nvCxnSpPr>
            <p:spPr>
              <a:xfrm flipH="1" rot="10800000">
                <a:off x="4608" y="2436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2" name="Google Shape;1322;p69"/>
              <p:cNvCxnSpPr>
                <a:stCxn id="1313" idx="0"/>
                <a:endCxn id="1304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3" name="Google Shape;1323;p69"/>
              <p:cNvCxnSpPr>
                <a:stCxn id="1303" idx="7"/>
              </p:cNvCxnSpPr>
              <p:nvPr/>
            </p:nvCxnSpPr>
            <p:spPr>
              <a:xfrm flipH="1" rot="10800000">
                <a:off x="746" y="197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4" name="Google Shape;1324;p69"/>
              <p:cNvCxnSpPr>
                <a:stCxn id="1305" idx="1"/>
                <a:endCxn id="1306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5" name="Google Shape;1325;p69"/>
              <p:cNvCxnSpPr>
                <a:endCxn id="1312" idx="2"/>
              </p:cNvCxnSpPr>
              <p:nvPr/>
            </p:nvCxnSpPr>
            <p:spPr>
              <a:xfrm flipH="1" rot="10800000">
                <a:off x="1284" y="8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6" name="Google Shape;1326;p69"/>
              <p:cNvCxnSpPr>
                <a:stCxn id="1309" idx="2"/>
                <a:endCxn id="1312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7" name="Google Shape;1327;p69"/>
              <p:cNvCxnSpPr>
                <a:stCxn id="1305" idx="7"/>
                <a:endCxn id="1309" idx="3"/>
              </p:cNvCxnSpPr>
              <p:nvPr/>
            </p:nvCxnSpPr>
            <p:spPr>
              <a:xfrm flipH="1" rot="10800000">
                <a:off x="2138" y="1546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8" name="Google Shape;1328;p69"/>
              <p:cNvCxnSpPr>
                <a:stCxn id="1305" idx="6"/>
                <a:endCxn id="1310" idx="2"/>
              </p:cNvCxnSpPr>
              <p:nvPr/>
            </p:nvCxnSpPr>
            <p:spPr>
              <a:xfrm flipH="1" rot="10800000">
                <a:off x="2208" y="1716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29" name="Google Shape;1329;p69"/>
              <p:cNvCxnSpPr>
                <a:stCxn id="1313" idx="1"/>
                <a:endCxn id="1309" idx="6"/>
              </p:cNvCxnSpPr>
              <p:nvPr/>
            </p:nvCxnSpPr>
            <p:spPr>
              <a:xfrm flipH="1" rot="5400000">
                <a:off x="3730" y="1042"/>
                <a:ext cx="600" cy="1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30" name="Google Shape;1330;p69"/>
              <p:cNvCxnSpPr>
                <a:stCxn id="1303" idx="6"/>
                <a:endCxn id="1310" idx="3"/>
              </p:cNvCxnSpPr>
              <p:nvPr/>
            </p:nvCxnSpPr>
            <p:spPr>
              <a:xfrm flipH="1" rot="10800000">
                <a:off x="816" y="1848"/>
                <a:ext cx="2700" cy="6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331" name="Google Shape;1331;p69"/>
            <p:cNvSpPr txBox="1"/>
            <p:nvPr/>
          </p:nvSpPr>
          <p:spPr>
            <a:xfrm>
              <a:off x="1440" y="912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1332" name="Google Shape;1332;p69"/>
            <p:cNvSpPr txBox="1"/>
            <p:nvPr/>
          </p:nvSpPr>
          <p:spPr>
            <a:xfrm>
              <a:off x="2544" y="1968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100"/>
            </a:p>
          </p:txBody>
        </p:sp>
        <p:sp>
          <p:nvSpPr>
            <p:cNvPr id="1333" name="Google Shape;1333;p69"/>
            <p:cNvSpPr txBox="1"/>
            <p:nvPr/>
          </p:nvSpPr>
          <p:spPr>
            <a:xfrm>
              <a:off x="4032" y="2016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1334" name="Google Shape;1334;p69"/>
            <p:cNvSpPr txBox="1"/>
            <p:nvPr/>
          </p:nvSpPr>
          <p:spPr>
            <a:xfrm>
              <a:off x="2449" y="1440"/>
              <a:ext cx="191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100"/>
            </a:p>
          </p:txBody>
        </p:sp>
        <p:sp>
          <p:nvSpPr>
            <p:cNvPr id="1335" name="Google Shape;1335;p69"/>
            <p:cNvSpPr txBox="1"/>
            <p:nvPr/>
          </p:nvSpPr>
          <p:spPr>
            <a:xfrm>
              <a:off x="1728" y="1440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  <p:sp>
          <p:nvSpPr>
            <p:cNvPr id="1336" name="Google Shape;1336;p69"/>
            <p:cNvSpPr txBox="1"/>
            <p:nvPr/>
          </p:nvSpPr>
          <p:spPr>
            <a:xfrm>
              <a:off x="3648" y="1968"/>
              <a:ext cx="193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100"/>
            </a:p>
          </p:txBody>
        </p:sp>
        <p:sp>
          <p:nvSpPr>
            <p:cNvPr id="1337" name="Google Shape;1337;p69"/>
            <p:cNvSpPr txBox="1"/>
            <p:nvPr/>
          </p:nvSpPr>
          <p:spPr>
            <a:xfrm>
              <a:off x="2592" y="960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1338" name="Google Shape;1338;p69"/>
            <p:cNvSpPr txBox="1"/>
            <p:nvPr/>
          </p:nvSpPr>
          <p:spPr>
            <a:xfrm>
              <a:off x="1344" y="1824"/>
              <a:ext cx="193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</p:txBody>
        </p:sp>
        <p:sp>
          <p:nvSpPr>
            <p:cNvPr id="1339" name="Google Shape;1339;p69"/>
            <p:cNvSpPr txBox="1"/>
            <p:nvPr/>
          </p:nvSpPr>
          <p:spPr>
            <a:xfrm>
              <a:off x="4512" y="230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sp>
          <p:nvSpPr>
            <p:cNvPr id="1340" name="Google Shape;1340;p69"/>
            <p:cNvSpPr txBox="1"/>
            <p:nvPr/>
          </p:nvSpPr>
          <p:spPr>
            <a:xfrm>
              <a:off x="3600" y="25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9"/>
            <p:cNvSpPr txBox="1"/>
            <p:nvPr/>
          </p:nvSpPr>
          <p:spPr>
            <a:xfrm>
              <a:off x="3024" y="25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100"/>
            </a:p>
          </p:txBody>
        </p:sp>
        <p:sp>
          <p:nvSpPr>
            <p:cNvPr id="1342" name="Google Shape;1342;p69"/>
            <p:cNvSpPr txBox="1"/>
            <p:nvPr/>
          </p:nvSpPr>
          <p:spPr>
            <a:xfrm>
              <a:off x="2352" y="230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100"/>
            </a:p>
          </p:txBody>
        </p:sp>
        <p:sp>
          <p:nvSpPr>
            <p:cNvPr id="1343" name="Google Shape;1343;p69"/>
            <p:cNvSpPr txBox="1"/>
            <p:nvPr/>
          </p:nvSpPr>
          <p:spPr>
            <a:xfrm>
              <a:off x="2208" y="2640"/>
              <a:ext cx="288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100"/>
            </a:p>
          </p:txBody>
        </p:sp>
        <p:sp>
          <p:nvSpPr>
            <p:cNvPr id="1344" name="Google Shape;1344;p69"/>
            <p:cNvSpPr txBox="1"/>
            <p:nvPr/>
          </p:nvSpPr>
          <p:spPr>
            <a:xfrm>
              <a:off x="1248" y="2352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100"/>
            </a:p>
          </p:txBody>
        </p:sp>
        <p:sp>
          <p:nvSpPr>
            <p:cNvPr id="1345" name="Google Shape;1345;p69"/>
            <p:cNvSpPr txBox="1"/>
            <p:nvPr/>
          </p:nvSpPr>
          <p:spPr>
            <a:xfrm>
              <a:off x="4080" y="1248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100"/>
            </a:p>
          </p:txBody>
        </p:sp>
        <p:sp>
          <p:nvSpPr>
            <p:cNvPr id="1346" name="Google Shape;1346;p69"/>
            <p:cNvSpPr txBox="1"/>
            <p:nvPr/>
          </p:nvSpPr>
          <p:spPr>
            <a:xfrm>
              <a:off x="4704" y="1344"/>
              <a:ext cx="192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  <p:cxnSp>
          <p:nvCxnSpPr>
            <p:cNvPr id="1347" name="Google Shape;1347;p69"/>
            <p:cNvCxnSpPr>
              <a:stCxn id="1308" idx="6"/>
              <a:endCxn id="1314" idx="2"/>
            </p:cNvCxnSpPr>
            <p:nvPr/>
          </p:nvCxnSpPr>
          <p:spPr>
            <a:xfrm>
              <a:off x="2918" y="2825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8" name="Google Shape;1348;p69"/>
            <p:cNvSpPr txBox="1"/>
            <p:nvPr/>
          </p:nvSpPr>
          <p:spPr>
            <a:xfrm>
              <a:off x="2929" y="1632"/>
              <a:ext cx="191" cy="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1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7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Cost Search</a:t>
            </a:r>
            <a:endParaRPr/>
          </a:p>
        </p:txBody>
      </p:sp>
      <p:pic>
        <p:nvPicPr>
          <p:cNvPr id="1355" name="Google Shape;135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40" y="411480"/>
            <a:ext cx="585216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" name="Google Shape;1361;p71"/>
          <p:cNvGrpSpPr/>
          <p:nvPr/>
        </p:nvGrpSpPr>
        <p:grpSpPr>
          <a:xfrm>
            <a:off x="1831185" y="2556275"/>
            <a:ext cx="5037535" cy="2512219"/>
            <a:chOff x="657" y="2180"/>
            <a:chExt cx="4231" cy="2110"/>
          </a:xfrm>
        </p:grpSpPr>
        <p:sp>
          <p:nvSpPr>
            <p:cNvPr id="1362" name="Google Shape;1362;p71"/>
            <p:cNvSpPr/>
            <p:nvPr/>
          </p:nvSpPr>
          <p:spPr>
            <a:xfrm>
              <a:off x="2261" y="2180"/>
              <a:ext cx="1938" cy="221"/>
            </a:xfrm>
            <a:custGeom>
              <a:rect b="b" l="l" r="r" t="t"/>
              <a:pathLst>
                <a:path extrusionOk="0" h="221" w="1938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1"/>
            <p:cNvSpPr/>
            <p:nvPr/>
          </p:nvSpPr>
          <p:spPr>
            <a:xfrm>
              <a:off x="657" y="2180"/>
              <a:ext cx="4231" cy="1271"/>
            </a:xfrm>
            <a:custGeom>
              <a:rect b="b" l="l" r="r" t="t"/>
              <a:pathLst>
                <a:path extrusionOk="0" h="1271" w="423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1"/>
            <p:cNvSpPr/>
            <p:nvPr/>
          </p:nvSpPr>
          <p:spPr>
            <a:xfrm>
              <a:off x="1007" y="2396"/>
              <a:ext cx="3789" cy="1313"/>
            </a:xfrm>
            <a:custGeom>
              <a:rect b="b" l="l" r="r" t="t"/>
              <a:pathLst>
                <a:path extrusionOk="0" h="1313" w="3789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1"/>
            <p:cNvSpPr/>
            <p:nvPr/>
          </p:nvSpPr>
          <p:spPr>
            <a:xfrm>
              <a:off x="996" y="2697"/>
              <a:ext cx="3784" cy="1330"/>
            </a:xfrm>
            <a:custGeom>
              <a:rect b="b" l="l" r="r" t="t"/>
              <a:pathLst>
                <a:path extrusionOk="0" h="1330" w="3784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1"/>
            <p:cNvSpPr/>
            <p:nvPr/>
          </p:nvSpPr>
          <p:spPr>
            <a:xfrm>
              <a:off x="1012" y="2735"/>
              <a:ext cx="3736" cy="1555"/>
            </a:xfrm>
            <a:custGeom>
              <a:rect b="b" l="l" r="r" t="t"/>
              <a:pathLst>
                <a:path extrusionOk="0" h="1555" w="3736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7" name="Google Shape;1367;p7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Cost Search</a:t>
            </a:r>
            <a:endParaRPr/>
          </a:p>
        </p:txBody>
      </p:sp>
      <p:grpSp>
        <p:nvGrpSpPr>
          <p:cNvPr id="1368" name="Google Shape;1368;p71"/>
          <p:cNvGrpSpPr/>
          <p:nvPr/>
        </p:nvGrpSpPr>
        <p:grpSpPr>
          <a:xfrm>
            <a:off x="2420541" y="2536030"/>
            <a:ext cx="4114800" cy="2516693"/>
            <a:chOff x="48" y="2332"/>
            <a:chExt cx="3456" cy="2406"/>
          </a:xfrm>
        </p:grpSpPr>
        <p:sp>
          <p:nvSpPr>
            <p:cNvPr id="1369" name="Google Shape;1369;p71"/>
            <p:cNvSpPr txBox="1"/>
            <p:nvPr/>
          </p:nvSpPr>
          <p:spPr>
            <a:xfrm>
              <a:off x="1728" y="2332"/>
              <a:ext cx="624" cy="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1100"/>
            </a:p>
          </p:txBody>
        </p:sp>
        <p:sp>
          <p:nvSpPr>
            <p:cNvPr id="1370" name="Google Shape;1370;p71"/>
            <p:cNvSpPr txBox="1"/>
            <p:nvPr/>
          </p:nvSpPr>
          <p:spPr>
            <a:xfrm>
              <a:off x="48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1371" name="Google Shape;1371;p71"/>
            <p:cNvSpPr txBox="1"/>
            <p:nvPr/>
          </p:nvSpPr>
          <p:spPr>
            <a:xfrm>
              <a:off x="48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100"/>
            </a:p>
          </p:txBody>
        </p:sp>
        <p:sp>
          <p:nvSpPr>
            <p:cNvPr id="1372" name="Google Shape;1372;p71"/>
            <p:cNvSpPr txBox="1"/>
            <p:nvPr/>
          </p:nvSpPr>
          <p:spPr>
            <a:xfrm>
              <a:off x="384" y="2688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100"/>
            </a:p>
          </p:txBody>
        </p:sp>
        <p:sp>
          <p:nvSpPr>
            <p:cNvPr id="1373" name="Google Shape;1373;p71"/>
            <p:cNvSpPr txBox="1"/>
            <p:nvPr/>
          </p:nvSpPr>
          <p:spPr>
            <a:xfrm>
              <a:off x="3264" y="2640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100"/>
            </a:p>
          </p:txBody>
        </p:sp>
        <p:sp>
          <p:nvSpPr>
            <p:cNvPr id="1374" name="Google Shape;1374;p71"/>
            <p:cNvSpPr txBox="1"/>
            <p:nvPr/>
          </p:nvSpPr>
          <p:spPr>
            <a:xfrm>
              <a:off x="480" y="3417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100"/>
            </a:p>
          </p:txBody>
        </p:sp>
        <p:sp>
          <p:nvSpPr>
            <p:cNvPr id="1375" name="Google Shape;1375;p71"/>
            <p:cNvSpPr txBox="1"/>
            <p:nvPr/>
          </p:nvSpPr>
          <p:spPr>
            <a:xfrm>
              <a:off x="480" y="3033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100"/>
            </a:p>
          </p:txBody>
        </p:sp>
        <p:cxnSp>
          <p:nvCxnSpPr>
            <p:cNvPr id="1376" name="Google Shape;1376;p71"/>
            <p:cNvCxnSpPr>
              <a:stCxn id="1372" idx="2"/>
              <a:endCxn id="1371" idx="0"/>
            </p:cNvCxnSpPr>
            <p:nvPr/>
          </p:nvCxnSpPr>
          <p:spPr>
            <a:xfrm rot="10800000">
              <a:off x="204" y="2953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7" name="Google Shape;1377;p71"/>
            <p:cNvCxnSpPr>
              <a:stCxn id="1372" idx="2"/>
              <a:endCxn id="1375" idx="0"/>
            </p:cNvCxnSpPr>
            <p:nvPr/>
          </p:nvCxnSpPr>
          <p:spPr>
            <a:xfrm>
              <a:off x="504" y="2953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8" name="Google Shape;1378;p71"/>
            <p:cNvCxnSpPr>
              <a:stCxn id="1371" idx="2"/>
              <a:endCxn id="1370" idx="0"/>
            </p:cNvCxnSpPr>
            <p:nvPr/>
          </p:nvCxnSpPr>
          <p:spPr>
            <a:xfrm>
              <a:off x="168" y="329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9" name="Google Shape;1379;p71"/>
            <p:cNvCxnSpPr>
              <a:stCxn id="1375" idx="2"/>
              <a:endCxn id="1374" idx="0"/>
            </p:cNvCxnSpPr>
            <p:nvPr/>
          </p:nvCxnSpPr>
          <p:spPr>
            <a:xfrm>
              <a:off x="600" y="329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80" name="Google Shape;1380;p71"/>
            <p:cNvGrpSpPr/>
            <p:nvPr/>
          </p:nvGrpSpPr>
          <p:grpSpPr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381" name="Google Shape;1381;p71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1382" name="Google Shape;1382;p71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1383" name="Google Shape;1383;p71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1384" name="Google Shape;1384;p71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1385" name="Google Shape;1385;p71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sp>
            <p:nvSpPr>
              <p:cNvPr id="1386" name="Google Shape;1386;p71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387" name="Google Shape;1387;p71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388" name="Google Shape;1388;p71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1389" name="Google Shape;1389;p71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1390" name="Google Shape;1390;p71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cxnSp>
            <p:nvCxnSpPr>
              <p:cNvPr id="1391" name="Google Shape;1391;p71"/>
              <p:cNvCxnSpPr>
                <a:stCxn id="1381" idx="2"/>
                <a:endCxn id="1383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71"/>
              <p:cNvCxnSpPr>
                <a:stCxn id="1381" idx="2"/>
                <a:endCxn id="1385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71"/>
              <p:cNvCxnSpPr>
                <a:stCxn id="1383" idx="2"/>
                <a:endCxn id="1382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71"/>
              <p:cNvCxnSpPr>
                <a:stCxn id="1383" idx="2"/>
                <a:endCxn id="1386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71"/>
              <p:cNvCxnSpPr>
                <a:stCxn id="1385" idx="2"/>
                <a:endCxn id="1384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71"/>
              <p:cNvCxnSpPr>
                <a:stCxn id="1382" idx="2"/>
                <a:endCxn id="1387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71"/>
              <p:cNvCxnSpPr>
                <a:stCxn id="1384" idx="2"/>
                <a:endCxn id="1388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71"/>
              <p:cNvCxnSpPr>
                <a:stCxn id="1384" idx="2"/>
                <a:endCxn id="1389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71"/>
              <p:cNvCxnSpPr>
                <a:stCxn id="1388" idx="2"/>
                <a:endCxn id="1390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00" name="Google Shape;1400;p71"/>
            <p:cNvSpPr txBox="1"/>
            <p:nvPr/>
          </p:nvSpPr>
          <p:spPr>
            <a:xfrm>
              <a:off x="3264" y="2994"/>
              <a:ext cx="240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1100"/>
            </a:p>
          </p:txBody>
        </p:sp>
        <p:cxnSp>
          <p:nvCxnSpPr>
            <p:cNvPr id="1401" name="Google Shape;1401;p71"/>
            <p:cNvCxnSpPr>
              <a:stCxn id="1373" idx="2"/>
              <a:endCxn id="1400" idx="0"/>
            </p:cNvCxnSpPr>
            <p:nvPr/>
          </p:nvCxnSpPr>
          <p:spPr>
            <a:xfrm>
              <a:off x="3384" y="290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2" name="Google Shape;1402;p71"/>
            <p:cNvGrpSpPr/>
            <p:nvPr/>
          </p:nvGrpSpPr>
          <p:grpSpPr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403" name="Google Shape;1403;p71"/>
              <p:cNvSpPr txBox="1"/>
              <p:nvPr/>
            </p:nvSpPr>
            <p:spPr>
              <a:xfrm>
                <a:off x="1536" y="2640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1404" name="Google Shape;1404;p71"/>
              <p:cNvSpPr txBox="1"/>
              <p:nvPr/>
            </p:nvSpPr>
            <p:spPr>
              <a:xfrm>
                <a:off x="1152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1405" name="Google Shape;1405;p71"/>
              <p:cNvSpPr txBox="1"/>
              <p:nvPr/>
            </p:nvSpPr>
            <p:spPr>
              <a:xfrm>
                <a:off x="1296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1406" name="Google Shape;1406;p71"/>
              <p:cNvSpPr txBox="1"/>
              <p:nvPr/>
            </p:nvSpPr>
            <p:spPr>
              <a:xfrm>
                <a:off x="1728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1407" name="Google Shape;1407;p71"/>
              <p:cNvSpPr txBox="1"/>
              <p:nvPr/>
            </p:nvSpPr>
            <p:spPr>
              <a:xfrm>
                <a:off x="1728" y="3024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sp>
            <p:nvSpPr>
              <p:cNvPr id="1408" name="Google Shape;1408;p71"/>
              <p:cNvSpPr txBox="1"/>
              <p:nvPr/>
            </p:nvSpPr>
            <p:spPr>
              <a:xfrm>
                <a:off x="1440" y="3408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409" name="Google Shape;1409;p71"/>
              <p:cNvSpPr txBox="1"/>
              <p:nvPr/>
            </p:nvSpPr>
            <p:spPr>
              <a:xfrm>
                <a:off x="1152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410" name="Google Shape;1410;p71"/>
              <p:cNvSpPr txBox="1"/>
              <p:nvPr/>
            </p:nvSpPr>
            <p:spPr>
              <a:xfrm>
                <a:off x="1584" y="3753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1411" name="Google Shape;1411;p71"/>
              <p:cNvSpPr txBox="1"/>
              <p:nvPr/>
            </p:nvSpPr>
            <p:spPr>
              <a:xfrm>
                <a:off x="1776" y="3792"/>
                <a:ext cx="480" cy="2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1412" name="Google Shape;1412;p71"/>
              <p:cNvSpPr txBox="1"/>
              <p:nvPr/>
            </p:nvSpPr>
            <p:spPr>
              <a:xfrm>
                <a:off x="1584" y="4089"/>
                <a:ext cx="240" cy="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cxnSp>
            <p:nvCxnSpPr>
              <p:cNvPr id="1413" name="Google Shape;1413;p71"/>
              <p:cNvCxnSpPr>
                <a:stCxn id="1403" idx="2"/>
                <a:endCxn id="1405" idx="0"/>
              </p:cNvCxnSpPr>
              <p:nvPr/>
            </p:nvCxnSpPr>
            <p:spPr>
              <a:xfrm rot="10800000">
                <a:off x="13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71"/>
              <p:cNvCxnSpPr>
                <a:stCxn id="1403" idx="2"/>
                <a:endCxn id="1407" idx="0"/>
              </p:cNvCxnSpPr>
              <p:nvPr/>
            </p:nvCxnSpPr>
            <p:spPr>
              <a:xfrm>
                <a:off x="1656" y="2905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71"/>
              <p:cNvCxnSpPr>
                <a:stCxn id="1405" idx="2"/>
                <a:endCxn id="1404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71"/>
              <p:cNvCxnSpPr>
                <a:stCxn id="1405" idx="2"/>
                <a:endCxn id="1408" idx="0"/>
              </p:cNvCxnSpPr>
              <p:nvPr/>
            </p:nvCxnSpPr>
            <p:spPr>
              <a:xfrm>
                <a:off x="1416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71"/>
              <p:cNvCxnSpPr>
                <a:stCxn id="1407" idx="2"/>
                <a:endCxn id="1406" idx="0"/>
              </p:cNvCxnSpPr>
              <p:nvPr/>
            </p:nvCxnSpPr>
            <p:spPr>
              <a:xfrm>
                <a:off x="1848" y="3289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71"/>
              <p:cNvCxnSpPr>
                <a:stCxn id="1404" idx="2"/>
                <a:endCxn id="1409" idx="0"/>
              </p:cNvCxnSpPr>
              <p:nvPr/>
            </p:nvCxnSpPr>
            <p:spPr>
              <a:xfrm>
                <a:off x="1272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71"/>
              <p:cNvCxnSpPr>
                <a:stCxn id="1406" idx="2"/>
                <a:endCxn id="1410" idx="0"/>
              </p:cNvCxnSpPr>
              <p:nvPr/>
            </p:nvCxnSpPr>
            <p:spPr>
              <a:xfrm>
                <a:off x="1848" y="367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71"/>
              <p:cNvCxnSpPr>
                <a:stCxn id="1406" idx="2"/>
                <a:endCxn id="1411" idx="0"/>
              </p:cNvCxnSpPr>
              <p:nvPr/>
            </p:nvCxnSpPr>
            <p:spPr>
              <a:xfrm>
                <a:off x="1848" y="3673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71"/>
              <p:cNvCxnSpPr>
                <a:stCxn id="1410" idx="2"/>
                <a:endCxn id="1412" idx="0"/>
              </p:cNvCxnSpPr>
              <p:nvPr/>
            </p:nvCxnSpPr>
            <p:spPr>
              <a:xfrm>
                <a:off x="1704" y="401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422" name="Google Shape;1422;p71"/>
            <p:cNvCxnSpPr>
              <a:stCxn id="1372" idx="2"/>
              <a:endCxn id="1403" idx="0"/>
            </p:cNvCxnSpPr>
            <p:nvPr/>
          </p:nvCxnSpPr>
          <p:spPr>
            <a:xfrm>
              <a:off x="504" y="2953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71"/>
            <p:cNvCxnSpPr>
              <a:stCxn id="1369" idx="2"/>
              <a:endCxn id="1372" idx="0"/>
            </p:cNvCxnSpPr>
            <p:nvPr/>
          </p:nvCxnSpPr>
          <p:spPr>
            <a:xfrm rot="10800000">
              <a:off x="540" y="2575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71"/>
            <p:cNvCxnSpPr>
              <a:stCxn id="1369" idx="2"/>
              <a:endCxn id="1381" idx="0"/>
            </p:cNvCxnSpPr>
            <p:nvPr/>
          </p:nvCxnSpPr>
          <p:spPr>
            <a:xfrm>
              <a:off x="2040" y="2575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71"/>
            <p:cNvCxnSpPr>
              <a:stCxn id="1369" idx="2"/>
              <a:endCxn id="1373" idx="0"/>
            </p:cNvCxnSpPr>
            <p:nvPr/>
          </p:nvCxnSpPr>
          <p:spPr>
            <a:xfrm>
              <a:off x="2040" y="2575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26" name="Google Shape;1426;p71"/>
          <p:cNvCxnSpPr/>
          <p:nvPr/>
        </p:nvCxnSpPr>
        <p:spPr>
          <a:xfrm>
            <a:off x="2" y="2457450"/>
            <a:ext cx="91439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7" name="Google Shape;1427;p71"/>
          <p:cNvSpPr/>
          <p:nvPr/>
        </p:nvSpPr>
        <p:spPr>
          <a:xfrm>
            <a:off x="4682729" y="2569370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71"/>
          <p:cNvSpPr/>
          <p:nvPr/>
        </p:nvSpPr>
        <p:spPr>
          <a:xfrm>
            <a:off x="4683923" y="2570558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71"/>
          <p:cNvSpPr/>
          <p:nvPr/>
        </p:nvSpPr>
        <p:spPr>
          <a:xfrm>
            <a:off x="2875361" y="2940845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71"/>
          <p:cNvSpPr/>
          <p:nvPr/>
        </p:nvSpPr>
        <p:spPr>
          <a:xfrm>
            <a:off x="4970861" y="2890838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71"/>
          <p:cNvSpPr/>
          <p:nvPr/>
        </p:nvSpPr>
        <p:spPr>
          <a:xfrm>
            <a:off x="6279360" y="2902745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1"/>
          <p:cNvSpPr txBox="1"/>
          <p:nvPr/>
        </p:nvSpPr>
        <p:spPr>
          <a:xfrm>
            <a:off x="285751" y="1085850"/>
            <a:ext cx="2196703" cy="10041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Strategy: expand a cheapest node first:</a:t>
            </a:r>
            <a:endParaRPr sz="1100"/>
          </a:p>
          <a:p>
            <a:pPr indent="0" lvl="0" marL="0" marR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Fringe is a priority queue (priority: cumulative cost)</a:t>
            </a:r>
            <a:endParaRPr sz="1100"/>
          </a:p>
        </p:txBody>
      </p:sp>
      <p:grpSp>
        <p:nvGrpSpPr>
          <p:cNvPr id="1433" name="Google Shape;1433;p71"/>
          <p:cNvGrpSpPr/>
          <p:nvPr/>
        </p:nvGrpSpPr>
        <p:grpSpPr>
          <a:xfrm>
            <a:off x="3429001" y="952501"/>
            <a:ext cx="2403872" cy="1326356"/>
            <a:chOff x="816" y="1056"/>
            <a:chExt cx="4176" cy="2304"/>
          </a:xfrm>
        </p:grpSpPr>
        <p:grpSp>
          <p:nvGrpSpPr>
            <p:cNvPr id="1434" name="Google Shape;1434;p71"/>
            <p:cNvGrpSpPr/>
            <p:nvPr/>
          </p:nvGrpSpPr>
          <p:grpSpPr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435" name="Google Shape;1435;p71"/>
              <p:cNvSpPr/>
              <p:nvPr/>
            </p:nvSpPr>
            <p:spPr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 sz="1100"/>
              </a:p>
            </p:txBody>
          </p:sp>
          <p:sp>
            <p:nvSpPr>
              <p:cNvPr id="1436" name="Google Shape;1436;p71"/>
              <p:cNvSpPr/>
              <p:nvPr/>
            </p:nvSpPr>
            <p:spPr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</a:t>
                </a:r>
                <a:endParaRPr sz="1100"/>
              </a:p>
            </p:txBody>
          </p:sp>
          <p:sp>
            <p:nvSpPr>
              <p:cNvPr id="1437" name="Google Shape;1437;p71"/>
              <p:cNvSpPr/>
              <p:nvPr/>
            </p:nvSpPr>
            <p:spPr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 sz="1100"/>
              </a:p>
            </p:txBody>
          </p:sp>
          <p:sp>
            <p:nvSpPr>
              <p:cNvPr id="1438" name="Google Shape;1438;p71"/>
              <p:cNvSpPr/>
              <p:nvPr/>
            </p:nvSpPr>
            <p:spPr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sz="1100"/>
              </a:p>
            </p:txBody>
          </p:sp>
          <p:sp>
            <p:nvSpPr>
              <p:cNvPr id="1439" name="Google Shape;1439;p71"/>
              <p:cNvSpPr/>
              <p:nvPr/>
            </p:nvSpPr>
            <p:spPr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 sz="1100"/>
              </a:p>
            </p:txBody>
          </p:sp>
          <p:sp>
            <p:nvSpPr>
              <p:cNvPr id="1440" name="Google Shape;1440;p71"/>
              <p:cNvSpPr/>
              <p:nvPr/>
            </p:nvSpPr>
            <p:spPr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 sz="1100"/>
              </a:p>
            </p:txBody>
          </p:sp>
          <p:sp>
            <p:nvSpPr>
              <p:cNvPr id="1441" name="Google Shape;1441;p71"/>
              <p:cNvSpPr/>
              <p:nvPr/>
            </p:nvSpPr>
            <p:spPr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sz="1100"/>
              </a:p>
            </p:txBody>
          </p:sp>
          <p:sp>
            <p:nvSpPr>
              <p:cNvPr id="1442" name="Google Shape;1442;p71"/>
              <p:cNvSpPr/>
              <p:nvPr/>
            </p:nvSpPr>
            <p:spPr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1100"/>
              </a:p>
            </p:txBody>
          </p:sp>
          <p:sp>
            <p:nvSpPr>
              <p:cNvPr id="1443" name="Google Shape;1443;p71"/>
              <p:cNvSpPr/>
              <p:nvPr/>
            </p:nvSpPr>
            <p:spPr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sz="1100"/>
              </a:p>
            </p:txBody>
          </p:sp>
          <p:sp>
            <p:nvSpPr>
              <p:cNvPr id="1444" name="Google Shape;1444;p71"/>
              <p:cNvSpPr/>
              <p:nvPr/>
            </p:nvSpPr>
            <p:spPr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sz="1100"/>
              </a:p>
            </p:txBody>
          </p:sp>
          <p:sp>
            <p:nvSpPr>
              <p:cNvPr id="1445" name="Google Shape;1445;p71"/>
              <p:cNvSpPr/>
              <p:nvPr/>
            </p:nvSpPr>
            <p:spPr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sz="1100"/>
              </a:p>
            </p:txBody>
          </p:sp>
          <p:sp>
            <p:nvSpPr>
              <p:cNvPr id="1446" name="Google Shape;1446;p71"/>
              <p:cNvSpPr/>
              <p:nvPr/>
            </p:nvSpPr>
            <p:spPr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1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100"/>
              </a:p>
            </p:txBody>
          </p:sp>
          <p:cxnSp>
            <p:nvCxnSpPr>
              <p:cNvPr id="1447" name="Google Shape;1447;p71"/>
              <p:cNvCxnSpPr>
                <a:stCxn id="1435" idx="5"/>
                <a:endCxn id="1439" idx="2"/>
              </p:cNvCxnSpPr>
              <p:nvPr/>
            </p:nvCxnSpPr>
            <p:spPr>
              <a:xfrm>
                <a:off x="746" y="2618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48" name="Google Shape;1448;p71"/>
              <p:cNvCxnSpPr>
                <a:stCxn id="1439" idx="5"/>
                <a:endCxn id="1440" idx="2"/>
              </p:cNvCxnSpPr>
              <p:nvPr/>
            </p:nvCxnSpPr>
            <p:spPr>
              <a:xfrm>
                <a:off x="1610" y="3146"/>
                <a:ext cx="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49" name="Google Shape;1449;p71"/>
              <p:cNvCxnSpPr>
                <a:stCxn id="1443" idx="3"/>
                <a:endCxn id="1440" idx="7"/>
              </p:cNvCxnSpPr>
              <p:nvPr/>
            </p:nvCxnSpPr>
            <p:spPr>
              <a:xfrm flipH="1">
                <a:off x="2638" y="266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0" name="Google Shape;1450;p71"/>
              <p:cNvCxnSpPr>
                <a:stCxn id="1443" idx="2"/>
                <a:endCxn id="1439" idx="6"/>
              </p:cNvCxnSpPr>
              <p:nvPr/>
            </p:nvCxnSpPr>
            <p:spPr>
              <a:xfrm flipH="1">
                <a:off x="1668" y="2496"/>
                <a:ext cx="1500" cy="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1" name="Google Shape;1451;p71"/>
              <p:cNvCxnSpPr>
                <a:stCxn id="1442" idx="4"/>
                <a:endCxn id="1443" idx="7"/>
              </p:cNvCxnSpPr>
              <p:nvPr/>
            </p:nvCxnSpPr>
            <p:spPr>
              <a:xfrm flipH="1">
                <a:off x="3492" y="20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2" name="Google Shape;1452;p71"/>
              <p:cNvCxnSpPr>
                <a:stCxn id="1442" idx="5"/>
                <a:endCxn id="1446" idx="1"/>
              </p:cNvCxnSpPr>
              <p:nvPr/>
            </p:nvCxnSpPr>
            <p:spPr>
              <a:xfrm>
                <a:off x="3962" y="1994"/>
                <a:ext cx="60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3" name="Google Shape;1453;p71"/>
              <p:cNvCxnSpPr>
                <a:stCxn id="1446" idx="0"/>
                <a:endCxn id="1445" idx="4"/>
              </p:cNvCxnSpPr>
              <p:nvPr/>
            </p:nvCxnSpPr>
            <p:spPr>
              <a:xfrm flipH="1" rot="10800000">
                <a:off x="4608" y="2436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4" name="Google Shape;1454;p71"/>
              <p:cNvCxnSpPr>
                <a:stCxn id="1445" idx="0"/>
                <a:endCxn id="1436" idx="4"/>
              </p:cNvCxnSpPr>
              <p:nvPr/>
            </p:nvCxnSpPr>
            <p:spPr>
              <a:xfrm rot="10800000">
                <a:off x="4800" y="972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5" name="Google Shape;1455;p71"/>
              <p:cNvCxnSpPr>
                <a:stCxn id="1435" idx="7"/>
              </p:cNvCxnSpPr>
              <p:nvPr/>
            </p:nvCxnSpPr>
            <p:spPr>
              <a:xfrm flipH="1" rot="10800000">
                <a:off x="746" y="197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6" name="Google Shape;1456;p71"/>
              <p:cNvCxnSpPr>
                <a:stCxn id="1437" idx="1"/>
                <a:endCxn id="1438" idx="5"/>
              </p:cNvCxnSpPr>
              <p:nvPr/>
            </p:nvCxnSpPr>
            <p:spPr>
              <a:xfrm rot="10800000">
                <a:off x="1198" y="1546"/>
                <a:ext cx="6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7" name="Google Shape;1457;p71"/>
              <p:cNvCxnSpPr>
                <a:endCxn id="1444" idx="2"/>
              </p:cNvCxnSpPr>
              <p:nvPr/>
            </p:nvCxnSpPr>
            <p:spPr>
              <a:xfrm flipH="1" rot="10800000">
                <a:off x="1284" y="864"/>
                <a:ext cx="3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8" name="Google Shape;1458;p71"/>
              <p:cNvCxnSpPr>
                <a:stCxn id="1441" idx="2"/>
                <a:endCxn id="1444" idx="6"/>
              </p:cNvCxnSpPr>
              <p:nvPr/>
            </p:nvCxnSpPr>
            <p:spPr>
              <a:xfrm rot="10800000">
                <a:off x="1980" y="948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59" name="Google Shape;1459;p71"/>
              <p:cNvCxnSpPr>
                <a:stCxn id="1437" idx="7"/>
                <a:endCxn id="1441" idx="3"/>
              </p:cNvCxnSpPr>
              <p:nvPr/>
            </p:nvCxnSpPr>
            <p:spPr>
              <a:xfrm flipH="1" rot="10800000">
                <a:off x="2138" y="1546"/>
                <a:ext cx="9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0" name="Google Shape;1460;p71"/>
              <p:cNvCxnSpPr>
                <a:stCxn id="1437" idx="6"/>
                <a:endCxn id="1442" idx="2"/>
              </p:cNvCxnSpPr>
              <p:nvPr/>
            </p:nvCxnSpPr>
            <p:spPr>
              <a:xfrm flipH="1" rot="10800000">
                <a:off x="2208" y="1716"/>
                <a:ext cx="1200" cy="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1" name="Google Shape;1461;p71"/>
              <p:cNvCxnSpPr>
                <a:stCxn id="1445" idx="1"/>
                <a:endCxn id="1441" idx="6"/>
              </p:cNvCxnSpPr>
              <p:nvPr/>
            </p:nvCxnSpPr>
            <p:spPr>
              <a:xfrm flipH="1" rot="5400000">
                <a:off x="3730" y="1042"/>
                <a:ext cx="600" cy="12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62" name="Google Shape;1462;p71"/>
              <p:cNvCxnSpPr>
                <a:stCxn id="1435" idx="6"/>
                <a:endCxn id="1442" idx="3"/>
              </p:cNvCxnSpPr>
              <p:nvPr/>
            </p:nvCxnSpPr>
            <p:spPr>
              <a:xfrm flipH="1" rot="10800000">
                <a:off x="816" y="1848"/>
                <a:ext cx="2700" cy="600"/>
              </a:xfrm>
              <a:prstGeom prst="curvedConnector2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463" name="Google Shape;1463;p71"/>
            <p:cNvCxnSpPr>
              <a:stCxn id="1440" idx="6"/>
              <a:endCxn id="1446" idx="2"/>
            </p:cNvCxnSpPr>
            <p:nvPr/>
          </p:nvCxnSpPr>
          <p:spPr>
            <a:xfrm>
              <a:off x="2966" y="3161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64" name="Google Shape;1464;p71"/>
          <p:cNvSpPr txBox="1"/>
          <p:nvPr/>
        </p:nvSpPr>
        <p:spPr>
          <a:xfrm>
            <a:off x="3200401" y="2901553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/>
          </a:p>
        </p:txBody>
      </p:sp>
      <p:sp>
        <p:nvSpPr>
          <p:cNvPr id="1465" name="Google Shape;1465;p71"/>
          <p:cNvSpPr txBox="1"/>
          <p:nvPr/>
        </p:nvSpPr>
        <p:spPr>
          <a:xfrm>
            <a:off x="5268517" y="284916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100"/>
          </a:p>
        </p:txBody>
      </p:sp>
      <p:sp>
        <p:nvSpPr>
          <p:cNvPr id="1466" name="Google Shape;1466;p71"/>
          <p:cNvSpPr txBox="1"/>
          <p:nvPr/>
        </p:nvSpPr>
        <p:spPr>
          <a:xfrm>
            <a:off x="6550822" y="2846786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1467" name="Google Shape;1467;p71"/>
          <p:cNvSpPr/>
          <p:nvPr/>
        </p:nvSpPr>
        <p:spPr>
          <a:xfrm>
            <a:off x="6278166" y="2901551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71"/>
          <p:cNvSpPr/>
          <p:nvPr/>
        </p:nvSpPr>
        <p:spPr>
          <a:xfrm>
            <a:off x="6291267" y="3286127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71"/>
          <p:cNvSpPr txBox="1"/>
          <p:nvPr/>
        </p:nvSpPr>
        <p:spPr>
          <a:xfrm>
            <a:off x="6569872" y="322778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100"/>
          </a:p>
        </p:txBody>
      </p:sp>
      <p:sp>
        <p:nvSpPr>
          <p:cNvPr id="1470" name="Google Shape;1470;p71"/>
          <p:cNvSpPr/>
          <p:nvPr/>
        </p:nvSpPr>
        <p:spPr>
          <a:xfrm>
            <a:off x="2457455" y="3299221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71"/>
          <p:cNvSpPr/>
          <p:nvPr/>
        </p:nvSpPr>
        <p:spPr>
          <a:xfrm>
            <a:off x="2970611" y="3298034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71"/>
          <p:cNvSpPr/>
          <p:nvPr/>
        </p:nvSpPr>
        <p:spPr>
          <a:xfrm>
            <a:off x="3592116" y="3292076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71"/>
          <p:cNvSpPr txBox="1"/>
          <p:nvPr/>
        </p:nvSpPr>
        <p:spPr>
          <a:xfrm>
            <a:off x="2674147" y="326588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100"/>
          </a:p>
        </p:txBody>
      </p:sp>
      <p:sp>
        <p:nvSpPr>
          <p:cNvPr id="1474" name="Google Shape;1474;p71"/>
          <p:cNvSpPr txBox="1"/>
          <p:nvPr/>
        </p:nvSpPr>
        <p:spPr>
          <a:xfrm>
            <a:off x="3115867" y="338018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100"/>
          </a:p>
        </p:txBody>
      </p:sp>
      <p:sp>
        <p:nvSpPr>
          <p:cNvPr id="1475" name="Google Shape;1475;p71"/>
          <p:cNvSpPr txBox="1"/>
          <p:nvPr/>
        </p:nvSpPr>
        <p:spPr>
          <a:xfrm>
            <a:off x="3813574" y="324564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100"/>
          </a:p>
        </p:txBody>
      </p:sp>
      <p:sp>
        <p:nvSpPr>
          <p:cNvPr id="1476" name="Google Shape;1476;p71"/>
          <p:cNvSpPr/>
          <p:nvPr/>
        </p:nvSpPr>
        <p:spPr>
          <a:xfrm>
            <a:off x="2875361" y="2940845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71"/>
          <p:cNvSpPr/>
          <p:nvPr/>
        </p:nvSpPr>
        <p:spPr>
          <a:xfrm>
            <a:off x="2457455" y="3299221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71"/>
          <p:cNvSpPr/>
          <p:nvPr/>
        </p:nvSpPr>
        <p:spPr>
          <a:xfrm>
            <a:off x="2443167" y="3708796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71"/>
          <p:cNvSpPr/>
          <p:nvPr/>
        </p:nvSpPr>
        <p:spPr>
          <a:xfrm>
            <a:off x="2444354" y="3708796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71"/>
          <p:cNvSpPr/>
          <p:nvPr/>
        </p:nvSpPr>
        <p:spPr>
          <a:xfrm>
            <a:off x="3590930" y="3293270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71"/>
          <p:cNvSpPr/>
          <p:nvPr/>
        </p:nvSpPr>
        <p:spPr>
          <a:xfrm>
            <a:off x="3327797" y="3688559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71"/>
          <p:cNvSpPr/>
          <p:nvPr/>
        </p:nvSpPr>
        <p:spPr>
          <a:xfrm>
            <a:off x="3835004" y="3694508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71"/>
          <p:cNvSpPr txBox="1"/>
          <p:nvPr/>
        </p:nvSpPr>
        <p:spPr>
          <a:xfrm>
            <a:off x="4040983" y="364688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100"/>
          </a:p>
        </p:txBody>
      </p:sp>
      <p:sp>
        <p:nvSpPr>
          <p:cNvPr id="1484" name="Google Shape;1484;p71"/>
          <p:cNvSpPr txBox="1"/>
          <p:nvPr/>
        </p:nvSpPr>
        <p:spPr>
          <a:xfrm>
            <a:off x="3514726" y="3651647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100"/>
          </a:p>
        </p:txBody>
      </p:sp>
      <p:sp>
        <p:nvSpPr>
          <p:cNvPr id="1485" name="Google Shape;1485;p71"/>
          <p:cNvSpPr/>
          <p:nvPr/>
        </p:nvSpPr>
        <p:spPr>
          <a:xfrm>
            <a:off x="3836198" y="3695702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71"/>
          <p:cNvSpPr/>
          <p:nvPr/>
        </p:nvSpPr>
        <p:spPr>
          <a:xfrm>
            <a:off x="3833817" y="4089796"/>
            <a:ext cx="217885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71"/>
          <p:cNvSpPr txBox="1"/>
          <p:nvPr/>
        </p:nvSpPr>
        <p:spPr>
          <a:xfrm>
            <a:off x="4032649" y="4048127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100"/>
          </a:p>
        </p:txBody>
      </p:sp>
      <p:sp>
        <p:nvSpPr>
          <p:cNvPr id="1488" name="Google Shape;1488;p71"/>
          <p:cNvSpPr/>
          <p:nvPr/>
        </p:nvSpPr>
        <p:spPr>
          <a:xfrm>
            <a:off x="3835004" y="4090990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1"/>
          <p:cNvSpPr/>
          <p:nvPr/>
        </p:nvSpPr>
        <p:spPr>
          <a:xfrm>
            <a:off x="4031460" y="4486277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71"/>
          <p:cNvSpPr txBox="1"/>
          <p:nvPr/>
        </p:nvSpPr>
        <p:spPr>
          <a:xfrm>
            <a:off x="4231483" y="4443413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100"/>
          </a:p>
        </p:txBody>
      </p:sp>
      <p:sp>
        <p:nvSpPr>
          <p:cNvPr id="1491" name="Google Shape;1491;p71"/>
          <p:cNvSpPr txBox="1"/>
          <p:nvPr/>
        </p:nvSpPr>
        <p:spPr>
          <a:xfrm>
            <a:off x="3361135" y="4443413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100"/>
          </a:p>
        </p:txBody>
      </p:sp>
      <p:sp>
        <p:nvSpPr>
          <p:cNvPr id="1492" name="Google Shape;1492;p71"/>
          <p:cNvSpPr/>
          <p:nvPr/>
        </p:nvSpPr>
        <p:spPr>
          <a:xfrm>
            <a:off x="3645698" y="4471990"/>
            <a:ext cx="217885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1"/>
          <p:cNvSpPr/>
          <p:nvPr/>
        </p:nvSpPr>
        <p:spPr>
          <a:xfrm>
            <a:off x="4967292" y="289202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71"/>
          <p:cNvSpPr/>
          <p:nvPr/>
        </p:nvSpPr>
        <p:spPr>
          <a:xfrm>
            <a:off x="5216129" y="3288509"/>
            <a:ext cx="217884" cy="19883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71"/>
          <p:cNvSpPr/>
          <p:nvPr/>
        </p:nvSpPr>
        <p:spPr>
          <a:xfrm>
            <a:off x="4689872" y="3287314"/>
            <a:ext cx="217884" cy="19883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71"/>
          <p:cNvSpPr txBox="1"/>
          <p:nvPr/>
        </p:nvSpPr>
        <p:spPr>
          <a:xfrm>
            <a:off x="4866085" y="324564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100"/>
          </a:p>
        </p:txBody>
      </p:sp>
      <p:sp>
        <p:nvSpPr>
          <p:cNvPr id="1497" name="Google Shape;1497;p71"/>
          <p:cNvSpPr txBox="1"/>
          <p:nvPr/>
        </p:nvSpPr>
        <p:spPr>
          <a:xfrm>
            <a:off x="5403058" y="3237310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100"/>
          </a:p>
        </p:txBody>
      </p:sp>
      <p:sp>
        <p:nvSpPr>
          <p:cNvPr id="1498" name="Google Shape;1498;p71"/>
          <p:cNvSpPr/>
          <p:nvPr/>
        </p:nvSpPr>
        <p:spPr>
          <a:xfrm>
            <a:off x="4031460" y="4487464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71"/>
          <p:cNvSpPr txBox="1"/>
          <p:nvPr/>
        </p:nvSpPr>
        <p:spPr>
          <a:xfrm>
            <a:off x="4912522" y="2514602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100"/>
          </a:p>
        </p:txBody>
      </p:sp>
      <p:sp>
        <p:nvSpPr>
          <p:cNvPr id="1500" name="Google Shape;1500;p71"/>
          <p:cNvSpPr txBox="1"/>
          <p:nvPr/>
        </p:nvSpPr>
        <p:spPr>
          <a:xfrm>
            <a:off x="2665810" y="3650456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100"/>
          </a:p>
        </p:txBody>
      </p:sp>
      <p:sp>
        <p:nvSpPr>
          <p:cNvPr id="1501" name="Google Shape;1501;p71"/>
          <p:cNvSpPr txBox="1"/>
          <p:nvPr/>
        </p:nvSpPr>
        <p:spPr>
          <a:xfrm>
            <a:off x="3663553" y="1481140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/>
          </a:p>
        </p:txBody>
      </p:sp>
      <p:sp>
        <p:nvSpPr>
          <p:cNvPr id="1502" name="Google Shape;1502;p71"/>
          <p:cNvSpPr txBox="1"/>
          <p:nvPr/>
        </p:nvSpPr>
        <p:spPr>
          <a:xfrm>
            <a:off x="4408885" y="1596629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100"/>
          </a:p>
        </p:txBody>
      </p:sp>
      <p:sp>
        <p:nvSpPr>
          <p:cNvPr id="1503" name="Google Shape;1503;p71"/>
          <p:cNvSpPr txBox="1"/>
          <p:nvPr/>
        </p:nvSpPr>
        <p:spPr>
          <a:xfrm>
            <a:off x="3551635" y="1966916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1504" name="Google Shape;1504;p71"/>
          <p:cNvSpPr txBox="1"/>
          <p:nvPr/>
        </p:nvSpPr>
        <p:spPr>
          <a:xfrm>
            <a:off x="3918346" y="124301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1505" name="Google Shape;1505;p71"/>
          <p:cNvSpPr txBox="1"/>
          <p:nvPr/>
        </p:nvSpPr>
        <p:spPr>
          <a:xfrm>
            <a:off x="3776662" y="914401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  <p:sp>
        <p:nvSpPr>
          <p:cNvPr id="1506" name="Google Shape;1506;p71"/>
          <p:cNvSpPr txBox="1"/>
          <p:nvPr/>
        </p:nvSpPr>
        <p:spPr>
          <a:xfrm>
            <a:off x="4314826" y="1229918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100"/>
          </a:p>
        </p:txBody>
      </p:sp>
      <p:sp>
        <p:nvSpPr>
          <p:cNvPr id="1507" name="Google Shape;1507;p71"/>
          <p:cNvSpPr txBox="1"/>
          <p:nvPr/>
        </p:nvSpPr>
        <p:spPr>
          <a:xfrm>
            <a:off x="5012533" y="1689500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100"/>
          </a:p>
        </p:txBody>
      </p:sp>
      <p:sp>
        <p:nvSpPr>
          <p:cNvPr id="1508" name="Google Shape;1508;p71"/>
          <p:cNvSpPr txBox="1"/>
          <p:nvPr/>
        </p:nvSpPr>
        <p:spPr>
          <a:xfrm>
            <a:off x="5260180" y="1594250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  <p:sp>
        <p:nvSpPr>
          <p:cNvPr id="1509" name="Google Shape;1509;p71"/>
          <p:cNvSpPr txBox="1"/>
          <p:nvPr/>
        </p:nvSpPr>
        <p:spPr>
          <a:xfrm>
            <a:off x="4100515" y="2138366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100"/>
          </a:p>
        </p:txBody>
      </p:sp>
      <p:sp>
        <p:nvSpPr>
          <p:cNvPr id="1510" name="Google Shape;1510;p71"/>
          <p:cNvSpPr txBox="1"/>
          <p:nvPr/>
        </p:nvSpPr>
        <p:spPr>
          <a:xfrm>
            <a:off x="5655469" y="1778795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100"/>
          </a:p>
        </p:txBody>
      </p:sp>
      <p:sp>
        <p:nvSpPr>
          <p:cNvPr id="1511" name="Google Shape;1511;p71"/>
          <p:cNvSpPr txBox="1"/>
          <p:nvPr/>
        </p:nvSpPr>
        <p:spPr>
          <a:xfrm>
            <a:off x="5667376" y="1290640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  <p:sp>
        <p:nvSpPr>
          <p:cNvPr id="1512" name="Google Shape;1512;p71"/>
          <p:cNvSpPr/>
          <p:nvPr/>
        </p:nvSpPr>
        <p:spPr>
          <a:xfrm>
            <a:off x="1432324" y="2709860"/>
            <a:ext cx="297656" cy="2239566"/>
          </a:xfrm>
          <a:prstGeom prst="leftBrace">
            <a:avLst>
              <a:gd fmla="val 627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71"/>
          <p:cNvSpPr txBox="1"/>
          <p:nvPr/>
        </p:nvSpPr>
        <p:spPr>
          <a:xfrm>
            <a:off x="685801" y="3620691"/>
            <a:ext cx="869156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contours</a:t>
            </a:r>
            <a:endParaRPr sz="1100"/>
          </a:p>
        </p:txBody>
      </p:sp>
      <p:sp>
        <p:nvSpPr>
          <p:cNvPr id="1514" name="Google Shape;1514;p71"/>
          <p:cNvSpPr txBox="1"/>
          <p:nvPr/>
        </p:nvSpPr>
        <p:spPr>
          <a:xfrm>
            <a:off x="4600576" y="1370411"/>
            <a:ext cx="403622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2"/>
          <p:cNvSpPr/>
          <p:nvPr/>
        </p:nvSpPr>
        <p:spPr>
          <a:xfrm>
            <a:off x="6858001" y="1371601"/>
            <a:ext cx="1212056" cy="1785938"/>
          </a:xfrm>
          <a:custGeom>
            <a:rect b="b" l="l" r="r" t="t"/>
            <a:pathLst>
              <a:path extrusionOk="0" h="1500" w="1018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72"/>
          <p:cNvSpPr/>
          <p:nvPr/>
        </p:nvSpPr>
        <p:spPr>
          <a:xfrm>
            <a:off x="6972301" y="1371601"/>
            <a:ext cx="1028700" cy="1428631"/>
          </a:xfrm>
          <a:custGeom>
            <a:rect b="b" l="l" r="r" t="t"/>
            <a:pathLst>
              <a:path extrusionOk="0" h="10000" w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72"/>
          <p:cNvSpPr txBox="1"/>
          <p:nvPr/>
        </p:nvSpPr>
        <p:spPr>
          <a:xfrm>
            <a:off x="7430692" y="1656161"/>
            <a:ext cx="205979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100"/>
          </a:p>
        </p:txBody>
      </p:sp>
      <p:sp>
        <p:nvSpPr>
          <p:cNvPr id="1523" name="Google Shape;1523;p7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Cost Search (UCS) Properties</a:t>
            </a:r>
            <a:endParaRPr/>
          </a:p>
        </p:txBody>
      </p:sp>
      <p:sp>
        <p:nvSpPr>
          <p:cNvPr id="1524" name="Google Shape;1524;p72"/>
          <p:cNvSpPr txBox="1"/>
          <p:nvPr>
            <p:ph idx="1" type="body"/>
          </p:nvPr>
        </p:nvSpPr>
        <p:spPr>
          <a:xfrm>
            <a:off x="304800" y="1025129"/>
            <a:ext cx="55245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What nodes does UCS expand?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Processes all nodes with cost less than cheapest solution!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If that solution costs </a:t>
            </a: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C* </a:t>
            </a:r>
            <a:r>
              <a:rPr lang="en" sz="1500"/>
              <a:t>and arcs cost at least </a:t>
            </a: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ε </a:t>
            </a:r>
            <a:r>
              <a:rPr i="1" lang="en" sz="1500"/>
              <a:t>,</a:t>
            </a: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/>
              <a:t>then the “effective depth” is roughly </a:t>
            </a:r>
            <a:r>
              <a:rPr i="1" lang="en" sz="1500">
                <a:latin typeface="Times New Roman"/>
                <a:ea typeface="Times New Roman"/>
                <a:cs typeface="Times New Roman"/>
                <a:sym typeface="Times New Roman"/>
              </a:rPr>
              <a:t>C*/ε</a:t>
            </a:r>
            <a:endParaRPr sz="1500"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Takes time O(b</a:t>
            </a:r>
            <a:r>
              <a:rPr baseline="30000" i="1" lang="en" sz="1500">
                <a:latin typeface="Times New Roman"/>
                <a:ea typeface="Times New Roman"/>
                <a:cs typeface="Times New Roman"/>
                <a:sym typeface="Times New Roman"/>
              </a:rPr>
              <a:t>C*/ε</a:t>
            </a:r>
            <a:r>
              <a:rPr lang="en" sz="1500"/>
              <a:t>) (exponential in effective depth)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How much space does the fringe take?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Has roughly the last tier, so O(b</a:t>
            </a:r>
            <a:r>
              <a:rPr baseline="30000" i="1" lang="en" sz="1500">
                <a:latin typeface="Times New Roman"/>
                <a:ea typeface="Times New Roman"/>
                <a:cs typeface="Times New Roman"/>
                <a:sym typeface="Times New Roman"/>
              </a:rPr>
              <a:t>C*/ε</a:t>
            </a:r>
            <a:r>
              <a:rPr lang="en" sz="1500"/>
              <a:t>)</a:t>
            </a:r>
            <a:endParaRPr/>
          </a:p>
          <a:p>
            <a:pPr indent="-114300" lvl="3" marL="1193800" rtl="0" algn="l">
              <a:spcBef>
                <a:spcPts val="2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9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Is it complete?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Assuming best solution has a finite cost and minimum arc cost is positive, yes!</a:t>
            </a:r>
            <a:endParaRPr/>
          </a:p>
          <a:p>
            <a:pPr indent="-127000" lvl="2" marL="850900" rtl="0" algn="l">
              <a:spcBef>
                <a:spcPts val="1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600"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Is it optimal?</a:t>
            </a:r>
            <a:endParaRPr/>
          </a:p>
          <a:p>
            <a:pPr indent="-222250" lvl="1" marL="558800" rtl="0" algn="l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Yes!  (Proof next lecture via A*)</a:t>
            </a:r>
            <a:endParaRPr/>
          </a:p>
          <a:p>
            <a:pPr indent="-101600" lvl="0" marL="254000" rtl="0" algn="l"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25" name="Google Shape;1525;p72"/>
          <p:cNvSpPr/>
          <p:nvPr/>
        </p:nvSpPr>
        <p:spPr>
          <a:xfrm>
            <a:off x="6491288" y="1501376"/>
            <a:ext cx="2195513" cy="1915716"/>
          </a:xfrm>
          <a:custGeom>
            <a:rect b="b" l="l" r="r" t="t"/>
            <a:pathLst>
              <a:path extrusionOk="0" h="1609" w="1844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2"/>
          <p:cNvSpPr/>
          <p:nvPr/>
        </p:nvSpPr>
        <p:spPr>
          <a:xfrm>
            <a:off x="7506890" y="1448990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72"/>
          <p:cNvSpPr/>
          <p:nvPr/>
        </p:nvSpPr>
        <p:spPr>
          <a:xfrm>
            <a:off x="7333058" y="1768078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72"/>
          <p:cNvSpPr/>
          <p:nvPr/>
        </p:nvSpPr>
        <p:spPr>
          <a:xfrm>
            <a:off x="7690247" y="1760933"/>
            <a:ext cx="134541" cy="134541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2"/>
          <p:cNvSpPr/>
          <p:nvPr/>
        </p:nvSpPr>
        <p:spPr>
          <a:xfrm>
            <a:off x="7417592" y="1621631"/>
            <a:ext cx="333375" cy="66675"/>
          </a:xfrm>
          <a:custGeom>
            <a:rect b="b" l="l" r="r" t="t"/>
            <a:pathLst>
              <a:path extrusionOk="0" h="56" w="280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72"/>
          <p:cNvSpPr txBox="1"/>
          <p:nvPr/>
        </p:nvSpPr>
        <p:spPr>
          <a:xfrm>
            <a:off x="7200901" y="1485902"/>
            <a:ext cx="223838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100"/>
          </a:p>
        </p:txBody>
      </p:sp>
      <p:sp>
        <p:nvSpPr>
          <p:cNvPr id="1531" name="Google Shape;1531;p72"/>
          <p:cNvSpPr/>
          <p:nvPr/>
        </p:nvSpPr>
        <p:spPr>
          <a:xfrm>
            <a:off x="7086601" y="3355182"/>
            <a:ext cx="134540" cy="1345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72"/>
          <p:cNvSpPr/>
          <p:nvPr/>
        </p:nvSpPr>
        <p:spPr>
          <a:xfrm>
            <a:off x="7875983" y="2547937"/>
            <a:ext cx="134541" cy="13454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72"/>
          <p:cNvSpPr/>
          <p:nvPr/>
        </p:nvSpPr>
        <p:spPr>
          <a:xfrm>
            <a:off x="7516415" y="2964657"/>
            <a:ext cx="134541" cy="134540"/>
          </a:xfrm>
          <a:prstGeom prst="ellipse">
            <a:avLst/>
          </a:prstGeom>
          <a:solidFill>
            <a:srgbClr val="FF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72"/>
          <p:cNvSpPr/>
          <p:nvPr/>
        </p:nvSpPr>
        <p:spPr>
          <a:xfrm>
            <a:off x="6400800" y="1371600"/>
            <a:ext cx="198834" cy="1485900"/>
          </a:xfrm>
          <a:prstGeom prst="leftBrace">
            <a:avLst>
              <a:gd fmla="val 5294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72"/>
          <p:cNvSpPr txBox="1"/>
          <p:nvPr/>
        </p:nvSpPr>
        <p:spPr>
          <a:xfrm>
            <a:off x="5429250" y="1951854"/>
            <a:ext cx="10858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C*/ε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“tiers”</a:t>
            </a:r>
            <a:endParaRPr sz="1100"/>
          </a:p>
        </p:txBody>
      </p:sp>
      <p:sp>
        <p:nvSpPr>
          <p:cNvPr id="1536" name="Google Shape;1536;p72"/>
          <p:cNvSpPr/>
          <p:nvPr/>
        </p:nvSpPr>
        <p:spPr>
          <a:xfrm>
            <a:off x="7200900" y="1428872"/>
            <a:ext cx="628650" cy="914281"/>
          </a:xfrm>
          <a:custGeom>
            <a:rect b="b" l="l" r="r" t="t"/>
            <a:pathLst>
              <a:path extrusionOk="0" h="10000" w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lt2">
              <a:alpha val="2000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72"/>
          <p:cNvSpPr txBox="1"/>
          <p:nvPr/>
        </p:nvSpPr>
        <p:spPr>
          <a:xfrm>
            <a:off x="8246270" y="2149077"/>
            <a:ext cx="619125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≤ 3</a:t>
            </a:r>
            <a:endParaRPr sz="1100"/>
          </a:p>
        </p:txBody>
      </p:sp>
      <p:sp>
        <p:nvSpPr>
          <p:cNvPr id="1538" name="Google Shape;1538;p72"/>
          <p:cNvSpPr txBox="1"/>
          <p:nvPr/>
        </p:nvSpPr>
        <p:spPr>
          <a:xfrm>
            <a:off x="8115302" y="1852611"/>
            <a:ext cx="619125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≤ 2</a:t>
            </a:r>
            <a:endParaRPr sz="1100"/>
          </a:p>
        </p:txBody>
      </p:sp>
      <p:sp>
        <p:nvSpPr>
          <p:cNvPr id="1539" name="Google Shape;1539;p72"/>
          <p:cNvSpPr txBox="1"/>
          <p:nvPr/>
        </p:nvSpPr>
        <p:spPr>
          <a:xfrm>
            <a:off x="7953377" y="1569243"/>
            <a:ext cx="619125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≤ 1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73"/>
          <p:cNvSpPr/>
          <p:nvPr/>
        </p:nvSpPr>
        <p:spPr>
          <a:xfrm>
            <a:off x="6354371" y="3086100"/>
            <a:ext cx="1434703" cy="1328738"/>
          </a:xfrm>
          <a:prstGeom prst="ellipse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7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Cost Issues</a:t>
            </a:r>
            <a:endParaRPr/>
          </a:p>
        </p:txBody>
      </p:sp>
      <p:sp>
        <p:nvSpPr>
          <p:cNvPr id="1547" name="Google Shape;1547;p73"/>
          <p:cNvSpPr txBox="1"/>
          <p:nvPr>
            <p:ph idx="1" type="body"/>
          </p:nvPr>
        </p:nvSpPr>
        <p:spPr>
          <a:xfrm>
            <a:off x="342902" y="1085851"/>
            <a:ext cx="485774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Remember: UCS explores increasing cost contours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 good: UCS is complete and optimal!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The bad: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Explores options in every “direction”</a:t>
            </a:r>
            <a:endParaRPr/>
          </a:p>
          <a:p>
            <a:pPr indent="-2159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 information about goal location</a:t>
            </a:r>
            <a:endParaRPr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01600" lvl="1" marL="5588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4765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We’ll fix that soon!</a:t>
            </a:r>
            <a:endParaRPr/>
          </a:p>
          <a:p>
            <a:pPr indent="-114300" lvl="0" marL="254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100"/>
          </a:p>
        </p:txBody>
      </p:sp>
      <p:sp>
        <p:nvSpPr>
          <p:cNvPr id="1548" name="Google Shape;1548;p73"/>
          <p:cNvSpPr/>
          <p:nvPr/>
        </p:nvSpPr>
        <p:spPr>
          <a:xfrm>
            <a:off x="7031835" y="3668318"/>
            <a:ext cx="122635" cy="115491"/>
          </a:xfrm>
          <a:prstGeom prst="ellipse">
            <a:avLst/>
          </a:prstGeom>
          <a:solidFill>
            <a:srgbClr val="008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73"/>
          <p:cNvSpPr txBox="1"/>
          <p:nvPr/>
        </p:nvSpPr>
        <p:spPr>
          <a:xfrm>
            <a:off x="6835379" y="3755234"/>
            <a:ext cx="6858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100"/>
          </a:p>
        </p:txBody>
      </p:sp>
      <p:sp>
        <p:nvSpPr>
          <p:cNvPr id="1550" name="Google Shape;1550;p73"/>
          <p:cNvSpPr/>
          <p:nvPr/>
        </p:nvSpPr>
        <p:spPr>
          <a:xfrm>
            <a:off x="7727160" y="3684986"/>
            <a:ext cx="122635" cy="115491"/>
          </a:xfrm>
          <a:prstGeom prst="ellipse">
            <a:avLst/>
          </a:prstGeom>
          <a:solidFill>
            <a:srgbClr val="FF33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73"/>
          <p:cNvSpPr txBox="1"/>
          <p:nvPr/>
        </p:nvSpPr>
        <p:spPr>
          <a:xfrm>
            <a:off x="7772400" y="3773093"/>
            <a:ext cx="6858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sz="1100"/>
          </a:p>
        </p:txBody>
      </p:sp>
      <p:sp>
        <p:nvSpPr>
          <p:cNvPr id="1552" name="Google Shape;1552;p73"/>
          <p:cNvSpPr/>
          <p:nvPr/>
        </p:nvSpPr>
        <p:spPr>
          <a:xfrm>
            <a:off x="6755609" y="3412334"/>
            <a:ext cx="652463" cy="652463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3" name="Google Shape;1553;p73"/>
          <p:cNvGrpSpPr/>
          <p:nvPr/>
        </p:nvGrpSpPr>
        <p:grpSpPr>
          <a:xfrm>
            <a:off x="6182490" y="1028702"/>
            <a:ext cx="1932810" cy="1683543"/>
            <a:chOff x="8023224" y="1412876"/>
            <a:chExt cx="3101976" cy="2701926"/>
          </a:xfrm>
        </p:grpSpPr>
        <p:sp>
          <p:nvSpPr>
            <p:cNvPr id="1554" name="Google Shape;1554;p73"/>
            <p:cNvSpPr/>
            <p:nvPr/>
          </p:nvSpPr>
          <p:spPr>
            <a:xfrm>
              <a:off x="8516935" y="1412876"/>
              <a:ext cx="1616075" cy="2381251"/>
            </a:xfrm>
            <a:custGeom>
              <a:rect b="b" l="l" r="r" t="t"/>
              <a:pathLst>
                <a:path extrusionOk="0" h="1500" w="1018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73"/>
            <p:cNvSpPr/>
            <p:nvPr/>
          </p:nvSpPr>
          <p:spPr>
            <a:xfrm>
              <a:off x="8023224" y="1560515"/>
              <a:ext cx="2927351" cy="2554287"/>
            </a:xfrm>
            <a:custGeom>
              <a:rect b="b" l="l" r="r" t="t"/>
              <a:pathLst>
                <a:path extrusionOk="0" h="1609" w="1844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73"/>
            <p:cNvSpPr/>
            <p:nvPr/>
          </p:nvSpPr>
          <p:spPr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73"/>
            <p:cNvSpPr/>
            <p:nvPr/>
          </p:nvSpPr>
          <p:spPr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73"/>
            <p:cNvSpPr txBox="1"/>
            <p:nvPr/>
          </p:nvSpPr>
          <p:spPr>
            <a:xfrm>
              <a:off x="9275761" y="1766891"/>
              <a:ext cx="274639" cy="444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100"/>
            </a:p>
          </p:txBody>
        </p:sp>
        <p:sp>
          <p:nvSpPr>
            <p:cNvPr id="1559" name="Google Shape;1559;p73"/>
            <p:cNvSpPr/>
            <p:nvPr/>
          </p:nvSpPr>
          <p:spPr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73"/>
            <p:cNvSpPr/>
            <p:nvPr/>
          </p:nvSpPr>
          <p:spPr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73"/>
            <p:cNvSpPr/>
            <p:nvPr/>
          </p:nvSpPr>
          <p:spPr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73"/>
            <p:cNvSpPr/>
            <p:nvPr/>
          </p:nvSpPr>
          <p:spPr>
            <a:xfrm>
              <a:off x="8805861" y="2395539"/>
              <a:ext cx="1181100" cy="557212"/>
            </a:xfrm>
            <a:custGeom>
              <a:rect b="b" l="l" r="r" t="t"/>
              <a:pathLst>
                <a:path extrusionOk="0" h="351" w="744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3"/>
            <p:cNvSpPr/>
            <p:nvPr/>
          </p:nvSpPr>
          <p:spPr>
            <a:xfrm>
              <a:off x="9061449" y="2127251"/>
              <a:ext cx="747712" cy="293688"/>
            </a:xfrm>
            <a:custGeom>
              <a:rect b="b" l="l" r="r" t="t"/>
              <a:pathLst>
                <a:path extrusionOk="0" h="185" w="471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3"/>
            <p:cNvSpPr txBox="1"/>
            <p:nvPr/>
          </p:nvSpPr>
          <p:spPr>
            <a:xfrm>
              <a:off x="10299700" y="2495551"/>
              <a:ext cx="825500" cy="444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≤ 3</a:t>
              </a:r>
              <a:endParaRPr sz="1100"/>
            </a:p>
          </p:txBody>
        </p:sp>
        <p:sp>
          <p:nvSpPr>
            <p:cNvPr id="1565" name="Google Shape;1565;p73"/>
            <p:cNvSpPr txBox="1"/>
            <p:nvPr/>
          </p:nvSpPr>
          <p:spPr>
            <a:xfrm>
              <a:off x="10172700" y="2100263"/>
              <a:ext cx="825500" cy="444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≤ 2</a:t>
              </a:r>
              <a:endParaRPr sz="1100"/>
            </a:p>
          </p:txBody>
        </p:sp>
        <p:sp>
          <p:nvSpPr>
            <p:cNvPr id="1566" name="Google Shape;1566;p73"/>
            <p:cNvSpPr txBox="1"/>
            <p:nvPr/>
          </p:nvSpPr>
          <p:spPr>
            <a:xfrm>
              <a:off x="9972673" y="1722440"/>
              <a:ext cx="825500" cy="444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 ≤ 1</a:t>
              </a:r>
              <a:endParaRPr sz="1100"/>
            </a:p>
          </p:txBody>
        </p:sp>
      </p:grpSp>
      <p:sp>
        <p:nvSpPr>
          <p:cNvPr id="1567" name="Google Shape;1567;p73"/>
          <p:cNvSpPr txBox="1"/>
          <p:nvPr/>
        </p:nvSpPr>
        <p:spPr>
          <a:xfrm>
            <a:off x="6350794" y="4457700"/>
            <a:ext cx="2793206" cy="6924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[Demo: empty grid UCS (L2D5)]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[Demo: maze with deep/shallow water DFS/BFS/UCS (L2D7)]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 Agents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272654" y="1243015"/>
            <a:ext cx="4413647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Reflex agents: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Choose action based on current percept (and maybe memory)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May have memory or a model of the world’s current state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Do not consider the future consequences of their actions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>
                <a:solidFill>
                  <a:srgbClr val="FF0000"/>
                </a:solidFill>
              </a:rPr>
              <a:t>Consider how the world IS</a:t>
            </a:r>
            <a:endParaRPr/>
          </a:p>
          <a:p>
            <a:pPr indent="-1270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Can a reflex agent be rational?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4700" y="1353745"/>
            <a:ext cx="3434953" cy="120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4455" y="3080149"/>
            <a:ext cx="3434954" cy="123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6743700" y="4637904"/>
            <a:ext cx="2294334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reflex optimal (L2D1)]</a:t>
            </a:r>
            <a:endParaRPr sz="1100"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9687" y="1258288"/>
            <a:ext cx="3953192" cy="309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743700" y="4866504"/>
            <a:ext cx="240030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reflex optimal (L2D2)]</a:t>
            </a:r>
            <a:endParaRPr sz="11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74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Empty UCS</a:t>
            </a:r>
            <a:endParaRPr/>
          </a:p>
        </p:txBody>
      </p:sp>
      <p:pic>
        <p:nvPicPr>
          <p:cNvPr id="1574" name="Google Shape;1574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215" y="857251"/>
            <a:ext cx="4763572" cy="39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75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Video of Demo Maze with Deep/Shallow Water --- DFS, BFS, or UCS? (part 1)</a:t>
            </a:r>
            <a:endParaRPr/>
          </a:p>
        </p:txBody>
      </p:sp>
      <p:pic>
        <p:nvPicPr>
          <p:cNvPr id="1581" name="Google Shape;15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393" y="863588"/>
            <a:ext cx="5403215" cy="39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76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Video of Demo Maze with Deep/Shallow Water --- DFS, BFS, or UCS? (part 2)</a:t>
            </a:r>
            <a:endParaRPr/>
          </a:p>
        </p:txBody>
      </p:sp>
      <p:pic>
        <p:nvPicPr>
          <p:cNvPr id="1588" name="Google Shape;158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107" y="857251"/>
            <a:ext cx="5411786" cy="40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7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Video of Demo Maze with Deep/Shallow Water --- DFS, BFS, or UCS? (part 3)</a:t>
            </a:r>
            <a:endParaRPr/>
          </a:p>
        </p:txBody>
      </p:sp>
      <p:pic>
        <p:nvPicPr>
          <p:cNvPr id="1595" name="Google Shape;159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106" y="857251"/>
            <a:ext cx="5411787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78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 Queue</a:t>
            </a:r>
            <a:endParaRPr/>
          </a:p>
        </p:txBody>
      </p:sp>
      <p:sp>
        <p:nvSpPr>
          <p:cNvPr id="1602" name="Google Shape;1602;p78"/>
          <p:cNvSpPr txBox="1"/>
          <p:nvPr>
            <p:ph idx="1" type="body"/>
          </p:nvPr>
        </p:nvSpPr>
        <p:spPr>
          <a:xfrm>
            <a:off x="285750" y="1082277"/>
            <a:ext cx="43815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All these search algorithms are the same except for fringe strategies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Conceptually, all fringes are priority queues (i.e. collections of nodes with attached priorities)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Practically, for DFS and BFS, you can avoid the log(n) overhead from an actual priority queue, by using stacks and queues</a:t>
            </a:r>
            <a:endParaRPr/>
          </a:p>
          <a:p>
            <a:pPr indent="-215900" lvl="1" marL="558800" rtl="0" algn="l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Can even code one implementation that takes a variable queuing object</a:t>
            </a:r>
            <a:endParaRPr/>
          </a:p>
        </p:txBody>
      </p:sp>
      <p:pic>
        <p:nvPicPr>
          <p:cNvPr id="1603" name="Google Shape;160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425" y="972344"/>
            <a:ext cx="4314824" cy="33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79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and Models</a:t>
            </a:r>
            <a:endParaRPr/>
          </a:p>
        </p:txBody>
      </p:sp>
      <p:sp>
        <p:nvSpPr>
          <p:cNvPr id="1610" name="Google Shape;1610;p79"/>
          <p:cNvSpPr txBox="1"/>
          <p:nvPr>
            <p:ph idx="1" type="body"/>
          </p:nvPr>
        </p:nvSpPr>
        <p:spPr>
          <a:xfrm>
            <a:off x="304800" y="1143000"/>
            <a:ext cx="352425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Search operates over models of the world</a:t>
            </a:r>
            <a:endParaRPr/>
          </a:p>
          <a:p>
            <a:pPr indent="-222250" lvl="1" marL="5588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The agent doesn’t actually try all the plans out in the real world!</a:t>
            </a:r>
            <a:endParaRPr/>
          </a:p>
          <a:p>
            <a:pPr indent="-222250" lvl="1" marL="5588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Planning is all “in simulation”</a:t>
            </a:r>
            <a:endParaRPr/>
          </a:p>
          <a:p>
            <a:pPr indent="-222250" lvl="1" marL="558800" rtl="0" algn="l">
              <a:spcBef>
                <a:spcPts val="400"/>
              </a:spcBef>
              <a:spcAft>
                <a:spcPts val="0"/>
              </a:spcAft>
              <a:buSzPts val="2100"/>
              <a:buChar char="▪"/>
            </a:pPr>
            <a:r>
              <a:rPr lang="en"/>
              <a:t>Your search is only as good as your models…</a:t>
            </a:r>
            <a:endParaRPr/>
          </a:p>
        </p:txBody>
      </p:sp>
      <p:pic>
        <p:nvPicPr>
          <p:cNvPr id="1611" name="Google Shape;161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043" y="1149460"/>
            <a:ext cx="4914112" cy="3416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8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Gone Wrong?</a:t>
            </a:r>
            <a:endParaRPr/>
          </a:p>
        </p:txBody>
      </p:sp>
      <p:sp>
        <p:nvSpPr>
          <p:cNvPr id="1618" name="Google Shape;1618;p80"/>
          <p:cNvSpPr txBox="1"/>
          <p:nvPr>
            <p:ph idx="1" type="body"/>
          </p:nvPr>
        </p:nvSpPr>
        <p:spPr>
          <a:xfrm>
            <a:off x="304800" y="1047752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01600" lvl="0" marL="2540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Dead End" id="1619" name="Google Shape;161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257300"/>
            <a:ext cx="3600450" cy="28797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sn-navigation-trondheim-haugesund" id="1620" name="Google Shape;1620;p80"/>
          <p:cNvPicPr preferRelativeResize="0"/>
          <p:nvPr/>
        </p:nvPicPr>
        <p:blipFill rotWithShape="1">
          <a:blip r:embed="rId4">
            <a:alphaModFix/>
          </a:blip>
          <a:srcRect b="0" l="0" r="0" t="53905"/>
          <a:stretch/>
        </p:blipFill>
        <p:spPr>
          <a:xfrm>
            <a:off x="5200650" y="1028700"/>
            <a:ext cx="328612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2748" y="1600640"/>
            <a:ext cx="4855654" cy="2033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Reflex Optimal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14400"/>
            <a:ext cx="737044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Reflex Odd 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857250"/>
            <a:ext cx="7258050" cy="4108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Agents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285750" y="1257300"/>
            <a:ext cx="44576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Planning agents: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Ask “what if”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Decisions based on (hypothesized) consequences of actions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Must have a model of how the world evolves in response to actions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/>
              <a:t>Must formulate a goal (test)</a:t>
            </a:r>
            <a:endParaRPr/>
          </a:p>
          <a:p>
            <a:pPr indent="-22225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" sz="1500">
                <a:solidFill>
                  <a:srgbClr val="FF0000"/>
                </a:solidFill>
              </a:rPr>
              <a:t>Consider how the world WOULD BE</a:t>
            </a:r>
            <a:endParaRPr/>
          </a:p>
          <a:p>
            <a:pPr indent="-1270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Optimal vs. complete planning</a:t>
            </a:r>
            <a:endParaRPr/>
          </a:p>
          <a:p>
            <a:pPr indent="-127000" lvl="1" marL="55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54000" lvl="0" marL="254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Planning vs. replanning</a:t>
            </a:r>
            <a:endParaRPr sz="1500"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4457" y="3101583"/>
            <a:ext cx="3446860" cy="121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4700" y="1347787"/>
            <a:ext cx="3434953" cy="120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/>
        </p:nvSpPr>
        <p:spPr>
          <a:xfrm>
            <a:off x="6858000" y="4629150"/>
            <a:ext cx="21145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re-planning (L2D3)]</a:t>
            </a:r>
            <a:endParaRPr sz="1100"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9282" y="1310550"/>
            <a:ext cx="3947141" cy="30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 txBox="1"/>
          <p:nvPr/>
        </p:nvSpPr>
        <p:spPr>
          <a:xfrm>
            <a:off x="6858000" y="4866504"/>
            <a:ext cx="2114550" cy="2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[Demo: mastermind (L2D4)]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Demo Replanning</a:t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33" y="825574"/>
            <a:ext cx="7628335" cy="431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