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ac0514b1c745a6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ac0514b1c745a6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b254dd5f2_2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b254dd5f2_2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b254dd5f2_2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b254dd5f2_2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b254dd5f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b254dd5f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b254dd5f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b254dd5f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b254dd5f2_18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b254dd5f2_18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b324e4e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b324e4e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b335b8d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b335b8d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b254dd5f2_2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b254dd5f2_2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b254dd5f2_2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b254dd5f2_2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b254dd5f2_2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b254dd5f2_2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ruder.io/optimizing-gradient-descent/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Ayushjain9501/convexOptim/tree/master/Assignments/Assignment%20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nitingarg1000/Optimization/tree/master/Batch_Gradient_Descent"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Ayushjain9501/convexOptim/tree/master/Assignments/stochasticGD"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OPTIMISATION TECHNIQUES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Summer ‘19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nvSpPr>
        <p:spPr>
          <a:xfrm>
            <a:off x="1184275" y="752100"/>
            <a:ext cx="7157700" cy="57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rgbClr val="FFFFFF"/>
                </a:solidFill>
              </a:rPr>
              <a:t>QR Factorization for a Basis B</a:t>
            </a:r>
            <a:endParaRPr sz="1900">
              <a:solidFill>
                <a:srgbClr val="FFFFFF"/>
              </a:solidFill>
            </a:endParaRPr>
          </a:p>
        </p:txBody>
      </p:sp>
      <p:sp>
        <p:nvSpPr>
          <p:cNvPr id="191" name="Google Shape;191;p22"/>
          <p:cNvSpPr txBox="1"/>
          <p:nvPr/>
        </p:nvSpPr>
        <p:spPr>
          <a:xfrm>
            <a:off x="402025" y="1409075"/>
            <a:ext cx="8722200" cy="353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a:solidFill>
                  <a:schemeClr val="lt1"/>
                </a:solidFill>
              </a:rPr>
              <a:t>This factorization is most suitable and is used frequently for solving dense equation systems.</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B is factored into B = QR, where Q is a orthogonal matrix and R is an upper triangular matrix.</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The matrix B is first reduced to an upper triangular form R by premultiplying it with a sequence of square, symmetric orthogonal matrices Q</a:t>
            </a:r>
            <a:r>
              <a:rPr baseline="-25000" lang="en">
                <a:solidFill>
                  <a:schemeClr val="lt1"/>
                </a:solidFill>
              </a:rPr>
              <a:t>i</a:t>
            </a:r>
            <a:r>
              <a:rPr lang="en">
                <a:solidFill>
                  <a:schemeClr val="lt1"/>
                </a:solidFill>
              </a:rPr>
              <a:t>… B</a:t>
            </a:r>
            <a:r>
              <a:rPr baseline="-25000" lang="en">
                <a:solidFill>
                  <a:schemeClr val="lt1"/>
                </a:solidFill>
              </a:rPr>
              <a:t>i-1</a:t>
            </a:r>
            <a:r>
              <a:rPr lang="en">
                <a:solidFill>
                  <a:schemeClr val="lt1"/>
                </a:solidFill>
              </a:rPr>
              <a:t> = Q</a:t>
            </a:r>
            <a:r>
              <a:rPr baseline="-25000" lang="en">
                <a:solidFill>
                  <a:schemeClr val="lt1"/>
                </a:solidFill>
              </a:rPr>
              <a:t>i-1</a:t>
            </a:r>
            <a:r>
              <a:rPr lang="en">
                <a:solidFill>
                  <a:schemeClr val="lt1"/>
                </a:solidFill>
              </a:rPr>
              <a:t> ….Q</a:t>
            </a:r>
            <a:r>
              <a:rPr baseline="-25000" lang="en">
                <a:solidFill>
                  <a:schemeClr val="lt1"/>
                </a:solidFill>
              </a:rPr>
              <a:t>1</a:t>
            </a:r>
            <a:r>
              <a:rPr lang="en">
                <a:solidFill>
                  <a:schemeClr val="lt1"/>
                </a:solidFill>
              </a:rPr>
              <a:t>B.</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The matrix Q</a:t>
            </a:r>
            <a:r>
              <a:rPr baseline="-25000" lang="en">
                <a:solidFill>
                  <a:schemeClr val="lt1"/>
                </a:solidFill>
              </a:rPr>
              <a:t>i</a:t>
            </a:r>
            <a:r>
              <a:rPr lang="en">
                <a:solidFill>
                  <a:schemeClr val="lt1"/>
                </a:solidFill>
              </a:rPr>
              <a:t> is a square, symmetric orthogonal matrix of the form Q</a:t>
            </a:r>
            <a:r>
              <a:rPr baseline="-25000" lang="en">
                <a:solidFill>
                  <a:schemeClr val="lt1"/>
                </a:solidFill>
              </a:rPr>
              <a:t>i</a:t>
            </a:r>
            <a:r>
              <a:rPr lang="en">
                <a:solidFill>
                  <a:schemeClr val="lt1"/>
                </a:solidFill>
              </a:rPr>
              <a:t> = 1 – </a:t>
            </a:r>
            <a:r>
              <a:rPr lang="en">
                <a:solidFill>
                  <a:schemeClr val="lt1"/>
                </a:solidFill>
              </a:rPr>
              <a:t>𝛾</a:t>
            </a:r>
            <a:r>
              <a:rPr baseline="-25000" lang="en">
                <a:solidFill>
                  <a:schemeClr val="lt1"/>
                </a:solidFill>
              </a:rPr>
              <a:t>i</a:t>
            </a:r>
            <a:r>
              <a:rPr lang="en">
                <a:solidFill>
                  <a:schemeClr val="lt1"/>
                </a:solidFill>
              </a:rPr>
              <a:t>q</a:t>
            </a:r>
            <a:r>
              <a:rPr baseline="-25000" lang="en">
                <a:solidFill>
                  <a:schemeClr val="lt1"/>
                </a:solidFill>
              </a:rPr>
              <a:t>i</a:t>
            </a:r>
            <a:r>
              <a:rPr lang="en">
                <a:solidFill>
                  <a:schemeClr val="lt1"/>
                </a:solidFill>
              </a:rPr>
              <a:t>q</a:t>
            </a:r>
            <a:r>
              <a:rPr baseline="-25000" lang="en">
                <a:solidFill>
                  <a:schemeClr val="lt1"/>
                </a:solidFill>
              </a:rPr>
              <a:t>i</a:t>
            </a:r>
            <a:r>
              <a:rPr baseline="30000" lang="en">
                <a:solidFill>
                  <a:schemeClr val="lt1"/>
                </a:solidFill>
              </a:rPr>
              <a:t>T</a:t>
            </a:r>
            <a:r>
              <a:rPr lang="en">
                <a:solidFill>
                  <a:schemeClr val="lt1"/>
                </a:solidFill>
              </a:rPr>
              <a:t>, where q</a:t>
            </a:r>
            <a:r>
              <a:rPr baseline="-25000" lang="en">
                <a:solidFill>
                  <a:schemeClr val="lt1"/>
                </a:solidFill>
              </a:rPr>
              <a:t>i</a:t>
            </a:r>
            <a:r>
              <a:rPr lang="en">
                <a:solidFill>
                  <a:schemeClr val="lt1"/>
                </a:solidFill>
              </a:rPr>
              <a:t> = (0, ..., 0, q</a:t>
            </a:r>
            <a:r>
              <a:rPr baseline="-25000" lang="en">
                <a:solidFill>
                  <a:schemeClr val="lt1"/>
                </a:solidFill>
              </a:rPr>
              <a:t>ii</a:t>
            </a:r>
            <a:r>
              <a:rPr lang="en">
                <a:solidFill>
                  <a:schemeClr val="lt1"/>
                </a:solidFill>
              </a:rPr>
              <a:t> ,...,q</a:t>
            </a:r>
            <a:r>
              <a:rPr baseline="-25000" lang="en">
                <a:solidFill>
                  <a:schemeClr val="lt1"/>
                </a:solidFill>
              </a:rPr>
              <a:t>ni</a:t>
            </a:r>
            <a:r>
              <a:rPr lang="en">
                <a:solidFill>
                  <a:schemeClr val="lt1"/>
                </a:solidFill>
              </a:rPr>
              <a:t>)’ and </a:t>
            </a:r>
            <a:r>
              <a:rPr lang="en">
                <a:solidFill>
                  <a:schemeClr val="lt1"/>
                </a:solidFill>
              </a:rPr>
              <a:t>𝛾</a:t>
            </a:r>
            <a:r>
              <a:rPr baseline="-25000" lang="en">
                <a:solidFill>
                  <a:schemeClr val="lt1"/>
                </a:solidFill>
              </a:rPr>
              <a:t>i</a:t>
            </a:r>
            <a:r>
              <a:rPr lang="en">
                <a:solidFill>
                  <a:schemeClr val="lt1"/>
                </a:solidFill>
              </a:rPr>
              <a:t>  belongs to R</a:t>
            </a:r>
            <a:r>
              <a:rPr baseline="30000" lang="en">
                <a:solidFill>
                  <a:schemeClr val="lt1"/>
                </a:solidFill>
              </a:rPr>
              <a:t>T</a:t>
            </a:r>
            <a:r>
              <a:rPr lang="en">
                <a:solidFill>
                  <a:schemeClr val="lt1"/>
                </a:solidFill>
              </a:rPr>
              <a:t> are suitably chosen to perform the foregoing operation.</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Defining Q = Q</a:t>
            </a:r>
            <a:r>
              <a:rPr baseline="-25000" lang="en">
                <a:solidFill>
                  <a:schemeClr val="lt1"/>
                </a:solidFill>
              </a:rPr>
              <a:t>n-1</a:t>
            </a:r>
            <a:r>
              <a:rPr lang="en">
                <a:solidFill>
                  <a:schemeClr val="lt1"/>
                </a:solidFill>
              </a:rPr>
              <a:t>. . . …Q</a:t>
            </a:r>
            <a:r>
              <a:rPr baseline="-25000" lang="en">
                <a:solidFill>
                  <a:schemeClr val="lt1"/>
                </a:solidFill>
              </a:rPr>
              <a:t>1</a:t>
            </a:r>
            <a:r>
              <a:rPr lang="en">
                <a:solidFill>
                  <a:schemeClr val="lt1"/>
                </a:solidFill>
              </a:rPr>
              <a:t>, we see that Q is also a symmetric orthogonal matrix and that QB = R, or that B = QR, since Q = Q</a:t>
            </a:r>
            <a:r>
              <a:rPr baseline="30000" lang="en">
                <a:solidFill>
                  <a:schemeClr val="lt1"/>
                </a:solidFill>
              </a:rPr>
              <a:t>T</a:t>
            </a:r>
            <a:r>
              <a:rPr lang="en">
                <a:solidFill>
                  <a:schemeClr val="lt1"/>
                </a:solidFill>
              </a:rPr>
              <a:t> = Q</a:t>
            </a:r>
            <a:r>
              <a:rPr baseline="30000" lang="en">
                <a:solidFill>
                  <a:schemeClr val="lt1"/>
                </a:solidFill>
              </a:rPr>
              <a:t>-1</a:t>
            </a:r>
            <a:r>
              <a:rPr lang="en">
                <a:solidFill>
                  <a:schemeClr val="lt1"/>
                </a:solidFill>
              </a:rPr>
              <a:t> that is, Q is an involutory matrix. </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Now, to solve Bx = b, we equivalently solve QRx = b or Rx = Qb by finding b’ = Qb first and then solving the upper triangular system Rx = b’ via back-substitution.</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Since ||Qv|| = ||v|| for any vector v, we have ||R|| = ||QR|| = ||B||, so that R preserves the relative magnitudes of the elements in B, maintaining stability. This is its principal advantage.</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nvSpPr>
        <p:spPr>
          <a:xfrm>
            <a:off x="1174650" y="570525"/>
            <a:ext cx="7219200" cy="8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Cholesky Factorization LL</a:t>
            </a:r>
            <a:r>
              <a:rPr baseline="30000" lang="en" sz="1800">
                <a:solidFill>
                  <a:schemeClr val="lt1"/>
                </a:solidFill>
              </a:rPr>
              <a:t>T</a:t>
            </a:r>
            <a:r>
              <a:rPr lang="en" sz="1800">
                <a:solidFill>
                  <a:schemeClr val="lt1"/>
                </a:solidFill>
              </a:rPr>
              <a:t> and LDL</a:t>
            </a:r>
            <a:r>
              <a:rPr baseline="30000" lang="en" sz="1800">
                <a:solidFill>
                  <a:schemeClr val="lt1"/>
                </a:solidFill>
              </a:rPr>
              <a:t>T</a:t>
            </a:r>
            <a:r>
              <a:rPr lang="en" sz="1800">
                <a:solidFill>
                  <a:schemeClr val="lt1"/>
                </a:solidFill>
              </a:rPr>
              <a:t> for Symmetric, Positive Definite Matrices B</a:t>
            </a:r>
            <a:endParaRPr sz="1800">
              <a:solidFill>
                <a:schemeClr val="lt1"/>
              </a:solidFill>
            </a:endParaRPr>
          </a:p>
        </p:txBody>
      </p:sp>
      <p:sp>
        <p:nvSpPr>
          <p:cNvPr id="197" name="Google Shape;197;p23"/>
          <p:cNvSpPr txBox="1"/>
          <p:nvPr/>
        </p:nvSpPr>
        <p:spPr>
          <a:xfrm>
            <a:off x="397625" y="1616525"/>
            <a:ext cx="8497500" cy="2982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a:solidFill>
                  <a:schemeClr val="lt1"/>
                </a:solidFill>
              </a:rPr>
              <a:t>This method is only applicable for square symmetric matrix B which can be represented as B=L*L</a:t>
            </a:r>
            <a:r>
              <a:rPr baseline="30000" lang="en">
                <a:solidFill>
                  <a:schemeClr val="lt1"/>
                </a:solidFill>
              </a:rPr>
              <a:t>T</a:t>
            </a:r>
            <a:r>
              <a:rPr lang="en">
                <a:solidFill>
                  <a:schemeClr val="lt1"/>
                </a:solidFill>
              </a:rPr>
              <a:t>, where L is a lower-triangular matrix. </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So L*L</a:t>
            </a:r>
            <a:r>
              <a:rPr baseline="30000" lang="en">
                <a:solidFill>
                  <a:schemeClr val="lt1"/>
                </a:solidFill>
              </a:rPr>
              <a:t>T</a:t>
            </a:r>
            <a:r>
              <a:rPr lang="en">
                <a:solidFill>
                  <a:schemeClr val="lt1"/>
                </a:solidFill>
              </a:rPr>
              <a:t> becomes a symmetric matrix and then by comparing the elements of both the symmetric matrices, we can figure out the elements of L. </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The equation system Bx=b, can now be solved via L</a:t>
            </a:r>
            <a:r>
              <a:rPr baseline="30000" lang="en">
                <a:solidFill>
                  <a:schemeClr val="lt1"/>
                </a:solidFill>
              </a:rPr>
              <a:t>T</a:t>
            </a:r>
            <a:r>
              <a:rPr lang="en">
                <a:solidFill>
                  <a:schemeClr val="lt1"/>
                </a:solidFill>
              </a:rPr>
              <a:t>(Lx)=b, through the solution of two triangular systems of equations.</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We first find y to satisfy Ly = b and then compute x via the system L</a:t>
            </a:r>
            <a:r>
              <a:rPr baseline="30000" lang="en">
                <a:solidFill>
                  <a:schemeClr val="lt1"/>
                </a:solidFill>
              </a:rPr>
              <a:t>T</a:t>
            </a:r>
            <a:r>
              <a:rPr lang="en">
                <a:solidFill>
                  <a:schemeClr val="lt1"/>
                </a:solidFill>
              </a:rPr>
              <a:t>x = y. </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Sometimes we write B = LDL</a:t>
            </a:r>
            <a:r>
              <a:rPr baseline="30000" lang="en">
                <a:solidFill>
                  <a:schemeClr val="lt1"/>
                </a:solidFill>
              </a:rPr>
              <a:t>T</a:t>
            </a:r>
            <a:r>
              <a:rPr lang="en">
                <a:solidFill>
                  <a:schemeClr val="lt1"/>
                </a:solidFill>
              </a:rPr>
              <a:t> for the sake of accuracy as it avoids calculating the square root which otherwise was to be calculated in finding the elements of L.</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nvSpPr>
        <p:spPr>
          <a:xfrm>
            <a:off x="1123800" y="579200"/>
            <a:ext cx="6405600" cy="6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rPr>
              <a:t>References</a:t>
            </a:r>
            <a:endParaRPr sz="3000">
              <a:solidFill>
                <a:schemeClr val="lt1"/>
              </a:solidFill>
            </a:endParaRPr>
          </a:p>
        </p:txBody>
      </p:sp>
      <p:sp>
        <p:nvSpPr>
          <p:cNvPr id="203" name="Google Shape;203;p24"/>
          <p:cNvSpPr txBox="1"/>
          <p:nvPr/>
        </p:nvSpPr>
        <p:spPr>
          <a:xfrm>
            <a:off x="1123800" y="1426375"/>
            <a:ext cx="7875300" cy="3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[1] </a:t>
            </a:r>
            <a:r>
              <a:rPr lang="en">
                <a:solidFill>
                  <a:schemeClr val="lt1"/>
                </a:solidFill>
              </a:rPr>
              <a:t>Stephen Boyd</a:t>
            </a:r>
            <a:r>
              <a:rPr lang="en">
                <a:solidFill>
                  <a:schemeClr val="lt1"/>
                </a:solidFill>
              </a:rPr>
              <a:t> and </a:t>
            </a:r>
            <a:r>
              <a:rPr lang="en">
                <a:solidFill>
                  <a:schemeClr val="lt1"/>
                </a:solidFill>
              </a:rPr>
              <a:t>Lieven Vandenberghe.</a:t>
            </a:r>
            <a:r>
              <a:rPr lang="en">
                <a:solidFill>
                  <a:schemeClr val="lt1"/>
                </a:solidFill>
              </a:rPr>
              <a:t> </a:t>
            </a:r>
            <a:r>
              <a:rPr lang="en">
                <a:solidFill>
                  <a:schemeClr val="lt1"/>
                </a:solidFill>
              </a:rPr>
              <a:t>Convex Optimization. Appendix A</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[2] MOKHTAR S. BAZARAA HANIF D. SHERALI C. M. SHETTY . Non-linear programming theory and algorithms, Appendix A</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[3] Ruder.io, An Overview of Gradient descent Algorithms,</a:t>
            </a:r>
            <a:endParaRPr>
              <a:solidFill>
                <a:schemeClr val="lt1"/>
              </a:solidFill>
            </a:endParaRPr>
          </a:p>
          <a:p>
            <a:pPr indent="0" lvl="0" marL="0" rtl="0" algn="l">
              <a:spcBef>
                <a:spcPts val="0"/>
              </a:spcBef>
              <a:spcAft>
                <a:spcPts val="0"/>
              </a:spcAft>
              <a:buNone/>
            </a:pPr>
            <a:r>
              <a:rPr lang="en">
                <a:solidFill>
                  <a:schemeClr val="lt1"/>
                </a:solidFill>
              </a:rPr>
              <a:t>     </a:t>
            </a:r>
            <a:r>
              <a:rPr lang="en" u="sng">
                <a:solidFill>
                  <a:srgbClr val="FFFFFF"/>
                </a:solidFill>
                <a:hlinkClick r:id="rId3"/>
              </a:rPr>
              <a:t>http://ruder.io/optimizing-gradient-descent/index.html</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88850" y="220850"/>
            <a:ext cx="70389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by- </a:t>
            </a:r>
            <a:endParaRPr/>
          </a:p>
        </p:txBody>
      </p:sp>
      <p:sp>
        <p:nvSpPr>
          <p:cNvPr id="141" name="Google Shape;141;p14"/>
          <p:cNvSpPr txBox="1"/>
          <p:nvPr/>
        </p:nvSpPr>
        <p:spPr>
          <a:xfrm>
            <a:off x="1383125" y="705650"/>
            <a:ext cx="4062900" cy="42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rPr>
              <a:t>Kushagra Gupta (Mentor)</a:t>
            </a:r>
            <a:endParaRPr sz="1100">
              <a:solidFill>
                <a:schemeClr val="lt1"/>
              </a:solidFill>
            </a:endParaRPr>
          </a:p>
          <a:p>
            <a:pPr indent="0" lvl="0" marL="0" rtl="0" algn="l">
              <a:spcBef>
                <a:spcPts val="0"/>
              </a:spcBef>
              <a:spcAft>
                <a:spcPts val="0"/>
              </a:spcAft>
              <a:buNone/>
            </a:pPr>
            <a:r>
              <a:rPr lang="en" sz="1100">
                <a:solidFill>
                  <a:schemeClr val="lt1"/>
                </a:solidFill>
              </a:rPr>
              <a:t>Department of Mathematics and Statistics</a:t>
            </a:r>
            <a:endParaRPr sz="1100">
              <a:solidFill>
                <a:schemeClr val="lt1"/>
              </a:solidFill>
            </a:endParaRPr>
          </a:p>
          <a:p>
            <a:pPr indent="0" lvl="0" marL="0" rtl="0" algn="l">
              <a:spcBef>
                <a:spcPts val="0"/>
              </a:spcBef>
              <a:spcAft>
                <a:spcPts val="0"/>
              </a:spcAft>
              <a:buNone/>
            </a:pPr>
            <a:r>
              <a:rPr lang="en" sz="1100">
                <a:solidFill>
                  <a:schemeClr val="lt1"/>
                </a:solidFill>
              </a:rPr>
              <a:t>IIT Kanpur</a:t>
            </a:r>
            <a:endParaRPr sz="1100">
              <a:solidFill>
                <a:schemeClr val="lt1"/>
              </a:solidFill>
            </a:endParaRPr>
          </a:p>
          <a:p>
            <a:pPr indent="0" lvl="0" marL="0" rtl="0" algn="l">
              <a:spcBef>
                <a:spcPts val="0"/>
              </a:spcBef>
              <a:spcAft>
                <a:spcPts val="0"/>
              </a:spcAft>
              <a:buNone/>
            </a:pPr>
            <a:r>
              <a:rPr lang="en" sz="1100">
                <a:solidFill>
                  <a:schemeClr val="lt1"/>
                </a:solidFill>
              </a:rPr>
              <a:t>kushgpt@iitk.ac.in</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Mayuri Gedam</a:t>
            </a:r>
            <a:endParaRPr sz="1100">
              <a:solidFill>
                <a:schemeClr val="lt1"/>
              </a:solidFill>
            </a:endParaRPr>
          </a:p>
          <a:p>
            <a:pPr indent="0" lvl="0" marL="0" rtl="0" algn="l">
              <a:spcBef>
                <a:spcPts val="0"/>
              </a:spcBef>
              <a:spcAft>
                <a:spcPts val="0"/>
              </a:spcAft>
              <a:buNone/>
            </a:pPr>
            <a:r>
              <a:rPr lang="en" sz="1100">
                <a:solidFill>
                  <a:schemeClr val="lt1"/>
                </a:solidFill>
              </a:rPr>
              <a:t>Department of Mechanical Engineering</a:t>
            </a:r>
            <a:endParaRPr sz="1100">
              <a:solidFill>
                <a:schemeClr val="lt1"/>
              </a:solidFill>
            </a:endParaRPr>
          </a:p>
          <a:p>
            <a:pPr indent="0" lvl="0" marL="0" rtl="0" algn="l">
              <a:spcBef>
                <a:spcPts val="0"/>
              </a:spcBef>
              <a:spcAft>
                <a:spcPts val="0"/>
              </a:spcAft>
              <a:buNone/>
            </a:pPr>
            <a:r>
              <a:rPr lang="en" sz="1100">
                <a:solidFill>
                  <a:schemeClr val="lt1"/>
                </a:solidFill>
              </a:rPr>
              <a:t>IIT Kanpur</a:t>
            </a:r>
            <a:endParaRPr sz="1100">
              <a:solidFill>
                <a:schemeClr val="lt1"/>
              </a:solidFill>
            </a:endParaRPr>
          </a:p>
          <a:p>
            <a:pPr indent="0" lvl="0" marL="0" rtl="0" algn="l">
              <a:spcBef>
                <a:spcPts val="0"/>
              </a:spcBef>
              <a:spcAft>
                <a:spcPts val="0"/>
              </a:spcAft>
              <a:buNone/>
            </a:pPr>
            <a:r>
              <a:rPr lang="en" sz="1100">
                <a:solidFill>
                  <a:schemeClr val="lt1"/>
                </a:solidFill>
              </a:rPr>
              <a:t>mvgedam@iitk.ac.in</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Ayush Jain</a:t>
            </a:r>
            <a:endParaRPr sz="1100">
              <a:solidFill>
                <a:schemeClr val="lt1"/>
              </a:solidFill>
            </a:endParaRPr>
          </a:p>
          <a:p>
            <a:pPr indent="0" lvl="0" marL="0" rtl="0" algn="l">
              <a:spcBef>
                <a:spcPts val="0"/>
              </a:spcBef>
              <a:spcAft>
                <a:spcPts val="0"/>
              </a:spcAft>
              <a:buNone/>
            </a:pPr>
            <a:r>
              <a:rPr lang="en" sz="1100">
                <a:solidFill>
                  <a:schemeClr val="lt1"/>
                </a:solidFill>
              </a:rPr>
              <a:t>Department of Electrical Engineering</a:t>
            </a:r>
            <a:endParaRPr sz="1100">
              <a:solidFill>
                <a:schemeClr val="lt1"/>
              </a:solidFill>
            </a:endParaRPr>
          </a:p>
          <a:p>
            <a:pPr indent="0" lvl="0" marL="0" rtl="0" algn="l">
              <a:spcBef>
                <a:spcPts val="0"/>
              </a:spcBef>
              <a:spcAft>
                <a:spcPts val="0"/>
              </a:spcAft>
              <a:buNone/>
            </a:pPr>
            <a:r>
              <a:rPr lang="en" sz="1100">
                <a:solidFill>
                  <a:schemeClr val="lt1"/>
                </a:solidFill>
              </a:rPr>
              <a:t>IIT Kanpur</a:t>
            </a:r>
            <a:endParaRPr sz="1100">
              <a:solidFill>
                <a:schemeClr val="lt1"/>
              </a:solidFill>
            </a:endParaRPr>
          </a:p>
          <a:p>
            <a:pPr indent="0" lvl="0" marL="0" rtl="0" algn="l">
              <a:spcBef>
                <a:spcPts val="0"/>
              </a:spcBef>
              <a:spcAft>
                <a:spcPts val="0"/>
              </a:spcAft>
              <a:buNone/>
            </a:pPr>
            <a:r>
              <a:rPr lang="en" sz="1100">
                <a:solidFill>
                  <a:schemeClr val="lt1"/>
                </a:solidFill>
              </a:rPr>
              <a:t>ayushj@iitk.ac.in</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Ankur Banga</a:t>
            </a:r>
            <a:endParaRPr sz="1100">
              <a:solidFill>
                <a:schemeClr val="lt1"/>
              </a:solidFill>
            </a:endParaRPr>
          </a:p>
          <a:p>
            <a:pPr indent="0" lvl="0" marL="0" rtl="0" algn="l">
              <a:spcBef>
                <a:spcPts val="0"/>
              </a:spcBef>
              <a:spcAft>
                <a:spcPts val="0"/>
              </a:spcAft>
              <a:buNone/>
            </a:pPr>
            <a:r>
              <a:rPr lang="en" sz="1100">
                <a:solidFill>
                  <a:schemeClr val="lt1"/>
                </a:solidFill>
              </a:rPr>
              <a:t>Department of Electrical Engineering</a:t>
            </a:r>
            <a:endParaRPr sz="1100">
              <a:solidFill>
                <a:schemeClr val="lt1"/>
              </a:solidFill>
            </a:endParaRPr>
          </a:p>
          <a:p>
            <a:pPr indent="0" lvl="0" marL="0" rtl="0" algn="l">
              <a:spcBef>
                <a:spcPts val="0"/>
              </a:spcBef>
              <a:spcAft>
                <a:spcPts val="0"/>
              </a:spcAft>
              <a:buNone/>
            </a:pPr>
            <a:r>
              <a:rPr lang="en" sz="1100">
                <a:solidFill>
                  <a:schemeClr val="lt1"/>
                </a:solidFill>
              </a:rPr>
              <a:t>IIT Kanpur</a:t>
            </a:r>
            <a:endParaRPr sz="1100">
              <a:solidFill>
                <a:schemeClr val="lt1"/>
              </a:solidFill>
            </a:endParaRPr>
          </a:p>
          <a:p>
            <a:pPr indent="0" lvl="0" marL="0" rtl="0" algn="l">
              <a:spcBef>
                <a:spcPts val="0"/>
              </a:spcBef>
              <a:spcAft>
                <a:spcPts val="0"/>
              </a:spcAft>
              <a:buNone/>
            </a:pPr>
            <a:r>
              <a:rPr lang="en" sz="1100">
                <a:solidFill>
                  <a:schemeClr val="lt1"/>
                </a:solidFill>
              </a:rPr>
              <a:t>ankurb@iitk.ac.in</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Nitin Garg</a:t>
            </a:r>
            <a:endParaRPr sz="1100">
              <a:solidFill>
                <a:schemeClr val="lt1"/>
              </a:solidFill>
            </a:endParaRPr>
          </a:p>
          <a:p>
            <a:pPr indent="0" lvl="0" marL="0" rtl="0" algn="l">
              <a:spcBef>
                <a:spcPts val="0"/>
              </a:spcBef>
              <a:spcAft>
                <a:spcPts val="0"/>
              </a:spcAft>
              <a:buNone/>
            </a:pPr>
            <a:r>
              <a:rPr lang="en" sz="1100">
                <a:solidFill>
                  <a:schemeClr val="lt1"/>
                </a:solidFill>
              </a:rPr>
              <a:t>Department of Mathematics and Statistics</a:t>
            </a:r>
            <a:endParaRPr sz="1100">
              <a:solidFill>
                <a:schemeClr val="lt1"/>
              </a:solidFill>
            </a:endParaRPr>
          </a:p>
          <a:p>
            <a:pPr indent="0" lvl="0" marL="0" rtl="0" algn="l">
              <a:spcBef>
                <a:spcPts val="0"/>
              </a:spcBef>
              <a:spcAft>
                <a:spcPts val="0"/>
              </a:spcAft>
              <a:buNone/>
            </a:pPr>
            <a:r>
              <a:rPr lang="en" sz="1100">
                <a:solidFill>
                  <a:schemeClr val="lt1"/>
                </a:solidFill>
              </a:rPr>
              <a:t>IIT Kanpur</a:t>
            </a:r>
            <a:endParaRPr sz="1100">
              <a:solidFill>
                <a:schemeClr val="lt1"/>
              </a:solidFill>
            </a:endParaRPr>
          </a:p>
          <a:p>
            <a:pPr indent="0" lvl="0" marL="0" rtl="0" algn="l">
              <a:spcBef>
                <a:spcPts val="0"/>
              </a:spcBef>
              <a:spcAft>
                <a:spcPts val="0"/>
              </a:spcAft>
              <a:buNone/>
            </a:pPr>
            <a:r>
              <a:rPr lang="en" sz="1100">
                <a:solidFill>
                  <a:schemeClr val="lt1"/>
                </a:solidFill>
              </a:rPr>
              <a:t>nitingrg@iitk.ac.in</a:t>
            </a:r>
            <a:endParaRPr sz="1100">
              <a:solidFill>
                <a:schemeClr val="lt1"/>
              </a:solidFill>
            </a:endParaRPr>
          </a:p>
        </p:txBody>
      </p:sp>
      <p:sp>
        <p:nvSpPr>
          <p:cNvPr id="142" name="Google Shape;142;p14"/>
          <p:cNvSpPr txBox="1"/>
          <p:nvPr/>
        </p:nvSpPr>
        <p:spPr>
          <a:xfrm>
            <a:off x="4910100" y="705650"/>
            <a:ext cx="3000000" cy="43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rPr>
              <a:t>Dhruvil Sangani</a:t>
            </a:r>
            <a:endParaRPr sz="1100">
              <a:solidFill>
                <a:schemeClr val="lt1"/>
              </a:solidFill>
            </a:endParaRPr>
          </a:p>
          <a:p>
            <a:pPr indent="0" lvl="0" marL="0" rtl="0" algn="l">
              <a:spcBef>
                <a:spcPts val="0"/>
              </a:spcBef>
              <a:spcAft>
                <a:spcPts val="0"/>
              </a:spcAft>
              <a:buNone/>
            </a:pPr>
            <a:r>
              <a:rPr lang="en" sz="1100">
                <a:solidFill>
                  <a:schemeClr val="lt1"/>
                </a:solidFill>
              </a:rPr>
              <a:t>Department of Mathematics and Statistics</a:t>
            </a:r>
            <a:endParaRPr sz="1100">
              <a:solidFill>
                <a:schemeClr val="lt1"/>
              </a:solidFill>
            </a:endParaRPr>
          </a:p>
          <a:p>
            <a:pPr indent="0" lvl="0" marL="0" rtl="0" algn="l">
              <a:spcBef>
                <a:spcPts val="0"/>
              </a:spcBef>
              <a:spcAft>
                <a:spcPts val="0"/>
              </a:spcAft>
              <a:buNone/>
            </a:pPr>
            <a:r>
              <a:rPr lang="en" sz="1100">
                <a:solidFill>
                  <a:schemeClr val="lt1"/>
                </a:solidFill>
              </a:rPr>
              <a:t>IIT Kanpur</a:t>
            </a:r>
            <a:endParaRPr sz="1100">
              <a:solidFill>
                <a:schemeClr val="lt1"/>
              </a:solidFill>
            </a:endParaRPr>
          </a:p>
          <a:p>
            <a:pPr indent="0" lvl="0" marL="0" rtl="0" algn="l">
              <a:spcBef>
                <a:spcPts val="0"/>
              </a:spcBef>
              <a:spcAft>
                <a:spcPts val="0"/>
              </a:spcAft>
              <a:buNone/>
            </a:pPr>
            <a:r>
              <a:rPr lang="en" sz="1100">
                <a:solidFill>
                  <a:schemeClr val="lt1"/>
                </a:solidFill>
              </a:rPr>
              <a:t>vikrant@iitk.ac.in</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Vikrant Malik</a:t>
            </a:r>
            <a:endParaRPr sz="1100">
              <a:solidFill>
                <a:schemeClr val="lt1"/>
              </a:solidFill>
            </a:endParaRPr>
          </a:p>
          <a:p>
            <a:pPr indent="0" lvl="0" marL="0" rtl="0" algn="l">
              <a:spcBef>
                <a:spcPts val="0"/>
              </a:spcBef>
              <a:spcAft>
                <a:spcPts val="0"/>
              </a:spcAft>
              <a:buNone/>
            </a:pPr>
            <a:r>
              <a:rPr lang="en" sz="1100">
                <a:solidFill>
                  <a:schemeClr val="lt1"/>
                </a:solidFill>
              </a:rPr>
              <a:t>Department of Mechanical Engineering</a:t>
            </a:r>
            <a:endParaRPr sz="1100">
              <a:solidFill>
                <a:schemeClr val="lt1"/>
              </a:solidFill>
            </a:endParaRPr>
          </a:p>
          <a:p>
            <a:pPr indent="0" lvl="0" marL="0" rtl="0" algn="l">
              <a:spcBef>
                <a:spcPts val="0"/>
              </a:spcBef>
              <a:spcAft>
                <a:spcPts val="0"/>
              </a:spcAft>
              <a:buNone/>
            </a:pPr>
            <a:r>
              <a:rPr lang="en" sz="1100">
                <a:solidFill>
                  <a:schemeClr val="lt1"/>
                </a:solidFill>
              </a:rPr>
              <a:t>IIT Kanpur</a:t>
            </a:r>
            <a:endParaRPr sz="1100">
              <a:solidFill>
                <a:schemeClr val="lt1"/>
              </a:solidFill>
            </a:endParaRPr>
          </a:p>
          <a:p>
            <a:pPr indent="0" lvl="0" marL="0" rtl="0" algn="l">
              <a:spcBef>
                <a:spcPts val="0"/>
              </a:spcBef>
              <a:spcAft>
                <a:spcPts val="0"/>
              </a:spcAft>
              <a:buNone/>
            </a:pPr>
            <a:r>
              <a:rPr lang="en" sz="1100">
                <a:solidFill>
                  <a:schemeClr val="lt1"/>
                </a:solidFill>
              </a:rPr>
              <a:t>vikrant@iitk.ac.in</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K Nikita</a:t>
            </a:r>
            <a:endParaRPr sz="1100">
              <a:solidFill>
                <a:schemeClr val="lt1"/>
              </a:solidFill>
            </a:endParaRPr>
          </a:p>
          <a:p>
            <a:pPr indent="0" lvl="0" marL="0" rtl="0" algn="l">
              <a:spcBef>
                <a:spcPts val="0"/>
              </a:spcBef>
              <a:spcAft>
                <a:spcPts val="0"/>
              </a:spcAft>
              <a:buNone/>
            </a:pPr>
            <a:r>
              <a:rPr lang="en" sz="1100">
                <a:solidFill>
                  <a:schemeClr val="lt1"/>
                </a:solidFill>
              </a:rPr>
              <a:t>Department of Computer Science and Engineering</a:t>
            </a:r>
            <a:endParaRPr sz="1100">
              <a:solidFill>
                <a:schemeClr val="lt1"/>
              </a:solidFill>
            </a:endParaRPr>
          </a:p>
          <a:p>
            <a:pPr indent="0" lvl="0" marL="0" rtl="0" algn="l">
              <a:spcBef>
                <a:spcPts val="0"/>
              </a:spcBef>
              <a:spcAft>
                <a:spcPts val="0"/>
              </a:spcAft>
              <a:buNone/>
            </a:pPr>
            <a:r>
              <a:rPr lang="en" sz="1100">
                <a:solidFill>
                  <a:schemeClr val="lt1"/>
                </a:solidFill>
              </a:rPr>
              <a:t>IIT Kanpur</a:t>
            </a:r>
            <a:endParaRPr sz="1100">
              <a:solidFill>
                <a:schemeClr val="lt1"/>
              </a:solidFill>
            </a:endParaRPr>
          </a:p>
          <a:p>
            <a:pPr indent="0" lvl="0" marL="0" rtl="0" algn="l">
              <a:spcBef>
                <a:spcPts val="0"/>
              </a:spcBef>
              <a:spcAft>
                <a:spcPts val="0"/>
              </a:spcAft>
              <a:buNone/>
            </a:pPr>
            <a:r>
              <a:rPr lang="en" sz="1100">
                <a:solidFill>
                  <a:schemeClr val="lt1"/>
                </a:solidFill>
              </a:rPr>
              <a:t>nikitak@iitk.ac.in</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Kartavya Jain</a:t>
            </a:r>
            <a:endParaRPr sz="1100">
              <a:solidFill>
                <a:schemeClr val="lt1"/>
              </a:solidFill>
            </a:endParaRPr>
          </a:p>
          <a:p>
            <a:pPr indent="0" lvl="0" marL="0" rtl="0" algn="l">
              <a:spcBef>
                <a:spcPts val="0"/>
              </a:spcBef>
              <a:spcAft>
                <a:spcPts val="0"/>
              </a:spcAft>
              <a:buNone/>
            </a:pPr>
            <a:r>
              <a:rPr lang="en" sz="1100">
                <a:solidFill>
                  <a:schemeClr val="lt1"/>
                </a:solidFill>
              </a:rPr>
              <a:t>Department of Physics</a:t>
            </a:r>
            <a:endParaRPr sz="1100">
              <a:solidFill>
                <a:schemeClr val="lt1"/>
              </a:solidFill>
            </a:endParaRPr>
          </a:p>
          <a:p>
            <a:pPr indent="0" lvl="0" marL="0" rtl="0" algn="l">
              <a:spcBef>
                <a:spcPts val="0"/>
              </a:spcBef>
              <a:spcAft>
                <a:spcPts val="0"/>
              </a:spcAft>
              <a:buNone/>
            </a:pPr>
            <a:r>
              <a:rPr lang="en" sz="1100">
                <a:solidFill>
                  <a:schemeClr val="lt1"/>
                </a:solidFill>
              </a:rPr>
              <a:t>IIT Kanpur</a:t>
            </a:r>
            <a:endParaRPr sz="1100">
              <a:solidFill>
                <a:schemeClr val="lt1"/>
              </a:solidFill>
            </a:endParaRPr>
          </a:p>
          <a:p>
            <a:pPr indent="0" lvl="0" marL="0" rtl="0" algn="l">
              <a:spcBef>
                <a:spcPts val="0"/>
              </a:spcBef>
              <a:spcAft>
                <a:spcPts val="0"/>
              </a:spcAft>
              <a:buNone/>
            </a:pPr>
            <a:r>
              <a:rPr lang="en" sz="1100">
                <a:solidFill>
                  <a:schemeClr val="lt1"/>
                </a:solidFill>
              </a:rPr>
              <a:t>kartavya@iitk.ac.in</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Shashwat Agrawal</a:t>
            </a:r>
            <a:endParaRPr sz="1100">
              <a:solidFill>
                <a:schemeClr val="lt1"/>
              </a:solidFill>
            </a:endParaRPr>
          </a:p>
          <a:p>
            <a:pPr indent="0" lvl="0" marL="0" rtl="0" algn="l">
              <a:spcBef>
                <a:spcPts val="0"/>
              </a:spcBef>
              <a:spcAft>
                <a:spcPts val="0"/>
              </a:spcAft>
              <a:buNone/>
            </a:pPr>
            <a:r>
              <a:rPr lang="en" sz="1100">
                <a:solidFill>
                  <a:schemeClr val="lt1"/>
                </a:solidFill>
              </a:rPr>
              <a:t>Department of Mathematics and Statistics</a:t>
            </a:r>
            <a:endParaRPr sz="1100">
              <a:solidFill>
                <a:schemeClr val="lt1"/>
              </a:solidFill>
            </a:endParaRPr>
          </a:p>
          <a:p>
            <a:pPr indent="0" lvl="0" marL="0" rtl="0" algn="l">
              <a:spcBef>
                <a:spcPts val="0"/>
              </a:spcBef>
              <a:spcAft>
                <a:spcPts val="0"/>
              </a:spcAft>
              <a:buNone/>
            </a:pPr>
            <a:r>
              <a:rPr lang="en" sz="1100">
                <a:solidFill>
                  <a:schemeClr val="lt1"/>
                </a:solidFill>
              </a:rPr>
              <a:t>IIT Kanpur</a:t>
            </a:r>
            <a:endParaRPr sz="1100">
              <a:solidFill>
                <a:schemeClr val="lt1"/>
              </a:solidFill>
            </a:endParaRPr>
          </a:p>
          <a:p>
            <a:pPr indent="0" lvl="0" marL="0" rtl="0" algn="l">
              <a:spcBef>
                <a:spcPts val="0"/>
              </a:spcBef>
              <a:spcAft>
                <a:spcPts val="0"/>
              </a:spcAft>
              <a:buNone/>
            </a:pPr>
            <a:r>
              <a:rPr lang="en" sz="1100">
                <a:solidFill>
                  <a:schemeClr val="lt1"/>
                </a:solidFill>
              </a:rPr>
              <a:t>shashwat@iitk.ac.in</a:t>
            </a:r>
            <a:endParaRPr sz="11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Parameter Weibull Distribution</a:t>
            </a:r>
            <a:endParaRPr/>
          </a:p>
        </p:txBody>
      </p:sp>
      <p:sp>
        <p:nvSpPr>
          <p:cNvPr id="148" name="Google Shape;148;p15"/>
          <p:cNvSpPr txBox="1"/>
          <p:nvPr>
            <p:ph idx="1" type="body"/>
          </p:nvPr>
        </p:nvSpPr>
        <p:spPr>
          <a:xfrm>
            <a:off x="1124200" y="977325"/>
            <a:ext cx="7531200" cy="408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FFFFFF"/>
                </a:solidFill>
                <a:latin typeface="Arial"/>
                <a:ea typeface="Arial"/>
                <a:cs typeface="Arial"/>
                <a:sym typeface="Arial"/>
              </a:rPr>
              <a:t>We were supposed to maximize the likelihood function for the weibull distribution. The Ideal value of three parameters β,γ,η was estimated using a python script that effectively equated the partial derivative of MLE to 0.</a:t>
            </a:r>
            <a:endParaRPr sz="12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FFFFFF"/>
                </a:solidFill>
                <a:latin typeface="Arial"/>
                <a:ea typeface="Arial"/>
                <a:cs typeface="Arial"/>
                <a:sym typeface="Arial"/>
              </a:rPr>
              <a:t>MLE:</a:t>
            </a:r>
            <a:endParaRPr sz="12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FFFFFF"/>
                </a:solidFill>
                <a:latin typeface="Arial"/>
                <a:ea typeface="Arial"/>
                <a:cs typeface="Arial"/>
                <a:sym typeface="Arial"/>
              </a:rPr>
              <a:t>                                                     N log(𝛃) - N 𝛃 log(</a:t>
            </a:r>
            <a:r>
              <a:rPr lang="en" sz="1200">
                <a:solidFill>
                  <a:srgbClr val="FFFFFF"/>
                </a:solidFill>
                <a:latin typeface="Arial"/>
                <a:ea typeface="Arial"/>
                <a:cs typeface="Arial"/>
                <a:sym typeface="Arial"/>
              </a:rPr>
              <a:t>𝜼</a:t>
            </a:r>
            <a:r>
              <a:rPr lang="en" sz="1200">
                <a:solidFill>
                  <a:srgbClr val="FFFFFF"/>
                </a:solidFill>
                <a:latin typeface="Arial"/>
                <a:ea typeface="Arial"/>
                <a:cs typeface="Arial"/>
                <a:sym typeface="Arial"/>
              </a:rPr>
              <a:t>)+ (𝝱-1)∑ln(x) - ∑(x/η)</a:t>
            </a:r>
            <a:r>
              <a:rPr baseline="30000" lang="en" sz="1200">
                <a:solidFill>
                  <a:srgbClr val="FFFFFF"/>
                </a:solidFill>
                <a:latin typeface="Arial"/>
                <a:ea typeface="Arial"/>
                <a:cs typeface="Arial"/>
                <a:sym typeface="Arial"/>
              </a:rPr>
              <a:t>𝝱</a:t>
            </a:r>
            <a:r>
              <a:rPr lang="en" sz="1200">
                <a:solidFill>
                  <a:srgbClr val="FFFFFF"/>
                </a:solidFill>
                <a:latin typeface="Arial"/>
                <a:ea typeface="Arial"/>
                <a:cs typeface="Arial"/>
                <a:sym typeface="Arial"/>
              </a:rPr>
              <a:t>                                               (1)                   </a:t>
            </a:r>
            <a:endParaRPr sz="12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F3F3F3"/>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F3F3F3"/>
                </a:solidFill>
                <a:latin typeface="Arial"/>
                <a:ea typeface="Arial"/>
                <a:cs typeface="Arial"/>
                <a:sym typeface="Arial"/>
              </a:rPr>
              <a:t>If 𝛄 approaches minimum value of sample-</a:t>
            </a:r>
            <a:endParaRPr sz="1200">
              <a:solidFill>
                <a:srgbClr val="F3F3F3"/>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F3F3F3"/>
                </a:solidFill>
                <a:latin typeface="Arial"/>
                <a:ea typeface="Arial"/>
                <a:cs typeface="Arial"/>
                <a:sym typeface="Arial"/>
              </a:rPr>
              <a:t>                                                     </a:t>
            </a:r>
            <a:r>
              <a:rPr lang="en" sz="1200">
                <a:latin typeface="Arial"/>
                <a:ea typeface="Arial"/>
                <a:cs typeface="Arial"/>
                <a:sym typeface="Arial"/>
              </a:rPr>
              <a:t>(𝝱 - 1) log(min (t) - </a:t>
            </a:r>
            <a:r>
              <a:rPr lang="en" sz="1200">
                <a:solidFill>
                  <a:srgbClr val="F3F3F3"/>
                </a:solidFill>
                <a:latin typeface="Arial"/>
                <a:ea typeface="Arial"/>
                <a:cs typeface="Arial"/>
                <a:sym typeface="Arial"/>
              </a:rPr>
              <a:t>𝛄</a:t>
            </a:r>
            <a:r>
              <a:rPr lang="en" sz="1200">
                <a:latin typeface="Arial"/>
                <a:ea typeface="Arial"/>
                <a:cs typeface="Arial"/>
                <a:sym typeface="Arial"/>
              </a:rPr>
              <a:t>) → ∞                                                                         (2)               </a:t>
            </a:r>
            <a:endParaRPr sz="1200">
              <a:latin typeface="Arial"/>
              <a:ea typeface="Arial"/>
              <a:cs typeface="Arial"/>
              <a:sym typeface="Arial"/>
            </a:endParaRPr>
          </a:p>
          <a:p>
            <a:pPr indent="0" lvl="0" marL="0" rtl="0" algn="l">
              <a:lnSpc>
                <a:spcPct val="100000"/>
              </a:lnSpc>
              <a:spcBef>
                <a:spcPts val="0"/>
              </a:spcBef>
              <a:spcAft>
                <a:spcPts val="0"/>
              </a:spcAft>
              <a:buNone/>
            </a:pPr>
            <a:r>
              <a:rPr lang="en" sz="1200">
                <a:latin typeface="Arial"/>
                <a:ea typeface="Arial"/>
                <a:cs typeface="Arial"/>
                <a:sym typeface="Arial"/>
              </a:rPr>
              <a:t>                                                     </a:t>
            </a:r>
            <a:endParaRPr sz="1200">
              <a:latin typeface="Arial"/>
              <a:ea typeface="Arial"/>
              <a:cs typeface="Arial"/>
              <a:sym typeface="Arial"/>
            </a:endParaRPr>
          </a:p>
          <a:p>
            <a:pPr indent="0" lvl="0" marL="0" rtl="0" algn="l">
              <a:lnSpc>
                <a:spcPct val="100000"/>
              </a:lnSpc>
              <a:spcBef>
                <a:spcPts val="0"/>
              </a:spcBef>
              <a:spcAft>
                <a:spcPts val="0"/>
              </a:spcAft>
              <a:buNone/>
            </a:pPr>
            <a:r>
              <a:rPr lang="en" sz="1200">
                <a:latin typeface="Arial"/>
                <a:ea typeface="Arial"/>
                <a:cs typeface="Arial"/>
                <a:sym typeface="Arial"/>
              </a:rPr>
              <a:t>                                                      𝞉f/𝝏𝝱 = 0       𝞉f/𝝏𝜼 = 0                                                                              (3)               </a:t>
            </a:r>
            <a:endParaRPr sz="1200">
              <a:latin typeface="Arial"/>
              <a:ea typeface="Arial"/>
              <a:cs typeface="Arial"/>
              <a:sym typeface="Arial"/>
            </a:endParaRPr>
          </a:p>
          <a:p>
            <a:pPr indent="0" lvl="0" marL="0" rtl="0" algn="l">
              <a:lnSpc>
                <a:spcPct val="100000"/>
              </a:lnSpc>
              <a:spcBef>
                <a:spcPts val="0"/>
              </a:spcBef>
              <a:spcAft>
                <a:spcPts val="0"/>
              </a:spcAft>
              <a:buNone/>
            </a:pPr>
            <a:r>
              <a:t/>
            </a:r>
            <a:endParaRPr sz="1200">
              <a:latin typeface="Arial"/>
              <a:ea typeface="Arial"/>
              <a:cs typeface="Arial"/>
              <a:sym typeface="Arial"/>
            </a:endParaRPr>
          </a:p>
          <a:p>
            <a:pPr indent="0" lvl="0" marL="0" rtl="0" algn="l">
              <a:lnSpc>
                <a:spcPct val="100000"/>
              </a:lnSpc>
              <a:spcBef>
                <a:spcPts val="0"/>
              </a:spcBef>
              <a:spcAft>
                <a:spcPts val="0"/>
              </a:spcAft>
              <a:buNone/>
            </a:pPr>
            <a:r>
              <a:rPr lang="en" sz="1200">
                <a:latin typeface="Arial"/>
                <a:ea typeface="Arial"/>
                <a:cs typeface="Arial"/>
                <a:sym typeface="Arial"/>
              </a:rPr>
              <a:t>                                                     𝜼 = [(1/N) ∑ (x</a:t>
            </a:r>
            <a:r>
              <a:rPr baseline="30000" lang="en" sz="1200">
                <a:latin typeface="Arial"/>
                <a:ea typeface="Arial"/>
                <a:cs typeface="Arial"/>
                <a:sym typeface="Arial"/>
              </a:rPr>
              <a:t>𝛃</a:t>
            </a:r>
            <a:r>
              <a:rPr lang="en" sz="1200">
                <a:latin typeface="Arial"/>
                <a:ea typeface="Arial"/>
                <a:cs typeface="Arial"/>
                <a:sym typeface="Arial"/>
              </a:rPr>
              <a:t>)]</a:t>
            </a:r>
            <a:r>
              <a:rPr baseline="30000" lang="en" sz="1200">
                <a:latin typeface="Arial"/>
                <a:ea typeface="Arial"/>
                <a:cs typeface="Arial"/>
                <a:sym typeface="Arial"/>
              </a:rPr>
              <a:t>𝛃</a:t>
            </a:r>
            <a:r>
              <a:rPr lang="en" sz="1200">
                <a:latin typeface="Arial"/>
                <a:ea typeface="Arial"/>
                <a:cs typeface="Arial"/>
                <a:sym typeface="Arial"/>
              </a:rPr>
              <a:t>                                                                                       (4)</a:t>
            </a:r>
            <a:endParaRPr sz="1200">
              <a:latin typeface="Arial"/>
              <a:ea typeface="Arial"/>
              <a:cs typeface="Arial"/>
              <a:sym typeface="Arial"/>
            </a:endParaRPr>
          </a:p>
          <a:p>
            <a:pPr indent="0" lvl="0" marL="0" rtl="0" algn="l">
              <a:lnSpc>
                <a:spcPct val="100000"/>
              </a:lnSpc>
              <a:spcBef>
                <a:spcPts val="0"/>
              </a:spcBef>
              <a:spcAft>
                <a:spcPts val="0"/>
              </a:spcAft>
              <a:buNone/>
            </a:pPr>
            <a:r>
              <a:t/>
            </a:r>
            <a:endParaRPr sz="1200">
              <a:latin typeface="Arial"/>
              <a:ea typeface="Arial"/>
              <a:cs typeface="Arial"/>
              <a:sym typeface="Arial"/>
            </a:endParaRPr>
          </a:p>
          <a:p>
            <a:pPr indent="0" lvl="0" marL="0" rtl="0" algn="l">
              <a:lnSpc>
                <a:spcPct val="100000"/>
              </a:lnSpc>
              <a:spcBef>
                <a:spcPts val="0"/>
              </a:spcBef>
              <a:spcAft>
                <a:spcPts val="0"/>
              </a:spcAft>
              <a:buNone/>
            </a:pPr>
            <a:r>
              <a:rPr lang="en" sz="1200">
                <a:solidFill>
                  <a:srgbClr val="FFFFFF"/>
                </a:solidFill>
                <a:highlight>
                  <a:srgbClr val="000000"/>
                </a:highlight>
                <a:latin typeface="Arial"/>
                <a:ea typeface="Arial"/>
                <a:cs typeface="Arial"/>
                <a:sym typeface="Arial"/>
              </a:rPr>
              <a:t>Complete Documentation and Scripts can be found at :</a:t>
            </a:r>
            <a:endParaRPr sz="1200">
              <a:solidFill>
                <a:srgbClr val="FFFFFF"/>
              </a:solidFill>
              <a:highlight>
                <a:srgbClr val="000000"/>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FFFFFF"/>
                </a:solidFill>
                <a:highlight>
                  <a:srgbClr val="000000"/>
                </a:highlight>
                <a:latin typeface="Arial"/>
                <a:ea typeface="Arial"/>
                <a:cs typeface="Arial"/>
                <a:sym typeface="Arial"/>
              </a:rPr>
              <a:t>                     </a:t>
            </a:r>
            <a:r>
              <a:rPr lang="en" sz="1200" u="sng">
                <a:solidFill>
                  <a:srgbClr val="FFFFFF"/>
                </a:solidFill>
                <a:latin typeface="Arial"/>
                <a:ea typeface="Arial"/>
                <a:cs typeface="Arial"/>
                <a:sym typeface="Arial"/>
                <a:hlinkClick r:id="rId3"/>
              </a:rPr>
              <a:t>https://github.com/Ayushjain9501/convexOptim/tree/master/Assignments/Assignment%201</a:t>
            </a:r>
            <a:endParaRPr sz="1200">
              <a:solidFill>
                <a:srgbClr val="FFFFFF"/>
              </a:solidFill>
              <a:highlight>
                <a:srgbClr val="000000"/>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FFFFFF"/>
                </a:solidFill>
                <a:latin typeface="Arial"/>
                <a:ea typeface="Arial"/>
                <a:cs typeface="Arial"/>
                <a:sym typeface="Arial"/>
              </a:rPr>
              <a:t>                                                     </a:t>
            </a:r>
            <a:endParaRPr sz="12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Batch Gradient Descent</a:t>
            </a:r>
            <a:endParaRPr/>
          </a:p>
        </p:txBody>
      </p:sp>
      <p:sp>
        <p:nvSpPr>
          <p:cNvPr id="154" name="Google Shape;154;p16"/>
          <p:cNvSpPr txBox="1"/>
          <p:nvPr>
            <p:ph idx="1" type="body"/>
          </p:nvPr>
        </p:nvSpPr>
        <p:spPr>
          <a:xfrm>
            <a:off x="1297500" y="1567550"/>
            <a:ext cx="7038900" cy="330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FFFFFF"/>
                </a:solidFill>
                <a:latin typeface="Arial"/>
                <a:ea typeface="Arial"/>
                <a:cs typeface="Arial"/>
                <a:sym typeface="Arial"/>
              </a:rPr>
              <a:t>Batch Gradient Descent computes the gradient of the cost function w.r.t. the parameters for the entire training set. The</a:t>
            </a:r>
            <a:endParaRPr sz="10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000">
                <a:solidFill>
                  <a:srgbClr val="FFFFFF"/>
                </a:solidFill>
                <a:latin typeface="Arial"/>
                <a:ea typeface="Arial"/>
                <a:cs typeface="Arial"/>
                <a:sym typeface="Arial"/>
              </a:rPr>
              <a:t>update can be represented as follows:</a:t>
            </a:r>
            <a:endParaRPr sz="10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000">
                <a:solidFill>
                  <a:srgbClr val="FFFFFF"/>
                </a:solidFill>
                <a:latin typeface="Arial"/>
                <a:ea typeface="Arial"/>
                <a:cs typeface="Arial"/>
                <a:sym typeface="Arial"/>
              </a:rPr>
              <a:t>                                                              Θ = Θ - </a:t>
            </a:r>
            <a:r>
              <a:rPr lang="en" sz="1200">
                <a:latin typeface="Arial"/>
                <a:ea typeface="Arial"/>
                <a:cs typeface="Arial"/>
                <a:sym typeface="Arial"/>
              </a:rPr>
              <a:t>𝜼*∆</a:t>
            </a:r>
            <a:r>
              <a:rPr baseline="-25000" lang="en" sz="1000">
                <a:solidFill>
                  <a:srgbClr val="FFFFFF"/>
                </a:solidFill>
                <a:latin typeface="Arial"/>
                <a:ea typeface="Arial"/>
                <a:cs typeface="Arial"/>
                <a:sym typeface="Arial"/>
              </a:rPr>
              <a:t>Θ  </a:t>
            </a:r>
            <a:r>
              <a:rPr lang="en" sz="1000">
                <a:solidFill>
                  <a:srgbClr val="FFFFFF"/>
                </a:solidFill>
                <a:latin typeface="Arial"/>
                <a:ea typeface="Arial"/>
                <a:cs typeface="Arial"/>
                <a:sym typeface="Arial"/>
              </a:rPr>
              <a:t>J(Θ)</a:t>
            </a:r>
            <a:r>
              <a:rPr lang="en" sz="750">
                <a:solidFill>
                  <a:srgbClr val="000000"/>
                </a:solidFill>
                <a:latin typeface="Arial"/>
                <a:ea typeface="Arial"/>
                <a:cs typeface="Arial"/>
                <a:sym typeface="Arial"/>
              </a:rPr>
              <a:t>T</a:t>
            </a:r>
            <a:endParaRPr sz="75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750">
                <a:solidFill>
                  <a:srgbClr val="FFFFFF"/>
                </a:solidFill>
                <a:latin typeface="Arial"/>
                <a:ea typeface="Arial"/>
                <a:cs typeface="Arial"/>
                <a:sym typeface="Arial"/>
              </a:rPr>
              <a:t>T</a:t>
            </a:r>
            <a:r>
              <a:rPr lang="en" sz="1000">
                <a:solidFill>
                  <a:srgbClr val="FFFFFF"/>
                </a:solidFill>
                <a:latin typeface="Arial"/>
                <a:ea typeface="Arial"/>
                <a:cs typeface="Arial"/>
                <a:sym typeface="Arial"/>
              </a:rPr>
              <a:t>his algorithm can be very slow as it iterates over the whole dataset just to perform a single update. It also can not</a:t>
            </a:r>
            <a:endParaRPr sz="10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000">
                <a:solidFill>
                  <a:srgbClr val="FFFFFF"/>
                </a:solidFill>
                <a:latin typeface="Arial"/>
                <a:ea typeface="Arial"/>
                <a:cs typeface="Arial"/>
                <a:sym typeface="Arial"/>
              </a:rPr>
              <a:t>update our model online where new examples are being added. Batch gradient descent is guaranteed to converge to the</a:t>
            </a:r>
            <a:endParaRPr sz="10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000">
                <a:solidFill>
                  <a:srgbClr val="FFFFFF"/>
                </a:solidFill>
                <a:latin typeface="Arial"/>
                <a:ea typeface="Arial"/>
                <a:cs typeface="Arial"/>
                <a:sym typeface="Arial"/>
              </a:rPr>
              <a:t>global minimum for convex error surfaces and to a local minimum for non-convex surfaces.</a:t>
            </a:r>
            <a:endParaRPr sz="10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rPr lang="en" sz="1000">
                <a:solidFill>
                  <a:srgbClr val="FFFFFF"/>
                </a:solidFill>
                <a:latin typeface="Arial"/>
                <a:ea typeface="Arial"/>
                <a:cs typeface="Arial"/>
                <a:sym typeface="Arial"/>
              </a:rPr>
              <a:t>It can be visualized as:</a:t>
            </a:r>
            <a:endParaRPr sz="1000">
              <a:solidFill>
                <a:srgbClr val="FFFFFF"/>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FFFFFF"/>
              </a:solidFill>
              <a:latin typeface="Arial"/>
              <a:ea typeface="Arial"/>
              <a:cs typeface="Arial"/>
              <a:sym typeface="Arial"/>
            </a:endParaRPr>
          </a:p>
          <a:p>
            <a:pPr indent="0" lvl="0" marL="0" rtl="0" algn="l">
              <a:spcBef>
                <a:spcPts val="0"/>
              </a:spcBef>
              <a:spcAft>
                <a:spcPts val="0"/>
              </a:spcAft>
              <a:buNone/>
            </a:pPr>
            <a:r>
              <a:rPr lang="en" sz="1000">
                <a:solidFill>
                  <a:srgbClr val="FFFFFF"/>
                </a:solidFill>
                <a:latin typeface="Arial"/>
                <a:ea typeface="Arial"/>
                <a:cs typeface="Arial"/>
                <a:sym typeface="Arial"/>
              </a:rPr>
              <a:t>                                         </a:t>
            </a:r>
            <a:endParaRPr sz="1000">
              <a:solidFill>
                <a:srgbClr val="FFFFFF"/>
              </a:solidFill>
              <a:latin typeface="Arial"/>
              <a:ea typeface="Arial"/>
              <a:cs typeface="Arial"/>
              <a:sym typeface="Arial"/>
            </a:endParaRPr>
          </a:p>
          <a:p>
            <a:pPr indent="0" lvl="0" marL="0" rtl="0" algn="l">
              <a:spcBef>
                <a:spcPts val="1600"/>
              </a:spcBef>
              <a:spcAft>
                <a:spcPts val="0"/>
              </a:spcAft>
              <a:buNone/>
            </a:pPr>
            <a:r>
              <a:t/>
            </a:r>
            <a:endParaRPr sz="1000">
              <a:solidFill>
                <a:srgbClr val="FFFFFF"/>
              </a:solidFill>
              <a:latin typeface="Arial"/>
              <a:ea typeface="Arial"/>
              <a:cs typeface="Arial"/>
              <a:sym typeface="Arial"/>
            </a:endParaRPr>
          </a:p>
          <a:p>
            <a:pPr indent="0" lvl="0" marL="0" rtl="0" algn="l">
              <a:spcBef>
                <a:spcPts val="1600"/>
              </a:spcBef>
              <a:spcAft>
                <a:spcPts val="0"/>
              </a:spcAft>
              <a:buNone/>
            </a:pPr>
            <a:r>
              <a:t/>
            </a:r>
            <a:endParaRPr sz="1000">
              <a:solidFill>
                <a:srgbClr val="FFFFFF"/>
              </a:solidFill>
              <a:latin typeface="Arial"/>
              <a:ea typeface="Arial"/>
              <a:cs typeface="Arial"/>
              <a:sym typeface="Arial"/>
            </a:endParaRPr>
          </a:p>
          <a:p>
            <a:pPr indent="0" lvl="0" marL="0" rtl="0" algn="l">
              <a:spcBef>
                <a:spcPts val="1600"/>
              </a:spcBef>
              <a:spcAft>
                <a:spcPts val="0"/>
              </a:spcAft>
              <a:buNone/>
            </a:pPr>
            <a:r>
              <a:rPr lang="en" sz="1000">
                <a:solidFill>
                  <a:srgbClr val="FFFFFF"/>
                </a:solidFill>
                <a:highlight>
                  <a:srgbClr val="000000"/>
                </a:highlight>
                <a:latin typeface="Arial"/>
                <a:ea typeface="Arial"/>
                <a:cs typeface="Arial"/>
                <a:sym typeface="Arial"/>
              </a:rPr>
              <a:t>Below is an implementation of this algorithm:</a:t>
            </a:r>
            <a:endParaRPr sz="1000">
              <a:solidFill>
                <a:srgbClr val="FFFFFF"/>
              </a:solidFill>
              <a:highlight>
                <a:srgbClr val="000000"/>
              </a:highlight>
              <a:latin typeface="Arial"/>
              <a:ea typeface="Arial"/>
              <a:cs typeface="Arial"/>
              <a:sym typeface="Arial"/>
            </a:endParaRPr>
          </a:p>
          <a:p>
            <a:pPr indent="0" lvl="0" marL="0" rtl="0" algn="l">
              <a:spcBef>
                <a:spcPts val="1600"/>
              </a:spcBef>
              <a:spcAft>
                <a:spcPts val="0"/>
              </a:spcAft>
              <a:buNone/>
            </a:pPr>
            <a:r>
              <a:rPr lang="en" sz="750">
                <a:solidFill>
                  <a:srgbClr val="FFFFFF"/>
                </a:solidFill>
                <a:highlight>
                  <a:srgbClr val="000000"/>
                </a:highlight>
                <a:latin typeface="Arial"/>
                <a:ea typeface="Arial"/>
                <a:cs typeface="Arial"/>
                <a:sym typeface="Arial"/>
              </a:rPr>
              <a:t>           </a:t>
            </a:r>
            <a:r>
              <a:rPr lang="en" sz="1100" u="sng">
                <a:solidFill>
                  <a:srgbClr val="FFFFFF"/>
                </a:solidFill>
                <a:highlight>
                  <a:srgbClr val="000000"/>
                </a:highlight>
                <a:latin typeface="Arial"/>
                <a:ea typeface="Arial"/>
                <a:cs typeface="Arial"/>
                <a:sym typeface="Arial"/>
                <a:hlinkClick r:id="rId3"/>
              </a:rPr>
              <a:t>https://github.com/nitingarg1000/Optimization/tree/master/Batch_Gradient_Descent</a:t>
            </a:r>
            <a:endParaRPr sz="750">
              <a:solidFill>
                <a:srgbClr val="FFFFFF"/>
              </a:solidFill>
              <a:highlight>
                <a:srgbClr val="000000"/>
              </a:highlight>
              <a:latin typeface="Arial"/>
              <a:ea typeface="Arial"/>
              <a:cs typeface="Arial"/>
              <a:sym typeface="Arial"/>
            </a:endParaRPr>
          </a:p>
          <a:p>
            <a:pPr indent="0" lvl="0" marL="0" rtl="0" algn="l">
              <a:spcBef>
                <a:spcPts val="1600"/>
              </a:spcBef>
              <a:spcAft>
                <a:spcPts val="1600"/>
              </a:spcAft>
              <a:buNone/>
            </a:pPr>
            <a:r>
              <a:t/>
            </a:r>
            <a:endParaRPr sz="1000">
              <a:solidFill>
                <a:srgbClr val="FFFFFF"/>
              </a:solidFill>
              <a:latin typeface="Arial"/>
              <a:ea typeface="Arial"/>
              <a:cs typeface="Arial"/>
              <a:sym typeface="Arial"/>
            </a:endParaRPr>
          </a:p>
        </p:txBody>
      </p:sp>
      <p:pic>
        <p:nvPicPr>
          <p:cNvPr id="155" name="Google Shape;155;p16"/>
          <p:cNvPicPr preferRelativeResize="0"/>
          <p:nvPr/>
        </p:nvPicPr>
        <p:blipFill>
          <a:blip r:embed="rId4">
            <a:alphaModFix/>
          </a:blip>
          <a:stretch>
            <a:fillRect/>
          </a:stretch>
        </p:blipFill>
        <p:spPr>
          <a:xfrm>
            <a:off x="3094052" y="2615327"/>
            <a:ext cx="1795674" cy="134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Stochastic Gradient Descent</a:t>
            </a:r>
            <a:endParaRPr/>
          </a:p>
        </p:txBody>
      </p:sp>
      <p:sp>
        <p:nvSpPr>
          <p:cNvPr id="161" name="Google Shape;161;p17"/>
          <p:cNvSpPr txBox="1"/>
          <p:nvPr>
            <p:ph idx="1" type="body"/>
          </p:nvPr>
        </p:nvSpPr>
        <p:spPr>
          <a:xfrm>
            <a:off x="991250" y="1054350"/>
            <a:ext cx="7345200" cy="3424500"/>
          </a:xfrm>
          <a:prstGeom prst="rect">
            <a:avLst/>
          </a:prstGeom>
        </p:spPr>
        <p:txBody>
          <a:bodyPr anchorCtr="0" anchor="t" bIns="91425" lIns="91425" spcFirstLastPara="1" rIns="91425" wrap="square" tIns="91425">
            <a:noAutofit/>
          </a:bodyPr>
          <a:lstStyle/>
          <a:p>
            <a:pPr indent="0" lvl="0" marL="101600" marR="101600" rtl="0" algn="l">
              <a:lnSpc>
                <a:spcPct val="100000"/>
              </a:lnSpc>
              <a:spcBef>
                <a:spcPts val="800"/>
              </a:spcBef>
              <a:spcAft>
                <a:spcPts val="0"/>
              </a:spcAft>
              <a:buNone/>
            </a:pPr>
            <a:r>
              <a:rPr lang="en" sz="1200">
                <a:solidFill>
                  <a:srgbClr val="FFFFFF"/>
                </a:solidFill>
                <a:latin typeface="Arial"/>
                <a:ea typeface="Arial"/>
                <a:cs typeface="Arial"/>
                <a:sym typeface="Arial"/>
              </a:rPr>
              <a:t>Batch gradient descent performs redundant computations for large datasets, as it recomputes gradients for similar examples before each parameter update. SGD does away with this redundancy by performing one update at a time. It is therefore usually much faster and can also be used to learn online.</a:t>
            </a:r>
            <a:endParaRPr sz="1200">
              <a:solidFill>
                <a:srgbClr val="FFFFFF"/>
              </a:solidFill>
              <a:latin typeface="Arial"/>
              <a:ea typeface="Arial"/>
              <a:cs typeface="Arial"/>
              <a:sym typeface="Arial"/>
            </a:endParaRPr>
          </a:p>
          <a:p>
            <a:pPr indent="0" lvl="0" marL="101600" marR="101600" rtl="0" algn="l">
              <a:lnSpc>
                <a:spcPct val="100000"/>
              </a:lnSpc>
              <a:spcBef>
                <a:spcPts val="800"/>
              </a:spcBef>
              <a:spcAft>
                <a:spcPts val="0"/>
              </a:spcAft>
              <a:buNone/>
            </a:pPr>
            <a:r>
              <a:rPr lang="en" sz="1200">
                <a:solidFill>
                  <a:srgbClr val="FFFFFF"/>
                </a:solidFill>
                <a:latin typeface="Arial"/>
                <a:ea typeface="Arial"/>
                <a:cs typeface="Arial"/>
                <a:sym typeface="Arial"/>
              </a:rPr>
              <a:t>We try to fit a straight line to some randomly generated dataset using SGD. </a:t>
            </a:r>
            <a:r>
              <a:rPr lang="en" sz="1200">
                <a:solidFill>
                  <a:srgbClr val="FFFFFF"/>
                </a:solidFill>
                <a:latin typeface="Arial"/>
                <a:ea typeface="Arial"/>
                <a:cs typeface="Arial"/>
                <a:sym typeface="Arial"/>
              </a:rPr>
              <a:t>Parameter update for a randomly selected training example (x,y):</a:t>
            </a:r>
            <a:endParaRPr sz="1200">
              <a:solidFill>
                <a:srgbClr val="FFFFFF"/>
              </a:solidFill>
              <a:latin typeface="Arial"/>
              <a:ea typeface="Arial"/>
              <a:cs typeface="Arial"/>
              <a:sym typeface="Arial"/>
            </a:endParaRPr>
          </a:p>
          <a:p>
            <a:pPr indent="0" lvl="0" marL="101600" marR="101600" rtl="0" algn="l">
              <a:lnSpc>
                <a:spcPct val="100000"/>
              </a:lnSpc>
              <a:spcBef>
                <a:spcPts val="800"/>
              </a:spcBef>
              <a:spcAft>
                <a:spcPts val="0"/>
              </a:spcAft>
              <a:buNone/>
            </a:pPr>
            <a:r>
              <a:rPr lang="en" sz="1200">
                <a:solidFill>
                  <a:srgbClr val="FFFFFF"/>
                </a:solidFill>
                <a:latin typeface="Arial"/>
                <a:ea typeface="Arial"/>
                <a:cs typeface="Arial"/>
                <a:sym typeface="Arial"/>
              </a:rPr>
              <a:t>θ=</a:t>
            </a:r>
            <a:r>
              <a:rPr lang="en" sz="1200">
                <a:solidFill>
                  <a:srgbClr val="FFFFFF"/>
                </a:solidFill>
                <a:latin typeface="Arial"/>
                <a:ea typeface="Arial"/>
                <a:cs typeface="Arial"/>
                <a:sym typeface="Arial"/>
              </a:rPr>
              <a:t>θ</a:t>
            </a:r>
            <a:r>
              <a:rPr lang="en" sz="1200">
                <a:solidFill>
                  <a:srgbClr val="FFFFFF"/>
                </a:solidFill>
                <a:latin typeface="Arial"/>
                <a:ea typeface="Arial"/>
                <a:cs typeface="Arial"/>
                <a:sym typeface="Arial"/>
              </a:rPr>
              <a:t>−η∗∆J(θ,x,y)</a:t>
            </a:r>
            <a:endParaRPr sz="1200">
              <a:solidFill>
                <a:srgbClr val="FFFFFF"/>
              </a:solidFill>
              <a:latin typeface="Arial"/>
              <a:ea typeface="Arial"/>
              <a:cs typeface="Arial"/>
              <a:sym typeface="Arial"/>
            </a:endParaRPr>
          </a:p>
          <a:p>
            <a:pPr indent="0" lvl="0" marL="101600" marR="101600" rtl="0" algn="l">
              <a:lnSpc>
                <a:spcPct val="100000"/>
              </a:lnSpc>
              <a:spcBef>
                <a:spcPts val="800"/>
              </a:spcBef>
              <a:spcAft>
                <a:spcPts val="0"/>
              </a:spcAft>
              <a:buNone/>
            </a:pPr>
            <a:r>
              <a:t/>
            </a:r>
            <a:endParaRPr sz="1100">
              <a:solidFill>
                <a:srgbClr val="FFFFFF"/>
              </a:solidFill>
              <a:latin typeface="Arial"/>
              <a:ea typeface="Arial"/>
              <a:cs typeface="Arial"/>
              <a:sym typeface="Arial"/>
            </a:endParaRPr>
          </a:p>
          <a:p>
            <a:pPr indent="0" lvl="0" marL="101600" marR="101600" rtl="0" algn="l">
              <a:lnSpc>
                <a:spcPct val="100000"/>
              </a:lnSpc>
              <a:spcBef>
                <a:spcPts val="800"/>
              </a:spcBef>
              <a:spcAft>
                <a:spcPts val="0"/>
              </a:spcAft>
              <a:buNone/>
            </a:pPr>
            <a:r>
              <a:t/>
            </a:r>
            <a:endParaRPr sz="1100">
              <a:solidFill>
                <a:srgbClr val="FFFFFF"/>
              </a:solidFill>
              <a:latin typeface="Arial"/>
              <a:ea typeface="Arial"/>
              <a:cs typeface="Arial"/>
              <a:sym typeface="Arial"/>
            </a:endParaRPr>
          </a:p>
          <a:p>
            <a:pPr indent="0" lvl="0" marL="101600" marR="101600" rtl="0" algn="l">
              <a:lnSpc>
                <a:spcPct val="100000"/>
              </a:lnSpc>
              <a:spcBef>
                <a:spcPts val="800"/>
              </a:spcBef>
              <a:spcAft>
                <a:spcPts val="0"/>
              </a:spcAft>
              <a:buNone/>
            </a:pPr>
            <a:r>
              <a:t/>
            </a:r>
            <a:endParaRPr sz="1100">
              <a:solidFill>
                <a:srgbClr val="FFFFFF"/>
              </a:solidFill>
              <a:latin typeface="Arial"/>
              <a:ea typeface="Arial"/>
              <a:cs typeface="Arial"/>
              <a:sym typeface="Arial"/>
            </a:endParaRPr>
          </a:p>
          <a:p>
            <a:pPr indent="0" lvl="0" marL="101600" marR="101600" rtl="0" algn="l">
              <a:lnSpc>
                <a:spcPct val="100000"/>
              </a:lnSpc>
              <a:spcBef>
                <a:spcPts val="800"/>
              </a:spcBef>
              <a:spcAft>
                <a:spcPts val="0"/>
              </a:spcAft>
              <a:buNone/>
            </a:pPr>
            <a:r>
              <a:t/>
            </a:r>
            <a:endParaRPr sz="1100">
              <a:solidFill>
                <a:srgbClr val="FFFFFF"/>
              </a:solidFill>
              <a:latin typeface="Arial"/>
              <a:ea typeface="Arial"/>
              <a:cs typeface="Arial"/>
              <a:sym typeface="Arial"/>
            </a:endParaRPr>
          </a:p>
          <a:p>
            <a:pPr indent="0" lvl="0" marL="0" marR="101600" rtl="0" algn="l">
              <a:lnSpc>
                <a:spcPct val="100000"/>
              </a:lnSpc>
              <a:spcBef>
                <a:spcPts val="800"/>
              </a:spcBef>
              <a:spcAft>
                <a:spcPts val="0"/>
              </a:spcAft>
              <a:buNone/>
            </a:pPr>
            <a:r>
              <a:rPr lang="en" sz="1100">
                <a:solidFill>
                  <a:srgbClr val="FFFFFF"/>
                </a:solidFill>
                <a:latin typeface="Arial"/>
                <a:ea typeface="Arial"/>
                <a:cs typeface="Arial"/>
                <a:sym typeface="Arial"/>
              </a:rPr>
              <a:t>   </a:t>
            </a:r>
            <a:endParaRPr sz="1100">
              <a:solidFill>
                <a:srgbClr val="FFFFFF"/>
              </a:solidFill>
              <a:latin typeface="Arial"/>
              <a:ea typeface="Arial"/>
              <a:cs typeface="Arial"/>
              <a:sym typeface="Arial"/>
            </a:endParaRPr>
          </a:p>
          <a:p>
            <a:pPr indent="0" lvl="0" marL="0" marR="101600" rtl="0" algn="l">
              <a:lnSpc>
                <a:spcPct val="100000"/>
              </a:lnSpc>
              <a:spcBef>
                <a:spcPts val="800"/>
              </a:spcBef>
              <a:spcAft>
                <a:spcPts val="0"/>
              </a:spcAft>
              <a:buNone/>
            </a:pPr>
            <a:r>
              <a:t/>
            </a:r>
            <a:endParaRPr sz="1100">
              <a:solidFill>
                <a:srgbClr val="FFFFFF"/>
              </a:solidFill>
              <a:latin typeface="Arial"/>
              <a:ea typeface="Arial"/>
              <a:cs typeface="Arial"/>
              <a:sym typeface="Arial"/>
            </a:endParaRPr>
          </a:p>
          <a:p>
            <a:pPr indent="0" lvl="0" marL="0" marR="101600" rtl="0" algn="l">
              <a:lnSpc>
                <a:spcPct val="100000"/>
              </a:lnSpc>
              <a:spcBef>
                <a:spcPts val="800"/>
              </a:spcBef>
              <a:spcAft>
                <a:spcPts val="0"/>
              </a:spcAft>
              <a:buNone/>
            </a:pPr>
            <a:r>
              <a:rPr lang="en" sz="1100">
                <a:solidFill>
                  <a:srgbClr val="FFFFFF"/>
                </a:solidFill>
                <a:latin typeface="Arial"/>
                <a:ea typeface="Arial"/>
                <a:cs typeface="Arial"/>
                <a:sym typeface="Arial"/>
              </a:rPr>
              <a:t>   Complete Documentation and Scripts can be found at :</a:t>
            </a:r>
            <a:endParaRPr sz="1100">
              <a:solidFill>
                <a:srgbClr val="FFFFFF"/>
              </a:solidFill>
              <a:latin typeface="Arial"/>
              <a:ea typeface="Arial"/>
              <a:cs typeface="Arial"/>
              <a:sym typeface="Arial"/>
            </a:endParaRPr>
          </a:p>
          <a:p>
            <a:pPr indent="0" lvl="0" marL="101600" marR="101600" rtl="0" algn="l">
              <a:lnSpc>
                <a:spcPct val="100000"/>
              </a:lnSpc>
              <a:spcBef>
                <a:spcPts val="800"/>
              </a:spcBef>
              <a:spcAft>
                <a:spcPts val="0"/>
              </a:spcAft>
              <a:buNone/>
            </a:pPr>
            <a:r>
              <a:rPr lang="en" sz="1100" u="sng">
                <a:solidFill>
                  <a:srgbClr val="FFFFFF"/>
                </a:solidFill>
                <a:latin typeface="Arial"/>
                <a:ea typeface="Arial"/>
                <a:cs typeface="Arial"/>
                <a:sym typeface="Arial"/>
                <a:hlinkClick r:id="rId3"/>
              </a:rPr>
              <a:t>https://github.com/Ayushjain9501/convexOptim/tree/master/Assignments/stochasticGD</a:t>
            </a:r>
            <a:endParaRPr sz="1100" u="sng">
              <a:solidFill>
                <a:srgbClr val="FFFFFF"/>
              </a:solidFill>
              <a:latin typeface="Arial"/>
              <a:ea typeface="Arial"/>
              <a:cs typeface="Arial"/>
              <a:sym typeface="Arial"/>
            </a:endParaRPr>
          </a:p>
          <a:p>
            <a:pPr indent="0" lvl="0" marL="101600" marR="101600" rtl="0" algn="l">
              <a:lnSpc>
                <a:spcPct val="100000"/>
              </a:lnSpc>
              <a:spcBef>
                <a:spcPts val="800"/>
              </a:spcBef>
              <a:spcAft>
                <a:spcPts val="0"/>
              </a:spcAft>
              <a:buNone/>
            </a:pPr>
            <a:r>
              <a:t/>
            </a:r>
            <a:endParaRPr sz="1100">
              <a:solidFill>
                <a:srgbClr val="FFFFFF"/>
              </a:solidFill>
              <a:latin typeface="Arial"/>
              <a:ea typeface="Arial"/>
              <a:cs typeface="Arial"/>
              <a:sym typeface="Arial"/>
            </a:endParaRPr>
          </a:p>
          <a:p>
            <a:pPr indent="0" lvl="0" marL="0" rtl="0" algn="l">
              <a:spcBef>
                <a:spcPts val="800"/>
              </a:spcBef>
              <a:spcAft>
                <a:spcPts val="1600"/>
              </a:spcAft>
              <a:buNone/>
            </a:pPr>
            <a:r>
              <a:t/>
            </a:r>
            <a:endParaRPr sz="1100">
              <a:solidFill>
                <a:srgbClr val="FFFFFF"/>
              </a:solidFill>
              <a:latin typeface="Arial"/>
              <a:ea typeface="Arial"/>
              <a:cs typeface="Arial"/>
              <a:sym typeface="Arial"/>
            </a:endParaRPr>
          </a:p>
        </p:txBody>
      </p:sp>
      <p:pic>
        <p:nvPicPr>
          <p:cNvPr id="162" name="Google Shape;162;p17"/>
          <p:cNvPicPr preferRelativeResize="0"/>
          <p:nvPr/>
        </p:nvPicPr>
        <p:blipFill>
          <a:blip r:embed="rId4">
            <a:alphaModFix/>
          </a:blip>
          <a:stretch>
            <a:fillRect/>
          </a:stretch>
        </p:blipFill>
        <p:spPr>
          <a:xfrm>
            <a:off x="3280875" y="2623925"/>
            <a:ext cx="2236226" cy="167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332025" y="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 Batch Gradient Descent</a:t>
            </a:r>
            <a:endParaRPr/>
          </a:p>
        </p:txBody>
      </p:sp>
      <p:sp>
        <p:nvSpPr>
          <p:cNvPr id="168" name="Google Shape;168;p18"/>
          <p:cNvSpPr txBox="1"/>
          <p:nvPr>
            <p:ph idx="1" type="body"/>
          </p:nvPr>
        </p:nvSpPr>
        <p:spPr>
          <a:xfrm>
            <a:off x="1297500" y="497100"/>
            <a:ext cx="7038900" cy="39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Mini-batch gradient descent performs an update for every mini-batch of n training examples. The update can be represented as follows:</a:t>
            </a:r>
            <a:endParaRPr/>
          </a:p>
          <a:p>
            <a:pPr indent="355600" lvl="0" marL="1930400" marR="101600" rtl="0" algn="l">
              <a:lnSpc>
                <a:spcPct val="100000"/>
              </a:lnSpc>
              <a:spcBef>
                <a:spcPts val="1600"/>
              </a:spcBef>
              <a:spcAft>
                <a:spcPts val="0"/>
              </a:spcAft>
              <a:buNone/>
            </a:pPr>
            <a:r>
              <a:rPr lang="en" sz="1200">
                <a:latin typeface="Arial"/>
                <a:ea typeface="Arial"/>
                <a:cs typeface="Arial"/>
                <a:sym typeface="Arial"/>
              </a:rPr>
              <a:t>θ=θ−η∗∆J(θ,x(i:i+n),y(i:i+n))</a:t>
            </a:r>
            <a:endParaRPr/>
          </a:p>
          <a:p>
            <a:pPr indent="0" lvl="0" marL="0" rtl="0" algn="l">
              <a:spcBef>
                <a:spcPts val="800"/>
              </a:spcBef>
              <a:spcAft>
                <a:spcPts val="0"/>
              </a:spcAft>
              <a:buNone/>
            </a:pPr>
            <a:r>
              <a:rPr lang="en"/>
              <a:t>This reduces the variance of the parameter updates, which can lead to more stable convergence. Common mini-batch sizes range between 50 and 256, but can vary for different applications. Mini-batch gradient descent is typically the algorithm of choice when training a neural network and the term SGD usually is employed also when mini-batches are used.However it does not guarantee good convergence. Below is an implementation of this algorithm:</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https://github.com/V1krant/Optimisation-Techhniques.git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9" name="Google Shape;169;p18"/>
          <p:cNvPicPr preferRelativeResize="0"/>
          <p:nvPr/>
        </p:nvPicPr>
        <p:blipFill>
          <a:blip r:embed="rId3">
            <a:alphaModFix/>
          </a:blip>
          <a:stretch>
            <a:fillRect/>
          </a:stretch>
        </p:blipFill>
        <p:spPr>
          <a:xfrm>
            <a:off x="2919950" y="2663649"/>
            <a:ext cx="3152775" cy="1815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nvSpPr>
        <p:spPr>
          <a:xfrm>
            <a:off x="2954400" y="2273550"/>
            <a:ext cx="6189600" cy="5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50">
                <a:solidFill>
                  <a:srgbClr val="FFFFFF"/>
                </a:solidFill>
              </a:rPr>
              <a:t>Matrix Factorization</a:t>
            </a:r>
            <a:endParaRPr sz="285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nvSpPr>
        <p:spPr>
          <a:xfrm>
            <a:off x="1175650" y="1391775"/>
            <a:ext cx="7659000" cy="2143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sz="1800">
                <a:solidFill>
                  <a:schemeClr val="lt1"/>
                </a:solidFill>
              </a:rPr>
              <a:t>The solution of Bx=b mostly calculated by finding B</a:t>
            </a:r>
            <a:r>
              <a:rPr baseline="30000" lang="en" sz="1800">
                <a:solidFill>
                  <a:schemeClr val="lt1"/>
                </a:solidFill>
              </a:rPr>
              <a:t>-1</a:t>
            </a:r>
            <a:r>
              <a:rPr lang="en" sz="1800">
                <a:solidFill>
                  <a:schemeClr val="lt1"/>
                </a:solidFill>
              </a:rPr>
              <a:t> i.e. x=B</a:t>
            </a:r>
            <a:r>
              <a:rPr baseline="30000" lang="en" sz="1800">
                <a:solidFill>
                  <a:schemeClr val="lt1"/>
                </a:solidFill>
              </a:rPr>
              <a:t>-1</a:t>
            </a:r>
            <a:r>
              <a:rPr lang="en" sz="1800">
                <a:solidFill>
                  <a:schemeClr val="lt1"/>
                </a:solidFill>
              </a:rPr>
              <a:t>b. </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But calculating B</a:t>
            </a:r>
            <a:r>
              <a:rPr baseline="30000" lang="en" sz="1800">
                <a:solidFill>
                  <a:schemeClr val="lt1"/>
                </a:solidFill>
              </a:rPr>
              <a:t>-1</a:t>
            </a:r>
            <a:r>
              <a:rPr lang="en" sz="1800">
                <a:solidFill>
                  <a:schemeClr val="lt1"/>
                </a:solidFill>
              </a:rPr>
              <a:t> is cumbersome especially when B is nearly singular. </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So factorization or decomposition methods are used to break B into easy to use matrices.</a:t>
            </a:r>
            <a:endParaRPr sz="1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nvSpPr>
        <p:spPr>
          <a:xfrm>
            <a:off x="1297500" y="458150"/>
            <a:ext cx="5222700" cy="6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LU and PLU Factorization for basis B</a:t>
            </a:r>
            <a:endParaRPr sz="2400">
              <a:solidFill>
                <a:schemeClr val="lt1"/>
              </a:solidFill>
            </a:endParaRPr>
          </a:p>
        </p:txBody>
      </p:sp>
      <p:sp>
        <p:nvSpPr>
          <p:cNvPr id="185" name="Google Shape;185;p21"/>
          <p:cNvSpPr txBox="1"/>
          <p:nvPr/>
        </p:nvSpPr>
        <p:spPr>
          <a:xfrm>
            <a:off x="1297500" y="1106450"/>
            <a:ext cx="6937800" cy="3924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a:solidFill>
                  <a:schemeClr val="lt1"/>
                </a:solidFill>
              </a:rPr>
              <a:t>The idea is to break B matrix into a lower and a upper triangular matrix.</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LU Decomposition exits only when U can be converted to row echelon form using Gaussian elimination without ever interchanging two rows.</a:t>
            </a:r>
            <a:endParaRPr>
              <a:solidFill>
                <a:schemeClr val="lt1"/>
              </a:solidFill>
            </a:endParaRPr>
          </a:p>
          <a:p>
            <a:pPr indent="0" lvl="0" marL="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Let G</a:t>
            </a:r>
            <a:r>
              <a:rPr baseline="-25000" lang="en">
                <a:solidFill>
                  <a:schemeClr val="lt1"/>
                </a:solidFill>
              </a:rPr>
              <a:t>i </a:t>
            </a:r>
            <a:r>
              <a:rPr lang="en">
                <a:solidFill>
                  <a:schemeClr val="lt1"/>
                </a:solidFill>
              </a:rPr>
              <a:t> be permutations applied on U to convert to a Upper triangular matrix.</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(G</a:t>
            </a:r>
            <a:r>
              <a:rPr baseline="-25000" lang="en">
                <a:solidFill>
                  <a:schemeClr val="lt1"/>
                </a:solidFill>
              </a:rPr>
              <a:t>1</a:t>
            </a:r>
            <a:r>
              <a:rPr lang="en">
                <a:solidFill>
                  <a:schemeClr val="lt1"/>
                </a:solidFill>
              </a:rPr>
              <a:t>G</a:t>
            </a:r>
            <a:r>
              <a:rPr baseline="-25000" lang="en">
                <a:solidFill>
                  <a:schemeClr val="lt1"/>
                </a:solidFill>
              </a:rPr>
              <a:t>2</a:t>
            </a:r>
            <a:r>
              <a:rPr lang="en">
                <a:solidFill>
                  <a:schemeClr val="lt1"/>
                </a:solidFill>
              </a:rPr>
              <a:t>…..G</a:t>
            </a:r>
            <a:r>
              <a:rPr baseline="-25000" lang="en">
                <a:solidFill>
                  <a:schemeClr val="lt1"/>
                </a:solidFill>
              </a:rPr>
              <a:t>n</a:t>
            </a:r>
            <a:r>
              <a:rPr lang="en">
                <a:solidFill>
                  <a:schemeClr val="lt1"/>
                </a:solidFill>
              </a:rPr>
              <a:t>)B = U         -&gt;        B=LU</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Bx=b   -&gt; L(Ux) = b</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If LU decomposition isn’t possible , PLU is used.</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