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4"/>
  </p:sldMasterIdLst>
  <p:notesMasterIdLst>
    <p:notesMasterId r:id="rId23"/>
  </p:notesMasterIdLst>
  <p:sldIdLst>
    <p:sldId id="256" r:id="rId5"/>
    <p:sldId id="257" r:id="rId6"/>
    <p:sldId id="273" r:id="rId7"/>
    <p:sldId id="258" r:id="rId8"/>
    <p:sldId id="259" r:id="rId9"/>
    <p:sldId id="266" r:id="rId10"/>
    <p:sldId id="267" r:id="rId11"/>
    <p:sldId id="260" r:id="rId12"/>
    <p:sldId id="261" r:id="rId13"/>
    <p:sldId id="262" r:id="rId14"/>
    <p:sldId id="269" r:id="rId15"/>
    <p:sldId id="268" r:id="rId16"/>
    <p:sldId id="270" r:id="rId17"/>
    <p:sldId id="271" r:id="rId18"/>
    <p:sldId id="263" r:id="rId19"/>
    <p:sldId id="264" r:id="rId20"/>
    <p:sldId id="26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EABD81-8057-1F25-94A2-C6E0D58384AD}" name="Lian Duan" initials="LD" userId="Lian Duan" providerId="None"/>
  <p188:author id="{513DE6A2-8696-6589-AC91-344CA74205F2}" name="Dhruvil Niraj Shah" initials="DS" userId="S::shah781@uwindsor.ca::64813f77-a434-435c-b153-9df7d5ebd7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A91EB-A765-45A8-B1B9-F7E389F05D50}" v="2" dt="2022-12-15T22:29:21.777"/>
    <p1510:client id="{ECCBE3E7-C38E-CDB1-DE83-387781FB629E}" v="6" dt="2022-12-15T22:28:10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2AE1F-170E-44CD-92C7-4515B611C8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6B2227-90D0-4F51-9CD8-3DE0813B53B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Face recognition is one of the most sought-after topics in the computer vision field (</a:t>
          </a:r>
          <a:r>
            <a:rPr lang="en-CA" err="1"/>
            <a:t>Adjabi</a:t>
          </a:r>
          <a:r>
            <a:rPr lang="en-CA"/>
            <a:t> </a:t>
          </a:r>
          <a:r>
            <a:rPr lang="en-US" b="0" i="0"/>
            <a:t>et al.</a:t>
          </a:r>
          <a:r>
            <a:rPr lang="en-CA"/>
            <a:t>, 2020)</a:t>
          </a:r>
          <a:endParaRPr lang="en-US"/>
        </a:p>
      </dgm:t>
    </dgm:pt>
    <dgm:pt modelId="{4F4B094D-0AA9-4D71-A14B-03E750B599A5}" type="parTrans" cxnId="{B2D5685B-684E-428D-BACD-47F671578630}">
      <dgm:prSet/>
      <dgm:spPr/>
      <dgm:t>
        <a:bodyPr/>
        <a:lstStyle/>
        <a:p>
          <a:endParaRPr lang="en-US"/>
        </a:p>
      </dgm:t>
    </dgm:pt>
    <dgm:pt modelId="{E5FEF8A8-680F-4784-941D-0DEB2C29AE31}" type="sibTrans" cxnId="{B2D5685B-684E-428D-BACD-47F671578630}">
      <dgm:prSet/>
      <dgm:spPr/>
      <dgm:t>
        <a:bodyPr/>
        <a:lstStyle/>
        <a:p>
          <a:endParaRPr lang="en-US"/>
        </a:p>
      </dgm:t>
    </dgm:pt>
    <dgm:pt modelId="{62A73721-5EF6-4770-B4A2-79B6531A20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Growing interest in video analysis using biometric data </a:t>
          </a:r>
          <a:r>
            <a:rPr lang="en-US" b="0" i="0"/>
            <a:t>(Foggia et al., 2023)</a:t>
          </a:r>
          <a:endParaRPr lang="en-US"/>
        </a:p>
      </dgm:t>
    </dgm:pt>
    <dgm:pt modelId="{81565B55-3D0B-4C7B-83D0-B8FD44BC4545}" type="parTrans" cxnId="{2A73D7D3-7695-45E0-88C0-86729E028166}">
      <dgm:prSet/>
      <dgm:spPr/>
      <dgm:t>
        <a:bodyPr/>
        <a:lstStyle/>
        <a:p>
          <a:endParaRPr lang="en-US"/>
        </a:p>
      </dgm:t>
    </dgm:pt>
    <dgm:pt modelId="{44CBA3D6-0B03-44D9-9B1A-330379D6A404}" type="sibTrans" cxnId="{2A73D7D3-7695-45E0-88C0-86729E028166}">
      <dgm:prSet/>
      <dgm:spPr/>
      <dgm:t>
        <a:bodyPr/>
        <a:lstStyle/>
        <a:p>
          <a:endParaRPr lang="en-US"/>
        </a:p>
      </dgm:t>
    </dgm:pt>
    <dgm:pt modelId="{C96751F3-6F15-4EAD-90D5-9FC23B4F3B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Personalize advertising content</a:t>
          </a:r>
          <a:endParaRPr lang="en-US" sz="1600"/>
        </a:p>
      </dgm:t>
    </dgm:pt>
    <dgm:pt modelId="{B5D23378-CC87-41B2-9092-F9BE1EBC13C6}" type="parTrans" cxnId="{68822ADE-75F9-418B-949B-0C99BF0D841C}">
      <dgm:prSet/>
      <dgm:spPr/>
      <dgm:t>
        <a:bodyPr/>
        <a:lstStyle/>
        <a:p>
          <a:endParaRPr lang="en-US"/>
        </a:p>
      </dgm:t>
    </dgm:pt>
    <dgm:pt modelId="{EDB6D6B2-B9EC-44DB-8F64-2B6C49A289C1}" type="sibTrans" cxnId="{68822ADE-75F9-418B-949B-0C99BF0D841C}">
      <dgm:prSet/>
      <dgm:spPr/>
      <dgm:t>
        <a:bodyPr/>
        <a:lstStyle/>
        <a:p>
          <a:endParaRPr lang="en-US"/>
        </a:p>
      </dgm:t>
    </dgm:pt>
    <dgm:pt modelId="{BFCFD149-BDB2-4424-998D-23AA4FF7CE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Business analytics</a:t>
          </a:r>
          <a:endParaRPr lang="en-US" sz="1600"/>
        </a:p>
      </dgm:t>
    </dgm:pt>
    <dgm:pt modelId="{2A766724-B38C-4A49-BB32-89C83159D467}" type="parTrans" cxnId="{B76150CF-23D9-4336-A8B4-6B0B21A87A76}">
      <dgm:prSet/>
      <dgm:spPr/>
      <dgm:t>
        <a:bodyPr/>
        <a:lstStyle/>
        <a:p>
          <a:endParaRPr lang="en-US"/>
        </a:p>
      </dgm:t>
    </dgm:pt>
    <dgm:pt modelId="{0BAD3632-05E4-4FB0-A019-DD23E3C10E9D}" type="sibTrans" cxnId="{B76150CF-23D9-4336-A8B4-6B0B21A87A76}">
      <dgm:prSet/>
      <dgm:spPr/>
      <dgm:t>
        <a:bodyPr/>
        <a:lstStyle/>
        <a:p>
          <a:endParaRPr lang="en-US"/>
        </a:p>
      </dgm:t>
    </dgm:pt>
    <dgm:pt modelId="{C1AF509F-1211-4BF2-8F8C-60C9D512DB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Surveillance systems</a:t>
          </a:r>
          <a:endParaRPr lang="en-US" sz="1600"/>
        </a:p>
      </dgm:t>
    </dgm:pt>
    <dgm:pt modelId="{396F0F4D-CAC0-4BEA-8CD4-B4B3D272FE8F}" type="parTrans" cxnId="{9FE97E3B-C0EF-483B-B571-3C967125C714}">
      <dgm:prSet/>
      <dgm:spPr/>
      <dgm:t>
        <a:bodyPr/>
        <a:lstStyle/>
        <a:p>
          <a:endParaRPr lang="en-US"/>
        </a:p>
      </dgm:t>
    </dgm:pt>
    <dgm:pt modelId="{6C308DD0-D4A6-49D2-8C32-0F58AF583F4A}" type="sibTrans" cxnId="{9FE97E3B-C0EF-483B-B571-3C967125C714}">
      <dgm:prSet/>
      <dgm:spPr/>
      <dgm:t>
        <a:bodyPr/>
        <a:lstStyle/>
        <a:p>
          <a:endParaRPr lang="en-US"/>
        </a:p>
      </dgm:t>
    </dgm:pt>
    <dgm:pt modelId="{AA48B275-E90C-40CF-B8C1-1F1DCE14E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Cognitive robotics</a:t>
          </a:r>
          <a:endParaRPr lang="en-US" sz="1600"/>
        </a:p>
      </dgm:t>
    </dgm:pt>
    <dgm:pt modelId="{3F76074D-ABD0-4C2A-BA6B-56C723226E30}" type="parTrans" cxnId="{29EE9CB9-DFCC-4A5E-B1FA-2FC2CBBF27E3}">
      <dgm:prSet/>
      <dgm:spPr/>
      <dgm:t>
        <a:bodyPr/>
        <a:lstStyle/>
        <a:p>
          <a:endParaRPr lang="en-US"/>
        </a:p>
      </dgm:t>
    </dgm:pt>
    <dgm:pt modelId="{4DAF6481-65E8-4445-B251-026BEA6EB131}" type="sibTrans" cxnId="{29EE9CB9-DFCC-4A5E-B1FA-2FC2CBBF27E3}">
      <dgm:prSet/>
      <dgm:spPr/>
      <dgm:t>
        <a:bodyPr/>
        <a:lstStyle/>
        <a:p>
          <a:endParaRPr lang="en-US"/>
        </a:p>
      </dgm:t>
    </dgm:pt>
    <dgm:pt modelId="{EE4F6CB2-935D-41B7-B18C-82284D12EEEE}" type="pres">
      <dgm:prSet presAssocID="{8242AE1F-170E-44CD-92C7-4515B611C857}" presName="root" presStyleCnt="0">
        <dgm:presLayoutVars>
          <dgm:dir/>
          <dgm:resizeHandles val="exact"/>
        </dgm:presLayoutVars>
      </dgm:prSet>
      <dgm:spPr/>
    </dgm:pt>
    <dgm:pt modelId="{0EF38B9B-4556-4C9F-B515-AAA2C269B742}" type="pres">
      <dgm:prSet presAssocID="{296B2227-90D0-4F51-9CD8-3DE0813B53BD}" presName="compNode" presStyleCnt="0"/>
      <dgm:spPr/>
    </dgm:pt>
    <dgm:pt modelId="{77AD2A11-2214-47C3-9343-2ED79FD33951}" type="pres">
      <dgm:prSet presAssocID="{296B2227-90D0-4F51-9CD8-3DE0813B53BD}" presName="bgRect" presStyleLbl="bgShp" presStyleIdx="0" presStyleCnt="2"/>
      <dgm:spPr/>
    </dgm:pt>
    <dgm:pt modelId="{5777079D-ABF9-4EDB-B189-D86FFE5A9F92}" type="pres">
      <dgm:prSet presAssocID="{296B2227-90D0-4F51-9CD8-3DE0813B53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7DE670D-6452-4564-BDDC-ED76E8737E10}" type="pres">
      <dgm:prSet presAssocID="{296B2227-90D0-4F51-9CD8-3DE0813B53BD}" presName="spaceRect" presStyleCnt="0"/>
      <dgm:spPr/>
    </dgm:pt>
    <dgm:pt modelId="{86A3D2D1-241B-4803-B648-A6AB331C87C1}" type="pres">
      <dgm:prSet presAssocID="{296B2227-90D0-4F51-9CD8-3DE0813B53BD}" presName="parTx" presStyleLbl="revTx" presStyleIdx="0" presStyleCnt="3">
        <dgm:presLayoutVars>
          <dgm:chMax val="0"/>
          <dgm:chPref val="0"/>
        </dgm:presLayoutVars>
      </dgm:prSet>
      <dgm:spPr/>
    </dgm:pt>
    <dgm:pt modelId="{6586D052-AA86-4039-A58B-426A21A576A6}" type="pres">
      <dgm:prSet presAssocID="{E5FEF8A8-680F-4784-941D-0DEB2C29AE31}" presName="sibTrans" presStyleCnt="0"/>
      <dgm:spPr/>
    </dgm:pt>
    <dgm:pt modelId="{BDD7A15A-A112-4091-ACD7-725F1FE70B98}" type="pres">
      <dgm:prSet presAssocID="{62A73721-5EF6-4770-B4A2-79B6531A20D3}" presName="compNode" presStyleCnt="0"/>
      <dgm:spPr/>
    </dgm:pt>
    <dgm:pt modelId="{469A181C-C80A-45C1-B1F5-76139E3E8457}" type="pres">
      <dgm:prSet presAssocID="{62A73721-5EF6-4770-B4A2-79B6531A20D3}" presName="bgRect" presStyleLbl="bgShp" presStyleIdx="1" presStyleCnt="2"/>
      <dgm:spPr/>
    </dgm:pt>
    <dgm:pt modelId="{736402DB-6C24-4BFC-8F9D-14833786C460}" type="pres">
      <dgm:prSet presAssocID="{62A73721-5EF6-4770-B4A2-79B6531A20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BA04C6-A88E-4EFF-AFC8-65AE694C8AC7}" type="pres">
      <dgm:prSet presAssocID="{62A73721-5EF6-4770-B4A2-79B6531A20D3}" presName="spaceRect" presStyleCnt="0"/>
      <dgm:spPr/>
    </dgm:pt>
    <dgm:pt modelId="{B5FD8D4F-F54C-4B48-BD37-02583A69CE45}" type="pres">
      <dgm:prSet presAssocID="{62A73721-5EF6-4770-B4A2-79B6531A20D3}" presName="parTx" presStyleLbl="revTx" presStyleIdx="1" presStyleCnt="3">
        <dgm:presLayoutVars>
          <dgm:chMax val="0"/>
          <dgm:chPref val="0"/>
        </dgm:presLayoutVars>
      </dgm:prSet>
      <dgm:spPr/>
    </dgm:pt>
    <dgm:pt modelId="{F77A79AF-A9CD-4D42-922F-BCFE80000E24}" type="pres">
      <dgm:prSet presAssocID="{62A73721-5EF6-4770-B4A2-79B6531A20D3}" presName="desTx" presStyleLbl="revTx" presStyleIdx="2" presStyleCnt="3">
        <dgm:presLayoutVars/>
      </dgm:prSet>
      <dgm:spPr/>
    </dgm:pt>
  </dgm:ptLst>
  <dgm:cxnLst>
    <dgm:cxn modelId="{DF3DF616-086C-40CB-A1FD-1CC916EC9B90}" type="presOf" srcId="{C96751F3-6F15-4EAD-90D5-9FC23B4F3B42}" destId="{F77A79AF-A9CD-4D42-922F-BCFE80000E24}" srcOrd="0" destOrd="0" presId="urn:microsoft.com/office/officeart/2018/2/layout/IconVerticalSolidList"/>
    <dgm:cxn modelId="{C0DD411F-9A91-4A0E-B973-0169A2559F3C}" type="presOf" srcId="{62A73721-5EF6-4770-B4A2-79B6531A20D3}" destId="{B5FD8D4F-F54C-4B48-BD37-02583A69CE45}" srcOrd="0" destOrd="0" presId="urn:microsoft.com/office/officeart/2018/2/layout/IconVerticalSolidList"/>
    <dgm:cxn modelId="{9FE97E3B-C0EF-483B-B571-3C967125C714}" srcId="{62A73721-5EF6-4770-B4A2-79B6531A20D3}" destId="{C1AF509F-1211-4BF2-8F8C-60C9D512DB96}" srcOrd="2" destOrd="0" parTransId="{396F0F4D-CAC0-4BEA-8CD4-B4B3D272FE8F}" sibTransId="{6C308DD0-D4A6-49D2-8C32-0F58AF583F4A}"/>
    <dgm:cxn modelId="{B2D5685B-684E-428D-BACD-47F671578630}" srcId="{8242AE1F-170E-44CD-92C7-4515B611C857}" destId="{296B2227-90D0-4F51-9CD8-3DE0813B53BD}" srcOrd="0" destOrd="0" parTransId="{4F4B094D-0AA9-4D71-A14B-03E750B599A5}" sibTransId="{E5FEF8A8-680F-4784-941D-0DEB2C29AE31}"/>
    <dgm:cxn modelId="{0E1E8849-186F-4256-A00C-24B16B714BFE}" type="presOf" srcId="{8242AE1F-170E-44CD-92C7-4515B611C857}" destId="{EE4F6CB2-935D-41B7-B18C-82284D12EEEE}" srcOrd="0" destOrd="0" presId="urn:microsoft.com/office/officeart/2018/2/layout/IconVerticalSolidList"/>
    <dgm:cxn modelId="{A7383A6C-F789-4324-802D-0FCF2B335F8E}" type="presOf" srcId="{296B2227-90D0-4F51-9CD8-3DE0813B53BD}" destId="{86A3D2D1-241B-4803-B648-A6AB331C87C1}" srcOrd="0" destOrd="0" presId="urn:microsoft.com/office/officeart/2018/2/layout/IconVerticalSolidList"/>
    <dgm:cxn modelId="{D7D64F54-B0BF-4F6C-8313-1C57388FB865}" type="presOf" srcId="{AA48B275-E90C-40CF-B8C1-1F1DCE14E23E}" destId="{F77A79AF-A9CD-4D42-922F-BCFE80000E24}" srcOrd="0" destOrd="3" presId="urn:microsoft.com/office/officeart/2018/2/layout/IconVerticalSolidList"/>
    <dgm:cxn modelId="{29EE9CB9-DFCC-4A5E-B1FA-2FC2CBBF27E3}" srcId="{62A73721-5EF6-4770-B4A2-79B6531A20D3}" destId="{AA48B275-E90C-40CF-B8C1-1F1DCE14E23E}" srcOrd="3" destOrd="0" parTransId="{3F76074D-ABD0-4C2A-BA6B-56C723226E30}" sibTransId="{4DAF6481-65E8-4445-B251-026BEA6EB131}"/>
    <dgm:cxn modelId="{83B5BDC7-391C-4042-82A9-AF99BA6BEA43}" type="presOf" srcId="{C1AF509F-1211-4BF2-8F8C-60C9D512DB96}" destId="{F77A79AF-A9CD-4D42-922F-BCFE80000E24}" srcOrd="0" destOrd="2" presId="urn:microsoft.com/office/officeart/2018/2/layout/IconVerticalSolidList"/>
    <dgm:cxn modelId="{B76150CF-23D9-4336-A8B4-6B0B21A87A76}" srcId="{62A73721-5EF6-4770-B4A2-79B6531A20D3}" destId="{BFCFD149-BDB2-4424-998D-23AA4FF7CE68}" srcOrd="1" destOrd="0" parTransId="{2A766724-B38C-4A49-BB32-89C83159D467}" sibTransId="{0BAD3632-05E4-4FB0-A019-DD23E3C10E9D}"/>
    <dgm:cxn modelId="{2A73D7D3-7695-45E0-88C0-86729E028166}" srcId="{8242AE1F-170E-44CD-92C7-4515B611C857}" destId="{62A73721-5EF6-4770-B4A2-79B6531A20D3}" srcOrd="1" destOrd="0" parTransId="{81565B55-3D0B-4C7B-83D0-B8FD44BC4545}" sibTransId="{44CBA3D6-0B03-44D9-9B1A-330379D6A404}"/>
    <dgm:cxn modelId="{194C7AD8-0B5E-4E23-A7AE-13666762688E}" type="presOf" srcId="{BFCFD149-BDB2-4424-998D-23AA4FF7CE68}" destId="{F77A79AF-A9CD-4D42-922F-BCFE80000E24}" srcOrd="0" destOrd="1" presId="urn:microsoft.com/office/officeart/2018/2/layout/IconVerticalSolidList"/>
    <dgm:cxn modelId="{68822ADE-75F9-418B-949B-0C99BF0D841C}" srcId="{62A73721-5EF6-4770-B4A2-79B6531A20D3}" destId="{C96751F3-6F15-4EAD-90D5-9FC23B4F3B42}" srcOrd="0" destOrd="0" parTransId="{B5D23378-CC87-41B2-9092-F9BE1EBC13C6}" sibTransId="{EDB6D6B2-B9EC-44DB-8F64-2B6C49A289C1}"/>
    <dgm:cxn modelId="{F4364A0D-AF30-4DDF-BC27-047779128200}" type="presParOf" srcId="{EE4F6CB2-935D-41B7-B18C-82284D12EEEE}" destId="{0EF38B9B-4556-4C9F-B515-AAA2C269B742}" srcOrd="0" destOrd="0" presId="urn:microsoft.com/office/officeart/2018/2/layout/IconVerticalSolidList"/>
    <dgm:cxn modelId="{3BC64A90-4F60-4858-9BDB-E16EFB09A4A8}" type="presParOf" srcId="{0EF38B9B-4556-4C9F-B515-AAA2C269B742}" destId="{77AD2A11-2214-47C3-9343-2ED79FD33951}" srcOrd="0" destOrd="0" presId="urn:microsoft.com/office/officeart/2018/2/layout/IconVerticalSolidList"/>
    <dgm:cxn modelId="{90FE5ABE-C032-4FD3-8257-F170CAA17772}" type="presParOf" srcId="{0EF38B9B-4556-4C9F-B515-AAA2C269B742}" destId="{5777079D-ABF9-4EDB-B189-D86FFE5A9F92}" srcOrd="1" destOrd="0" presId="urn:microsoft.com/office/officeart/2018/2/layout/IconVerticalSolidList"/>
    <dgm:cxn modelId="{11AB1180-D9D1-4B71-8843-A984E6DA44FB}" type="presParOf" srcId="{0EF38B9B-4556-4C9F-B515-AAA2C269B742}" destId="{57DE670D-6452-4564-BDDC-ED76E8737E10}" srcOrd="2" destOrd="0" presId="urn:microsoft.com/office/officeart/2018/2/layout/IconVerticalSolidList"/>
    <dgm:cxn modelId="{E5EB37F0-A17F-4E4B-BA62-1AA7E1E2FD94}" type="presParOf" srcId="{0EF38B9B-4556-4C9F-B515-AAA2C269B742}" destId="{86A3D2D1-241B-4803-B648-A6AB331C87C1}" srcOrd="3" destOrd="0" presId="urn:microsoft.com/office/officeart/2018/2/layout/IconVerticalSolidList"/>
    <dgm:cxn modelId="{7A51DF6B-5D65-4C9D-B908-C43291DF7390}" type="presParOf" srcId="{EE4F6CB2-935D-41B7-B18C-82284D12EEEE}" destId="{6586D052-AA86-4039-A58B-426A21A576A6}" srcOrd="1" destOrd="0" presId="urn:microsoft.com/office/officeart/2018/2/layout/IconVerticalSolidList"/>
    <dgm:cxn modelId="{06D0BAEC-1333-4C66-B1CF-DFAD2BFBE8C1}" type="presParOf" srcId="{EE4F6CB2-935D-41B7-B18C-82284D12EEEE}" destId="{BDD7A15A-A112-4091-ACD7-725F1FE70B98}" srcOrd="2" destOrd="0" presId="urn:microsoft.com/office/officeart/2018/2/layout/IconVerticalSolidList"/>
    <dgm:cxn modelId="{C69FB1AA-5E1B-4471-9BBF-3DCFEF1F4AD3}" type="presParOf" srcId="{BDD7A15A-A112-4091-ACD7-725F1FE70B98}" destId="{469A181C-C80A-45C1-B1F5-76139E3E8457}" srcOrd="0" destOrd="0" presId="urn:microsoft.com/office/officeart/2018/2/layout/IconVerticalSolidList"/>
    <dgm:cxn modelId="{B1E7C673-F8E8-4196-9C81-EF25F036231D}" type="presParOf" srcId="{BDD7A15A-A112-4091-ACD7-725F1FE70B98}" destId="{736402DB-6C24-4BFC-8F9D-14833786C460}" srcOrd="1" destOrd="0" presId="urn:microsoft.com/office/officeart/2018/2/layout/IconVerticalSolidList"/>
    <dgm:cxn modelId="{47BE95CF-B516-44D1-8227-32B15F8F29A2}" type="presParOf" srcId="{BDD7A15A-A112-4091-ACD7-725F1FE70B98}" destId="{E0BA04C6-A88E-4EFF-AFC8-65AE694C8AC7}" srcOrd="2" destOrd="0" presId="urn:microsoft.com/office/officeart/2018/2/layout/IconVerticalSolidList"/>
    <dgm:cxn modelId="{AA65E136-A0DB-4121-92E3-17FB2D18A219}" type="presParOf" srcId="{BDD7A15A-A112-4091-ACD7-725F1FE70B98}" destId="{B5FD8D4F-F54C-4B48-BD37-02583A69CE45}" srcOrd="3" destOrd="0" presId="urn:microsoft.com/office/officeart/2018/2/layout/IconVerticalSolidList"/>
    <dgm:cxn modelId="{3319D60E-1182-4B8E-A5FB-C9FDB05725CE}" type="presParOf" srcId="{BDD7A15A-A112-4091-ACD7-725F1FE70B98}" destId="{F77A79AF-A9CD-4D42-922F-BCFE80000E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2A11-2214-47C3-9343-2ED79FD33951}">
      <dsp:nvSpPr>
        <dsp:cNvPr id="0" name=""/>
        <dsp:cNvSpPr/>
      </dsp:nvSpPr>
      <dsp:spPr>
        <a:xfrm>
          <a:off x="0" y="702013"/>
          <a:ext cx="10691265" cy="12882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7079D-ABF9-4EDB-B189-D86FFE5A9F92}">
      <dsp:nvSpPr>
        <dsp:cNvPr id="0" name=""/>
        <dsp:cNvSpPr/>
      </dsp:nvSpPr>
      <dsp:spPr>
        <a:xfrm>
          <a:off x="389702" y="991874"/>
          <a:ext cx="708549" cy="708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3D2D1-241B-4803-B648-A6AB331C87C1}">
      <dsp:nvSpPr>
        <dsp:cNvPr id="0" name=""/>
        <dsp:cNvSpPr/>
      </dsp:nvSpPr>
      <dsp:spPr>
        <a:xfrm>
          <a:off x="1487953" y="702013"/>
          <a:ext cx="9201857" cy="1288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42" tIns="136342" rIns="136342" bIns="1363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Face recognition is one of the most sought-after topics in the computer vision field (</a:t>
          </a:r>
          <a:r>
            <a:rPr lang="en-CA" sz="2300" kern="1200" err="1"/>
            <a:t>Adjabi</a:t>
          </a:r>
          <a:r>
            <a:rPr lang="en-CA" sz="2300" kern="1200"/>
            <a:t> </a:t>
          </a:r>
          <a:r>
            <a:rPr lang="en-US" sz="2300" b="0" i="0" kern="1200"/>
            <a:t>et al.</a:t>
          </a:r>
          <a:r>
            <a:rPr lang="en-CA" sz="2300" kern="1200"/>
            <a:t>, 2020)</a:t>
          </a:r>
          <a:endParaRPr lang="en-US" sz="2300" kern="1200"/>
        </a:p>
      </dsp:txBody>
      <dsp:txXfrm>
        <a:off x="1487953" y="702013"/>
        <a:ext cx="9201857" cy="1288271"/>
      </dsp:txXfrm>
    </dsp:sp>
    <dsp:sp modelId="{469A181C-C80A-45C1-B1F5-76139E3E8457}">
      <dsp:nvSpPr>
        <dsp:cNvPr id="0" name=""/>
        <dsp:cNvSpPr/>
      </dsp:nvSpPr>
      <dsp:spPr>
        <a:xfrm>
          <a:off x="0" y="2312352"/>
          <a:ext cx="10691265" cy="12882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402DB-6C24-4BFC-8F9D-14833786C460}">
      <dsp:nvSpPr>
        <dsp:cNvPr id="0" name=""/>
        <dsp:cNvSpPr/>
      </dsp:nvSpPr>
      <dsp:spPr>
        <a:xfrm>
          <a:off x="389702" y="2602213"/>
          <a:ext cx="708549" cy="708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D8D4F-F54C-4B48-BD37-02583A69CE45}">
      <dsp:nvSpPr>
        <dsp:cNvPr id="0" name=""/>
        <dsp:cNvSpPr/>
      </dsp:nvSpPr>
      <dsp:spPr>
        <a:xfrm>
          <a:off x="1487953" y="2312352"/>
          <a:ext cx="4811069" cy="1288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42" tIns="136342" rIns="136342" bIns="1363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Growing interest in video analysis using biometric data </a:t>
          </a:r>
          <a:r>
            <a:rPr lang="en-US" sz="2300" b="0" i="0" kern="1200"/>
            <a:t>(Foggia et al., 2023)</a:t>
          </a:r>
          <a:endParaRPr lang="en-US" sz="2300" kern="1200"/>
        </a:p>
      </dsp:txBody>
      <dsp:txXfrm>
        <a:off x="1487953" y="2312352"/>
        <a:ext cx="4811069" cy="1288271"/>
      </dsp:txXfrm>
    </dsp:sp>
    <dsp:sp modelId="{F77A79AF-A9CD-4D42-922F-BCFE80000E24}">
      <dsp:nvSpPr>
        <dsp:cNvPr id="0" name=""/>
        <dsp:cNvSpPr/>
      </dsp:nvSpPr>
      <dsp:spPr>
        <a:xfrm>
          <a:off x="6299022" y="2312352"/>
          <a:ext cx="4390787" cy="1288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42" tIns="136342" rIns="136342" bIns="1363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Personalize advertising content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Business analytics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Surveillance systems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Cognitive robotics</a:t>
          </a:r>
          <a:endParaRPr lang="en-US" sz="1600" kern="1200"/>
        </a:p>
      </dsp:txBody>
      <dsp:txXfrm>
        <a:off x="6299022" y="2312352"/>
        <a:ext cx="4390787" cy="1288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DFDF-7DD7-4C36-876C-9793FDE7BDC3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7ABE-F159-4E6C-AE33-A784DB741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EF7E-FE8C-4F78-8A4A-6DED03253AD5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249E-FED1-465A-B0E0-1D1E81F158E7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0B46-6D51-44EE-9842-25C1D523DDC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19DD-344A-4837-BC5E-6A99A98F780D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F269-1322-4D84-A016-BD8B5ACB950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8BB6-4183-4E65-B63E-02202F1837AF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CA7-EACE-4958-819A-485D7B37FB16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3E28-D010-4CBD-B792-76272B90E626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1BE-DAD0-4E34-A81D-67712CFCBBA2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F43B-7862-4077-BEA5-575788084448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258-411E-40A2-A078-8BB42CFA4868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F02900B-4463-4213-A9FA-E1997E4B9F2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57" r:id="rId5"/>
    <p:sldLayoutId id="2147484162" r:id="rId6"/>
    <p:sldLayoutId id="2147484158" r:id="rId7"/>
    <p:sldLayoutId id="2147484159" r:id="rId8"/>
    <p:sldLayoutId id="2147484160" r:id="rId9"/>
    <p:sldLayoutId id="2147484161" r:id="rId10"/>
    <p:sldLayoutId id="214748416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3390/electronics908118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3F97D-C8F5-60BC-14AF-BAC3371B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cap="none"/>
              <a:t>Real-Time Age, Gender, and Emotion Recognition Using Convolutional Neural Networks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D396-2C98-5B89-E397-51C3ACD1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Lian Duan</a:t>
            </a:r>
          </a:p>
          <a:p>
            <a:pPr>
              <a:lnSpc>
                <a:spcPct val="110000"/>
              </a:lnSpc>
            </a:pPr>
            <a:r>
              <a:rPr lang="en-US" sz="1400" err="1"/>
              <a:t>Dhruvil</a:t>
            </a:r>
            <a:r>
              <a:rPr lang="en-US" sz="1400"/>
              <a:t> N. Shah</a:t>
            </a:r>
          </a:p>
          <a:p>
            <a:pPr>
              <a:lnSpc>
                <a:spcPct val="110000"/>
              </a:lnSpc>
            </a:pPr>
            <a:r>
              <a:rPr lang="en-US" sz="1400" err="1"/>
              <a:t>Nimit</a:t>
            </a:r>
            <a:r>
              <a:rPr lang="en-US" sz="1400"/>
              <a:t> D. </a:t>
            </a:r>
            <a:r>
              <a:rPr lang="en-US" sz="1400" err="1"/>
              <a:t>Hingrajia</a:t>
            </a:r>
            <a:endParaRPr lang="en-US" sz="140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3D art of a person">
            <a:extLst>
              <a:ext uri="{FF2B5EF4-FFF2-40B4-BE49-F238E27FC236}">
                <a16:creationId xmlns:a16="http://schemas.microsoft.com/office/drawing/2014/main" id="{B7D72C53-FF22-F380-6A92-A8D986D71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2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1FB20-2C32-FCA0-FDC2-F2491B69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Experiments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21" y="2145836"/>
            <a:ext cx="5007986" cy="3636088"/>
          </a:xfrm>
        </p:spPr>
        <p:txBody>
          <a:bodyPr>
            <a:normAutofit/>
          </a:bodyPr>
          <a:lstStyle/>
          <a:p>
            <a:r>
              <a:rPr lang="en-CA" sz="2400" b="1"/>
              <a:t>Spatial Transformer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/>
              <a:t>Developed by Google DeepMind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/>
              <a:t>Enhance the geometric invariance of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/>
              <a:t>Can be incorporated into CNN as the first layer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/>
              <a:t>Input: Full images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/>
              <a:t>Output: Region of interest from input images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A28DF-FA86-6293-9041-36FBED3E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55" y="4199141"/>
            <a:ext cx="4038600" cy="172402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2CE9466-D668-FFB2-0AA2-BC21DC81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21" y="1556783"/>
            <a:ext cx="5980534" cy="24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5B150-B431-1F90-9FCE-8B9AA70C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US" cap="none"/>
              <a:t>Experiments (Cont’d)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7AEA41A-E38F-47B2-96FA-D0FD860F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634" y="2276474"/>
            <a:ext cx="5240170" cy="38850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>
                <a:ea typeface="+mn-lt"/>
                <a:cs typeface="+mn-lt"/>
              </a:rPr>
              <a:t>Transfer Learning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900">
                <a:ea typeface="+mn-lt"/>
                <a:cs typeface="+mn-lt"/>
              </a:rPr>
              <a:t>Transfer learning method focuses on utilize the knowledge which was previously gained while solving the different problems and applying it to a targeted tasks.</a:t>
            </a:r>
            <a:endParaRPr lang="en-US" sz="190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900">
                <a:ea typeface="+mn-lt"/>
                <a:cs typeface="+mn-lt"/>
              </a:rPr>
              <a:t>An Increased volume of experiments have investigated pre-trained models in the presence of finite learning samples. </a:t>
            </a:r>
            <a:endParaRPr lang="en-US" sz="190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900">
                <a:ea typeface="+mn-lt"/>
                <a:cs typeface="+mn-lt"/>
              </a:rPr>
              <a:t>Transfer learning led to faster convergence and outperformed training from scratch ad reduces the overall computational cost because of pre-trained </a:t>
            </a:r>
            <a:r>
              <a:rPr lang="en-US" sz="1900" err="1">
                <a:ea typeface="+mn-lt"/>
                <a:cs typeface="+mn-lt"/>
              </a:rPr>
              <a:t>ConvNets</a:t>
            </a:r>
            <a:r>
              <a:rPr lang="en-US" sz="1900">
                <a:ea typeface="+mn-lt"/>
                <a:cs typeface="+mn-lt"/>
              </a:rPr>
              <a:t>.</a:t>
            </a:r>
            <a:endParaRPr lang="en-US" sz="19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15832-FD5C-DD34-E38E-0F19FA6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9E335A-3456-2777-E002-80953AB1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0" y="2231521"/>
            <a:ext cx="4793087" cy="36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6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2FD5FC-3A74-BC09-0FF1-4868C51C3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68265"/>
              </p:ext>
            </p:extLst>
          </p:nvPr>
        </p:nvGraphicFramePr>
        <p:xfrm>
          <a:off x="700088" y="2292350"/>
          <a:ext cx="10691812" cy="22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1929124974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843852530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037179845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50477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Loss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Vanilla CNN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5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ST-CNN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743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63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0A79C3-0E97-600D-6294-57FEEAC69D10}"/>
              </a:ext>
            </a:extLst>
          </p:cNvPr>
          <p:cNvSpPr txBox="1"/>
          <p:nvPr/>
        </p:nvSpPr>
        <p:spPr>
          <a:xfrm>
            <a:off x="700088" y="1714500"/>
            <a:ext cx="45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FER2013 Dataset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31B67-2E1B-64CD-7930-543891C2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Results (Cont’d)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2FD5FC-3A74-BC09-0FF1-4868C51C3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68611"/>
              </p:ext>
            </p:extLst>
          </p:nvPr>
        </p:nvGraphicFramePr>
        <p:xfrm>
          <a:off x="700088" y="2292350"/>
          <a:ext cx="10691812" cy="259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1929124974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843852530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037179845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50477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Loss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F1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Vanilla CNN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5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ST-CNN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743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37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873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0A79C3-0E97-600D-6294-57FEEAC69D10}"/>
              </a:ext>
            </a:extLst>
          </p:cNvPr>
          <p:cNvSpPr txBox="1"/>
          <p:nvPr/>
        </p:nvSpPr>
        <p:spPr>
          <a:xfrm>
            <a:off x="700088" y="1714500"/>
            <a:ext cx="45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CK+ Dataset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238CE-83B8-C807-2F65-1A804641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(Cont’d)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0A79C3-0E97-600D-6294-57FEEAC69D10}"/>
              </a:ext>
            </a:extLst>
          </p:cNvPr>
          <p:cNvSpPr txBox="1"/>
          <p:nvPr/>
        </p:nvSpPr>
        <p:spPr>
          <a:xfrm>
            <a:off x="695325" y="2710035"/>
            <a:ext cx="3587668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UTKFace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2FD5FC-3A74-BC09-0FF1-4868C51C3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60131"/>
              </p:ext>
            </p:extLst>
          </p:nvPr>
        </p:nvGraphicFramePr>
        <p:xfrm>
          <a:off x="3349869" y="723900"/>
          <a:ext cx="8030789" cy="541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099">
                  <a:extLst>
                    <a:ext uri="{9D8B030D-6E8A-4147-A177-3AD203B41FA5}">
                      <a16:colId xmlns:a16="http://schemas.microsoft.com/office/drawing/2014/main" val="1929124974"/>
                    </a:ext>
                  </a:extLst>
                </a:gridCol>
                <a:gridCol w="1897321">
                  <a:extLst>
                    <a:ext uri="{9D8B030D-6E8A-4147-A177-3AD203B41FA5}">
                      <a16:colId xmlns:a16="http://schemas.microsoft.com/office/drawing/2014/main" val="843852530"/>
                    </a:ext>
                  </a:extLst>
                </a:gridCol>
                <a:gridCol w="1205990">
                  <a:extLst>
                    <a:ext uri="{9D8B030D-6E8A-4147-A177-3AD203B41FA5}">
                      <a16:colId xmlns:a16="http://schemas.microsoft.com/office/drawing/2014/main" val="3037179845"/>
                    </a:ext>
                  </a:extLst>
                </a:gridCol>
                <a:gridCol w="1148379">
                  <a:extLst>
                    <a:ext uri="{9D8B030D-6E8A-4147-A177-3AD203B41FA5}">
                      <a16:colId xmlns:a16="http://schemas.microsoft.com/office/drawing/2014/main" val="2504771603"/>
                    </a:ext>
                  </a:extLst>
                </a:gridCol>
              </a:tblGrid>
              <a:tr h="491837">
                <a:tc>
                  <a:txBody>
                    <a:bodyPr/>
                    <a:lstStyle/>
                    <a:p>
                      <a:r>
                        <a:rPr lang="en-CA" sz="2200"/>
                        <a:t>Model</a:t>
                      </a:r>
                      <a:endParaRPr lang="en-US" sz="2200"/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CA" sz="2200"/>
                        <a:t>Accuracy</a:t>
                      </a:r>
                      <a:endParaRPr lang="en-US" sz="2200"/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CA" sz="2200"/>
                        <a:t>Loss</a:t>
                      </a:r>
                      <a:endParaRPr lang="en-US" sz="2200"/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CA" sz="2200"/>
                        <a:t>F1</a:t>
                      </a:r>
                      <a:endParaRPr lang="en-US" sz="2200"/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1751368485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r>
                        <a:rPr lang="en-CA" sz="2200"/>
                        <a:t>ST-CNN (Age)</a:t>
                      </a:r>
                      <a:endParaRPr lang="en-US" sz="2200"/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0.59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1.17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/>
                        <a:t>0.56</a:t>
                      </a:r>
                      <a:endParaRPr lang="en-US" sz="2200"/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3244044214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VGG16 (Age)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0.61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1.05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/>
                        <a:t>0.56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255204895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1"/>
                        <a:t>VGG19 (Age)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0.66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1.07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0.55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3340866477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InceptionV3 (Age)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0.52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1.30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0.48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4049441111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ResNet50 (Age)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0.14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1.76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0.04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3744449650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/>
                        <a:t>ST-CNN (Gender)</a:t>
                      </a:r>
                      <a:endParaRPr lang="en-US" sz="2200"/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0.91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0.53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0.90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1205374198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1"/>
                        <a:t>VGG16 (Gender)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0.91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0.33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0.91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1669101650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/>
                        <a:t>VGG19 (Gender)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0.89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0.51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0.89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2419871682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InceptionV3 (Gender)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0.81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0.38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0.81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1916012855"/>
                  </a:ext>
                </a:extLst>
              </a:tr>
              <a:tr h="49183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ResNet50 (Gender)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0.50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0.70</a:t>
                      </a:r>
                    </a:p>
                  </a:txBody>
                  <a:tcPr marL="111781" marR="111781" marT="55890" marB="558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0.33</a:t>
                      </a:r>
                    </a:p>
                  </a:txBody>
                  <a:tcPr marL="111781" marR="111781" marT="55890" marB="55890"/>
                </a:tc>
                <a:extLst>
                  <a:ext uri="{0D108BD9-81ED-4DB2-BD59-A6C34878D82A}">
                    <a16:rowId xmlns:a16="http://schemas.microsoft.com/office/drawing/2014/main" val="33624911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95762-C8E0-2D00-6F2A-E9D4C438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/>
              <a:t>Insufficient and imbalance data </a:t>
            </a:r>
          </a:p>
          <a:p>
            <a:pPr lvl="1" algn="just"/>
            <a:r>
              <a:rPr lang="en-US"/>
              <a:t>Hard to train an image-based model more effectively with less validation loss and sufficient accuracy.</a:t>
            </a:r>
          </a:p>
          <a:p>
            <a:pPr algn="just"/>
            <a:r>
              <a:rPr lang="en-US"/>
              <a:t>Transfer learning methods, </a:t>
            </a:r>
            <a:r>
              <a:rPr lang="en-US">
                <a:ea typeface="+mn-lt"/>
                <a:cs typeface="+mn-lt"/>
              </a:rPr>
              <a:t>training image-based models with a particular size like (224*224)</a:t>
            </a:r>
          </a:p>
          <a:p>
            <a:pPr lvl="1" algn="just"/>
            <a:r>
              <a:rPr lang="en-US">
                <a:ea typeface="+mn-lt"/>
                <a:cs typeface="+mn-lt"/>
              </a:rPr>
              <a:t>More GPU power in order to train them fast and effectively.</a:t>
            </a:r>
          </a:p>
          <a:p>
            <a:pPr algn="just"/>
            <a:r>
              <a:rPr lang="en-US">
                <a:ea typeface="+mn-lt"/>
                <a:cs typeface="+mn-lt"/>
              </a:rPr>
              <a:t>Finally, based on the results we conclude that, </a:t>
            </a:r>
          </a:p>
          <a:p>
            <a:pPr lvl="1" algn="just"/>
            <a:r>
              <a:rPr lang="en-US">
                <a:ea typeface="+mn-lt"/>
                <a:cs typeface="+mn-lt"/>
              </a:rPr>
              <a:t>ST-CNN outperforms in  FER database for emotion detection.</a:t>
            </a:r>
          </a:p>
          <a:p>
            <a:pPr lvl="1" algn="just"/>
            <a:r>
              <a:rPr lang="en-US">
                <a:ea typeface="+mn-lt"/>
                <a:cs typeface="+mn-lt"/>
              </a:rPr>
              <a:t>Transfer learning outperforms in UTK dataset for age &amp; gender detection. </a:t>
            </a:r>
          </a:p>
          <a:p>
            <a:pPr lvl="1" algn="just"/>
            <a:r>
              <a:rPr lang="en-US">
                <a:ea typeface="+mn-lt"/>
                <a:cs typeface="+mn-lt"/>
              </a:rPr>
              <a:t>ST-CNN and Transfer Learning method performed equally on CK dataset for emotion detection</a:t>
            </a:r>
          </a:p>
          <a:p>
            <a:pPr lvl="1" algn="just"/>
            <a:r>
              <a:rPr lang="en-US">
                <a:ea typeface="+mn-lt"/>
                <a:cs typeface="+mn-lt"/>
              </a:rPr>
              <a:t>Vanilla CNN performed average in all the 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80D5-B3D7-99E6-2B25-A84918C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Use Vision Transformer such as Swin Transformers</a:t>
            </a:r>
          </a:p>
          <a:p>
            <a:pPr algn="just"/>
            <a:r>
              <a:rPr lang="en-US"/>
              <a:t>Incorporate image segmentation techniques into image preprocessing</a:t>
            </a:r>
          </a:p>
          <a:p>
            <a:pPr algn="just"/>
            <a:r>
              <a:rPr lang="en-US"/>
              <a:t>To use more efficient image dataset to improve the emotion detection accuracy </a:t>
            </a:r>
          </a:p>
          <a:p>
            <a:pPr algn="just"/>
            <a:r>
              <a:rPr lang="en-US"/>
              <a:t>To work on more deep models to reduce the loss and improve the efficiency of the face features detection </a:t>
            </a:r>
          </a:p>
          <a:p>
            <a:pPr algn="just"/>
            <a:r>
              <a:rPr lang="en-US"/>
              <a:t>Include various other factors like "race" detection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AA94-7249-E78E-2014-D3913DF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23292"/>
            <a:ext cx="10691265" cy="4205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400" err="1"/>
              <a:t>Adjabi</a:t>
            </a:r>
            <a:r>
              <a:rPr lang="en-CA" sz="1400"/>
              <a:t>, I., Ouahabi, A., Benzaoui, A., &amp; Taleb-Ahmed, A. (2020). Past, Present, and Future of Face Recognition: A Review. Electronics, 9(8), 1188. MDPI AG. Retrieved from </a:t>
            </a:r>
            <a:r>
              <a:rPr lang="en-CA" sz="1400">
                <a:hlinkClick r:id="rId2"/>
              </a:rPr>
              <a:t>http://dx.doi.org/10.3390/electronics9081188</a:t>
            </a:r>
            <a:endParaRPr lang="en-CA" sz="1400"/>
          </a:p>
          <a:p>
            <a:pPr marL="0" indent="0">
              <a:buNone/>
            </a:pPr>
            <a:r>
              <a:rPr lang="en-CA" sz="1400"/>
              <a:t>Foggia, P., Greco, A., Saggese, A., &amp;amp; Vento, M. (2023). Multi-task learning on the edge for effective gender, age, ethnicity and emotion recognition. Engineering Applications of Artificial Intelligence, 118, 105651. https://doi.org/10.1016/j.engappai.2022.105651 </a:t>
            </a:r>
            <a:endParaRPr lang="en-US" sz="1400"/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K. He, X. Zhang, S. Ren, and J. Sun. Deep residual learning for image recognition. In Proceedings of the IEEE conference on computer vision and pattern recognition, pages 770–778, 2016.</a:t>
            </a:r>
            <a:r>
              <a:rPr lang="en-CA" sz="1400">
                <a:ea typeface="+mn-lt"/>
                <a:cs typeface="+mn-lt"/>
              </a:rPr>
              <a:t> </a:t>
            </a:r>
            <a:endParaRPr lang="en-CA">
              <a:ea typeface="+mn-lt"/>
              <a:cs typeface="+mn-lt"/>
            </a:endParaRPr>
          </a:p>
          <a:p>
            <a:pPr algn="just">
              <a:buNone/>
            </a:pPr>
            <a:r>
              <a:rPr lang="en-US" sz="1400">
                <a:ea typeface="+mn-lt"/>
                <a:cs typeface="+mn-lt"/>
              </a:rPr>
              <a:t>L. Carey, E. Winer, G. Viale, D. Cameron, and L. Gianni. Triple-negative breast cancer: disease entity or title of convenience? Nature reviews Clinical oncology, 7(12):683–692, 2010.</a:t>
            </a:r>
            <a:r>
              <a:rPr lang="en-CA" sz="1400">
                <a:ea typeface="+mn-lt"/>
                <a:cs typeface="+mn-lt"/>
              </a:rPr>
              <a:t> </a:t>
            </a:r>
            <a:endParaRPr lang="en-CA">
              <a:ea typeface="+mn-lt"/>
              <a:cs typeface="+mn-lt"/>
            </a:endParaRPr>
          </a:p>
          <a:p>
            <a:pPr algn="just">
              <a:buNone/>
            </a:pPr>
            <a:r>
              <a:rPr lang="en-CA" sz="1400">
                <a:ea typeface="+mn-lt"/>
                <a:cs typeface="+mn-lt"/>
              </a:rPr>
              <a:t>N. Tajbakhsh, J. Y. Shin, S. R. </a:t>
            </a:r>
            <a:r>
              <a:rPr lang="en-CA" sz="1400" err="1">
                <a:ea typeface="+mn-lt"/>
                <a:cs typeface="+mn-lt"/>
              </a:rPr>
              <a:t>Gurudu</a:t>
            </a:r>
            <a:r>
              <a:rPr lang="en-CA" sz="1400">
                <a:ea typeface="+mn-lt"/>
                <a:cs typeface="+mn-lt"/>
              </a:rPr>
              <a:t>, R. T. Hurst, C. B. Kendall, M. B. </a:t>
            </a:r>
            <a:r>
              <a:rPr lang="en-CA" sz="1400" err="1">
                <a:ea typeface="+mn-lt"/>
                <a:cs typeface="+mn-lt"/>
              </a:rPr>
              <a:t>Gotway</a:t>
            </a:r>
            <a:r>
              <a:rPr lang="en-CA" sz="1400">
                <a:ea typeface="+mn-lt"/>
                <a:cs typeface="+mn-lt"/>
              </a:rPr>
              <a:t>, and J. Liang. Convolutional neural networks for medical image analysis: Full training or fine tuning? IEEE transactions on medical imaging, 35(5):1299–1312, 2016. </a:t>
            </a:r>
            <a:endParaRPr lang="en-CA">
              <a:ea typeface="+mn-lt"/>
              <a:cs typeface="+mn-lt"/>
            </a:endParaRPr>
          </a:p>
          <a:p>
            <a:pPr algn="just">
              <a:buNone/>
            </a:pPr>
            <a:r>
              <a:rPr lang="en-CA" sz="1400">
                <a:ea typeface="+mn-lt"/>
                <a:cs typeface="+mn-lt"/>
              </a:rPr>
              <a:t>P. </a:t>
            </a:r>
            <a:r>
              <a:rPr lang="en-CA" sz="1400" err="1">
                <a:ea typeface="+mn-lt"/>
                <a:cs typeface="+mn-lt"/>
              </a:rPr>
              <a:t>Sermanet</a:t>
            </a:r>
            <a:r>
              <a:rPr lang="en-CA" sz="1400">
                <a:ea typeface="+mn-lt"/>
                <a:cs typeface="+mn-lt"/>
              </a:rPr>
              <a:t>, D. Eigen, X. Zhang, M. Mathieu, R. Fergus, and Y. </a:t>
            </a:r>
            <a:r>
              <a:rPr lang="en-CA" sz="1400" err="1">
                <a:ea typeface="+mn-lt"/>
                <a:cs typeface="+mn-lt"/>
              </a:rPr>
              <a:t>LeCun.Overfeat</a:t>
            </a:r>
            <a:r>
              <a:rPr lang="en-CA" sz="1400">
                <a:ea typeface="+mn-lt"/>
                <a:cs typeface="+mn-lt"/>
              </a:rPr>
              <a:t>: Integrated recognition, localization and detection using convolutional networks. </a:t>
            </a:r>
            <a:r>
              <a:rPr lang="en-CA" sz="1400" err="1">
                <a:ea typeface="+mn-lt"/>
                <a:cs typeface="+mn-lt"/>
              </a:rPr>
              <a:t>arXiv</a:t>
            </a:r>
            <a:r>
              <a:rPr lang="en-CA" sz="1400">
                <a:ea typeface="+mn-lt"/>
                <a:cs typeface="+mn-lt"/>
              </a:rPr>
              <a:t> preprint arXiv:1312.6229, 2013. 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40EFB-AD84-1E78-7580-535E0223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B50F-0A5F-55E1-CF64-8BBA52C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3081704"/>
            <a:ext cx="10691265" cy="69459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1884D-5786-DC31-AAEC-71E6F91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AD219DED-2594-168C-99B0-339D5C8B5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46" r="9487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3DA225-41D4-D905-10F1-DF38092C4531}"/>
              </a:ext>
            </a:extLst>
          </p:cNvPr>
          <p:cNvSpPr txBox="1">
            <a:spLocks/>
          </p:cNvSpPr>
          <p:nvPr/>
        </p:nvSpPr>
        <p:spPr>
          <a:xfrm>
            <a:off x="5723776" y="808783"/>
            <a:ext cx="5787349" cy="845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cap="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D00858-381F-0EC0-7352-01F48961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76" y="764420"/>
            <a:ext cx="5668124" cy="934059"/>
          </a:xfrm>
        </p:spPr>
        <p:txBody>
          <a:bodyPr>
            <a:normAutofit/>
          </a:bodyPr>
          <a:lstStyle/>
          <a:p>
            <a:r>
              <a:rPr lang="en-US" cap="none"/>
              <a:t>Table of Contents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6524B-98F6-39B8-F469-0EF706B9C738}"/>
              </a:ext>
            </a:extLst>
          </p:cNvPr>
          <p:cNvSpPr txBox="1"/>
          <p:nvPr/>
        </p:nvSpPr>
        <p:spPr>
          <a:xfrm>
            <a:off x="5683213" y="1341467"/>
            <a:ext cx="5787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Results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non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/>
              <a:t>References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0BE64-FD8A-E8D5-E7AB-6C2F0757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0344-D5A4-27C1-D92E-5658A48D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There's a numerous number of CNN models have been implemented before to classify emotions. However, the methodology of detecting age and gender in real-time manner during classifying emotions has not been provided. </a:t>
            </a:r>
          </a:p>
          <a:p>
            <a:pPr algn="just"/>
            <a:r>
              <a:rPr lang="en-US"/>
              <a:t>Also, which models are the best for classifying which attributes still need to be decided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189B-F622-F5EA-5926-66293DDA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7A84F-BABD-F30C-F2D9-CAFB6C75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/>
              <a:t>Problem Statement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4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/>
              <a:t>Motivation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F22F7E-321E-D103-6506-510D40B2C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30506"/>
              </p:ext>
            </p:extLst>
          </p:nvPr>
        </p:nvGraphicFramePr>
        <p:xfrm>
          <a:off x="700635" y="1626577"/>
          <a:ext cx="10691265" cy="430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837CB-C2F6-B72D-B960-BCFF9989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cap="none"/>
              <a:t>Datasets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48" y="2060854"/>
            <a:ext cx="3587668" cy="3500265"/>
          </a:xfrm>
        </p:spPr>
        <p:txBody>
          <a:bodyPr>
            <a:normAutofit/>
          </a:bodyPr>
          <a:lstStyle/>
          <a:p>
            <a:r>
              <a:rPr lang="en-US" sz="2400"/>
              <a:t>Extended Cohn-</a:t>
            </a:r>
            <a:r>
              <a:rPr lang="en-US" sz="2400" err="1"/>
              <a:t>Kanade</a:t>
            </a:r>
            <a:r>
              <a:rPr lang="en-US" sz="2400"/>
              <a:t> (CK+)</a:t>
            </a:r>
          </a:p>
          <a:p>
            <a:pPr lvl="1"/>
            <a:r>
              <a:rPr lang="en-US"/>
              <a:t>920 images with 8 emotion classes: </a:t>
            </a:r>
            <a:r>
              <a:rPr lang="en-CA"/>
              <a:t>neutral, surprise, happiness, disgust, anger, sadness, fear, and contempt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7CDF02-00C0-80B5-5626-FCAF660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2998" y="-169575"/>
            <a:ext cx="4954899" cy="459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B8E920-B1B7-77BB-0268-CE396E8C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6" b="37375"/>
          <a:stretch/>
        </p:blipFill>
        <p:spPr bwMode="auto">
          <a:xfrm>
            <a:off x="4017226" y="2784133"/>
            <a:ext cx="3397315" cy="34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4A329-38C0-3187-665F-5076AD2D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4081948" cy="1575391"/>
          </a:xfrm>
        </p:spPr>
        <p:txBody>
          <a:bodyPr>
            <a:normAutofit/>
          </a:bodyPr>
          <a:lstStyle/>
          <a:p>
            <a:r>
              <a:rPr lang="en-US" cap="none"/>
              <a:t>Datasets (Cont’d)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74096"/>
            <a:ext cx="3587668" cy="3500265"/>
          </a:xfrm>
        </p:spPr>
        <p:txBody>
          <a:bodyPr>
            <a:normAutofit/>
          </a:bodyPr>
          <a:lstStyle/>
          <a:p>
            <a:r>
              <a:rPr lang="en-US" sz="2400"/>
              <a:t>FER2013</a:t>
            </a:r>
          </a:p>
          <a:p>
            <a:pPr lvl="1"/>
            <a:r>
              <a:rPr lang="en-US"/>
              <a:t>35887 images with 7 emotion classes: anger, disgust, fear, happiness, sadness, surprise, and neutral</a:t>
            </a:r>
          </a:p>
          <a:p>
            <a:pPr lvl="1"/>
            <a:r>
              <a:rPr lang="en-US"/>
              <a:t>Benchmark for emotion recognition</a:t>
            </a:r>
          </a:p>
          <a:p>
            <a:pPr lvl="1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F3D35D-3356-C3A0-872F-BF474C4B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8" y="334781"/>
            <a:ext cx="45053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B602B6-4CBA-C8E1-1125-19C86B1C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4" b="28622"/>
          <a:stretch/>
        </p:blipFill>
        <p:spPr bwMode="auto">
          <a:xfrm>
            <a:off x="4054527" y="2959077"/>
            <a:ext cx="3405553" cy="34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A6264-EF4A-048F-105E-5396C45B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6" y="766764"/>
            <a:ext cx="5294313" cy="1362073"/>
          </a:xfrm>
        </p:spPr>
        <p:txBody>
          <a:bodyPr>
            <a:normAutofit/>
          </a:bodyPr>
          <a:lstStyle/>
          <a:p>
            <a:r>
              <a:rPr lang="en-US" cap="none"/>
              <a:t>Datasets (Cont’d)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441779"/>
            <a:ext cx="5395913" cy="3553109"/>
          </a:xfrm>
        </p:spPr>
        <p:txBody>
          <a:bodyPr>
            <a:normAutofit/>
          </a:bodyPr>
          <a:lstStyle/>
          <a:p>
            <a:r>
              <a:rPr lang="en-US" sz="2400" err="1"/>
              <a:t>UTKFace</a:t>
            </a:r>
            <a:endParaRPr lang="en-US" sz="2400"/>
          </a:p>
          <a:p>
            <a:pPr lvl="1"/>
            <a:r>
              <a:rPr lang="en-US"/>
              <a:t>23705 images </a:t>
            </a:r>
            <a:r>
              <a:rPr lang="en-CA"/>
              <a:t>with annotations of age (0-116), gender (male, female), and race (White, Black, Asian, Indian, and others)</a:t>
            </a:r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C7741BA-3FED-EC79-1259-298AE9E4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9952" y="2689676"/>
            <a:ext cx="3810111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3CCB11-B06D-E1EE-14B4-0DEB2110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233" y="2681713"/>
            <a:ext cx="3810111" cy="36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7416603-58B9-B16A-7878-117AB921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0672" y="2607068"/>
            <a:ext cx="3810111" cy="36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721F4F6-0B36-E819-FDB0-AB6184F9E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181" y="1036624"/>
            <a:ext cx="1933575" cy="2028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AA8BA-71F0-80FC-C15D-5808AE32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Approach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A3139E3-2E09-F32E-351C-A22A6897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36" y="498052"/>
            <a:ext cx="4731789" cy="6297919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76093F7-4358-D9F6-41DB-C20935E4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1" y="2306434"/>
            <a:ext cx="2826054" cy="26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6B998-ADB9-F5F7-70B0-FFF99A68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F6F-699D-400F-3CCF-FE3FEA8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A39D-4C6B-FFD4-646F-B2FC96CC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5854"/>
            <a:ext cx="10691265" cy="38190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Platforms</a:t>
            </a:r>
          </a:p>
          <a:p>
            <a:pPr lvl="1"/>
            <a:r>
              <a:rPr lang="en-US" err="1"/>
              <a:t>Jupyter</a:t>
            </a:r>
            <a:r>
              <a:rPr lang="en-US"/>
              <a:t> Notebook with Python 3.9</a:t>
            </a:r>
          </a:p>
          <a:p>
            <a:pPr lvl="2"/>
            <a:r>
              <a:rPr lang="en-CA"/>
              <a:t>GPU RTX 3060</a:t>
            </a:r>
            <a:endParaRPr lang="en-US"/>
          </a:p>
          <a:p>
            <a:pPr lvl="1"/>
            <a:r>
              <a:rPr lang="en-CA"/>
              <a:t>Kaggle Notebook with Python 3.7.12</a:t>
            </a:r>
          </a:p>
          <a:p>
            <a:pPr lvl="2"/>
            <a:r>
              <a:rPr lang="en-CA"/>
              <a:t>GPU Tesla P100</a:t>
            </a:r>
          </a:p>
          <a:p>
            <a:r>
              <a:rPr lang="en-US" sz="2400"/>
              <a:t>Toolkits and libraries</a:t>
            </a:r>
          </a:p>
          <a:p>
            <a:pPr lvl="1"/>
            <a:r>
              <a:rPr lang="en-US" err="1"/>
              <a:t>Tensorflow</a:t>
            </a:r>
            <a:r>
              <a:rPr lang="en-US"/>
              <a:t> </a:t>
            </a:r>
            <a:r>
              <a:rPr lang="en-US" err="1"/>
              <a:t>Keras</a:t>
            </a:r>
            <a:endParaRPr lang="en-US"/>
          </a:p>
          <a:p>
            <a:pPr lvl="1"/>
            <a:r>
              <a:rPr lang="en-US"/>
              <a:t>Scikit-learn</a:t>
            </a:r>
          </a:p>
          <a:p>
            <a:pPr lvl="1"/>
            <a:r>
              <a:rPr lang="en-US"/>
              <a:t>Nvidia CUDA</a:t>
            </a:r>
          </a:p>
          <a:p>
            <a:pPr lvl="1"/>
            <a:r>
              <a:rPr lang="en-US"/>
              <a:t>OpenCV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0506-8217-3231-918C-6DFF65B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92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3AF45"/>
      </a:accent1>
      <a:accent2>
        <a:srgbClr val="A6A637"/>
      </a:accent2>
      <a:accent3>
        <a:srgbClr val="C3924D"/>
      </a:accent3>
      <a:accent4>
        <a:srgbClr val="B14E3B"/>
      </a:accent4>
      <a:accent5>
        <a:srgbClr val="C34D6B"/>
      </a:accent5>
      <a:accent6>
        <a:srgbClr val="B13B8A"/>
      </a:accent6>
      <a:hlink>
        <a:srgbClr val="C0424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269fdf-4845-4e33-ae1b-6c1e66564d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9FFDB7EEA3D4CA96994AD77A9BF54" ma:contentTypeVersion="14" ma:contentTypeDescription="Create a new document." ma:contentTypeScope="" ma:versionID="50b02dee9a2189e74c3f72a8a626a85e">
  <xsd:schema xmlns:xsd="http://www.w3.org/2001/XMLSchema" xmlns:xs="http://www.w3.org/2001/XMLSchema" xmlns:p="http://schemas.microsoft.com/office/2006/metadata/properties" xmlns:ns3="b320b144-13c2-4217-b081-a298f2e730a5" xmlns:ns4="3b269fdf-4845-4e33-ae1b-6c1e66564d12" targetNamespace="http://schemas.microsoft.com/office/2006/metadata/properties" ma:root="true" ma:fieldsID="7a992437c2a27d6054b51ea5ef8c9adf" ns3:_="" ns4:_="">
    <xsd:import namespace="b320b144-13c2-4217-b081-a298f2e730a5"/>
    <xsd:import namespace="3b269fdf-4845-4e33-ae1b-6c1e66564d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0b144-13c2-4217-b081-a298f2e730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69fdf-4845-4e33-ae1b-6c1e66564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6EA8AD-090C-453A-9B30-CF7F29AF6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71F7A-A645-4DC0-BB94-AA51F1D98BB1}">
  <ds:schemaRefs>
    <ds:schemaRef ds:uri="3b269fdf-4845-4e33-ae1b-6c1e66564d12"/>
    <ds:schemaRef ds:uri="b320b144-13c2-4217-b081-a298f2e730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684CC6-CC5A-4A21-BAF6-420D81AABCE0}">
  <ds:schemaRefs>
    <ds:schemaRef ds:uri="3b269fdf-4845-4e33-ae1b-6c1e66564d12"/>
    <ds:schemaRef ds:uri="b320b144-13c2-4217-b081-a298f2e730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ChronicleVTI</vt:lpstr>
      <vt:lpstr>Real-Time Age, Gender, and Emotion Recognition Using Convolutional Neural Networks </vt:lpstr>
      <vt:lpstr>Table of Contents</vt:lpstr>
      <vt:lpstr>Problem Statement</vt:lpstr>
      <vt:lpstr>Motivation</vt:lpstr>
      <vt:lpstr>Datasets</vt:lpstr>
      <vt:lpstr>Datasets (Cont’d)</vt:lpstr>
      <vt:lpstr>Datasets (Cont’d)</vt:lpstr>
      <vt:lpstr>Approach</vt:lpstr>
      <vt:lpstr>Experiments</vt:lpstr>
      <vt:lpstr>Experiments (Cont’d)</vt:lpstr>
      <vt:lpstr>Experiments (Cont’d)</vt:lpstr>
      <vt:lpstr>Results</vt:lpstr>
      <vt:lpstr>Results (Cont’d)</vt:lpstr>
      <vt:lpstr>Results (Cont’d)</vt:lpstr>
      <vt:lpstr>Conclusion</vt:lpstr>
      <vt:lpstr>Future Work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Age, Gender, Race, and Emotion Recognition Using Convolutional Neural Networks </dc:title>
  <dc:creator>Lian Duan</dc:creator>
  <cp:revision>1</cp:revision>
  <dcterms:created xsi:type="dcterms:W3CDTF">2022-12-14T18:21:33Z</dcterms:created>
  <dcterms:modified xsi:type="dcterms:W3CDTF">2022-12-16T06:16:06Z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0x01010061E9FFDB7EEA3D4CA96994AD77A9BF54</vt:lpwstr>
  </property>
</Properties>
</file>