
<file path=[Content_Types].xml><?xml version="1.0" encoding="utf-8"?>
<Types xmlns="http://schemas.openxmlformats.org/package/2006/content-types">
  <Default Extension="avif" ContentType="image/avif"/>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5"/>
  </p:notesMasterIdLst>
  <p:sldIdLst>
    <p:sldId id="256" r:id="rId2"/>
    <p:sldId id="714" r:id="rId3"/>
    <p:sldId id="674" r:id="rId4"/>
    <p:sldId id="713" r:id="rId5"/>
    <p:sldId id="720" r:id="rId6"/>
    <p:sldId id="676" r:id="rId7"/>
    <p:sldId id="715" r:id="rId8"/>
    <p:sldId id="716" r:id="rId9"/>
    <p:sldId id="717" r:id="rId10"/>
    <p:sldId id="721" r:id="rId11"/>
    <p:sldId id="719" r:id="rId12"/>
    <p:sldId id="711" r:id="rId13"/>
    <p:sldId id="3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79" d="100"/>
          <a:sy n="79" d="100"/>
        </p:scale>
        <p:origin x="739" y="8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20-07-2024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av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av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2617478"/>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4400" b="1" dirty="0">
              <a:solidFill>
                <a:schemeClr val="bg1"/>
              </a:solidFill>
              <a:latin typeface="Bookman Old Style" panose="02050604050505020204" pitchFamily="18" charset="0"/>
              <a:ea typeface="Calibri"/>
              <a:cs typeface="Calibri"/>
            </a:endParaRPr>
          </a:p>
          <a:p>
            <a:pPr algn="ctr"/>
            <a:endParaRPr lang="en-GB" sz="4400" b="1" dirty="0">
              <a:solidFill>
                <a:schemeClr val="bg1"/>
              </a:solidFill>
              <a:latin typeface="Bookman Old Style" panose="02050604050505020204" pitchFamily="18" charset="0"/>
              <a:ea typeface="Calibri"/>
              <a:cs typeface="Calibri"/>
            </a:endParaRPr>
          </a:p>
          <a:p>
            <a:pPr algn="ctr"/>
            <a:endParaRPr lang="en-GB" sz="4400" b="1" dirty="0">
              <a:solidFill>
                <a:schemeClr val="bg1"/>
              </a:solidFill>
              <a:latin typeface="Bookman Old Style" panose="02050604050505020204" pitchFamily="18" charset="0"/>
              <a:ea typeface="Calibri"/>
              <a:cs typeface="Calibri"/>
            </a:endParaRPr>
          </a:p>
          <a:p>
            <a:pPr algn="ctr"/>
            <a:endParaRPr lang="en-GB" sz="4400" b="1" dirty="0">
              <a:solidFill>
                <a:schemeClr val="bg1"/>
              </a:solidFill>
              <a:latin typeface="Bookman Old Style" panose="02050604050505020204" pitchFamily="18" charset="0"/>
              <a:ea typeface="Calibri"/>
              <a:cs typeface="Calibri"/>
            </a:endParaRPr>
          </a:p>
          <a:p>
            <a:pPr algn="ctr"/>
            <a:endParaRPr lang="en-GB" sz="4400" b="1" dirty="0">
              <a:solidFill>
                <a:schemeClr val="bg1"/>
              </a:solidFill>
              <a:latin typeface="Bookman Old Style" panose="02050604050505020204" pitchFamily="18" charset="0"/>
              <a:ea typeface="Calibri"/>
              <a:cs typeface="Calibri"/>
            </a:endParaRPr>
          </a:p>
          <a:p>
            <a:pPr algn="ctr"/>
            <a:endParaRPr lang="en-GB" sz="4400" b="1" dirty="0">
              <a:solidFill>
                <a:schemeClr val="bg1"/>
              </a:solidFill>
              <a:latin typeface="Bookman Old Style" panose="02050604050505020204" pitchFamily="18" charset="0"/>
              <a:ea typeface="Calibri"/>
              <a:cs typeface="Calibri"/>
            </a:endParaRPr>
          </a:p>
          <a:p>
            <a:pPr algn="ctr"/>
            <a:r>
              <a:rPr lang="en-GB" sz="4400" b="1" u="sng" dirty="0">
                <a:solidFill>
                  <a:schemeClr val="bg1"/>
                </a:solidFill>
                <a:latin typeface="Bookman Old Style" panose="02050604050505020204" pitchFamily="18" charset="0"/>
                <a:ea typeface="Calibri"/>
                <a:cs typeface="Calibri"/>
              </a:rPr>
              <a:t>Accident Severity Prediction</a:t>
            </a:r>
          </a:p>
          <a:p>
            <a:pPr algn="ctr"/>
            <a:endParaRPr lang="en-GB" sz="4400" b="1" dirty="0">
              <a:solidFill>
                <a:schemeClr val="bg1"/>
              </a:solidFill>
              <a:latin typeface="Bookman Old Style" panose="02050604050505020204" pitchFamily="18" charset="0"/>
              <a:ea typeface="Calibri"/>
              <a:cs typeface="Calibri"/>
            </a:endParaRPr>
          </a:p>
          <a:p>
            <a:pPr algn="r"/>
            <a:endParaRPr lang="en-GB" sz="3200" b="1" i="1" dirty="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00"/>
              </a:solidFill>
              <a:effectLst>
                <a:outerShdw sx="1000" sy="1000" algn="ctr" rotWithShape="0">
                  <a:srgbClr val="000000">
                    <a:alpha val="11000"/>
                  </a:srgbClr>
                </a:outerShdw>
              </a:effectLst>
              <a:latin typeface="Calibri"/>
              <a:ea typeface="Calibri"/>
              <a:cs typeface="Calibri"/>
            </a:endParaRPr>
          </a:p>
          <a:p>
            <a:pPr algn="r"/>
            <a:endParaRPr lang="en-GB" sz="3200" b="1" i="1" dirty="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00"/>
              </a:solidFill>
              <a:effectLst>
                <a:outerShdw sx="1000" sy="1000" algn="ctr" rotWithShape="0">
                  <a:srgbClr val="000000">
                    <a:alpha val="11000"/>
                  </a:srgbClr>
                </a:outerShdw>
              </a:effectLst>
              <a:latin typeface="Calibri"/>
              <a:ea typeface="Calibri"/>
              <a:cs typeface="Calibri"/>
            </a:endParaRPr>
          </a:p>
          <a:p>
            <a:pPr algn="r"/>
            <a:endParaRPr lang="en-GB" sz="3200" b="1" i="1" dirty="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00"/>
              </a:solidFill>
              <a:effectLst>
                <a:outerShdw sx="1000" sy="1000" algn="ctr" rotWithShape="0">
                  <a:srgbClr val="000000">
                    <a:alpha val="11000"/>
                  </a:srgbClr>
                </a:outerShdw>
              </a:effectLst>
              <a:latin typeface="Calibri"/>
              <a:ea typeface="Calibri"/>
              <a:cs typeface="Calibri"/>
            </a:endParaRPr>
          </a:p>
          <a:p>
            <a:pPr algn="r"/>
            <a:endParaRPr lang="en-GB" sz="3200" b="1" i="1" dirty="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00"/>
              </a:solidFill>
              <a:effectLst>
                <a:outerShdw sx="1000" sy="1000" algn="ctr" rotWithShape="0">
                  <a:srgbClr val="000000">
                    <a:alpha val="11000"/>
                  </a:srgbClr>
                </a:outerShdw>
              </a:effectLst>
              <a:latin typeface="Calibri"/>
              <a:ea typeface="Calibri"/>
              <a:cs typeface="Calibri"/>
            </a:endParaRPr>
          </a:p>
          <a:p>
            <a:pPr algn="r"/>
            <a:r>
              <a:rPr lang="en-GB" sz="3200" b="1" i="1" dirty="0">
                <a:ln>
                  <a:gradFill>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rgbClr val="FFFF00"/>
                </a:solidFill>
                <a:effectLst>
                  <a:outerShdw sx="1000" sy="1000" algn="ctr" rotWithShape="0">
                    <a:srgbClr val="000000">
                      <a:alpha val="11000"/>
                    </a:srgbClr>
                  </a:outerShdw>
                </a:effectLst>
                <a:latin typeface="Calibri"/>
                <a:ea typeface="Calibri"/>
                <a:cs typeface="Calibri"/>
              </a:rPr>
              <a:t>Presented by Dhruvil Sheladiya.</a:t>
            </a:r>
          </a:p>
          <a:p>
            <a:pPr algn="ctr"/>
            <a:endParaRPr lang="en-US" sz="4400" b="1" dirty="0">
              <a:latin typeface="Calibri" panose="020F0502020204030204" pitchFamily="34" charset="0"/>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A014-0CC0-F55A-DAFA-FB48A2416EA3}"/>
              </a:ext>
            </a:extLst>
          </p:cNvPr>
          <p:cNvSpPr>
            <a:spLocks noGrp="1"/>
          </p:cNvSpPr>
          <p:nvPr>
            <p:ph type="title"/>
          </p:nvPr>
        </p:nvSpPr>
        <p:spPr/>
        <p:txBody>
          <a:bodyPr/>
          <a:lstStyle/>
          <a:p>
            <a:r>
              <a:rPr lang="en-US" dirty="0">
                <a:solidFill>
                  <a:schemeClr val="tx2"/>
                </a:solidFill>
              </a:rPr>
              <a:t>XGBOOST </a:t>
            </a:r>
            <a:r>
              <a:rPr lang="en-US" sz="3200" dirty="0">
                <a:solidFill>
                  <a:schemeClr val="tx2"/>
                </a:solidFill>
                <a:effectLst>
                  <a:outerShdw blurRad="38100" dist="38100" dir="2700000" algn="tl">
                    <a:srgbClr val="000000">
                      <a:alpha val="43137"/>
                    </a:srgbClr>
                  </a:outerShdw>
                </a:effectLst>
                <a:latin typeface="Constantia" panose="02030602050306030303" pitchFamily="18" charset="0"/>
              </a:rPr>
              <a:t>Classifier</a:t>
            </a:r>
            <a:endParaRPr lang="gu-IN" dirty="0">
              <a:solidFill>
                <a:schemeClr val="tx2"/>
              </a:solidFill>
            </a:endParaRPr>
          </a:p>
        </p:txBody>
      </p:sp>
      <p:sp>
        <p:nvSpPr>
          <p:cNvPr id="3" name="Vertical Text Placeholder 2">
            <a:extLst>
              <a:ext uri="{FF2B5EF4-FFF2-40B4-BE49-F238E27FC236}">
                <a16:creationId xmlns:a16="http://schemas.microsoft.com/office/drawing/2014/main" id="{C12D0F57-397F-4884-C16A-57488BC3D9A0}"/>
              </a:ext>
            </a:extLst>
          </p:cNvPr>
          <p:cNvSpPr>
            <a:spLocks noGrp="1"/>
          </p:cNvSpPr>
          <p:nvPr>
            <p:ph type="body" orient="vert" idx="1"/>
          </p:nvPr>
        </p:nvSpPr>
        <p:spPr>
          <a:xfrm>
            <a:off x="678883" y="1630651"/>
            <a:ext cx="10834234" cy="4166933"/>
          </a:xfrm>
        </p:spPr>
        <p:txBody>
          <a:bodyPr/>
          <a:lstStyle/>
          <a:p>
            <a:pPr marL="0" indent="0">
              <a:buNone/>
            </a:pPr>
            <a:r>
              <a:rPr lang="en-US" dirty="0" err="1">
                <a:solidFill>
                  <a:schemeClr val="bg2"/>
                </a:solidFill>
              </a:rPr>
              <a:t>Xgboost</a:t>
            </a:r>
            <a:r>
              <a:rPr lang="en-US" dirty="0">
                <a:solidFill>
                  <a:schemeClr val="bg2"/>
                </a:solidFill>
              </a:rPr>
              <a:t> classifier and its output</a:t>
            </a:r>
            <a:endParaRPr lang="gu-IN" dirty="0">
              <a:solidFill>
                <a:schemeClr val="bg2"/>
              </a:solidFill>
            </a:endParaRPr>
          </a:p>
        </p:txBody>
      </p:sp>
      <p:pic>
        <p:nvPicPr>
          <p:cNvPr id="5" name="Picture 4">
            <a:extLst>
              <a:ext uri="{FF2B5EF4-FFF2-40B4-BE49-F238E27FC236}">
                <a16:creationId xmlns:a16="http://schemas.microsoft.com/office/drawing/2014/main" id="{A6CAB813-7BDB-B597-91CC-A8D2883B1B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121" y="2432062"/>
            <a:ext cx="4494180" cy="1779866"/>
          </a:xfrm>
          <a:prstGeom prst="rect">
            <a:avLst/>
          </a:prstGeom>
        </p:spPr>
      </p:pic>
      <p:pic>
        <p:nvPicPr>
          <p:cNvPr id="7" name="Picture 6">
            <a:extLst>
              <a:ext uri="{FF2B5EF4-FFF2-40B4-BE49-F238E27FC236}">
                <a16:creationId xmlns:a16="http://schemas.microsoft.com/office/drawing/2014/main" id="{E12F51C1-4739-6E1D-9DC8-F47CB8FBE9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5080" y="1861124"/>
            <a:ext cx="3885177" cy="3135752"/>
          </a:xfrm>
          <a:prstGeom prst="rect">
            <a:avLst/>
          </a:prstGeom>
        </p:spPr>
      </p:pic>
    </p:spTree>
    <p:extLst>
      <p:ext uri="{BB962C8B-B14F-4D97-AF65-F5344CB8AC3E}">
        <p14:creationId xmlns:p14="http://schemas.microsoft.com/office/powerpoint/2010/main" val="334313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A011-7C4B-69B6-18D4-0DAA4A7CB4E6}"/>
              </a:ext>
            </a:extLst>
          </p:cNvPr>
          <p:cNvSpPr>
            <a:spLocks noGrp="1"/>
          </p:cNvSpPr>
          <p:nvPr>
            <p:ph type="title"/>
          </p:nvPr>
        </p:nvSpPr>
        <p:spPr/>
        <p:txBody>
          <a:bodyPr>
            <a:normAutofit/>
          </a:bodyPr>
          <a:lstStyle/>
          <a:p>
            <a:r>
              <a:rPr lang="en-IN" sz="3600" dirty="0">
                <a:solidFill>
                  <a:schemeClr val="tx2"/>
                </a:solidFill>
                <a:effectLst>
                  <a:outerShdw blurRad="38100" dist="38100" dir="2700000" algn="tl">
                    <a:srgbClr val="000000">
                      <a:alpha val="43137"/>
                    </a:srgbClr>
                  </a:outerShdw>
                </a:effectLst>
                <a:latin typeface="Constantia" panose="02030602050306030303" pitchFamily="18" charset="0"/>
              </a:rPr>
              <a:t>7.Results and Conclusion</a:t>
            </a:r>
            <a:endParaRPr lang="gu-IN" sz="3600" dirty="0">
              <a:solidFill>
                <a:schemeClr val="tx2"/>
              </a:solidFill>
            </a:endParaRPr>
          </a:p>
        </p:txBody>
      </p:sp>
      <p:sp>
        <p:nvSpPr>
          <p:cNvPr id="3" name="Vertical Text Placeholder 2">
            <a:extLst>
              <a:ext uri="{FF2B5EF4-FFF2-40B4-BE49-F238E27FC236}">
                <a16:creationId xmlns:a16="http://schemas.microsoft.com/office/drawing/2014/main" id="{5E939406-4EFE-392E-1A36-CE446DBA72F1}"/>
              </a:ext>
            </a:extLst>
          </p:cNvPr>
          <p:cNvSpPr>
            <a:spLocks noGrp="1"/>
          </p:cNvSpPr>
          <p:nvPr>
            <p:ph type="body" orient="vert" idx="1"/>
          </p:nvPr>
        </p:nvSpPr>
        <p:spPr/>
        <p:txBody>
          <a:bodyPr/>
          <a:lstStyle/>
          <a:p>
            <a:pPr marL="0" indent="0">
              <a:buNone/>
            </a:pPr>
            <a:r>
              <a:rPr lang="en-IN" b="1" dirty="0">
                <a:solidFill>
                  <a:schemeClr val="bg2"/>
                </a:solidFill>
              </a:rPr>
              <a:t>            FINAL RESULT</a:t>
            </a:r>
            <a:endParaRPr lang="gu-IN" b="1" dirty="0">
              <a:solidFill>
                <a:schemeClr val="bg2"/>
              </a:solidFill>
            </a:endParaRPr>
          </a:p>
        </p:txBody>
      </p:sp>
      <p:sp>
        <p:nvSpPr>
          <p:cNvPr id="6" name="TextBox 5">
            <a:extLst>
              <a:ext uri="{FF2B5EF4-FFF2-40B4-BE49-F238E27FC236}">
                <a16:creationId xmlns:a16="http://schemas.microsoft.com/office/drawing/2014/main" id="{8E9F7143-D3DD-BC41-60E6-2E7597E5FF2F}"/>
              </a:ext>
            </a:extLst>
          </p:cNvPr>
          <p:cNvSpPr txBox="1"/>
          <p:nvPr/>
        </p:nvSpPr>
        <p:spPr>
          <a:xfrm>
            <a:off x="566001" y="3887233"/>
            <a:ext cx="10046876" cy="2246769"/>
          </a:xfrm>
          <a:prstGeom prst="rect">
            <a:avLst/>
          </a:prstGeom>
          <a:noFill/>
        </p:spPr>
        <p:txBody>
          <a:bodyPr wrap="square">
            <a:spAutoFit/>
          </a:bodyPr>
          <a:lstStyle/>
          <a:p>
            <a:r>
              <a:rPr lang="en-US" sz="2000" dirty="0">
                <a:solidFill>
                  <a:schemeClr val="bg2"/>
                </a:solidFill>
              </a:rPr>
              <a:t>Car accident severity prediction is a crucial application in the field of machine learning and data science, aimed at reducing the impact of road accidents by predicting the severity of accidents based on various factors. Here are the key points and conclusions from implementing a car accident severity prediction model:</a:t>
            </a:r>
          </a:p>
          <a:p>
            <a:pPr marL="342900" indent="-342900">
              <a:buFont typeface="Arial" panose="020B0604020202020204" pitchFamily="34" charset="0"/>
              <a:buChar char="•"/>
            </a:pPr>
            <a:r>
              <a:rPr lang="en-US" sz="2000" b="1" dirty="0">
                <a:solidFill>
                  <a:schemeClr val="bg2"/>
                </a:solidFill>
              </a:rPr>
              <a:t>Objective</a:t>
            </a:r>
          </a:p>
          <a:p>
            <a:pPr marL="342900" indent="-342900">
              <a:buFont typeface="Arial" panose="020B0604020202020204" pitchFamily="34" charset="0"/>
              <a:buChar char="•"/>
            </a:pPr>
            <a:r>
              <a:rPr lang="en-IN" sz="2000" b="1" dirty="0">
                <a:solidFill>
                  <a:schemeClr val="bg2"/>
                </a:solidFill>
              </a:rPr>
              <a:t>Data Collection</a:t>
            </a:r>
          </a:p>
          <a:p>
            <a:pPr marL="342900" indent="-342900">
              <a:buFont typeface="Arial" panose="020B0604020202020204" pitchFamily="34" charset="0"/>
              <a:buChar char="•"/>
            </a:pPr>
            <a:r>
              <a:rPr lang="en-IN" sz="2000" b="1" dirty="0">
                <a:solidFill>
                  <a:schemeClr val="bg2"/>
                </a:solidFill>
              </a:rPr>
              <a:t>Exploratory Data Analysis (EDA)</a:t>
            </a:r>
          </a:p>
        </p:txBody>
      </p:sp>
      <p:pic>
        <p:nvPicPr>
          <p:cNvPr id="7" name="Picture 6">
            <a:extLst>
              <a:ext uri="{FF2B5EF4-FFF2-40B4-BE49-F238E27FC236}">
                <a16:creationId xmlns:a16="http://schemas.microsoft.com/office/drawing/2014/main" id="{E29AA785-F167-A47F-E3DA-50639E758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3598" y="1216441"/>
            <a:ext cx="5789740" cy="2605383"/>
          </a:xfrm>
          <a:prstGeom prst="rect">
            <a:avLst/>
          </a:prstGeom>
        </p:spPr>
      </p:pic>
    </p:spTree>
    <p:extLst>
      <p:ext uri="{BB962C8B-B14F-4D97-AF65-F5344CB8AC3E}">
        <p14:creationId xmlns:p14="http://schemas.microsoft.com/office/powerpoint/2010/main" val="71944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solidFill>
                  <a:schemeClr val="tx2"/>
                </a:solidFill>
              </a:rPr>
            </a:br>
            <a:r>
              <a:rPr lang="en-IN" dirty="0">
                <a:solidFill>
                  <a:schemeClr val="tx2"/>
                </a:solidFill>
              </a:rPr>
              <a:t>Questions ?</a:t>
            </a:r>
          </a:p>
        </p:txBody>
      </p:sp>
    </p:spTree>
    <p:extLst>
      <p:ext uri="{BB962C8B-B14F-4D97-AF65-F5344CB8AC3E}">
        <p14:creationId xmlns:p14="http://schemas.microsoft.com/office/powerpoint/2010/main" val="117386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Calibri" panose="020F0502020204030204" pitchFamily="34" charset="0"/>
              </a:rPr>
              <a:t>Thank You!</a:t>
            </a:r>
            <a:endParaRPr lang="en-IN" sz="6600" b="1" dirty="0">
              <a:solidFill>
                <a:schemeClr val="bg2"/>
              </a:solidFill>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GB" sz="3600" i="1" dirty="0">
                <a:solidFill>
                  <a:schemeClr val="tx2"/>
                </a:solidFill>
                <a:effectLst>
                  <a:outerShdw blurRad="38100" dist="38100" dir="2700000" algn="tl">
                    <a:srgbClr val="000000">
                      <a:alpha val="43137"/>
                    </a:srgbClr>
                  </a:outerShdw>
                </a:effectLst>
                <a:latin typeface="Bookman Old Style" panose="02050604050505020204" pitchFamily="18" charset="0"/>
                <a:ea typeface="Calibri"/>
                <a:cs typeface="Calibri"/>
              </a:rPr>
              <a:t>TABLE CONTENT</a:t>
            </a:r>
            <a:endParaRPr lang="en-IN" i="1" dirty="0">
              <a:solidFill>
                <a:schemeClr val="tx2"/>
              </a:solidFill>
            </a:endParaRP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lstStyle/>
          <a:p>
            <a:pPr marL="0" indent="0">
              <a:buNone/>
            </a:pPr>
            <a:r>
              <a:rPr lang="en-US" dirty="0">
                <a:solidFill>
                  <a:schemeClr val="bg2"/>
                </a:solidFill>
                <a:latin typeface="Bookman Old Style" panose="02050604050505020204" pitchFamily="18" charset="0"/>
              </a:rPr>
              <a:t>01 PROBLEM IDENTIFICATION</a:t>
            </a:r>
          </a:p>
          <a:p>
            <a:pPr marL="0" indent="0">
              <a:buNone/>
            </a:pPr>
            <a:r>
              <a:rPr lang="en-US" dirty="0">
                <a:solidFill>
                  <a:schemeClr val="bg2"/>
                </a:solidFill>
                <a:latin typeface="Bookman Old Style" panose="02050604050505020204" pitchFamily="18" charset="0"/>
              </a:rPr>
              <a:t>02 APPROACH TO SOLVE PROBLEM</a:t>
            </a:r>
          </a:p>
          <a:p>
            <a:pPr marL="0" indent="0">
              <a:buNone/>
            </a:pPr>
            <a:r>
              <a:rPr lang="en-US" dirty="0">
                <a:solidFill>
                  <a:schemeClr val="bg2"/>
                </a:solidFill>
                <a:latin typeface="Bookman Old Style" panose="02050604050505020204" pitchFamily="18" charset="0"/>
              </a:rPr>
              <a:t>03 DATASET AND LIBRARIES </a:t>
            </a:r>
          </a:p>
          <a:p>
            <a:pPr marL="0" indent="0">
              <a:buNone/>
            </a:pPr>
            <a:r>
              <a:rPr lang="en-US" dirty="0">
                <a:solidFill>
                  <a:schemeClr val="bg2"/>
                </a:solidFill>
                <a:latin typeface="Bookman Old Style" panose="02050604050505020204" pitchFamily="18" charset="0"/>
              </a:rPr>
              <a:t>04 EDA(EXPLATORY DATA ANALYSIS)</a:t>
            </a:r>
          </a:p>
          <a:p>
            <a:pPr marL="0" indent="0">
              <a:buNone/>
            </a:pPr>
            <a:r>
              <a:rPr lang="en-US" dirty="0">
                <a:solidFill>
                  <a:schemeClr val="bg2"/>
                </a:solidFill>
                <a:latin typeface="Bookman Old Style" panose="02050604050505020204" pitchFamily="18" charset="0"/>
              </a:rPr>
              <a:t>05 TRAIN TEST SPLIT</a:t>
            </a:r>
          </a:p>
          <a:p>
            <a:pPr marL="0" indent="0">
              <a:buNone/>
            </a:pPr>
            <a:r>
              <a:rPr lang="en-US" dirty="0">
                <a:solidFill>
                  <a:schemeClr val="bg2"/>
                </a:solidFill>
                <a:latin typeface="Bookman Old Style" panose="02050604050505020204" pitchFamily="18" charset="0"/>
              </a:rPr>
              <a:t>06 BUILDING CLASSIFICATION MODEL</a:t>
            </a:r>
          </a:p>
          <a:p>
            <a:pPr marL="0" indent="0">
              <a:buNone/>
            </a:pPr>
            <a:r>
              <a:rPr lang="en-US" dirty="0">
                <a:solidFill>
                  <a:schemeClr val="bg2"/>
                </a:solidFill>
                <a:latin typeface="Bookman Old Style" panose="02050604050505020204" pitchFamily="18" charset="0"/>
              </a:rPr>
              <a:t>07 RESULTS AND CONCLUSION</a:t>
            </a:r>
          </a:p>
          <a:p>
            <a:endParaRPr lang="en-IN" dirty="0">
              <a:solidFill>
                <a:schemeClr val="bg2"/>
              </a:solidFill>
            </a:endParaRP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sz="3600" dirty="0">
                <a:solidFill>
                  <a:schemeClr val="tx2"/>
                </a:solidFill>
                <a:effectLst>
                  <a:outerShdw blurRad="38100" dist="38100" dir="2700000" algn="tl">
                    <a:srgbClr val="000000">
                      <a:alpha val="43137"/>
                    </a:srgbClr>
                  </a:outerShdw>
                </a:effectLst>
                <a:latin typeface="Constantia" panose="02030602050306030303" pitchFamily="18" charset="0"/>
              </a:rPr>
              <a:t>1.PROBLEM IDENTIFICATION</a:t>
            </a:r>
            <a:endParaRPr lang="en-IN" dirty="0">
              <a:solidFill>
                <a:schemeClr val="tx2"/>
              </a:solidFill>
            </a:endParaRP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sz="2000" dirty="0">
                <a:solidFill>
                  <a:schemeClr val="bg2"/>
                </a:solidFill>
                <a:latin typeface="Constantia" panose="02030602050306030303" pitchFamily="18" charset="0"/>
                <a:ea typeface="+mj-ea"/>
                <a:cs typeface="+mj-cs"/>
              </a:rPr>
              <a:t>Develop a robust Machine Learning model capable of accurately predicting Accident Severity, incorporating essential variables including Age, gender, Educational level, Driving experience, Type of vehicle', Service year of vehicle and many more. </a:t>
            </a:r>
          </a:p>
          <a:p>
            <a:endParaRPr lang="en-US" sz="2000" dirty="0">
              <a:solidFill>
                <a:schemeClr val="bg2"/>
              </a:solidFill>
              <a:latin typeface="Constantia" panose="02030602050306030303" pitchFamily="18" charset="0"/>
              <a:ea typeface="+mj-ea"/>
              <a:cs typeface="+mj-cs"/>
            </a:endParaRPr>
          </a:p>
          <a:p>
            <a:r>
              <a:rPr lang="en-US" sz="2000" dirty="0">
                <a:solidFill>
                  <a:schemeClr val="bg2"/>
                </a:solidFill>
                <a:latin typeface="Constantia" panose="02030602050306030303" pitchFamily="18" charset="0"/>
                <a:ea typeface="+mj-ea"/>
                <a:cs typeface="+mj-cs"/>
              </a:rPr>
              <a:t>This model will offer invaluable insights into the multifaceted factors influencing Accident Severity outcomes. </a:t>
            </a:r>
          </a:p>
          <a:p>
            <a:endParaRPr lang="en-US" sz="2000" dirty="0">
              <a:solidFill>
                <a:schemeClr val="bg2"/>
              </a:solidFill>
              <a:latin typeface="Constantia" panose="02030602050306030303" pitchFamily="18" charset="0"/>
              <a:ea typeface="+mj-ea"/>
              <a:cs typeface="+mj-cs"/>
            </a:endParaRPr>
          </a:p>
          <a:p>
            <a:r>
              <a:rPr lang="en-US" sz="2000" dirty="0">
                <a:solidFill>
                  <a:schemeClr val="bg2"/>
                </a:solidFill>
                <a:latin typeface="Constantia" panose="02030602050306030303" pitchFamily="18" charset="0"/>
                <a:ea typeface="+mj-ea"/>
                <a:cs typeface="+mj-cs"/>
              </a:rPr>
              <a:t>The objective is to construct a predictive framework that elucidates the interplay of diverse factors contributing to Severity, facilitating the maintenance of balanced Driving Experience, Age , gender, Type of Vehicle etc.</a:t>
            </a:r>
            <a:endParaRPr lang="en-IN" sz="2000" dirty="0">
              <a:solidFill>
                <a:schemeClr val="bg2"/>
              </a:solidFill>
              <a:latin typeface="Constantia" panose="02030602050306030303" pitchFamily="18" charset="0"/>
              <a:ea typeface="+mj-ea"/>
              <a:cs typeface="+mj-cs"/>
            </a:endParaRPr>
          </a:p>
          <a:p>
            <a:pPr marL="914400" lvl="2" indent="0">
              <a:buNone/>
            </a:pPr>
            <a:endParaRPr lang="en-US" dirty="0">
              <a:solidFill>
                <a:schemeClr val="bg2"/>
              </a:solidFill>
            </a:endParaRP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fontScale="90000"/>
          </a:bodyPr>
          <a:lstStyle/>
          <a:p>
            <a:r>
              <a:rPr lang="en-US" sz="4000" dirty="0">
                <a:solidFill>
                  <a:schemeClr val="tx2"/>
                </a:solidFill>
                <a:effectLst>
                  <a:outerShdw blurRad="38100" dist="38100" dir="2700000" algn="tl">
                    <a:srgbClr val="000000">
                      <a:alpha val="43137"/>
                    </a:srgbClr>
                  </a:outerShdw>
                </a:effectLst>
                <a:latin typeface="Constantia" panose="02030602050306030303" pitchFamily="18" charset="0"/>
              </a:rPr>
              <a:t>2.APPROACH</a:t>
            </a:r>
            <a:r>
              <a:rPr lang="en-US" dirty="0">
                <a:solidFill>
                  <a:schemeClr val="tx2"/>
                </a:solidFill>
                <a:effectLst>
                  <a:outerShdw blurRad="38100" dist="38100" dir="2700000" algn="tl">
                    <a:srgbClr val="000000">
                      <a:alpha val="43137"/>
                    </a:srgbClr>
                  </a:outerShdw>
                </a:effectLst>
              </a:rPr>
              <a:t> </a:t>
            </a:r>
            <a:r>
              <a:rPr lang="en-US" dirty="0">
                <a:solidFill>
                  <a:schemeClr val="tx2"/>
                </a:solidFill>
                <a:effectLst>
                  <a:outerShdw blurRad="38100" dist="38100" dir="2700000" algn="tl">
                    <a:srgbClr val="000000">
                      <a:alpha val="43137"/>
                    </a:srgbClr>
                  </a:outerShdw>
                </a:effectLst>
                <a:latin typeface="Constantia" panose="02030602050306030303" pitchFamily="18" charset="0"/>
              </a:rPr>
              <a:t>TO SOLVE THE PROBLEM</a:t>
            </a:r>
            <a:endParaRPr lang="en-IN" dirty="0">
              <a:solidFill>
                <a:schemeClr val="tx2"/>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464905" y="1669616"/>
            <a:ext cx="5107239" cy="4398066"/>
          </a:xfrm>
        </p:spPr>
        <p:txBody>
          <a:bodyPr/>
          <a:lstStyle/>
          <a:p>
            <a:r>
              <a:rPr lang="en-US" sz="1600" dirty="0">
                <a:solidFill>
                  <a:schemeClr val="bg2"/>
                </a:solidFill>
                <a:latin typeface="Constantia" panose="02030602050306030303" pitchFamily="18" charset="0"/>
                <a:ea typeface="Arial"/>
                <a:cs typeface="Arial"/>
                <a:sym typeface="Arial"/>
              </a:rPr>
              <a:t>Collect &amp; Pre processing Data</a:t>
            </a:r>
          </a:p>
          <a:p>
            <a:r>
              <a:rPr lang="en-US" sz="1600" dirty="0">
                <a:solidFill>
                  <a:schemeClr val="bg2"/>
                </a:solidFill>
                <a:latin typeface="Constantia" panose="02030602050306030303" pitchFamily="18" charset="0"/>
                <a:ea typeface="Arial"/>
                <a:cs typeface="Arial"/>
                <a:sym typeface="Arial"/>
              </a:rPr>
              <a:t>Model Selection</a:t>
            </a:r>
          </a:p>
          <a:p>
            <a:r>
              <a:rPr lang="en-US" sz="1600" dirty="0">
                <a:solidFill>
                  <a:schemeClr val="bg2"/>
                </a:solidFill>
                <a:latin typeface="Constantia" panose="02030602050306030303" pitchFamily="18" charset="0"/>
                <a:ea typeface="Arial"/>
                <a:cs typeface="Arial"/>
                <a:sym typeface="Arial"/>
              </a:rPr>
              <a:t>Modeling</a:t>
            </a:r>
          </a:p>
          <a:p>
            <a:r>
              <a:rPr lang="en-US" sz="1600" dirty="0">
                <a:solidFill>
                  <a:schemeClr val="bg2"/>
                </a:solidFill>
                <a:latin typeface="Constantia" panose="02030602050306030303" pitchFamily="18" charset="0"/>
                <a:ea typeface="Arial"/>
                <a:cs typeface="Arial"/>
                <a:sym typeface="Arial"/>
              </a:rPr>
              <a:t>Evaluation</a:t>
            </a:r>
          </a:p>
          <a:p>
            <a:r>
              <a:rPr lang="en-US" sz="1600" dirty="0">
                <a:solidFill>
                  <a:schemeClr val="bg2"/>
                </a:solidFill>
                <a:latin typeface="Constantia" panose="02030602050306030303" pitchFamily="18" charset="0"/>
                <a:ea typeface="Arial"/>
                <a:cs typeface="Arial"/>
                <a:sym typeface="Arial"/>
              </a:rPr>
              <a:t>Conclusion</a:t>
            </a:r>
            <a:endParaRPr lang="en-US" sz="1600" dirty="0">
              <a:solidFill>
                <a:schemeClr val="bg2"/>
              </a:solidFill>
              <a:latin typeface="Constantia" panose="02030602050306030303" pitchFamily="18" charset="0"/>
              <a:cs typeface="Arial"/>
              <a:sym typeface="Arial"/>
            </a:endParaRPr>
          </a:p>
          <a:p>
            <a:endParaRPr lang="en-IN" dirty="0">
              <a:solidFill>
                <a:schemeClr val="bg2"/>
              </a:solidFill>
            </a:endParaRPr>
          </a:p>
        </p:txBody>
      </p:sp>
      <p:grpSp>
        <p:nvGrpSpPr>
          <p:cNvPr id="8" name="Google Shape;18;p3">
            <a:extLst>
              <a:ext uri="{FF2B5EF4-FFF2-40B4-BE49-F238E27FC236}">
                <a16:creationId xmlns:a16="http://schemas.microsoft.com/office/drawing/2014/main" id="{820ACD27-40AC-9D95-DEDD-38E9C544AD28}"/>
              </a:ext>
            </a:extLst>
          </p:cNvPr>
          <p:cNvGrpSpPr/>
          <p:nvPr/>
        </p:nvGrpSpPr>
        <p:grpSpPr>
          <a:xfrm>
            <a:off x="278363" y="3284599"/>
            <a:ext cx="1308504" cy="1353996"/>
            <a:chOff x="3865603" y="3393302"/>
            <a:chExt cx="1455732" cy="1447555"/>
          </a:xfrm>
          <a:solidFill>
            <a:schemeClr val="accent3">
              <a:lumMod val="40000"/>
              <a:lumOff val="60000"/>
            </a:schemeClr>
          </a:solidFill>
        </p:grpSpPr>
        <p:sp>
          <p:nvSpPr>
            <p:cNvPr id="9" name="Google Shape;19;p3">
              <a:extLst>
                <a:ext uri="{FF2B5EF4-FFF2-40B4-BE49-F238E27FC236}">
                  <a16:creationId xmlns:a16="http://schemas.microsoft.com/office/drawing/2014/main" id="{B2386B9F-D9F3-6A4B-2D91-5EB83012EB67}"/>
                </a:ext>
              </a:extLst>
            </p:cNvPr>
            <p:cNvSpPr/>
            <p:nvPr/>
          </p:nvSpPr>
          <p:spPr>
            <a:xfrm>
              <a:off x="3865603" y="3400857"/>
              <a:ext cx="1440000" cy="1440000"/>
            </a:xfrm>
            <a:prstGeom prst="ellipse">
              <a:avLst/>
            </a:prstGeom>
            <a:grpFill/>
            <a:ln>
              <a:noFill/>
            </a:ln>
          </p:spPr>
          <p:txBody>
            <a:bodyPr spcFirstLastPara="1" wrap="square" lIns="68569" tIns="34275" rIns="68569" bIns="34275" anchor="ctr" anchorCtr="0">
              <a:noAutofit/>
            </a:bodyPr>
            <a:lstStyle/>
            <a:p>
              <a:pPr algn="ctr"/>
              <a:endParaRPr sz="1350">
                <a:solidFill>
                  <a:schemeClr val="lt1"/>
                </a:solidFill>
                <a:latin typeface="Arial"/>
                <a:ea typeface="Arial"/>
                <a:cs typeface="Arial"/>
                <a:sym typeface="Arial"/>
              </a:endParaRPr>
            </a:p>
          </p:txBody>
        </p:sp>
        <p:sp>
          <p:nvSpPr>
            <p:cNvPr id="10" name="Google Shape;20;p3">
              <a:extLst>
                <a:ext uri="{FF2B5EF4-FFF2-40B4-BE49-F238E27FC236}">
                  <a16:creationId xmlns:a16="http://schemas.microsoft.com/office/drawing/2014/main" id="{5833635C-9E72-F8DD-C6B9-B744754CF567}"/>
                </a:ext>
              </a:extLst>
            </p:cNvPr>
            <p:cNvSpPr/>
            <p:nvPr/>
          </p:nvSpPr>
          <p:spPr>
            <a:xfrm rot="10800000" flipH="1">
              <a:off x="3881335" y="3393302"/>
              <a:ext cx="1440000" cy="1440000"/>
            </a:xfrm>
            <a:prstGeom prst="arc">
              <a:avLst>
                <a:gd name="adj1" fmla="val 10609962"/>
                <a:gd name="adj2" fmla="val 1006678"/>
              </a:avLst>
            </a:prstGeom>
            <a:grpFill/>
            <a:ln w="127000" cap="rnd" cmpd="sng">
              <a:solidFill>
                <a:schemeClr val="accent5"/>
              </a:solidFill>
              <a:prstDash val="solid"/>
              <a:miter lim="800000"/>
              <a:headEnd type="none" w="sm" len="sm"/>
              <a:tailEnd type="triangle" w="med" len="med"/>
            </a:ln>
          </p:spPr>
          <p:txBody>
            <a:bodyPr spcFirstLastPara="1" wrap="square" lIns="68569" tIns="34275" rIns="68569" bIns="34275" anchor="ctr" anchorCtr="0">
              <a:noAutofit/>
            </a:bodyPr>
            <a:lstStyle/>
            <a:p>
              <a:pPr algn="ctr"/>
              <a:endParaRPr sz="1350">
                <a:solidFill>
                  <a:schemeClr val="dk1"/>
                </a:solidFill>
                <a:latin typeface="Arial"/>
                <a:ea typeface="Arial"/>
                <a:cs typeface="Arial"/>
                <a:sym typeface="Arial"/>
              </a:endParaRPr>
            </a:p>
          </p:txBody>
        </p:sp>
      </p:grpSp>
      <p:pic>
        <p:nvPicPr>
          <p:cNvPr id="12" name="Graphic 11" descr="Server">
            <a:extLst>
              <a:ext uri="{FF2B5EF4-FFF2-40B4-BE49-F238E27FC236}">
                <a16:creationId xmlns:a16="http://schemas.microsoft.com/office/drawing/2014/main" id="{B46BF358-7C21-8972-9EAF-D1CE7AB277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68" y="3635094"/>
            <a:ext cx="693784" cy="693784"/>
          </a:xfrm>
          <a:prstGeom prst="rect">
            <a:avLst/>
          </a:prstGeom>
        </p:spPr>
      </p:pic>
      <p:grpSp>
        <p:nvGrpSpPr>
          <p:cNvPr id="14" name="Google Shape;21;p3">
            <a:extLst>
              <a:ext uri="{FF2B5EF4-FFF2-40B4-BE49-F238E27FC236}">
                <a16:creationId xmlns:a16="http://schemas.microsoft.com/office/drawing/2014/main" id="{C9AAE799-075F-B954-B819-BA5638E3CA4A}"/>
              </a:ext>
            </a:extLst>
          </p:cNvPr>
          <p:cNvGrpSpPr/>
          <p:nvPr/>
        </p:nvGrpSpPr>
        <p:grpSpPr>
          <a:xfrm>
            <a:off x="4381853" y="3374729"/>
            <a:ext cx="1203201" cy="1200378"/>
            <a:chOff x="3839970" y="3360616"/>
            <a:chExt cx="1481365" cy="1472686"/>
          </a:xfrm>
        </p:grpSpPr>
        <p:sp>
          <p:nvSpPr>
            <p:cNvPr id="15" name="Google Shape;22;p3">
              <a:extLst>
                <a:ext uri="{FF2B5EF4-FFF2-40B4-BE49-F238E27FC236}">
                  <a16:creationId xmlns:a16="http://schemas.microsoft.com/office/drawing/2014/main" id="{DFE9852D-E5EC-8CBE-6712-C17A88394AF9}"/>
                </a:ext>
              </a:extLst>
            </p:cNvPr>
            <p:cNvSpPr/>
            <p:nvPr/>
          </p:nvSpPr>
          <p:spPr>
            <a:xfrm>
              <a:off x="3839970" y="3360616"/>
              <a:ext cx="1440000" cy="1440000"/>
            </a:xfrm>
            <a:prstGeom prst="ellipse">
              <a:avLst/>
            </a:prstGeom>
            <a:solidFill>
              <a:srgbClr val="FCF1DD"/>
            </a:solidFill>
            <a:ln>
              <a:noFill/>
            </a:ln>
          </p:spPr>
          <p:txBody>
            <a:bodyPr spcFirstLastPara="1" wrap="square" lIns="68569" tIns="34275" rIns="68569" bIns="34275" anchor="ctr" anchorCtr="0">
              <a:noAutofit/>
            </a:bodyPr>
            <a:lstStyle/>
            <a:p>
              <a:pPr algn="ctr"/>
              <a:endParaRPr sz="1350" dirty="0">
                <a:solidFill>
                  <a:schemeClr val="lt1"/>
                </a:solidFill>
                <a:latin typeface="Arial"/>
                <a:ea typeface="Arial"/>
                <a:cs typeface="Arial"/>
                <a:sym typeface="Arial"/>
              </a:endParaRPr>
            </a:p>
          </p:txBody>
        </p:sp>
        <p:sp>
          <p:nvSpPr>
            <p:cNvPr id="16" name="Google Shape;23;p3">
              <a:extLst>
                <a:ext uri="{FF2B5EF4-FFF2-40B4-BE49-F238E27FC236}">
                  <a16:creationId xmlns:a16="http://schemas.microsoft.com/office/drawing/2014/main" id="{0F09404F-308A-DDAB-BD37-D647AC0BFB38}"/>
                </a:ext>
              </a:extLst>
            </p:cNvPr>
            <p:cNvSpPr/>
            <p:nvPr/>
          </p:nvSpPr>
          <p:spPr>
            <a:xfrm rot="10800000" flipH="1">
              <a:off x="3881335" y="3393302"/>
              <a:ext cx="1440000" cy="1440000"/>
            </a:xfrm>
            <a:prstGeom prst="arc">
              <a:avLst>
                <a:gd name="adj1" fmla="val 10609962"/>
                <a:gd name="adj2" fmla="val 1006678"/>
              </a:avLst>
            </a:prstGeom>
            <a:noFill/>
            <a:ln w="127000" cap="rnd" cmpd="sng">
              <a:solidFill>
                <a:schemeClr val="accent4"/>
              </a:solidFill>
              <a:prstDash val="solid"/>
              <a:miter lim="800000"/>
              <a:headEnd type="none" w="sm" len="sm"/>
              <a:tailEnd type="triangle" w="med" len="med"/>
            </a:ln>
          </p:spPr>
          <p:txBody>
            <a:bodyPr spcFirstLastPara="1" wrap="square" lIns="68569" tIns="34275" rIns="68569" bIns="34275" anchor="ctr" anchorCtr="0">
              <a:noAutofit/>
            </a:bodyPr>
            <a:lstStyle/>
            <a:p>
              <a:pPr algn="ctr"/>
              <a:endParaRPr sz="1350">
                <a:solidFill>
                  <a:schemeClr val="dk1"/>
                </a:solidFill>
                <a:latin typeface="Arial"/>
                <a:ea typeface="Arial"/>
                <a:cs typeface="Arial"/>
                <a:sym typeface="Arial"/>
              </a:endParaRPr>
            </a:p>
          </p:txBody>
        </p:sp>
      </p:grpSp>
      <p:pic>
        <p:nvPicPr>
          <p:cNvPr id="17" name="Picture 16">
            <a:extLst>
              <a:ext uri="{FF2B5EF4-FFF2-40B4-BE49-F238E27FC236}">
                <a16:creationId xmlns:a16="http://schemas.microsoft.com/office/drawing/2014/main" id="{B6528E16-A21F-AE59-5615-36CAD4F904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3408" y="3675260"/>
            <a:ext cx="613451" cy="613451"/>
          </a:xfrm>
          <a:prstGeom prst="rect">
            <a:avLst/>
          </a:prstGeom>
        </p:spPr>
      </p:pic>
      <p:grpSp>
        <p:nvGrpSpPr>
          <p:cNvPr id="18" name="Google Shape;24;p3">
            <a:extLst>
              <a:ext uri="{FF2B5EF4-FFF2-40B4-BE49-F238E27FC236}">
                <a16:creationId xmlns:a16="http://schemas.microsoft.com/office/drawing/2014/main" id="{5C112DD0-0F8E-8258-BB8B-C00700D979C7}"/>
              </a:ext>
            </a:extLst>
          </p:cNvPr>
          <p:cNvGrpSpPr/>
          <p:nvPr/>
        </p:nvGrpSpPr>
        <p:grpSpPr>
          <a:xfrm>
            <a:off x="2417032" y="2221455"/>
            <a:ext cx="1080000" cy="1080000"/>
            <a:chOff x="3881335" y="3393302"/>
            <a:chExt cx="1440000" cy="1440000"/>
          </a:xfrm>
        </p:grpSpPr>
        <p:sp>
          <p:nvSpPr>
            <p:cNvPr id="19" name="Google Shape;25;p3">
              <a:extLst>
                <a:ext uri="{FF2B5EF4-FFF2-40B4-BE49-F238E27FC236}">
                  <a16:creationId xmlns:a16="http://schemas.microsoft.com/office/drawing/2014/main" id="{39F8B9FE-743A-2A97-2DF2-B235D2D3D5BF}"/>
                </a:ext>
              </a:extLst>
            </p:cNvPr>
            <p:cNvSpPr/>
            <p:nvPr/>
          </p:nvSpPr>
          <p:spPr>
            <a:xfrm>
              <a:off x="3881335" y="3393302"/>
              <a:ext cx="1440000" cy="1440000"/>
            </a:xfrm>
            <a:prstGeom prst="ellipse">
              <a:avLst/>
            </a:prstGeom>
            <a:solidFill>
              <a:srgbClr val="E8F3D8"/>
            </a:solidFill>
            <a:ln>
              <a:noFill/>
            </a:ln>
          </p:spPr>
          <p:txBody>
            <a:bodyPr spcFirstLastPara="1" wrap="square" lIns="68569" tIns="34275" rIns="68569" bIns="34275" anchor="ctr" anchorCtr="0">
              <a:noAutofit/>
            </a:bodyPr>
            <a:lstStyle/>
            <a:p>
              <a:pPr algn="ctr"/>
              <a:endParaRPr sz="1350">
                <a:solidFill>
                  <a:schemeClr val="lt1"/>
                </a:solidFill>
                <a:latin typeface="Arial"/>
                <a:ea typeface="Arial"/>
                <a:cs typeface="Arial"/>
                <a:sym typeface="Arial"/>
              </a:endParaRPr>
            </a:p>
          </p:txBody>
        </p:sp>
        <p:sp>
          <p:nvSpPr>
            <p:cNvPr id="20" name="Google Shape;26;p3">
              <a:extLst>
                <a:ext uri="{FF2B5EF4-FFF2-40B4-BE49-F238E27FC236}">
                  <a16:creationId xmlns:a16="http://schemas.microsoft.com/office/drawing/2014/main" id="{8F50EA75-38A1-DA8F-49FF-B1DC01FD456B}"/>
                </a:ext>
              </a:extLst>
            </p:cNvPr>
            <p:cNvSpPr/>
            <p:nvPr/>
          </p:nvSpPr>
          <p:spPr>
            <a:xfrm rot="10800000" flipH="1">
              <a:off x="3881335" y="3393302"/>
              <a:ext cx="1440000" cy="1440000"/>
            </a:xfrm>
            <a:prstGeom prst="arc">
              <a:avLst>
                <a:gd name="adj1" fmla="val 10609962"/>
                <a:gd name="adj2" fmla="val 1006678"/>
              </a:avLst>
            </a:prstGeom>
            <a:noFill/>
            <a:ln w="127000" cap="rnd" cmpd="sng">
              <a:solidFill>
                <a:schemeClr val="accent3"/>
              </a:solidFill>
              <a:prstDash val="solid"/>
              <a:miter lim="800000"/>
              <a:headEnd type="none" w="sm" len="sm"/>
              <a:tailEnd type="triangle" w="med" len="med"/>
            </a:ln>
          </p:spPr>
          <p:txBody>
            <a:bodyPr spcFirstLastPara="1" wrap="square" lIns="68569" tIns="34275" rIns="68569" bIns="34275" anchor="ctr" anchorCtr="0">
              <a:noAutofit/>
            </a:bodyPr>
            <a:lstStyle/>
            <a:p>
              <a:pPr algn="ctr"/>
              <a:endParaRPr sz="1350">
                <a:solidFill>
                  <a:schemeClr val="dk1"/>
                </a:solidFill>
                <a:latin typeface="Arial"/>
                <a:ea typeface="Arial"/>
                <a:cs typeface="Arial"/>
                <a:sym typeface="Arial"/>
              </a:endParaRPr>
            </a:p>
          </p:txBody>
        </p:sp>
      </p:grpSp>
      <p:pic>
        <p:nvPicPr>
          <p:cNvPr id="21" name="Picture 20">
            <a:extLst>
              <a:ext uri="{FF2B5EF4-FFF2-40B4-BE49-F238E27FC236}">
                <a16:creationId xmlns:a16="http://schemas.microsoft.com/office/drawing/2014/main" id="{B097CDBF-C285-D417-0D00-572B771EEE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46257" y="2479002"/>
            <a:ext cx="586243" cy="586243"/>
          </a:xfrm>
          <a:prstGeom prst="rect">
            <a:avLst/>
          </a:prstGeom>
        </p:spPr>
      </p:pic>
      <p:grpSp>
        <p:nvGrpSpPr>
          <p:cNvPr id="22" name="Google Shape;27;p3">
            <a:extLst>
              <a:ext uri="{FF2B5EF4-FFF2-40B4-BE49-F238E27FC236}">
                <a16:creationId xmlns:a16="http://schemas.microsoft.com/office/drawing/2014/main" id="{BB7E92F6-E841-4652-AAF3-9DF1FBA2413B}"/>
              </a:ext>
            </a:extLst>
          </p:cNvPr>
          <p:cNvGrpSpPr/>
          <p:nvPr/>
        </p:nvGrpSpPr>
        <p:grpSpPr>
          <a:xfrm>
            <a:off x="2417032" y="5105787"/>
            <a:ext cx="1080000" cy="1080000"/>
            <a:chOff x="3881335" y="3393302"/>
            <a:chExt cx="1440000" cy="1440000"/>
          </a:xfrm>
        </p:grpSpPr>
        <p:sp>
          <p:nvSpPr>
            <p:cNvPr id="23" name="Google Shape;28;p3">
              <a:extLst>
                <a:ext uri="{FF2B5EF4-FFF2-40B4-BE49-F238E27FC236}">
                  <a16:creationId xmlns:a16="http://schemas.microsoft.com/office/drawing/2014/main" id="{560CD221-FF58-F33F-E4DB-82AB4B9BB40D}"/>
                </a:ext>
              </a:extLst>
            </p:cNvPr>
            <p:cNvSpPr/>
            <p:nvPr/>
          </p:nvSpPr>
          <p:spPr>
            <a:xfrm>
              <a:off x="3881335" y="3393302"/>
              <a:ext cx="1440000" cy="1440000"/>
            </a:xfrm>
            <a:prstGeom prst="ellipse">
              <a:avLst/>
            </a:prstGeom>
            <a:solidFill>
              <a:srgbClr val="E9DDF4"/>
            </a:solidFill>
            <a:ln>
              <a:noFill/>
            </a:ln>
          </p:spPr>
          <p:txBody>
            <a:bodyPr spcFirstLastPara="1" wrap="square" lIns="68569" tIns="34275" rIns="68569" bIns="34275" anchor="ctr" anchorCtr="0">
              <a:noAutofit/>
            </a:bodyPr>
            <a:lstStyle/>
            <a:p>
              <a:pPr algn="ctr"/>
              <a:endParaRPr sz="1350">
                <a:solidFill>
                  <a:schemeClr val="lt1"/>
                </a:solidFill>
                <a:latin typeface="Arial"/>
                <a:ea typeface="Arial"/>
                <a:cs typeface="Arial"/>
                <a:sym typeface="Arial"/>
              </a:endParaRPr>
            </a:p>
          </p:txBody>
        </p:sp>
        <p:sp>
          <p:nvSpPr>
            <p:cNvPr id="24" name="Google Shape;29;p3">
              <a:extLst>
                <a:ext uri="{FF2B5EF4-FFF2-40B4-BE49-F238E27FC236}">
                  <a16:creationId xmlns:a16="http://schemas.microsoft.com/office/drawing/2014/main" id="{6B975666-4A93-B2CE-D33D-121F26F01E63}"/>
                </a:ext>
              </a:extLst>
            </p:cNvPr>
            <p:cNvSpPr/>
            <p:nvPr/>
          </p:nvSpPr>
          <p:spPr>
            <a:xfrm rot="10800000" flipH="1">
              <a:off x="3881335" y="3393302"/>
              <a:ext cx="1440000" cy="1440000"/>
            </a:xfrm>
            <a:prstGeom prst="arc">
              <a:avLst>
                <a:gd name="adj1" fmla="val 10609962"/>
                <a:gd name="adj2" fmla="val 1006678"/>
              </a:avLst>
            </a:prstGeom>
            <a:noFill/>
            <a:ln w="127000" cap="rnd" cmpd="sng">
              <a:solidFill>
                <a:schemeClr val="accent2"/>
              </a:solidFill>
              <a:prstDash val="solid"/>
              <a:miter lim="800000"/>
              <a:headEnd type="none" w="sm" len="sm"/>
              <a:tailEnd type="triangle" w="med" len="med"/>
            </a:ln>
          </p:spPr>
          <p:txBody>
            <a:bodyPr spcFirstLastPara="1" wrap="square" lIns="68569" tIns="34275" rIns="68569" bIns="34275" anchor="ctr" anchorCtr="0">
              <a:noAutofit/>
            </a:bodyPr>
            <a:lstStyle/>
            <a:p>
              <a:pPr algn="ctr"/>
              <a:endParaRPr sz="1350">
                <a:solidFill>
                  <a:schemeClr val="dk1"/>
                </a:solidFill>
                <a:latin typeface="Arial"/>
                <a:ea typeface="Arial"/>
                <a:cs typeface="Arial"/>
                <a:sym typeface="Arial"/>
              </a:endParaRPr>
            </a:p>
          </p:txBody>
        </p:sp>
      </p:grpSp>
      <p:pic>
        <p:nvPicPr>
          <p:cNvPr id="25" name="Picture 24">
            <a:extLst>
              <a:ext uri="{FF2B5EF4-FFF2-40B4-BE49-F238E27FC236}">
                <a16:creationId xmlns:a16="http://schemas.microsoft.com/office/drawing/2014/main" id="{EF1D1B8F-01C6-963A-24DE-6B1FE3C2B16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29287" y="5318076"/>
            <a:ext cx="578474" cy="578474"/>
          </a:xfrm>
          <a:prstGeom prst="rect">
            <a:avLst/>
          </a:prstGeom>
        </p:spPr>
      </p:pic>
      <p:grpSp>
        <p:nvGrpSpPr>
          <p:cNvPr id="26" name="Google Shape;30;p3">
            <a:extLst>
              <a:ext uri="{FF2B5EF4-FFF2-40B4-BE49-F238E27FC236}">
                <a16:creationId xmlns:a16="http://schemas.microsoft.com/office/drawing/2014/main" id="{C1C4BD23-8F27-D68D-B39B-180E537F78B2}"/>
              </a:ext>
            </a:extLst>
          </p:cNvPr>
          <p:cNvGrpSpPr/>
          <p:nvPr/>
        </p:nvGrpSpPr>
        <p:grpSpPr>
          <a:xfrm>
            <a:off x="2478283" y="3635094"/>
            <a:ext cx="1080000" cy="1080000"/>
            <a:chOff x="3881335" y="3393302"/>
            <a:chExt cx="1440000" cy="1440000"/>
          </a:xfrm>
        </p:grpSpPr>
        <p:sp>
          <p:nvSpPr>
            <p:cNvPr id="27" name="Google Shape;31;p3">
              <a:extLst>
                <a:ext uri="{FF2B5EF4-FFF2-40B4-BE49-F238E27FC236}">
                  <a16:creationId xmlns:a16="http://schemas.microsoft.com/office/drawing/2014/main" id="{F953874D-C63B-7E7C-E3D0-04020CC97C91}"/>
                </a:ext>
              </a:extLst>
            </p:cNvPr>
            <p:cNvSpPr/>
            <p:nvPr/>
          </p:nvSpPr>
          <p:spPr>
            <a:xfrm>
              <a:off x="3881335" y="3393302"/>
              <a:ext cx="1440000" cy="1440000"/>
            </a:xfrm>
            <a:prstGeom prst="ellipse">
              <a:avLst/>
            </a:prstGeom>
            <a:solidFill>
              <a:srgbClr val="FADEF3"/>
            </a:solidFill>
            <a:ln>
              <a:noFill/>
            </a:ln>
          </p:spPr>
          <p:txBody>
            <a:bodyPr spcFirstLastPara="1" wrap="square" lIns="68569" tIns="34275" rIns="68569" bIns="34275" anchor="ctr" anchorCtr="0">
              <a:noAutofit/>
            </a:bodyPr>
            <a:lstStyle/>
            <a:p>
              <a:pPr algn="ctr"/>
              <a:endParaRPr sz="1350" dirty="0">
                <a:solidFill>
                  <a:schemeClr val="lt1"/>
                </a:solidFill>
                <a:latin typeface="Arial"/>
                <a:ea typeface="Arial"/>
                <a:cs typeface="Arial"/>
                <a:sym typeface="Arial"/>
              </a:endParaRPr>
            </a:p>
          </p:txBody>
        </p:sp>
        <p:sp>
          <p:nvSpPr>
            <p:cNvPr id="28" name="Google Shape;32;p3">
              <a:extLst>
                <a:ext uri="{FF2B5EF4-FFF2-40B4-BE49-F238E27FC236}">
                  <a16:creationId xmlns:a16="http://schemas.microsoft.com/office/drawing/2014/main" id="{B85B07DB-5955-8F4A-2CFB-25E1EB65EE7C}"/>
                </a:ext>
              </a:extLst>
            </p:cNvPr>
            <p:cNvSpPr/>
            <p:nvPr/>
          </p:nvSpPr>
          <p:spPr>
            <a:xfrm rot="10800000" flipH="1">
              <a:off x="3881335" y="3393302"/>
              <a:ext cx="1440000" cy="1440000"/>
            </a:xfrm>
            <a:prstGeom prst="arc">
              <a:avLst>
                <a:gd name="adj1" fmla="val 10609962"/>
                <a:gd name="adj2" fmla="val 1006678"/>
              </a:avLst>
            </a:prstGeom>
            <a:noFill/>
            <a:ln w="127000" cap="rnd" cmpd="sng">
              <a:solidFill>
                <a:schemeClr val="accent1"/>
              </a:solidFill>
              <a:prstDash val="solid"/>
              <a:miter lim="800000"/>
              <a:headEnd type="none" w="sm" len="sm"/>
              <a:tailEnd type="triangle" w="med" len="med"/>
            </a:ln>
          </p:spPr>
          <p:txBody>
            <a:bodyPr spcFirstLastPara="1" wrap="square" lIns="68569" tIns="34275" rIns="68569" bIns="34275" anchor="ctr" anchorCtr="0">
              <a:noAutofit/>
            </a:bodyPr>
            <a:lstStyle/>
            <a:p>
              <a:pPr algn="ctr"/>
              <a:endParaRPr sz="1350">
                <a:solidFill>
                  <a:schemeClr val="dk1"/>
                </a:solidFill>
                <a:latin typeface="Arial"/>
                <a:ea typeface="Arial"/>
                <a:cs typeface="Arial"/>
                <a:sym typeface="Arial"/>
              </a:endParaRPr>
            </a:p>
          </p:txBody>
        </p:sp>
      </p:grpSp>
      <p:pic>
        <p:nvPicPr>
          <p:cNvPr id="31" name="Graphic 30" descr="Bullseye">
            <a:extLst>
              <a:ext uri="{FF2B5EF4-FFF2-40B4-BE49-F238E27FC236}">
                <a16:creationId xmlns:a16="http://schemas.microsoft.com/office/drawing/2014/main" id="{99F92685-B9AD-C82E-28D3-E30D213AC4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37441" y="3894253"/>
            <a:ext cx="561682" cy="561682"/>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B078-1521-104A-EC7D-90BB70BBDBEE}"/>
              </a:ext>
            </a:extLst>
          </p:cNvPr>
          <p:cNvSpPr>
            <a:spLocks noGrp="1"/>
          </p:cNvSpPr>
          <p:nvPr>
            <p:ph type="title"/>
          </p:nvPr>
        </p:nvSpPr>
        <p:spPr>
          <a:xfrm>
            <a:off x="883164" y="1062300"/>
            <a:ext cx="10834234" cy="612775"/>
          </a:xfrm>
        </p:spPr>
        <p:txBody>
          <a:bodyPr>
            <a:noAutofit/>
          </a:bodyPr>
          <a:lstStyle/>
          <a:p>
            <a:r>
              <a:rPr lang="en-IN" sz="3600" dirty="0">
                <a:solidFill>
                  <a:schemeClr val="tx2"/>
                </a:solidFill>
              </a:rPr>
              <a:t>3.Dataset and Libraries</a:t>
            </a:r>
            <a:br>
              <a:rPr lang="en-IN" sz="3600" dirty="0">
                <a:solidFill>
                  <a:schemeClr val="tx2"/>
                </a:solidFill>
              </a:rPr>
            </a:br>
            <a:endParaRPr lang="gu-IN" sz="3600" dirty="0">
              <a:solidFill>
                <a:schemeClr val="tx2"/>
              </a:solidFill>
            </a:endParaRPr>
          </a:p>
        </p:txBody>
      </p:sp>
      <p:sp>
        <p:nvSpPr>
          <p:cNvPr id="3" name="Content Placeholder 2">
            <a:extLst>
              <a:ext uri="{FF2B5EF4-FFF2-40B4-BE49-F238E27FC236}">
                <a16:creationId xmlns:a16="http://schemas.microsoft.com/office/drawing/2014/main" id="{0C2830C5-FDA7-C927-054D-5FEB3597BB41}"/>
              </a:ext>
            </a:extLst>
          </p:cNvPr>
          <p:cNvSpPr>
            <a:spLocks noGrp="1"/>
          </p:cNvSpPr>
          <p:nvPr>
            <p:ph idx="1"/>
          </p:nvPr>
        </p:nvSpPr>
        <p:spPr/>
        <p:txBody>
          <a:bodyPr>
            <a:normAutofit fontScale="55000" lnSpcReduction="20000"/>
          </a:bodyPr>
          <a:lstStyle/>
          <a:p>
            <a:r>
              <a:rPr lang="en-US" b="1" i="1" dirty="0">
                <a:solidFill>
                  <a:schemeClr val="bg1"/>
                </a:solidFill>
              </a:rPr>
              <a:t>Data Set Information:</a:t>
            </a:r>
          </a:p>
          <a:p>
            <a:r>
              <a:rPr lang="en-IN" sz="2700" i="0" dirty="0">
                <a:solidFill>
                  <a:srgbClr val="BFBDB6"/>
                </a:solidFill>
                <a:effectLst/>
                <a:latin typeface="+mn-lt"/>
              </a:rPr>
              <a:t>PERSON_AGE</a:t>
            </a:r>
            <a:r>
              <a:rPr lang="en-US" dirty="0">
                <a:solidFill>
                  <a:schemeClr val="bg2"/>
                </a:solidFill>
              </a:rPr>
              <a:t>: The age of the individual expressed in years.</a:t>
            </a:r>
          </a:p>
          <a:p>
            <a:r>
              <a:rPr lang="en-IN" i="0" dirty="0">
                <a:solidFill>
                  <a:srgbClr val="BFBDB6"/>
                </a:solidFill>
                <a:effectLst/>
                <a:latin typeface="+mn-lt"/>
              </a:rPr>
              <a:t>PERSON</a:t>
            </a:r>
            <a:r>
              <a:rPr lang="en-IN" b="1" i="0" dirty="0">
                <a:solidFill>
                  <a:srgbClr val="BFBDB6"/>
                </a:solidFill>
                <a:effectLst/>
                <a:latin typeface="+mn-lt"/>
                <a:ea typeface="Calibri" panose="020F0502020204030204" pitchFamily="34" charset="0"/>
                <a:cs typeface="Calibri" panose="020F0502020204030204" pitchFamily="34" charset="0"/>
              </a:rPr>
              <a:t>_</a:t>
            </a:r>
            <a:r>
              <a:rPr lang="en-IN" i="0" dirty="0">
                <a:solidFill>
                  <a:srgbClr val="BFBDB6"/>
                </a:solidFill>
                <a:effectLst/>
                <a:latin typeface="+mn-lt"/>
              </a:rPr>
              <a:t>SEX</a:t>
            </a:r>
            <a:r>
              <a:rPr lang="en-US" dirty="0">
                <a:solidFill>
                  <a:schemeClr val="bg2"/>
                </a:solidFill>
              </a:rPr>
              <a:t>: Gender of individual categorized as male or female.</a:t>
            </a:r>
          </a:p>
          <a:p>
            <a:r>
              <a:rPr lang="en-IN" i="0" dirty="0">
                <a:solidFill>
                  <a:srgbClr val="BFBDB6"/>
                </a:solidFill>
                <a:effectLst/>
                <a:latin typeface="+mn-lt"/>
              </a:rPr>
              <a:t>CRASH_DATE</a:t>
            </a:r>
            <a:r>
              <a:rPr lang="en-US" dirty="0">
                <a:solidFill>
                  <a:schemeClr val="bg2"/>
                </a:solidFill>
              </a:rPr>
              <a:t>: Total days in a week.</a:t>
            </a:r>
          </a:p>
          <a:p>
            <a:r>
              <a:rPr lang="en-IN" i="0" dirty="0">
                <a:solidFill>
                  <a:srgbClr val="BFBDB6"/>
                </a:solidFill>
                <a:effectLst/>
                <a:ea typeface="Calibri" panose="020F0502020204030204" pitchFamily="34" charset="0"/>
                <a:cs typeface="Calibri" panose="020F0502020204030204" pitchFamily="34" charset="0"/>
              </a:rPr>
              <a:t>PERSON_TYPE</a:t>
            </a:r>
            <a:r>
              <a:rPr lang="en-US" dirty="0">
                <a:solidFill>
                  <a:schemeClr val="bg2"/>
                </a:solidFill>
              </a:rPr>
              <a:t>: How much person is educated.</a:t>
            </a:r>
          </a:p>
          <a:p>
            <a:r>
              <a:rPr lang="en-IN" i="0" dirty="0">
                <a:solidFill>
                  <a:srgbClr val="BFBDB6"/>
                </a:solidFill>
                <a:effectLst/>
                <a:latin typeface="+mn-lt"/>
              </a:rPr>
              <a:t>SAFETY_EQUIPMENT</a:t>
            </a:r>
            <a:r>
              <a:rPr lang="en-US" dirty="0">
                <a:solidFill>
                  <a:schemeClr val="bg2"/>
                </a:solidFill>
              </a:rPr>
              <a:t>: Experience of person who is driving.</a:t>
            </a:r>
          </a:p>
          <a:p>
            <a:r>
              <a:rPr lang="en-IN" i="0" dirty="0">
                <a:solidFill>
                  <a:srgbClr val="BFBDB6"/>
                </a:solidFill>
                <a:effectLst/>
                <a:latin typeface="+mn-lt"/>
              </a:rPr>
              <a:t>POSITION_IN_VEHICLE</a:t>
            </a:r>
            <a:r>
              <a:rPr lang="en-US" dirty="0">
                <a:solidFill>
                  <a:schemeClr val="bg2"/>
                </a:solidFill>
              </a:rPr>
              <a:t>: Vehicle is Government , private or other</a:t>
            </a:r>
            <a:endParaRPr lang="en-IN" dirty="0">
              <a:solidFill>
                <a:schemeClr val="bg2"/>
              </a:solidFill>
            </a:endParaRPr>
          </a:p>
          <a:p>
            <a:r>
              <a:rPr lang="en-IN" i="0" dirty="0">
                <a:solidFill>
                  <a:srgbClr val="BFBDB6"/>
                </a:solidFill>
                <a:effectLst/>
                <a:latin typeface="+mn-lt"/>
              </a:rPr>
              <a:t>EJECTION</a:t>
            </a:r>
            <a:r>
              <a:rPr lang="en-US" dirty="0">
                <a:solidFill>
                  <a:schemeClr val="bg2"/>
                </a:solidFill>
              </a:rPr>
              <a:t>: How accident happen.</a:t>
            </a:r>
          </a:p>
          <a:p>
            <a:r>
              <a:rPr lang="en-IN" i="0" dirty="0">
                <a:solidFill>
                  <a:srgbClr val="BFBDB6"/>
                </a:solidFill>
                <a:effectLst/>
                <a:ea typeface="Calibri" panose="020F0502020204030204" pitchFamily="34" charset="0"/>
                <a:cs typeface="Calibri" panose="020F0502020204030204" pitchFamily="34" charset="0"/>
              </a:rPr>
              <a:t>PERSON_INJURY</a:t>
            </a:r>
            <a:r>
              <a:rPr lang="en-US" dirty="0">
                <a:solidFill>
                  <a:schemeClr val="bg2"/>
                </a:solidFill>
              </a:rPr>
              <a:t>: the person is serious injury, fatal injury, slight injury</a:t>
            </a:r>
          </a:p>
          <a:p>
            <a:endParaRPr lang="en-US" dirty="0">
              <a:solidFill>
                <a:schemeClr val="bg2"/>
              </a:solidFill>
            </a:endParaRPr>
          </a:p>
          <a:p>
            <a:r>
              <a:rPr lang="en-US" b="1" i="1" dirty="0">
                <a:solidFill>
                  <a:schemeClr val="bg1"/>
                </a:solidFill>
              </a:rPr>
              <a:t>Libraries:</a:t>
            </a:r>
          </a:p>
          <a:p>
            <a:r>
              <a:rPr lang="en-US" dirty="0">
                <a:solidFill>
                  <a:schemeClr val="bg2"/>
                </a:solidFill>
              </a:rPr>
              <a:t>Pandas: To Process the data as the data was in CSV format</a:t>
            </a:r>
          </a:p>
          <a:p>
            <a:r>
              <a:rPr lang="en-US" dirty="0">
                <a:solidFill>
                  <a:schemeClr val="bg2"/>
                </a:solidFill>
              </a:rPr>
              <a:t>Matplotlib and Seaborn : It is commonly used for data visualization and creating various types of charts and plots</a:t>
            </a:r>
          </a:p>
          <a:p>
            <a:r>
              <a:rPr lang="en-US" dirty="0">
                <a:solidFill>
                  <a:schemeClr val="bg2"/>
                </a:solidFill>
              </a:rPr>
              <a:t>Scikit-learn: Scikit-Learn, also known as </a:t>
            </a:r>
            <a:r>
              <a:rPr lang="en-US" dirty="0" err="1">
                <a:solidFill>
                  <a:schemeClr val="bg2"/>
                </a:solidFill>
              </a:rPr>
              <a:t>Sklearn</a:t>
            </a:r>
            <a:r>
              <a:rPr lang="en-US" dirty="0">
                <a:solidFill>
                  <a:schemeClr val="bg2"/>
                </a:solidFill>
              </a:rPr>
              <a:t> is a python library to implement machine learning models and statistical modelling </a:t>
            </a:r>
          </a:p>
          <a:p>
            <a:r>
              <a:rPr lang="en-US" dirty="0" err="1">
                <a:solidFill>
                  <a:schemeClr val="bg2"/>
                </a:solidFill>
              </a:rPr>
              <a:t>Xgboost</a:t>
            </a:r>
            <a:r>
              <a:rPr lang="en-US" dirty="0">
                <a:solidFill>
                  <a:schemeClr val="bg2"/>
                </a:solidFill>
              </a:rPr>
              <a:t>: is a powerful and efficient implementation of gradient boosting algorithms optimized for performance and speed.</a:t>
            </a:r>
          </a:p>
          <a:p>
            <a:endParaRPr lang="en-US" dirty="0">
              <a:solidFill>
                <a:schemeClr val="bg2"/>
              </a:solidFill>
            </a:endParaRPr>
          </a:p>
          <a:p>
            <a:endParaRPr lang="gu-IN" dirty="0">
              <a:solidFill>
                <a:schemeClr val="bg2"/>
              </a:solidFill>
            </a:endParaRPr>
          </a:p>
        </p:txBody>
      </p:sp>
    </p:spTree>
    <p:extLst>
      <p:ext uri="{BB962C8B-B14F-4D97-AF65-F5344CB8AC3E}">
        <p14:creationId xmlns:p14="http://schemas.microsoft.com/office/powerpoint/2010/main" val="306435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IN" sz="3600" dirty="0">
                <a:solidFill>
                  <a:schemeClr val="tx2"/>
                </a:solidFill>
                <a:effectLst>
                  <a:outerShdw blurRad="38100" dist="38100" dir="2700000" algn="tl">
                    <a:srgbClr val="000000">
                      <a:alpha val="43137"/>
                    </a:srgbClr>
                  </a:outerShdw>
                </a:effectLst>
                <a:latin typeface="Constantia" panose="02030602050306030303" pitchFamily="18" charset="0"/>
              </a:rPr>
              <a:t>4.EXPLORATORY DATA ANALYSIS</a:t>
            </a:r>
            <a:endParaRPr lang="en-US" sz="3600" dirty="0">
              <a:solidFill>
                <a:schemeClr val="tx2"/>
              </a:solidFill>
            </a:endParaRP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a:xfrm>
            <a:off x="753133" y="1440568"/>
            <a:ext cx="10541543" cy="4398066"/>
          </a:xfrm>
        </p:spPr>
        <p:txBody>
          <a:bodyPr lIns="0" tIns="0" rIns="0" bIns="0" numCol="2">
            <a:normAutofit/>
          </a:bodyPr>
          <a:lstStyle/>
          <a:p>
            <a:pPr marL="0" indent="0">
              <a:buNone/>
            </a:pPr>
            <a:endParaRPr lang="en-IN" sz="2200" dirty="0"/>
          </a:p>
        </p:txBody>
      </p:sp>
      <p:graphicFrame>
        <p:nvGraphicFramePr>
          <p:cNvPr id="3" name="Object 2">
            <a:extLst>
              <a:ext uri="{FF2B5EF4-FFF2-40B4-BE49-F238E27FC236}">
                <a16:creationId xmlns:a16="http://schemas.microsoft.com/office/drawing/2014/main" id="{E40A097D-38CB-FDA7-136F-38DDD499F33F}"/>
              </a:ext>
            </a:extLst>
          </p:cNvPr>
          <p:cNvGraphicFramePr>
            <a:graphicFrameLocks noChangeAspect="1"/>
          </p:cNvGraphicFramePr>
          <p:nvPr>
            <p:extLst>
              <p:ext uri="{D42A27DB-BD31-4B8C-83A1-F6EECF244321}">
                <p14:modId xmlns:p14="http://schemas.microsoft.com/office/powerpoint/2010/main" val="2126420775"/>
              </p:ext>
            </p:extLst>
          </p:nvPr>
        </p:nvGraphicFramePr>
        <p:xfrm>
          <a:off x="5360988" y="3187700"/>
          <a:ext cx="1470025" cy="479425"/>
        </p:xfrm>
        <a:graphic>
          <a:graphicData uri="http://schemas.openxmlformats.org/presentationml/2006/ole">
            <mc:AlternateContent xmlns:mc="http://schemas.openxmlformats.org/markup-compatibility/2006">
              <mc:Choice xmlns:v="urn:schemas-microsoft-com:vml" Requires="v">
                <p:oleObj name="Worksheet" r:id="rId3" imgW="1470695" imgH="480201" progId="Excel.Sheet.12">
                  <p:embed/>
                </p:oleObj>
              </mc:Choice>
              <mc:Fallback>
                <p:oleObj name="Worksheet" r:id="rId3" imgW="1470695" imgH="480201" progId="Excel.Sheet.12">
                  <p:embed/>
                  <p:pic>
                    <p:nvPicPr>
                      <p:cNvPr id="0" name=""/>
                      <p:cNvPicPr/>
                      <p:nvPr/>
                    </p:nvPicPr>
                    <p:blipFill>
                      <a:blip r:embed="rId4"/>
                      <a:stretch>
                        <a:fillRect/>
                      </a:stretch>
                    </p:blipFill>
                    <p:spPr>
                      <a:xfrm>
                        <a:off x="5360988" y="3187700"/>
                        <a:ext cx="1470025" cy="479425"/>
                      </a:xfrm>
                      <a:prstGeom prst="rect">
                        <a:avLst/>
                      </a:prstGeom>
                    </p:spPr>
                  </p:pic>
                </p:oleObj>
              </mc:Fallback>
            </mc:AlternateContent>
          </a:graphicData>
        </a:graphic>
      </p:graphicFrame>
      <p:graphicFrame>
        <p:nvGraphicFramePr>
          <p:cNvPr id="5" name="Table 4">
            <a:extLst>
              <a:ext uri="{FF2B5EF4-FFF2-40B4-BE49-F238E27FC236}">
                <a16:creationId xmlns:a16="http://schemas.microsoft.com/office/drawing/2014/main" id="{F426FEF6-7FDD-842E-6832-1F525159B482}"/>
              </a:ext>
            </a:extLst>
          </p:cNvPr>
          <p:cNvGraphicFramePr>
            <a:graphicFrameLocks noGrp="1"/>
          </p:cNvGraphicFramePr>
          <p:nvPr>
            <p:extLst>
              <p:ext uri="{D42A27DB-BD31-4B8C-83A1-F6EECF244321}">
                <p14:modId xmlns:p14="http://schemas.microsoft.com/office/powerpoint/2010/main" val="1606718053"/>
              </p:ext>
            </p:extLst>
          </p:nvPr>
        </p:nvGraphicFramePr>
        <p:xfrm>
          <a:off x="678882" y="1216441"/>
          <a:ext cx="10615794" cy="4846320"/>
        </p:xfrm>
        <a:graphic>
          <a:graphicData uri="http://schemas.openxmlformats.org/drawingml/2006/table">
            <a:tbl>
              <a:tblPr firstRow="1" bandRow="1">
                <a:tableStyleId>{5C22544A-7EE6-4342-B048-85BDC9FD1C3A}</a:tableStyleId>
              </a:tblPr>
              <a:tblGrid>
                <a:gridCol w="2529649">
                  <a:extLst>
                    <a:ext uri="{9D8B030D-6E8A-4147-A177-3AD203B41FA5}">
                      <a16:colId xmlns:a16="http://schemas.microsoft.com/office/drawing/2014/main" val="1848143431"/>
                    </a:ext>
                  </a:extLst>
                </a:gridCol>
                <a:gridCol w="8086145">
                  <a:extLst>
                    <a:ext uri="{9D8B030D-6E8A-4147-A177-3AD203B41FA5}">
                      <a16:colId xmlns:a16="http://schemas.microsoft.com/office/drawing/2014/main" val="1966683383"/>
                    </a:ext>
                  </a:extLst>
                </a:gridCol>
              </a:tblGrid>
              <a:tr h="350441">
                <a:tc>
                  <a:txBody>
                    <a:bodyPr/>
                    <a:lstStyle/>
                    <a:p>
                      <a:pPr algn="ctr"/>
                      <a:r>
                        <a:rPr lang="en-IN" sz="1800" dirty="0">
                          <a:latin typeface="Constantia" panose="02030602050306030303" pitchFamily="18" charset="0"/>
                        </a:rPr>
                        <a:t>FUNCTION</a:t>
                      </a:r>
                      <a:endParaRPr lang="gu-IN" dirty="0"/>
                    </a:p>
                  </a:txBody>
                  <a:tcPr/>
                </a:tc>
                <a:tc>
                  <a:txBody>
                    <a:bodyPr/>
                    <a:lstStyle/>
                    <a:p>
                      <a:pPr algn="ctr"/>
                      <a:r>
                        <a:rPr lang="en-IN" sz="1800" dirty="0">
                          <a:latin typeface="Constantia" panose="02030602050306030303" pitchFamily="18" charset="0"/>
                        </a:rPr>
                        <a:t>OPERATIONS</a:t>
                      </a:r>
                      <a:endParaRPr lang="gu-IN" dirty="0"/>
                    </a:p>
                  </a:txBody>
                  <a:tcPr/>
                </a:tc>
                <a:extLst>
                  <a:ext uri="{0D108BD9-81ED-4DB2-BD59-A6C34878D82A}">
                    <a16:rowId xmlns:a16="http://schemas.microsoft.com/office/drawing/2014/main" val="3193591164"/>
                  </a:ext>
                </a:extLst>
              </a:tr>
              <a:tr h="613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Constantia" panose="02030602050306030303" pitchFamily="18" charset="0"/>
                        </a:rPr>
                        <a:t>df</a:t>
                      </a:r>
                      <a:r>
                        <a:rPr lang="en-IN" sz="1800" dirty="0">
                          <a:latin typeface="Constantia" panose="02030602050306030303" pitchFamily="18" charset="0"/>
                        </a:rPr>
                        <a:t>=</a:t>
                      </a:r>
                      <a:r>
                        <a:rPr lang="en-IN" sz="1800" dirty="0" err="1">
                          <a:latin typeface="Constantia" panose="02030602050306030303" pitchFamily="18" charset="0"/>
                        </a:rPr>
                        <a:t>pd.read_csv</a:t>
                      </a:r>
                      <a:r>
                        <a:rPr lang="en-IN" sz="1800" dirty="0">
                          <a:latin typeface="Constantia" panose="02030602050306030303" pitchFamily="18" charset="0"/>
                        </a:rPr>
                        <a:t>(“”)</a:t>
                      </a:r>
                    </a:p>
                    <a:p>
                      <a:endParaRPr lang="gu-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Constantia" panose="02030602050306030303" pitchFamily="18" charset="0"/>
                        </a:rPr>
                        <a:t>Importing our dataset into Data frame and storing in </a:t>
                      </a:r>
                      <a:r>
                        <a:rPr lang="en-IN" sz="1600" dirty="0" err="1">
                          <a:latin typeface="Constantia" panose="02030602050306030303" pitchFamily="18" charset="0"/>
                        </a:rPr>
                        <a:t>df</a:t>
                      </a:r>
                      <a:r>
                        <a:rPr lang="en-IN" sz="1600" dirty="0">
                          <a:latin typeface="Constantia" panose="02030602050306030303" pitchFamily="18" charset="0"/>
                        </a:rPr>
                        <a:t> (</a:t>
                      </a:r>
                      <a:r>
                        <a:rPr lang="en-IN" sz="1600" dirty="0" err="1">
                          <a:latin typeface="Constantia" panose="02030602050306030303" pitchFamily="18" charset="0"/>
                        </a:rPr>
                        <a:t>i.e</a:t>
                      </a:r>
                      <a:r>
                        <a:rPr lang="en-IN" sz="1600" dirty="0">
                          <a:latin typeface="Constantia" panose="02030602050306030303" pitchFamily="18" charset="0"/>
                        </a:rPr>
                        <a:t> variable) (pd refers to pandas).</a:t>
                      </a:r>
                    </a:p>
                    <a:p>
                      <a:endParaRPr lang="gu-IN" sz="1400" dirty="0"/>
                    </a:p>
                  </a:txBody>
                  <a:tcPr/>
                </a:tc>
                <a:extLst>
                  <a:ext uri="{0D108BD9-81ED-4DB2-BD59-A6C34878D82A}">
                    <a16:rowId xmlns:a16="http://schemas.microsoft.com/office/drawing/2014/main" val="3509731420"/>
                  </a:ext>
                </a:extLst>
              </a:tr>
              <a:tr h="613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Constantia" panose="02030602050306030303" pitchFamily="18" charset="0"/>
                        </a:rPr>
                        <a:t>df.head</a:t>
                      </a:r>
                      <a:r>
                        <a:rPr lang="en-IN" sz="1800" dirty="0">
                          <a:latin typeface="Constantia" panose="02030602050306030303" pitchFamily="18" charset="0"/>
                        </a:rPr>
                        <a:t>(), </a:t>
                      </a:r>
                      <a:r>
                        <a:rPr lang="en-IN" sz="1800" dirty="0" err="1">
                          <a:latin typeface="Constantia" panose="02030602050306030303" pitchFamily="18" charset="0"/>
                        </a:rPr>
                        <a:t>df.tail</a:t>
                      </a:r>
                      <a:r>
                        <a:rPr lang="en-IN" sz="1800" dirty="0">
                          <a:latin typeface="Constantia" panose="02030602050306030303" pitchFamily="18" charset="0"/>
                        </a:rPr>
                        <a:t>()</a:t>
                      </a:r>
                    </a:p>
                    <a:p>
                      <a:endParaRPr lang="gu-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Constantia" panose="02030602050306030303" pitchFamily="18" charset="0"/>
                        </a:rPr>
                        <a:t>To Display the first 5 Rows and last 5 Rows .</a:t>
                      </a:r>
                    </a:p>
                    <a:p>
                      <a:endParaRPr lang="gu-IN" dirty="0"/>
                    </a:p>
                  </a:txBody>
                  <a:tcPr/>
                </a:tc>
                <a:extLst>
                  <a:ext uri="{0D108BD9-81ED-4DB2-BD59-A6C34878D82A}">
                    <a16:rowId xmlns:a16="http://schemas.microsoft.com/office/drawing/2014/main" val="4246812154"/>
                  </a:ext>
                </a:extLst>
              </a:tr>
              <a:tr h="613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Constantia" panose="02030602050306030303" pitchFamily="18" charset="0"/>
                        </a:rPr>
                        <a:t>df.shape</a:t>
                      </a:r>
                      <a:r>
                        <a:rPr lang="en-IN" sz="1800" dirty="0">
                          <a:latin typeface="Constantia" panose="02030602050306030303" pitchFamily="18" charset="0"/>
                        </a:rPr>
                        <a:t>()</a:t>
                      </a:r>
                    </a:p>
                    <a:p>
                      <a:endParaRPr lang="gu-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Constantia" panose="02030602050306030303" pitchFamily="18" charset="0"/>
                          <a:ea typeface="+mn-ea"/>
                          <a:cs typeface="+mn-cs"/>
                        </a:rPr>
                        <a:t>array dimensions that tells the number of rows and columns of a given Data Frame.</a:t>
                      </a:r>
                      <a:endParaRPr lang="en-IN" sz="1600" dirty="0">
                        <a:latin typeface="Constantia" panose="02030602050306030303" pitchFamily="18" charset="0"/>
                      </a:endParaRPr>
                    </a:p>
                    <a:p>
                      <a:endParaRPr lang="gu-IN" dirty="0"/>
                    </a:p>
                  </a:txBody>
                  <a:tcPr/>
                </a:tc>
                <a:extLst>
                  <a:ext uri="{0D108BD9-81ED-4DB2-BD59-A6C34878D82A}">
                    <a16:rowId xmlns:a16="http://schemas.microsoft.com/office/drawing/2014/main" val="330544269"/>
                  </a:ext>
                </a:extLst>
              </a:tr>
              <a:tr h="613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Constantia" panose="02030602050306030303" pitchFamily="18" charset="0"/>
                        </a:rPr>
                        <a:t>df.describe</a:t>
                      </a:r>
                      <a:r>
                        <a:rPr lang="en-IN" sz="1800" dirty="0">
                          <a:latin typeface="Constantia" panose="02030602050306030303" pitchFamily="18" charset="0"/>
                        </a:rPr>
                        <a:t>()</a:t>
                      </a:r>
                    </a:p>
                    <a:p>
                      <a:endParaRPr lang="gu-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Constantia" panose="02030602050306030303" pitchFamily="18" charset="0"/>
                        </a:rPr>
                        <a:t>Provides summary statistics of data like mean, median, minimum, maximum and more</a:t>
                      </a:r>
                    </a:p>
                    <a:p>
                      <a:endParaRPr lang="gu-IN" dirty="0"/>
                    </a:p>
                  </a:txBody>
                  <a:tcPr/>
                </a:tc>
                <a:extLst>
                  <a:ext uri="{0D108BD9-81ED-4DB2-BD59-A6C34878D82A}">
                    <a16:rowId xmlns:a16="http://schemas.microsoft.com/office/drawing/2014/main" val="2798291010"/>
                  </a:ext>
                </a:extLst>
              </a:tr>
              <a:tr h="613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onstantia" panose="02030602050306030303" pitchFamily="18" charset="0"/>
                        </a:rPr>
                        <a:t>df.info()</a:t>
                      </a:r>
                    </a:p>
                    <a:p>
                      <a:endParaRPr lang="gu-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Constantia" panose="02030602050306030303" pitchFamily="18" charset="0"/>
                          <a:ea typeface="+mn-ea"/>
                          <a:cs typeface="+mn-cs"/>
                        </a:rPr>
                        <a:t>Display columns ,datatypes, non-null count and memory usage</a:t>
                      </a:r>
                    </a:p>
                    <a:p>
                      <a:endParaRPr lang="gu-IN" dirty="0"/>
                    </a:p>
                  </a:txBody>
                  <a:tcPr/>
                </a:tc>
                <a:extLst>
                  <a:ext uri="{0D108BD9-81ED-4DB2-BD59-A6C34878D82A}">
                    <a16:rowId xmlns:a16="http://schemas.microsoft.com/office/drawing/2014/main" val="1969936450"/>
                  </a:ext>
                </a:extLst>
              </a:tr>
              <a:tr h="613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latin typeface="Constantia" panose="02030602050306030303" pitchFamily="18" charset="0"/>
                        </a:rPr>
                        <a:t>df.isnull</a:t>
                      </a:r>
                      <a:r>
                        <a:rPr lang="en-IN" sz="1800" dirty="0">
                          <a:latin typeface="Constantia" panose="02030602050306030303" pitchFamily="18" charset="0"/>
                        </a:rPr>
                        <a:t>().sum()</a:t>
                      </a:r>
                    </a:p>
                    <a:p>
                      <a:endParaRPr lang="gu-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Constantia" panose="02030602050306030303" pitchFamily="18" charset="0"/>
                        </a:rPr>
                        <a:t>Check the Total missing /null values.</a:t>
                      </a:r>
                    </a:p>
                    <a:p>
                      <a:endParaRPr lang="gu-IN" sz="1600" dirty="0"/>
                    </a:p>
                  </a:txBody>
                  <a:tcPr/>
                </a:tc>
                <a:extLst>
                  <a:ext uri="{0D108BD9-81ED-4DB2-BD59-A6C34878D82A}">
                    <a16:rowId xmlns:a16="http://schemas.microsoft.com/office/drawing/2014/main" val="1029600859"/>
                  </a:ext>
                </a:extLst>
              </a:tr>
              <a:tr h="6132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err="1">
                          <a:solidFill>
                            <a:schemeClr val="dk1"/>
                          </a:solidFill>
                          <a:effectLst/>
                          <a:latin typeface="Constantia" panose="02030602050306030303" pitchFamily="18" charset="0"/>
                          <a:ea typeface="+mn-ea"/>
                          <a:cs typeface="+mn-cs"/>
                        </a:rPr>
                        <a:t>df.duplicated</a:t>
                      </a:r>
                      <a:r>
                        <a:rPr lang="en-IN" sz="1800" b="0" kern="1200" dirty="0">
                          <a:solidFill>
                            <a:schemeClr val="dk1"/>
                          </a:solidFill>
                          <a:effectLst/>
                          <a:latin typeface="Constantia" panose="02030602050306030303" pitchFamily="18" charset="0"/>
                          <a:ea typeface="+mn-ea"/>
                          <a:cs typeface="+mn-cs"/>
                        </a:rPr>
                        <a:t>().sum()</a:t>
                      </a:r>
                    </a:p>
                    <a:p>
                      <a:endParaRPr lang="gu-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Constantia" panose="02030602050306030303" pitchFamily="18" charset="0"/>
                        </a:rPr>
                        <a:t>Check the duplicate values.</a:t>
                      </a:r>
                    </a:p>
                  </a:txBody>
                  <a:tcPr/>
                </a:tc>
                <a:extLst>
                  <a:ext uri="{0D108BD9-81ED-4DB2-BD59-A6C34878D82A}">
                    <a16:rowId xmlns:a16="http://schemas.microsoft.com/office/drawing/2014/main" val="2947237661"/>
                  </a:ext>
                </a:extLst>
              </a:tr>
            </a:tbl>
          </a:graphicData>
        </a:graphic>
      </p:graphicFrame>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8D1F-46B5-EFC3-9863-94A84BCFE654}"/>
              </a:ext>
            </a:extLst>
          </p:cNvPr>
          <p:cNvSpPr>
            <a:spLocks noGrp="1"/>
          </p:cNvSpPr>
          <p:nvPr>
            <p:ph type="title"/>
          </p:nvPr>
        </p:nvSpPr>
        <p:spPr/>
        <p:txBody>
          <a:bodyPr>
            <a:normAutofit/>
          </a:bodyPr>
          <a:lstStyle/>
          <a:p>
            <a:r>
              <a:rPr lang="en-US" sz="3600" b="0" dirty="0">
                <a:solidFill>
                  <a:schemeClr val="tx2"/>
                </a:solidFill>
                <a:effectLst>
                  <a:outerShdw blurRad="38100" dist="38100" dir="2700000" algn="tl">
                    <a:srgbClr val="000000">
                      <a:alpha val="43137"/>
                    </a:srgbClr>
                  </a:outerShdw>
                </a:effectLst>
                <a:latin typeface="Constantia" panose="02030602050306030303" pitchFamily="18" charset="0"/>
              </a:rPr>
              <a:t>5.TRAIN TEST SPLIT</a:t>
            </a:r>
            <a:endParaRPr lang="gu-IN" sz="3600" dirty="0">
              <a:solidFill>
                <a:schemeClr val="tx2"/>
              </a:solidFill>
            </a:endParaRPr>
          </a:p>
        </p:txBody>
      </p:sp>
      <p:sp>
        <p:nvSpPr>
          <p:cNvPr id="3" name="Content Placeholder 2">
            <a:extLst>
              <a:ext uri="{FF2B5EF4-FFF2-40B4-BE49-F238E27FC236}">
                <a16:creationId xmlns:a16="http://schemas.microsoft.com/office/drawing/2014/main" id="{BC7B0F23-2AA3-5EEC-24E2-66BBD377A373}"/>
              </a:ext>
            </a:extLst>
          </p:cNvPr>
          <p:cNvSpPr>
            <a:spLocks noGrp="1"/>
          </p:cNvSpPr>
          <p:nvPr>
            <p:ph idx="1"/>
          </p:nvPr>
        </p:nvSpPr>
        <p:spPr/>
        <p:txBody>
          <a:bodyPr/>
          <a:lstStyle/>
          <a:p>
            <a:pPr marL="0" indent="0" algn="l"/>
            <a:r>
              <a:rPr lang="en-IN" sz="2000" dirty="0">
                <a:solidFill>
                  <a:schemeClr val="bg2"/>
                </a:solidFill>
                <a:latin typeface="Constantia" panose="02030602050306030303" pitchFamily="18" charset="0"/>
              </a:rPr>
              <a:t>We will split our dataset into 80% to 20% ratio</a:t>
            </a:r>
          </a:p>
          <a:p>
            <a:pPr marL="0" indent="0" algn="l"/>
            <a:r>
              <a:rPr lang="en-IN" sz="2000" dirty="0">
                <a:solidFill>
                  <a:schemeClr val="bg2"/>
                </a:solidFill>
                <a:latin typeface="Constantia" panose="02030602050306030303" pitchFamily="18" charset="0"/>
              </a:rPr>
              <a:t>Where X =Prediction variable and y = target variable</a:t>
            </a:r>
          </a:p>
          <a:p>
            <a:pPr marL="0" indent="0" algn="l"/>
            <a:endParaRPr lang="en-IN" sz="2000" dirty="0">
              <a:solidFill>
                <a:schemeClr val="bg2"/>
              </a:solidFill>
              <a:latin typeface="Constantia" panose="02030602050306030303" pitchFamily="18" charset="0"/>
            </a:endParaRPr>
          </a:p>
          <a:p>
            <a:pPr marL="0" indent="0" algn="l"/>
            <a:endParaRPr lang="en-IN" sz="2000" dirty="0">
              <a:solidFill>
                <a:schemeClr val="bg2"/>
              </a:solidFill>
              <a:latin typeface="Constantia" panose="02030602050306030303" pitchFamily="18" charset="0"/>
            </a:endParaRPr>
          </a:p>
          <a:p>
            <a:pPr marL="0" indent="0" algn="l"/>
            <a:r>
              <a:rPr lang="en-IN" sz="2000" dirty="0">
                <a:solidFill>
                  <a:schemeClr val="bg2"/>
                </a:solidFill>
                <a:latin typeface="Constantia" panose="02030602050306030303" pitchFamily="18" charset="0"/>
              </a:rPr>
              <a:t>Split the dataset using below code…</a:t>
            </a:r>
          </a:p>
          <a:p>
            <a:endParaRPr lang="gu-IN" dirty="0">
              <a:solidFill>
                <a:schemeClr val="bg2"/>
              </a:solidFill>
            </a:endParaRPr>
          </a:p>
        </p:txBody>
      </p:sp>
      <p:sp>
        <p:nvSpPr>
          <p:cNvPr id="5" name="TextBox 4">
            <a:extLst>
              <a:ext uri="{FF2B5EF4-FFF2-40B4-BE49-F238E27FC236}">
                <a16:creationId xmlns:a16="http://schemas.microsoft.com/office/drawing/2014/main" id="{349A7D4B-74DC-9045-D4A4-047853F50F9B}"/>
              </a:ext>
            </a:extLst>
          </p:cNvPr>
          <p:cNvSpPr txBox="1"/>
          <p:nvPr/>
        </p:nvSpPr>
        <p:spPr>
          <a:xfrm>
            <a:off x="929429" y="5173846"/>
            <a:ext cx="6220839" cy="707886"/>
          </a:xfrm>
          <a:prstGeom prst="rect">
            <a:avLst/>
          </a:prstGeom>
          <a:noFill/>
        </p:spPr>
        <p:txBody>
          <a:bodyPr wrap="square">
            <a:spAutoFit/>
          </a:bodyPr>
          <a:lstStyle/>
          <a:p>
            <a:pPr marL="0" indent="0" algn="ctr"/>
            <a:r>
              <a:rPr lang="en-US" sz="2000" dirty="0" err="1">
                <a:solidFill>
                  <a:schemeClr val="bg2"/>
                </a:solidFill>
              </a:rPr>
              <a:t>X_train</a:t>
            </a:r>
            <a:r>
              <a:rPr lang="en-US" sz="2000" dirty="0">
                <a:solidFill>
                  <a:schemeClr val="bg2"/>
                </a:solidFill>
              </a:rPr>
              <a:t>, </a:t>
            </a:r>
            <a:r>
              <a:rPr lang="en-US" sz="2000" dirty="0" err="1">
                <a:solidFill>
                  <a:schemeClr val="bg2"/>
                </a:solidFill>
              </a:rPr>
              <a:t>X_test</a:t>
            </a:r>
            <a:r>
              <a:rPr lang="en-US" sz="2000" dirty="0">
                <a:solidFill>
                  <a:schemeClr val="bg2"/>
                </a:solidFill>
              </a:rPr>
              <a:t>, </a:t>
            </a:r>
            <a:r>
              <a:rPr lang="en-US" sz="2000" dirty="0" err="1">
                <a:solidFill>
                  <a:schemeClr val="bg2"/>
                </a:solidFill>
              </a:rPr>
              <a:t>y_train</a:t>
            </a:r>
            <a:r>
              <a:rPr lang="en-US" sz="2000" dirty="0">
                <a:solidFill>
                  <a:schemeClr val="bg2"/>
                </a:solidFill>
              </a:rPr>
              <a:t>, </a:t>
            </a:r>
            <a:r>
              <a:rPr lang="en-US" sz="2000" dirty="0" err="1">
                <a:solidFill>
                  <a:schemeClr val="bg2"/>
                </a:solidFill>
              </a:rPr>
              <a:t>y_test</a:t>
            </a:r>
            <a:r>
              <a:rPr lang="en-US" sz="2000" dirty="0">
                <a:solidFill>
                  <a:schemeClr val="bg2"/>
                </a:solidFill>
              </a:rPr>
              <a:t> = </a:t>
            </a:r>
            <a:r>
              <a:rPr lang="en-US" sz="2000" dirty="0" err="1">
                <a:solidFill>
                  <a:schemeClr val="bg2"/>
                </a:solidFill>
              </a:rPr>
              <a:t>train_test_split</a:t>
            </a:r>
            <a:r>
              <a:rPr lang="en-US" sz="2000" dirty="0">
                <a:solidFill>
                  <a:schemeClr val="bg2"/>
                </a:solidFill>
              </a:rPr>
              <a:t>(X, y, </a:t>
            </a:r>
            <a:r>
              <a:rPr lang="en-US" sz="2000" dirty="0" err="1">
                <a:solidFill>
                  <a:schemeClr val="bg2"/>
                </a:solidFill>
              </a:rPr>
              <a:t>test_size</a:t>
            </a:r>
            <a:r>
              <a:rPr lang="en-US" sz="2000" dirty="0">
                <a:solidFill>
                  <a:schemeClr val="bg2"/>
                </a:solidFill>
              </a:rPr>
              <a:t>=0.2, </a:t>
            </a:r>
            <a:r>
              <a:rPr lang="en-US" sz="2000" dirty="0" err="1">
                <a:solidFill>
                  <a:schemeClr val="bg2"/>
                </a:solidFill>
              </a:rPr>
              <a:t>random_state</a:t>
            </a:r>
            <a:r>
              <a:rPr lang="en-US" sz="2000" dirty="0">
                <a:solidFill>
                  <a:schemeClr val="bg2"/>
                </a:solidFill>
              </a:rPr>
              <a:t>=42)</a:t>
            </a:r>
          </a:p>
        </p:txBody>
      </p:sp>
      <p:sp>
        <p:nvSpPr>
          <p:cNvPr id="4" name="Rectangle 1">
            <a:extLst>
              <a:ext uri="{FF2B5EF4-FFF2-40B4-BE49-F238E27FC236}">
                <a16:creationId xmlns:a16="http://schemas.microsoft.com/office/drawing/2014/main" id="{1E17C5DE-BB44-DCFB-ACA4-96B68914CE6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gu-IN" altLang="gu-IN" sz="1000" b="1" i="0" u="none" strike="noStrike" cap="none" normalizeH="0" baseline="0">
                <a:ln>
                  <a:noFill/>
                </a:ln>
                <a:solidFill>
                  <a:schemeClr val="tx1"/>
                </a:solidFill>
                <a:effectLst/>
                <a:latin typeface="Arial Unicode MS"/>
              </a:rPr>
              <a:t>random_state=42</a:t>
            </a:r>
            <a:r>
              <a:rPr kumimoji="0" lang="gu-IN" altLang="gu-IN" sz="800" b="0" i="0" u="none" strike="noStrike" cap="none" normalizeH="0" baseline="0">
                <a:ln>
                  <a:noFill/>
                </a:ln>
                <a:solidFill>
                  <a:schemeClr val="tx1"/>
                </a:solidFill>
                <a:effectLst/>
              </a:rPr>
              <a:t>: This parameter sets the random seed for reproducibility. It ensures that the split is deterministic and consistent across different runs. </a:t>
            </a:r>
            <a:endParaRPr kumimoji="0" lang="gu-IN" altLang="gu-IN"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950223C-3BE2-9BEF-88AE-4BCF0D97CEE3}"/>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gu-IN" altLang="gu-IN" sz="1000" b="1" i="0" u="none" strike="noStrike" cap="none" normalizeH="0" baseline="0">
                <a:ln>
                  <a:noFill/>
                </a:ln>
                <a:solidFill>
                  <a:schemeClr val="tx1"/>
                </a:solidFill>
                <a:effectLst/>
                <a:latin typeface="Arial Unicode MS"/>
              </a:rPr>
              <a:t>random_state=42</a:t>
            </a:r>
            <a:r>
              <a:rPr kumimoji="0" lang="gu-IN" altLang="gu-IN" sz="800" b="0" i="0" u="none" strike="noStrike" cap="none" normalizeH="0" baseline="0">
                <a:ln>
                  <a:noFill/>
                </a:ln>
                <a:solidFill>
                  <a:schemeClr val="tx1"/>
                </a:solidFill>
                <a:effectLst/>
              </a:rPr>
              <a:t>: This parameter sets the random seed for reproducibility. It ensures that the split is deterministic and consistent across different runs. </a:t>
            </a:r>
            <a:endParaRPr kumimoji="0" lang="gu-IN" altLang="gu-I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00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2EC1-74F8-3DB7-A23C-498FC1CC4CCB}"/>
              </a:ext>
            </a:extLst>
          </p:cNvPr>
          <p:cNvSpPr>
            <a:spLocks noGrp="1"/>
          </p:cNvSpPr>
          <p:nvPr>
            <p:ph type="title"/>
          </p:nvPr>
        </p:nvSpPr>
        <p:spPr/>
        <p:txBody>
          <a:bodyPr/>
          <a:lstStyle/>
          <a:p>
            <a:r>
              <a:rPr lang="en-IN" sz="3600" dirty="0">
                <a:solidFill>
                  <a:schemeClr val="tx2"/>
                </a:solidFill>
                <a:effectLst>
                  <a:outerShdw blurRad="38100" dist="38100" dir="2700000" algn="tl">
                    <a:srgbClr val="000000">
                      <a:alpha val="43137"/>
                    </a:srgbClr>
                  </a:outerShdw>
                </a:effectLst>
                <a:latin typeface="Constantia" panose="02030602050306030303" pitchFamily="18" charset="0"/>
              </a:rPr>
              <a:t>6.Building Classification Model</a:t>
            </a:r>
            <a:endParaRPr lang="gu-IN" dirty="0">
              <a:solidFill>
                <a:schemeClr val="tx2"/>
              </a:solidFill>
            </a:endParaRPr>
          </a:p>
        </p:txBody>
      </p:sp>
      <p:sp>
        <p:nvSpPr>
          <p:cNvPr id="3" name="Content Placeholder 2">
            <a:extLst>
              <a:ext uri="{FF2B5EF4-FFF2-40B4-BE49-F238E27FC236}">
                <a16:creationId xmlns:a16="http://schemas.microsoft.com/office/drawing/2014/main" id="{CD9E78B8-3587-A84A-9020-D68DE7224591}"/>
              </a:ext>
            </a:extLst>
          </p:cNvPr>
          <p:cNvSpPr>
            <a:spLocks noGrp="1"/>
          </p:cNvSpPr>
          <p:nvPr>
            <p:ph idx="1"/>
          </p:nvPr>
        </p:nvSpPr>
        <p:spPr/>
        <p:txBody>
          <a:bodyPr>
            <a:normAutofit/>
          </a:bodyPr>
          <a:lstStyle/>
          <a:p>
            <a:pPr marL="0" indent="0">
              <a:buNone/>
            </a:pPr>
            <a:r>
              <a:rPr lang="en-IN" sz="2200" dirty="0">
                <a:solidFill>
                  <a:schemeClr val="bg2"/>
                </a:solidFill>
                <a:latin typeface="Constantia" panose="02030602050306030303" pitchFamily="18" charset="0"/>
              </a:rPr>
              <a:t>We have used 2 Algorithm to find out the best accuracy according to our  variables:</a:t>
            </a:r>
          </a:p>
          <a:p>
            <a:r>
              <a:rPr lang="en-IN" sz="2200" b="1" dirty="0">
                <a:solidFill>
                  <a:schemeClr val="bg2"/>
                </a:solidFill>
                <a:latin typeface="Constantia" panose="02030602050306030303" pitchFamily="18" charset="0"/>
              </a:rPr>
              <a:t>Random Forest Classifier</a:t>
            </a:r>
          </a:p>
          <a:p>
            <a:pPr marL="342900" lvl="1" indent="0">
              <a:buNone/>
            </a:pPr>
            <a:r>
              <a:rPr lang="en-US" sz="2200" dirty="0">
                <a:solidFill>
                  <a:schemeClr val="bg2"/>
                </a:solidFill>
                <a:latin typeface="Constantia" panose="02030602050306030303" pitchFamily="18" charset="0"/>
              </a:rPr>
              <a:t>A random forest (RF) classifier is a machine learning algorithm that combines multiple decision trees to produce a single result. It's a type of ensemble-based learning method that's simple to implement, fast, and has been successful in many domains.</a:t>
            </a:r>
          </a:p>
          <a:p>
            <a:pPr marL="342900" lvl="1" indent="0">
              <a:buNone/>
            </a:pPr>
            <a:endParaRPr lang="en-IN" sz="2200" dirty="0">
              <a:solidFill>
                <a:schemeClr val="bg2"/>
              </a:solidFill>
              <a:latin typeface="Constantia" panose="02030602050306030303" pitchFamily="18" charset="0"/>
            </a:endParaRPr>
          </a:p>
          <a:p>
            <a:r>
              <a:rPr lang="en-IN" sz="2200" b="1" dirty="0">
                <a:solidFill>
                  <a:schemeClr val="bg2"/>
                </a:solidFill>
                <a:latin typeface="Constantia" panose="02030602050306030303" pitchFamily="18" charset="0"/>
              </a:rPr>
              <a:t>Gradient Boosting Classifier(</a:t>
            </a:r>
            <a:r>
              <a:rPr lang="en-IN" sz="2200" b="1" dirty="0" err="1">
                <a:solidFill>
                  <a:schemeClr val="bg2"/>
                </a:solidFill>
                <a:latin typeface="Constantia" panose="02030602050306030303" pitchFamily="18" charset="0"/>
              </a:rPr>
              <a:t>XGboost</a:t>
            </a:r>
            <a:r>
              <a:rPr lang="en-IN" sz="2200" b="1" dirty="0">
                <a:solidFill>
                  <a:schemeClr val="bg2"/>
                </a:solidFill>
                <a:latin typeface="Constantia" panose="02030602050306030303" pitchFamily="18" charset="0"/>
              </a:rPr>
              <a:t>)</a:t>
            </a:r>
          </a:p>
          <a:p>
            <a:pPr marL="342900" lvl="1" indent="0">
              <a:buNone/>
            </a:pPr>
            <a:r>
              <a:rPr lang="en-US" sz="2200" dirty="0">
                <a:solidFill>
                  <a:schemeClr val="bg2"/>
                </a:solidFill>
                <a:latin typeface="Constantia" panose="02030602050306030303" pitchFamily="18" charset="0"/>
              </a:rPr>
              <a:t>A gradient boosting classifier is a machine learning technique that combines multiple weak learning models to create a stronger predictive model. It's known for its accuracy and speed, especially when working with large and complex data sets.</a:t>
            </a:r>
            <a:endParaRPr lang="en-IN" sz="2200" dirty="0">
              <a:solidFill>
                <a:schemeClr val="bg2"/>
              </a:solidFill>
              <a:latin typeface="Constantia" panose="02030602050306030303" pitchFamily="18" charset="0"/>
            </a:endParaRPr>
          </a:p>
        </p:txBody>
      </p:sp>
    </p:spTree>
    <p:extLst>
      <p:ext uri="{BB962C8B-B14F-4D97-AF65-F5344CB8AC3E}">
        <p14:creationId xmlns:p14="http://schemas.microsoft.com/office/powerpoint/2010/main" val="320483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25B5-599A-6F23-1B5F-AC8A2A0F58BE}"/>
              </a:ext>
            </a:extLst>
          </p:cNvPr>
          <p:cNvSpPr>
            <a:spLocks noGrp="1"/>
          </p:cNvSpPr>
          <p:nvPr>
            <p:ph type="title"/>
          </p:nvPr>
        </p:nvSpPr>
        <p:spPr/>
        <p:txBody>
          <a:bodyPr>
            <a:normAutofit/>
          </a:bodyPr>
          <a:lstStyle/>
          <a:p>
            <a:r>
              <a:rPr lang="en-US" sz="3600" dirty="0">
                <a:solidFill>
                  <a:schemeClr val="tx2"/>
                </a:solidFill>
                <a:effectLst>
                  <a:outerShdw blurRad="38100" dist="38100" dir="2700000" algn="tl">
                    <a:srgbClr val="000000">
                      <a:alpha val="43137"/>
                    </a:srgbClr>
                  </a:outerShdw>
                </a:effectLst>
                <a:latin typeface="Constantia" panose="02030602050306030303" pitchFamily="18" charset="0"/>
              </a:rPr>
              <a:t>Random Forest Classifier</a:t>
            </a:r>
            <a:endParaRPr lang="gu-IN" sz="3600" dirty="0">
              <a:solidFill>
                <a:schemeClr val="tx2"/>
              </a:solidFill>
            </a:endParaRPr>
          </a:p>
        </p:txBody>
      </p:sp>
      <p:sp>
        <p:nvSpPr>
          <p:cNvPr id="3" name="Content Placeholder 2">
            <a:extLst>
              <a:ext uri="{FF2B5EF4-FFF2-40B4-BE49-F238E27FC236}">
                <a16:creationId xmlns:a16="http://schemas.microsoft.com/office/drawing/2014/main" id="{2A4452D1-18B9-575E-D3DA-1C03D555F212}"/>
              </a:ext>
            </a:extLst>
          </p:cNvPr>
          <p:cNvSpPr>
            <a:spLocks noGrp="1"/>
          </p:cNvSpPr>
          <p:nvPr>
            <p:ph idx="1"/>
          </p:nvPr>
        </p:nvSpPr>
        <p:spPr>
          <a:xfrm>
            <a:off x="678883" y="1675075"/>
            <a:ext cx="10834234" cy="4398066"/>
          </a:xfrm>
        </p:spPr>
        <p:txBody>
          <a:bodyPr/>
          <a:lstStyle/>
          <a:p>
            <a:pPr marL="0" indent="0">
              <a:buNone/>
            </a:pPr>
            <a:r>
              <a:rPr lang="en-IN" sz="2000" b="1" dirty="0">
                <a:solidFill>
                  <a:schemeClr val="bg2"/>
                </a:solidFill>
                <a:latin typeface="Constantia" panose="02030602050306030303" pitchFamily="18" charset="0"/>
              </a:rPr>
              <a:t>   Importing Algorithm And training the model</a:t>
            </a:r>
          </a:p>
          <a:p>
            <a:endParaRPr lang="gu-IN" dirty="0"/>
          </a:p>
        </p:txBody>
      </p:sp>
      <p:pic>
        <p:nvPicPr>
          <p:cNvPr id="4" name="Picture 3">
            <a:extLst>
              <a:ext uri="{FF2B5EF4-FFF2-40B4-BE49-F238E27FC236}">
                <a16:creationId xmlns:a16="http://schemas.microsoft.com/office/drawing/2014/main" id="{E6E292FE-F85A-68E2-8199-1E32963CBB8F}"/>
              </a:ext>
            </a:extLst>
          </p:cNvPr>
          <p:cNvPicPr>
            <a:picLocks noChangeAspect="1"/>
          </p:cNvPicPr>
          <p:nvPr/>
        </p:nvPicPr>
        <p:blipFill>
          <a:blip r:embed="rId2"/>
          <a:stretch>
            <a:fillRect/>
          </a:stretch>
        </p:blipFill>
        <p:spPr>
          <a:xfrm>
            <a:off x="3676767" y="2770284"/>
            <a:ext cx="4838466" cy="2207647"/>
          </a:xfrm>
          <a:prstGeom prst="rect">
            <a:avLst/>
          </a:prstGeom>
        </p:spPr>
      </p:pic>
    </p:spTree>
    <p:extLst>
      <p:ext uri="{BB962C8B-B14F-4D97-AF65-F5344CB8AC3E}">
        <p14:creationId xmlns:p14="http://schemas.microsoft.com/office/powerpoint/2010/main" val="231400658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7166</TotalTime>
  <Words>796</Words>
  <Application>Microsoft Office PowerPoint</Application>
  <PresentationFormat>Widescreen</PresentationFormat>
  <Paragraphs>95</Paragraphs>
  <Slides>13</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Arial</vt:lpstr>
      <vt:lpstr>Arial Unicode MS</vt:lpstr>
      <vt:lpstr>Bookman Old Style</vt:lpstr>
      <vt:lpstr>Calibri</vt:lpstr>
      <vt:lpstr>Constantia</vt:lpstr>
      <vt:lpstr>BIA Template</vt:lpstr>
      <vt:lpstr>Worksheet</vt:lpstr>
      <vt:lpstr>PowerPoint Presentation</vt:lpstr>
      <vt:lpstr>TABLE CONTENT</vt:lpstr>
      <vt:lpstr>1.PROBLEM IDENTIFICATION</vt:lpstr>
      <vt:lpstr>2.APPROACH TO SOLVE THE PROBLEM</vt:lpstr>
      <vt:lpstr>3.Dataset and Libraries </vt:lpstr>
      <vt:lpstr>4.EXPLORATORY DATA ANALYSIS</vt:lpstr>
      <vt:lpstr>5.TRAIN TEST SPLIT</vt:lpstr>
      <vt:lpstr>6.Building Classification Model</vt:lpstr>
      <vt:lpstr>Random Forest Classifier</vt:lpstr>
      <vt:lpstr>XGBOOST Classifier</vt:lpstr>
      <vt:lpstr>7.Results and Conclusion</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Dhruvil Sheladiya</cp:lastModifiedBy>
  <cp:revision>2258</cp:revision>
  <dcterms:created xsi:type="dcterms:W3CDTF">2020-12-23T13:36:00Z</dcterms:created>
  <dcterms:modified xsi:type="dcterms:W3CDTF">2024-07-20T12:19:18Z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