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12E-8065-4C11-900C-B398C9A0DDC3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3598-174F-4293-A885-4B186F5D1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43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12E-8065-4C11-900C-B398C9A0DDC3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3598-174F-4293-A885-4B186F5D1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05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12E-8065-4C11-900C-B398C9A0DDC3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3598-174F-4293-A885-4B186F5D1E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516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12E-8065-4C11-900C-B398C9A0DDC3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3598-174F-4293-A885-4B186F5D1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28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12E-8065-4C11-900C-B398C9A0DDC3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3598-174F-4293-A885-4B186F5D1E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973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12E-8065-4C11-900C-B398C9A0DDC3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3598-174F-4293-A885-4B186F5D1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537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12E-8065-4C11-900C-B398C9A0DDC3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3598-174F-4293-A885-4B186F5D1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564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12E-8065-4C11-900C-B398C9A0DDC3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3598-174F-4293-A885-4B186F5D1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10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12E-8065-4C11-900C-B398C9A0DDC3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3598-174F-4293-A885-4B186F5D1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12E-8065-4C11-900C-B398C9A0DDC3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3598-174F-4293-A885-4B186F5D1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78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12E-8065-4C11-900C-B398C9A0DDC3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3598-174F-4293-A885-4B186F5D1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54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12E-8065-4C11-900C-B398C9A0DDC3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3598-174F-4293-A885-4B186F5D1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57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12E-8065-4C11-900C-B398C9A0DDC3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3598-174F-4293-A885-4B186F5D1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71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12E-8065-4C11-900C-B398C9A0DDC3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3598-174F-4293-A885-4B186F5D1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97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12E-8065-4C11-900C-B398C9A0DDC3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3598-174F-4293-A885-4B186F5D1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63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12E-8065-4C11-900C-B398C9A0DDC3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3598-174F-4293-A885-4B186F5D1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52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EB12E-8065-4C11-900C-B398C9A0DDC3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3B03598-174F-4293-A885-4B186F5D1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52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2016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2832-6B7C-3567-171C-644FA5E1A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0821" y="1129085"/>
            <a:ext cx="4541520" cy="2380878"/>
          </a:xfrm>
        </p:spPr>
        <p:txBody>
          <a:bodyPr/>
          <a:lstStyle/>
          <a:p>
            <a:pPr algn="just"/>
            <a:r>
              <a:rPr lang="en-IN" dirty="0"/>
              <a:t>JAVA </a:t>
            </a:r>
            <a:r>
              <a:rPr lang="en-IN" b="1" dirty="0"/>
              <a:t>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1F337-6BAF-C327-4544-1DE3DE2A6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74093" cy="1096899"/>
          </a:xfrm>
        </p:spPr>
        <p:txBody>
          <a:bodyPr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82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5293-3184-4B1B-2D6C-78BEEF83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JS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OPERATERS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6FE2A-18E4-EFF3-01A1-7B228980E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2600"/>
            <a:ext cx="3414606" cy="5227319"/>
          </a:xfrm>
        </p:spPr>
        <p:txBody>
          <a:bodyPr>
            <a:normAutofit fontScale="62500" lnSpcReduction="20000"/>
          </a:bodyPr>
          <a:lstStyle/>
          <a:p>
            <a:r>
              <a:rPr lang="en-IN" sz="2000" dirty="0"/>
              <a:t>&lt;!</a:t>
            </a:r>
            <a:r>
              <a:rPr lang="en-IN" dirty="0"/>
              <a:t>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  <a:endParaRPr lang="en-IN" sz="2500" dirty="0"/>
          </a:p>
          <a:p>
            <a:endParaRPr lang="en-IN" dirty="0"/>
          </a:p>
          <a:p>
            <a:r>
              <a:rPr lang="en-IN" dirty="0"/>
              <a:t>&lt;h2&gt;JavaScript Arithmetic&lt;/h2&gt;</a:t>
            </a:r>
          </a:p>
          <a:p>
            <a:r>
              <a:rPr lang="en-IN" dirty="0"/>
              <a:t>&lt;h3&gt;The + Operator&lt;/h3&gt;</a:t>
            </a:r>
          </a:p>
          <a:p>
            <a:endParaRPr lang="en-IN" dirty="0"/>
          </a:p>
          <a:p>
            <a:r>
              <a:rPr lang="en-IN" dirty="0"/>
              <a:t>&lt;p id="demo"&gt;&lt;/p&gt;</a:t>
            </a:r>
          </a:p>
          <a:p>
            <a:endParaRPr lang="en-IN" dirty="0"/>
          </a:p>
          <a:p>
            <a:r>
              <a:rPr lang="en-IN" dirty="0"/>
              <a:t>&lt;script&gt;</a:t>
            </a:r>
          </a:p>
          <a:p>
            <a:r>
              <a:rPr lang="en-IN" dirty="0"/>
              <a:t>let x = 5;</a:t>
            </a:r>
          </a:p>
          <a:p>
            <a:r>
              <a:rPr lang="en-IN" dirty="0"/>
              <a:t>let y = 2;</a:t>
            </a:r>
          </a:p>
          <a:p>
            <a:r>
              <a:rPr lang="en-IN" dirty="0"/>
              <a:t>let z = x + y;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z;</a:t>
            </a:r>
          </a:p>
          <a:p>
            <a:r>
              <a:rPr lang="en-IN" dirty="0"/>
              <a:t>&lt;/script&gt;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437E85-C809-DD1C-AD7A-165EC24341E0}"/>
              </a:ext>
            </a:extLst>
          </p:cNvPr>
          <p:cNvCxnSpPr>
            <a:cxnSpLocks/>
          </p:cNvCxnSpPr>
          <p:nvPr/>
        </p:nvCxnSpPr>
        <p:spPr>
          <a:xfrm flipV="1">
            <a:off x="4876800" y="1508760"/>
            <a:ext cx="0" cy="512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5AA7A8-69F6-A360-A5A3-2ABFAA13CE1C}"/>
              </a:ext>
            </a:extLst>
          </p:cNvPr>
          <p:cNvSpPr txBox="1"/>
          <p:nvPr/>
        </p:nvSpPr>
        <p:spPr>
          <a:xfrm>
            <a:off x="5131342" y="2503502"/>
            <a:ext cx="63833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JavaScript Arithmetic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+ Operator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5FB2A4-579F-8631-60CF-9C57A36A57E7}"/>
              </a:ext>
            </a:extLst>
          </p:cNvPr>
          <p:cNvSpPr txBox="1"/>
          <p:nvPr/>
        </p:nvSpPr>
        <p:spPr>
          <a:xfrm>
            <a:off x="5282225" y="1752600"/>
            <a:ext cx="508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2706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68A8-8CCB-C25C-F526-E85F5FDA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Arithmetic Operators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5ED5C3-D3BE-D72A-7D20-C5D6B28190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8734" y="2318226"/>
          <a:ext cx="7754569" cy="3566160"/>
        </p:xfrm>
        <a:graphic>
          <a:graphicData uri="http://schemas.openxmlformats.org/drawingml/2006/table">
            <a:tbl>
              <a:tblPr/>
              <a:tblGrid>
                <a:gridCol w="1936722">
                  <a:extLst>
                    <a:ext uri="{9D8B030D-6E8A-4147-A177-3AD203B41FA5}">
                      <a16:colId xmlns:a16="http://schemas.microsoft.com/office/drawing/2014/main" val="711377733"/>
                    </a:ext>
                  </a:extLst>
                </a:gridCol>
                <a:gridCol w="5817847">
                  <a:extLst>
                    <a:ext uri="{9D8B030D-6E8A-4147-A177-3AD203B41FA5}">
                      <a16:colId xmlns:a16="http://schemas.microsoft.com/office/drawing/2014/main" val="30169441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058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+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Addition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936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-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Subtraction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504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Multiplication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403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**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Exponentiation (</a:t>
                      </a:r>
                      <a:r>
                        <a:rPr lang="en-IN">
                          <a:effectLst/>
                          <a:hlinkClick r:id="rId2"/>
                        </a:rPr>
                        <a:t>ES2016</a:t>
                      </a:r>
                      <a:r>
                        <a:rPr lang="en-IN">
                          <a:effectLst/>
                        </a:rPr>
                        <a:t>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840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/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Division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659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%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Modulus (Remainder)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255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++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Increment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933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--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Decrement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51270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46389FE-E8DB-E6BE-11A5-FD76383700D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98734" y="1783685"/>
            <a:ext cx="817526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Arithmetic operators perform arithmetic on numbers (literals or variables).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1E01-CE0B-CEB2-A00A-A50EF8197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39192"/>
            <a:ext cx="8596668" cy="1291208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C2C8-8DFF-197B-4CF5-EEA6A8FE9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62" y="1509205"/>
            <a:ext cx="5308846" cy="509578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&lt;h2&gt;JavaScript Arithmetic&lt;/h2&gt;</a:t>
            </a:r>
          </a:p>
          <a:p>
            <a:r>
              <a:rPr lang="en-IN" dirty="0"/>
              <a:t>&lt;p&gt;A typical arithmetic operation takes two numbers and produces a new number.&lt;/p&gt;</a:t>
            </a:r>
          </a:p>
          <a:p>
            <a:endParaRPr lang="en-IN" dirty="0"/>
          </a:p>
          <a:p>
            <a:r>
              <a:rPr lang="en-IN" dirty="0"/>
              <a:t>&lt;p id="demo"&gt;&lt;/p&gt;</a:t>
            </a:r>
          </a:p>
          <a:p>
            <a:endParaRPr lang="en-IN" dirty="0"/>
          </a:p>
          <a:p>
            <a:r>
              <a:rPr lang="en-IN" dirty="0"/>
              <a:t>&lt;script&gt;</a:t>
            </a:r>
          </a:p>
          <a:p>
            <a:r>
              <a:rPr lang="en-IN" dirty="0"/>
              <a:t>let x = 100 + 50;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x;</a:t>
            </a:r>
          </a:p>
          <a:p>
            <a:r>
              <a:rPr lang="en-IN" dirty="0"/>
              <a:t>&lt;/script&gt;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4A7E58-2AEF-B89A-9D45-81E3917BA687}"/>
              </a:ext>
            </a:extLst>
          </p:cNvPr>
          <p:cNvCxnSpPr>
            <a:cxnSpLocks/>
          </p:cNvCxnSpPr>
          <p:nvPr/>
        </p:nvCxnSpPr>
        <p:spPr>
          <a:xfrm flipV="1">
            <a:off x="5504155" y="1509205"/>
            <a:ext cx="0" cy="509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73E075-E126-3101-D6A1-92EABF288ED8}"/>
              </a:ext>
            </a:extLst>
          </p:cNvPr>
          <p:cNvSpPr txBox="1"/>
          <p:nvPr/>
        </p:nvSpPr>
        <p:spPr>
          <a:xfrm>
            <a:off x="5859263" y="2769833"/>
            <a:ext cx="46962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JavaScript Arithmetic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typical arithmetic operation takes two numbers and produces a new number.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35CDD-FF3E-B517-7F52-A9EA2FD9EF44}"/>
              </a:ext>
            </a:extLst>
          </p:cNvPr>
          <p:cNvSpPr txBox="1"/>
          <p:nvPr/>
        </p:nvSpPr>
        <p:spPr>
          <a:xfrm>
            <a:off x="5859262" y="1686757"/>
            <a:ext cx="3289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2077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3C34-4B4B-B08A-E779-00A4F249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FD9D5F-5223-A28D-6948-B40DA0108B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8735" y="3705066"/>
          <a:ext cx="7754568" cy="792480"/>
        </p:xfrm>
        <a:graphic>
          <a:graphicData uri="http://schemas.openxmlformats.org/drawingml/2006/table">
            <a:tbl>
              <a:tblPr/>
              <a:tblGrid>
                <a:gridCol w="2584856">
                  <a:extLst>
                    <a:ext uri="{9D8B030D-6E8A-4147-A177-3AD203B41FA5}">
                      <a16:colId xmlns:a16="http://schemas.microsoft.com/office/drawing/2014/main" val="1995839177"/>
                    </a:ext>
                  </a:extLst>
                </a:gridCol>
                <a:gridCol w="2584856">
                  <a:extLst>
                    <a:ext uri="{9D8B030D-6E8A-4147-A177-3AD203B41FA5}">
                      <a16:colId xmlns:a16="http://schemas.microsoft.com/office/drawing/2014/main" val="2262368226"/>
                    </a:ext>
                  </a:extLst>
                </a:gridCol>
                <a:gridCol w="2584856">
                  <a:extLst>
                    <a:ext uri="{9D8B030D-6E8A-4147-A177-3AD203B41FA5}">
                      <a16:colId xmlns:a16="http://schemas.microsoft.com/office/drawing/2014/main" val="3722980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Operand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Operator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Operand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594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100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+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50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9424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9FE94E2-907D-A7FF-F8C6-C346F917DEC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98734" y="2204653"/>
            <a:ext cx="7503728" cy="13900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Operators and Operands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numbers (in an arithmetic operation) are called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operands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operation (to be performed between the two operands) is defined by an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35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DDF4-81E1-CD55-D22F-D7CBD863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Assignment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FEE2EB-7E78-BD5D-0805-1E647738F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604342"/>
              </p:ext>
            </p:extLst>
          </p:nvPr>
        </p:nvGraphicFramePr>
        <p:xfrm>
          <a:off x="1037999" y="2317072"/>
          <a:ext cx="6365978" cy="4363016"/>
        </p:xfrm>
        <a:graphic>
          <a:graphicData uri="http://schemas.openxmlformats.org/drawingml/2006/table">
            <a:tbl>
              <a:tblPr/>
              <a:tblGrid>
                <a:gridCol w="1589918">
                  <a:extLst>
                    <a:ext uri="{9D8B030D-6E8A-4147-A177-3AD203B41FA5}">
                      <a16:colId xmlns:a16="http://schemas.microsoft.com/office/drawing/2014/main" val="1011066590"/>
                    </a:ext>
                  </a:extLst>
                </a:gridCol>
                <a:gridCol w="2388030">
                  <a:extLst>
                    <a:ext uri="{9D8B030D-6E8A-4147-A177-3AD203B41FA5}">
                      <a16:colId xmlns:a16="http://schemas.microsoft.com/office/drawing/2014/main" val="2487188288"/>
                    </a:ext>
                  </a:extLst>
                </a:gridCol>
                <a:gridCol w="2388030">
                  <a:extLst>
                    <a:ext uri="{9D8B030D-6E8A-4147-A177-3AD203B41FA5}">
                      <a16:colId xmlns:a16="http://schemas.microsoft.com/office/drawing/2014/main" val="707166322"/>
                    </a:ext>
                  </a:extLst>
                </a:gridCol>
              </a:tblGrid>
              <a:tr h="31164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Operator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Example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Same As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276449"/>
                  </a:ext>
                </a:extLst>
              </a:tr>
              <a:tr h="31164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x 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x 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362493"/>
                  </a:ext>
                </a:extLst>
              </a:tr>
              <a:tr h="31164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+=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x +=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x = x +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647"/>
                  </a:ext>
                </a:extLst>
              </a:tr>
              <a:tr h="31164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-=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x -=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x = x -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48908"/>
                  </a:ext>
                </a:extLst>
              </a:tr>
              <a:tr h="31164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*=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x *=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x = x *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332127"/>
                  </a:ext>
                </a:extLst>
              </a:tr>
              <a:tr h="31164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/=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x /=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x = x /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508145"/>
                  </a:ext>
                </a:extLst>
              </a:tr>
              <a:tr h="31164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%=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x %=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x = x %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75452"/>
                  </a:ext>
                </a:extLst>
              </a:tr>
              <a:tr h="31164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&lt;&lt;=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x &lt;&lt;=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x = x &lt;&lt;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51185"/>
                  </a:ext>
                </a:extLst>
              </a:tr>
              <a:tr h="31164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&gt;&gt;=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x &gt;&gt;=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x = x &gt;&gt;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752426"/>
                  </a:ext>
                </a:extLst>
              </a:tr>
              <a:tr h="31164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&gt;&gt;&gt;=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x &gt;&gt;&gt;=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x = x &gt;&gt;&gt;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903505"/>
                  </a:ext>
                </a:extLst>
              </a:tr>
              <a:tr h="31164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&amp;=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x &amp;=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x = x &amp;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41339"/>
                  </a:ext>
                </a:extLst>
              </a:tr>
              <a:tr h="31164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^=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x ^=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x = x ^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086818"/>
                  </a:ext>
                </a:extLst>
              </a:tr>
              <a:tr h="31164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|=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x |=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x = x |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837425"/>
                  </a:ext>
                </a:extLst>
              </a:tr>
              <a:tr h="311644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**=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x **=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x = x **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8677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0689344-EFD7-13FD-6755-B42E6CA0D3F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37999" y="1474556"/>
            <a:ext cx="7759772" cy="6668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JavaScript Assignment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Assignment operators assign values to JavaScript variables.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4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D231-23BD-6597-55AE-7AB2F8D2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804"/>
            <a:ext cx="8590953" cy="1335596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596CB-62D6-82DC-2FA0-96331BAB2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72781"/>
            <a:ext cx="4480591" cy="4697411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&lt;h2&gt;JavaScript Assignments&lt;/h2&gt;</a:t>
            </a:r>
          </a:p>
          <a:p>
            <a:r>
              <a:rPr lang="en-IN" dirty="0"/>
              <a:t>&lt;h3&gt;The = Operator&lt;/h3&gt;</a:t>
            </a:r>
          </a:p>
          <a:p>
            <a:endParaRPr lang="en-IN" dirty="0"/>
          </a:p>
          <a:p>
            <a:r>
              <a:rPr lang="en-IN" dirty="0"/>
              <a:t>&lt;p id="demo"&gt;&lt;/p&gt;</a:t>
            </a:r>
          </a:p>
          <a:p>
            <a:endParaRPr lang="en-IN" dirty="0"/>
          </a:p>
          <a:p>
            <a:r>
              <a:rPr lang="en-IN" dirty="0"/>
              <a:t>&lt;script&gt;</a:t>
            </a:r>
          </a:p>
          <a:p>
            <a:r>
              <a:rPr lang="en-IN" dirty="0"/>
              <a:t>let x = 10;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x;</a:t>
            </a:r>
          </a:p>
          <a:p>
            <a:r>
              <a:rPr lang="en-IN" dirty="0"/>
              <a:t>&lt;/script&gt;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34AD38-C5DB-5249-7F0F-7CAA4885BEC8}"/>
              </a:ext>
            </a:extLst>
          </p:cNvPr>
          <p:cNvCxnSpPr>
            <a:cxnSpLocks/>
          </p:cNvCxnSpPr>
          <p:nvPr/>
        </p:nvCxnSpPr>
        <p:spPr>
          <a:xfrm>
            <a:off x="4962617" y="2249365"/>
            <a:ext cx="0" cy="4585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7990B1-9197-CA3B-34DB-B6A8E9CA5A0A}"/>
              </a:ext>
            </a:extLst>
          </p:cNvPr>
          <p:cNvSpPr txBox="1"/>
          <p:nvPr/>
        </p:nvSpPr>
        <p:spPr>
          <a:xfrm rot="10800000" flipV="1">
            <a:off x="5086911" y="3074754"/>
            <a:ext cx="40615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JavaScript Assignments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= Operator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251DF8-3148-11AC-B5E1-7C1910280E1A}"/>
              </a:ext>
            </a:extLst>
          </p:cNvPr>
          <p:cNvSpPr txBox="1"/>
          <p:nvPr/>
        </p:nvSpPr>
        <p:spPr>
          <a:xfrm>
            <a:off x="5086916" y="2379216"/>
            <a:ext cx="4061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24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4BE8-26BF-D334-C74B-7D77AE59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Data Types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IN" dirty="0">
                <a:solidFill>
                  <a:srgbClr val="FFFFFF"/>
                </a:solidFill>
                <a:latin typeface="Source Sans Pro" panose="020B0604020202020204" pitchFamily="34" charset="0"/>
              </a:rPr>
              <a:t>❮ </a:t>
            </a:r>
            <a:b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46CB-520F-6277-3771-38A5184A2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variables can hold different data types: numbers, strings, objects and more: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length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                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"Johnson"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       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{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61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A136-599B-FD51-A781-DF180423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2C12E-34AE-7E00-0976-58E012F6C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358283"/>
            <a:ext cx="4989252" cy="5273336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&lt;h2&gt;JavaScript&lt;/h2&gt;</a:t>
            </a:r>
          </a:p>
          <a:p>
            <a:endParaRPr lang="en-IN" dirty="0"/>
          </a:p>
          <a:p>
            <a:r>
              <a:rPr lang="en-IN" dirty="0"/>
              <a:t>&lt;p&gt;When adding a number and a string, JavaScript will treat the number as a string.&lt;/p&gt;</a:t>
            </a:r>
          </a:p>
          <a:p>
            <a:endParaRPr lang="en-IN" dirty="0"/>
          </a:p>
          <a:p>
            <a:r>
              <a:rPr lang="en-IN" dirty="0"/>
              <a:t>&lt;p id="demo"&gt;&lt;/p&gt;</a:t>
            </a:r>
          </a:p>
          <a:p>
            <a:endParaRPr lang="en-IN" dirty="0"/>
          </a:p>
          <a:p>
            <a:r>
              <a:rPr lang="en-IN" dirty="0"/>
              <a:t>&lt;script&gt;</a:t>
            </a:r>
          </a:p>
          <a:p>
            <a:r>
              <a:rPr lang="en-IN" dirty="0"/>
              <a:t>let x = 16 + "Volvo";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x;</a:t>
            </a:r>
          </a:p>
          <a:p>
            <a:r>
              <a:rPr lang="en-IN" dirty="0"/>
              <a:t>&lt;/script&gt;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A465AB-8694-CF32-B62A-5A651442B666}"/>
              </a:ext>
            </a:extLst>
          </p:cNvPr>
          <p:cNvCxnSpPr>
            <a:cxnSpLocks/>
          </p:cNvCxnSpPr>
          <p:nvPr/>
        </p:nvCxnSpPr>
        <p:spPr>
          <a:xfrm flipH="1" flipV="1">
            <a:off x="5211193" y="1398233"/>
            <a:ext cx="88777" cy="5233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0BF91F-CAAD-BD09-D225-C9286116ABBB}"/>
              </a:ext>
            </a:extLst>
          </p:cNvPr>
          <p:cNvSpPr txBox="1"/>
          <p:nvPr/>
        </p:nvSpPr>
        <p:spPr>
          <a:xfrm>
            <a:off x="5477524" y="2175029"/>
            <a:ext cx="49714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JavaScript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When adding a number and a string, JavaScript will treat the number as a string.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16Volvo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527B95-769A-AE28-DC80-A9691273D23F}"/>
              </a:ext>
            </a:extLst>
          </p:cNvPr>
          <p:cNvSpPr txBox="1"/>
          <p:nvPr/>
        </p:nvSpPr>
        <p:spPr>
          <a:xfrm>
            <a:off x="5388748" y="1482571"/>
            <a:ext cx="3759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743362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609</Words>
  <Application>Microsoft Office PowerPoint</Application>
  <PresentationFormat>Widescreen</PresentationFormat>
  <Paragraphs>167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Consolas</vt:lpstr>
      <vt:lpstr>Segoe UI</vt:lpstr>
      <vt:lpstr>Source Sans Pro</vt:lpstr>
      <vt:lpstr>Times New Roman</vt:lpstr>
      <vt:lpstr>Trebuchet MS</vt:lpstr>
      <vt:lpstr>Verdana</vt:lpstr>
      <vt:lpstr>Wingdings 3</vt:lpstr>
      <vt:lpstr>Facet</vt:lpstr>
      <vt:lpstr>JAVA SCRIPT</vt:lpstr>
      <vt:lpstr>JS OPERATERS</vt:lpstr>
      <vt:lpstr>JavaScript Arithmetic Operators </vt:lpstr>
      <vt:lpstr>EXAMPLE </vt:lpstr>
      <vt:lpstr>PowerPoint Presentation</vt:lpstr>
      <vt:lpstr>JavaScript Assignment </vt:lpstr>
      <vt:lpstr>EXAMPLE</vt:lpstr>
      <vt:lpstr>JavaScript Data Types ❮   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shitpadmani@gmail.com</dc:creator>
  <cp:lastModifiedBy>shitpadmani@gmail.com</cp:lastModifiedBy>
  <cp:revision>1</cp:revision>
  <dcterms:created xsi:type="dcterms:W3CDTF">2022-07-27T16:19:51Z</dcterms:created>
  <dcterms:modified xsi:type="dcterms:W3CDTF">2022-07-27T17:26:02Z</dcterms:modified>
</cp:coreProperties>
</file>