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0852-1E4B-CB67-5577-EFC900B69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20D1-3137-BD52-2FDC-F0ADD60A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3C9F-EB92-958A-0E96-1B152C53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BAD0-5119-D7B3-C281-A2CC9D2F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94F7-42B8-0988-1A42-863F9DEE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D073-60E3-D8B5-03EC-10164FCD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0A89-5EEA-C0A2-61E3-2D8125E2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1DD6-9ED8-9F0B-DEBE-4C096E4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4EE9-9D37-FD2F-60D1-5957AD1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922D-161E-27ED-803F-0EDB031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1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CA4F3-A419-4B9D-7AA4-EB5934FE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F7DE-7D56-79A1-D917-B9136D73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6BD4-2EC4-7D2C-613B-AC2E287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1A17-29F3-BF2D-1127-05432DC4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5E25-A656-2962-D8D9-4AFE9C24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65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AC98-0644-4A1E-FA39-0E53086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5D50-AB5E-D947-8781-5BAE564E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3A522-82C8-CA48-419C-C3D495A6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2C7A-4864-EB2D-6887-9992B376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FBAB-DAD5-601C-D75F-AB2DB36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6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CCD-F994-5E71-88B1-AEC48C23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DEC2-4A2E-52BA-BB5A-DD1935024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A6E9-06F4-7653-AE33-CF6F07B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6728-6501-A1CC-0CE9-9585D864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7FCF-9EA1-A2D7-5ECF-7FD2A51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54D1-A579-947D-4E65-95CC2122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84CF-82E9-4668-4FBB-DD916AE3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06A53-96E3-D70F-5990-35999DE4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97B1D-919D-A7FF-9F41-7FA8AF28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6E5AB-103B-3190-CCD9-BAD436D9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9DF5-6A20-65D0-BA5C-010EC32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9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0232-A4AF-7586-E46E-4B1A66F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0444-B498-EBD6-8CE2-11ACFA48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E733D-3819-BEE7-6CDE-89BC9F59B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08DF4-25F8-274D-11D8-D57D3C20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48F30-706D-A515-9F3C-B13D3DFF7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DE46-37A6-7A2F-90B2-F9B610B9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E1451-A6A5-F1C3-B66F-AFB4D0FA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64BB-C499-6F73-446A-CD20C22B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1C50-5E6C-3A37-5518-AF82A34F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3D8C4-692A-AC36-8368-4F9587DA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8465-55DB-4598-2188-B337531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36764-5DFF-FE8E-2272-F5CA441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3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448E8-3656-7A21-A3A0-802BD484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75526-715E-4ADD-B4DA-E30471E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0C76-6D29-FB75-39EF-A2DA7A4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5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C7F5-A2AF-B092-63A0-4E2B6C73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C106-4A30-141B-0140-006A2AD1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6906-78E9-14CC-6DEA-95BD8D5A1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8B1A-578D-94F1-FDFA-7244D19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85153-1B36-BC19-2544-182072B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4B762-8323-23A8-FAC3-0EECBE77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2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610C-46B0-9F1F-09DE-23D0D00C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7796-C7CB-47C8-1BB9-9DA729A92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8CFAB-AB51-278A-075A-74B3975D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717C-9196-80E9-6AAF-583B1BF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959F-8F1C-0A60-AECA-80D0FE9E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980F7-8C77-79A0-304E-C2B14EDB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0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45CE7-10C6-E8F8-ECD7-E0BD0E25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4E014-F292-8CA6-E3D9-4BAE4403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5FB7-3D0E-87DF-8CAF-51AB78CEE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EB172-79D2-4F9B-88D7-A5D8E6E724C3}" type="datetimeFigureOut">
              <a:rPr lang="en-CA" smtClean="0"/>
              <a:t>2024-04-14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344D-A6CB-0C24-FB24-E60024A4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E5D4-53A4-920D-97F4-FD11399D7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A2DEC-84AD-4436-B34A-A1DB872B27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uconnect.in/news/heaviest-reactor-in-world-by-eil-vizag-refinery-modernization-project/2696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facebook.com/EngineersIND/photos/a.305087833019979/1593260980869318/?type=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mcw.com/images/39-Logistics/44211-LC-Max-Reactors.webp" TargetMode="External"/><Relationship Id="rId2" Type="http://schemas.openxmlformats.org/officeDocument/2006/relationships/hyperlink" Target="https://www.psuconnect.in/news/heaviest-reactor-in-world-by-eil-vizag-refinery-modernization-project/2696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feed/update/urn:li:activity:687130200929170227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&amp;T HEAVY ENGINEERING FLAGS OFF WORLD'S HEAVIEST LC-MAX REACTORS AHEAD OF SCHEDULE">
            <a:extLst>
              <a:ext uri="{FF2B5EF4-FFF2-40B4-BE49-F238E27FC236}">
                <a16:creationId xmlns:a16="http://schemas.microsoft.com/office/drawing/2014/main" id="{26B3A221-D822-2445-F6E3-BDC35629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77" y="115373"/>
            <a:ext cx="8795703" cy="630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161E7F-91CF-C156-9E1B-4475C91E1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15372"/>
            <a:ext cx="6614160" cy="32356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/>
              <a:t>Project Detail:</a:t>
            </a:r>
            <a:r>
              <a:rPr lang="en-US" dirty="0"/>
              <a:t> HPCL Vizag refinery revamp</a:t>
            </a:r>
          </a:p>
          <a:p>
            <a:pPr algn="l"/>
            <a:r>
              <a:rPr lang="en-US" b="1" dirty="0"/>
              <a:t>Technology licensor: </a:t>
            </a:r>
            <a:r>
              <a:rPr lang="en-US" dirty="0"/>
              <a:t>Chevron Lummus Global</a:t>
            </a:r>
          </a:p>
          <a:p>
            <a:pPr algn="l"/>
            <a:r>
              <a:rPr lang="en-US" b="1" dirty="0"/>
              <a:t>Manufacturer: </a:t>
            </a:r>
            <a:r>
              <a:rPr lang="en-US" dirty="0"/>
              <a:t>L&amp;T Heavy Engineering</a:t>
            </a:r>
          </a:p>
          <a:p>
            <a:pPr algn="l"/>
            <a:r>
              <a:rPr lang="en-US" b="1" dirty="0"/>
              <a:t>Key statistics:</a:t>
            </a:r>
          </a:p>
          <a:p>
            <a:pPr algn="l"/>
            <a:r>
              <a:rPr lang="en-US" dirty="0"/>
              <a:t>	3 reactors over 2300 Tons each</a:t>
            </a:r>
          </a:p>
          <a:p>
            <a:pPr algn="l"/>
            <a:r>
              <a:rPr lang="en-US" dirty="0"/>
              <a:t>	2 reactors over 1200 Tons each</a:t>
            </a:r>
          </a:p>
          <a:p>
            <a:pPr algn="l"/>
            <a:r>
              <a:rPr lang="en-US" dirty="0"/>
              <a:t>	Material of Construction: Cr-Mo-V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D4B9B-5B52-CA93-28B1-00DE2F7FB3CC}"/>
              </a:ext>
            </a:extLst>
          </p:cNvPr>
          <p:cNvSpPr txBox="1"/>
          <p:nvPr/>
        </p:nvSpPr>
        <p:spPr>
          <a:xfrm>
            <a:off x="254000" y="637329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LC-Max Reactor: Heaviest reactor in world by EIL, Vizag Refinery Modernization Project (psuconnect.in)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5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68B-132B-9EC8-5787-CD45E1A9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680"/>
          </a:xfrm>
        </p:spPr>
        <p:txBody>
          <a:bodyPr/>
          <a:lstStyle/>
          <a:p>
            <a:pPr algn="ctr"/>
            <a:r>
              <a:rPr lang="en-US" sz="2800" b="1" dirty="0"/>
              <a:t>Stress analysis of Head &amp; Nozzle junction ASME Section VIII Div 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FBD6-4125-389A-9DC3-F2FF884B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1"/>
            <a:ext cx="10515600" cy="1920239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Evaluated for protection against:</a:t>
            </a:r>
          </a:p>
          <a:p>
            <a:pPr marL="803275" indent="-514350">
              <a:buFont typeface="+mj-lt"/>
              <a:buAutoNum type="arabicPeriod"/>
            </a:pPr>
            <a:r>
              <a:rPr lang="en-US" sz="2200" dirty="0"/>
              <a:t>Plastic collapse</a:t>
            </a:r>
          </a:p>
          <a:p>
            <a:pPr marL="803275" indent="-514350">
              <a:buFont typeface="+mj-lt"/>
              <a:buAutoNum type="arabicPeriod"/>
            </a:pPr>
            <a:r>
              <a:rPr lang="en-US" sz="2200" dirty="0"/>
              <a:t>Thermal Ratcheting</a:t>
            </a:r>
          </a:p>
          <a:p>
            <a:pPr marL="803275" indent="-514350">
              <a:buFont typeface="+mj-lt"/>
              <a:buAutoNum type="arabicPeriod"/>
            </a:pPr>
            <a:r>
              <a:rPr lang="en-US" sz="2200" dirty="0"/>
              <a:t>Local failure</a:t>
            </a:r>
          </a:p>
          <a:p>
            <a:pPr marL="803275" indent="-514350">
              <a:buFont typeface="+mj-lt"/>
              <a:buAutoNum type="arabicPeriod"/>
            </a:pPr>
            <a:r>
              <a:rPr lang="en-US" sz="2200" dirty="0"/>
              <a:t>Fatigue accumulation</a:t>
            </a: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65DAA-190D-5D5F-2545-72FC8AF1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11" y="2832854"/>
            <a:ext cx="9245778" cy="3653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E2142A-80C6-83A7-9F7D-0067C03731AC}"/>
              </a:ext>
            </a:extLst>
          </p:cNvPr>
          <p:cNvSpPr txBox="1"/>
          <p:nvPr/>
        </p:nvSpPr>
        <p:spPr>
          <a:xfrm>
            <a:off x="0" y="6486220"/>
            <a:ext cx="845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Engineers India Limited added a... - Engineers India Limited (facebook.com)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75222-1406-DFF0-C6B6-F43CC594EFD5}"/>
              </a:ext>
            </a:extLst>
          </p:cNvPr>
          <p:cNvSpPr txBox="1"/>
          <p:nvPr/>
        </p:nvSpPr>
        <p:spPr>
          <a:xfrm>
            <a:off x="6258560" y="705463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advancement:</a:t>
            </a:r>
          </a:p>
          <a:p>
            <a:r>
              <a:rPr lang="en-US" sz="2400" dirty="0"/>
              <a:t>Automated data acquisition using python scripts, reducing post-processing and report preparation times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710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68B-132B-9EC8-5787-CD45E1A9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680"/>
          </a:xfrm>
        </p:spPr>
        <p:txBody>
          <a:bodyPr/>
          <a:lstStyle/>
          <a:p>
            <a:pPr algn="ctr"/>
            <a:r>
              <a:rPr lang="en-US" sz="2800" b="1" dirty="0"/>
              <a:t>Reactor transportation simulation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FBD6-4125-389A-9DC3-F2FF884B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81"/>
            <a:ext cx="10515600" cy="1920239"/>
          </a:xfrm>
        </p:spPr>
        <p:txBody>
          <a:bodyPr>
            <a:normAutofit/>
          </a:bodyPr>
          <a:lstStyle/>
          <a:p>
            <a:r>
              <a:rPr lang="en-US" sz="2200" dirty="0"/>
              <a:t>Iterative design and optimization of transportation arrangement including:</a:t>
            </a:r>
          </a:p>
          <a:p>
            <a:pPr marL="741363" indent="-457200">
              <a:buFont typeface="+mj-lt"/>
              <a:buAutoNum type="arabicPeriod"/>
            </a:pPr>
            <a:r>
              <a:rPr lang="en-US" sz="2200" dirty="0"/>
              <a:t>Transportation load case evaluation (Handling, road transport, ocean transport)</a:t>
            </a:r>
          </a:p>
          <a:p>
            <a:pPr marL="741363" indent="-457200">
              <a:buFont typeface="+mj-lt"/>
              <a:buAutoNum type="arabicPeriod"/>
            </a:pPr>
            <a:r>
              <a:rPr lang="en-US" sz="2200" dirty="0"/>
              <a:t>Saddle design</a:t>
            </a:r>
          </a:p>
          <a:p>
            <a:pPr marL="741363" indent="-457200">
              <a:buFont typeface="+mj-lt"/>
              <a:buAutoNum type="arabicPeriod"/>
            </a:pPr>
            <a:r>
              <a:rPr lang="en-US" sz="2200" dirty="0"/>
              <a:t>Jack stools design</a:t>
            </a:r>
          </a:p>
          <a:p>
            <a:pPr marL="457200" indent="-457200">
              <a:buFont typeface="+mj-lt"/>
              <a:buAutoNum type="arabicPeriod"/>
            </a:pPr>
            <a:endParaRPr lang="en-CA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2142A-80C6-83A7-9F7D-0067C03731AC}"/>
              </a:ext>
            </a:extLst>
          </p:cNvPr>
          <p:cNvSpPr txBox="1"/>
          <p:nvPr/>
        </p:nvSpPr>
        <p:spPr>
          <a:xfrm>
            <a:off x="0" y="6313501"/>
            <a:ext cx="1114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LC-Max Reactor: Heaviest reactor in world by EIL, Vizag Refinery Modernization Project (psuconnect.in)</a:t>
            </a:r>
            <a:endParaRPr lang="en-US" dirty="0"/>
          </a:p>
          <a:p>
            <a:r>
              <a:rPr lang="en-US" dirty="0">
                <a:hlinkClick r:id="rId3"/>
              </a:rPr>
              <a:t>                </a:t>
            </a:r>
            <a:r>
              <a:rPr lang="en-CA" dirty="0">
                <a:hlinkClick r:id="rId3"/>
              </a:rPr>
              <a:t> 44211-LC-Max-Reactors.webp (800×600) (nbmcw.com)</a:t>
            </a:r>
            <a:endParaRPr lang="en-CA" dirty="0"/>
          </a:p>
        </p:txBody>
      </p:sp>
      <p:pic>
        <p:nvPicPr>
          <p:cNvPr id="4" name="Picture 2" descr="L&amp;T HEAVY ENGINEERING FLAGS OFF WORLD'S HEAVIEST LC-MAX REACTORS AHEAD OF SCHEDULE">
            <a:extLst>
              <a:ext uri="{FF2B5EF4-FFF2-40B4-BE49-F238E27FC236}">
                <a16:creationId xmlns:a16="http://schemas.microsoft.com/office/drawing/2014/main" id="{4373FF64-5C56-AD93-CEA6-F4323325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" y="2506838"/>
            <a:ext cx="5310823" cy="38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DEBDF-CF3E-4564-8991-232996A17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06838"/>
            <a:ext cx="5101553" cy="38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68B-132B-9EC8-5787-CD45E1A9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680"/>
          </a:xfrm>
        </p:spPr>
        <p:txBody>
          <a:bodyPr/>
          <a:lstStyle/>
          <a:p>
            <a:pPr algn="ctr"/>
            <a:r>
              <a:rPr lang="en-US" sz="2800" b="1" dirty="0"/>
              <a:t>Reactor lifting simulation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FBD6-4125-389A-9DC3-F2FF884B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119" y="741681"/>
            <a:ext cx="6209347" cy="534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Iterative design of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Top lug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Tailing lugs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Reactor stiffeners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New internal benchmark for lifting simulation:</a:t>
            </a:r>
          </a:p>
          <a:p>
            <a:pPr marL="0" indent="0" algn="ctr">
              <a:buNone/>
            </a:pPr>
            <a:r>
              <a:rPr lang="en-US" sz="2200" b="1" dirty="0"/>
              <a:t>Old method: </a:t>
            </a:r>
          </a:p>
          <a:p>
            <a:pPr marL="0" indent="0" algn="ctr">
              <a:buNone/>
            </a:pPr>
            <a:r>
              <a:rPr lang="en-US" sz="2200" dirty="0"/>
              <a:t>Stresses evaluated for </a:t>
            </a:r>
            <a:r>
              <a:rPr lang="en-US" sz="2200" b="1" dirty="0"/>
              <a:t>4 load cases </a:t>
            </a:r>
            <a:r>
              <a:rPr lang="en-US" sz="2200" dirty="0"/>
              <a:t>only: </a:t>
            </a:r>
          </a:p>
          <a:p>
            <a:pPr marL="0" indent="0" algn="ctr">
              <a:buNone/>
            </a:pPr>
            <a:r>
              <a:rPr lang="en-US" sz="2200" dirty="0"/>
              <a:t>0°, max </a:t>
            </a:r>
            <a:r>
              <a:rPr lang="en-US" sz="2200" dirty="0" err="1"/>
              <a:t>F_horizontal</a:t>
            </a:r>
            <a:r>
              <a:rPr lang="en-US" sz="2200" dirty="0"/>
              <a:t>, max </a:t>
            </a:r>
            <a:r>
              <a:rPr lang="en-US" sz="2200" dirty="0" err="1"/>
              <a:t>F_vertical</a:t>
            </a:r>
            <a:r>
              <a:rPr lang="en-US" sz="2200" dirty="0"/>
              <a:t>, 90°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b="1" dirty="0"/>
              <a:t>New method: </a:t>
            </a:r>
          </a:p>
          <a:p>
            <a:pPr marL="0" indent="0">
              <a:buNone/>
            </a:pPr>
            <a:r>
              <a:rPr lang="en-US" sz="2200" dirty="0"/>
              <a:t>Prepared python script to evaluate stresses at every 5° increments (</a:t>
            </a:r>
            <a:r>
              <a:rPr lang="en-US" sz="2200" b="1" dirty="0"/>
              <a:t>19 load cases</a:t>
            </a:r>
            <a:r>
              <a:rPr lang="en-US" sz="2200" dirty="0"/>
              <a:t>) form horizontal to vertical</a:t>
            </a:r>
          </a:p>
          <a:p>
            <a:pPr marL="0" indent="0">
              <a:buNone/>
            </a:pPr>
            <a:r>
              <a:rPr lang="en-US" sz="2200" b="1" dirty="0"/>
              <a:t>Advantages: </a:t>
            </a:r>
            <a:r>
              <a:rPr lang="en-US" sz="2200" dirty="0"/>
              <a:t>Accurate simulation in similar time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CA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large yellow crane in a factory&#10;&#10;Description automatically generated with medium confidence">
            <a:extLst>
              <a:ext uri="{FF2B5EF4-FFF2-40B4-BE49-F238E27FC236}">
                <a16:creationId xmlns:a16="http://schemas.microsoft.com/office/drawing/2014/main" id="{D219004C-1839-0AA9-B5A4-AE33AA95A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" y="741681"/>
            <a:ext cx="5003800" cy="5516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B73C8-F988-2472-CFE8-94779C0A2EA9}"/>
              </a:ext>
            </a:extLst>
          </p:cNvPr>
          <p:cNvSpPr txBox="1"/>
          <p:nvPr/>
        </p:nvSpPr>
        <p:spPr>
          <a:xfrm>
            <a:off x="140653" y="6373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Source: Post | Feed | LinkedIn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438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Stress analysis of Head &amp; Nozzle junction ASME Section VIII Div 2</vt:lpstr>
      <vt:lpstr>Reactor transportation simulation</vt:lpstr>
      <vt:lpstr>Reactor lifting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Dhruvin Dankhara</dc:creator>
  <cp:lastModifiedBy>Dhruvin Dankhara</cp:lastModifiedBy>
  <cp:revision>9</cp:revision>
  <dcterms:created xsi:type="dcterms:W3CDTF">2024-04-14T16:28:18Z</dcterms:created>
  <dcterms:modified xsi:type="dcterms:W3CDTF">2024-04-14T17:14:05Z</dcterms:modified>
</cp:coreProperties>
</file>