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8" r:id="rId3"/>
    <p:sldId id="259" r:id="rId4"/>
    <p:sldId id="256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2" autoAdjust="0"/>
    <p:restoredTop sz="94660"/>
  </p:normalViewPr>
  <p:slideViewPr>
    <p:cSldViewPr snapToGrid="0">
      <p:cViewPr varScale="1">
        <p:scale>
          <a:sx n="37" d="100"/>
          <a:sy n="37" d="100"/>
        </p:scale>
        <p:origin x="72" y="10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heer Shah" userId="6ce60c4993e43be7" providerId="LiveId" clId="{24338399-44CB-41B8-8DC6-7B0EF8F30D7C}"/>
    <pc:docChg chg="modSld">
      <pc:chgData name="Dheer Shah" userId="6ce60c4993e43be7" providerId="LiveId" clId="{24338399-44CB-41B8-8DC6-7B0EF8F30D7C}" dt="2024-08-20T00:50:56.822" v="2" actId="1076"/>
      <pc:docMkLst>
        <pc:docMk/>
      </pc:docMkLst>
      <pc:sldChg chg="modSp mod">
        <pc:chgData name="Dheer Shah" userId="6ce60c4993e43be7" providerId="LiveId" clId="{24338399-44CB-41B8-8DC6-7B0EF8F30D7C}" dt="2024-08-20T00:50:56.822" v="2" actId="1076"/>
        <pc:sldMkLst>
          <pc:docMk/>
          <pc:sldMk cId="88455726" sldId="259"/>
        </pc:sldMkLst>
        <pc:spChg chg="mod">
          <ac:chgData name="Dheer Shah" userId="6ce60c4993e43be7" providerId="LiveId" clId="{24338399-44CB-41B8-8DC6-7B0EF8F30D7C}" dt="2024-08-20T00:50:56.822" v="2" actId="1076"/>
          <ac:spMkLst>
            <pc:docMk/>
            <pc:sldMk cId="88455726" sldId="259"/>
            <ac:spMk id="4" creationId="{ED94339E-9093-7637-16F2-8C6A2766003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164F9-462E-9E5E-B76F-DE22698B90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3C33D0-7317-0CD0-9486-181CAE3C02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3D692-C9F5-2491-26E0-97ED563FB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94B32-9F83-4EBB-BC9B-49B71372F3CC}" type="datetimeFigureOut">
              <a:rPr lang="en-CA" smtClean="0"/>
              <a:t>2024-08-19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84F1E7-09B1-C270-283F-47907B7C7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B24541-A9DE-246A-171F-F88FA2D9A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91579-0854-4D74-86B5-ABAC3C45BD0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9298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D1EDA-40E6-FFDB-697A-276B50D40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EFDE49-2A5B-95B2-B641-447FF3EA4A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53FF1C-E50F-DCFF-B19F-91DB81212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94B32-9F83-4EBB-BC9B-49B71372F3CC}" type="datetimeFigureOut">
              <a:rPr lang="en-CA" smtClean="0"/>
              <a:t>2024-08-19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27960A-21D5-9FB5-EFC6-538468653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5D2397-F74C-B98B-6B91-08B911576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91579-0854-4D74-86B5-ABAC3C45BD0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83964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D0AA09-86B3-C8C0-B281-6517540876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B2C1C5-5504-9107-5489-ADCE59569B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4BD20B-A4DF-FE64-3B75-FD881C12D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94B32-9F83-4EBB-BC9B-49B71372F3CC}" type="datetimeFigureOut">
              <a:rPr lang="en-CA" smtClean="0"/>
              <a:t>2024-08-19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2A3D7-AC3E-9BAC-4381-2ED8A93F1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E328E-DFED-37C3-A6E8-31F58BC6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91579-0854-4D74-86B5-ABAC3C45BD0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71063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D79C9-E133-5C50-EF3C-90D19B2FD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41861-B4EB-4B45-E3D0-AC2C4A15F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B0BEA0-AE50-BDD8-7498-1D6FFEB55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94B32-9F83-4EBB-BC9B-49B71372F3CC}" type="datetimeFigureOut">
              <a:rPr lang="en-CA" smtClean="0"/>
              <a:t>2024-08-19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434BA-4BBD-6C66-C6A0-C3BE0E11F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5A9814-6B20-5B28-CB20-444DA910B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91579-0854-4D74-86B5-ABAC3C45BD0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3984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BF353-C0DF-D7D0-E7B4-89AC37B35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DF8F8B-5743-EF09-03AA-345EA2BDF8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E302AE-E402-B922-F976-C0B9912A6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94B32-9F83-4EBB-BC9B-49B71372F3CC}" type="datetimeFigureOut">
              <a:rPr lang="en-CA" smtClean="0"/>
              <a:t>2024-08-19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DE40E6-7EB6-DA3B-CA27-EDA546196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D5E28-964F-42C4-F1B9-7DD5B99A5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91579-0854-4D74-86B5-ABAC3C45BD0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32035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FD704-8BE4-EE8C-E1C2-2FEBEA971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99C72-00BB-49A1-48FF-8ECAD08880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10A224-70B2-33AB-802B-885B404554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24597D-3143-F7A9-1065-EF177B482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94B32-9F83-4EBB-BC9B-49B71372F3CC}" type="datetimeFigureOut">
              <a:rPr lang="en-CA" smtClean="0"/>
              <a:t>2024-08-19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1BA20E-F54B-89FC-3BC8-006FF59BE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46AF28-B01B-69B7-EB4A-C50A625F9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91579-0854-4D74-86B5-ABAC3C45BD0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12656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F7D65-AF72-CAD1-55C3-C1845FA50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60DCF-BB14-D8E8-A08B-3E623430A1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3E288E-F7E5-5F96-9CB7-FEB844392C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6C71E4-1248-6D26-EB47-D4B541ECD5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12A69D-B92D-B0C5-5AAB-6A763AE536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96C46F-8C92-A251-AB15-9CC234263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94B32-9F83-4EBB-BC9B-49B71372F3CC}" type="datetimeFigureOut">
              <a:rPr lang="en-CA" smtClean="0"/>
              <a:t>2024-08-19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88DEAA-F2C4-51B6-CBA1-AEA96150B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89844C-3F41-C1C4-B408-FEC56E865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91579-0854-4D74-86B5-ABAC3C45BD0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05374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D1123-E00D-C988-133F-77831CDF4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037B2C-C4DE-FE96-4494-AF6340863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94B32-9F83-4EBB-BC9B-49B71372F3CC}" type="datetimeFigureOut">
              <a:rPr lang="en-CA" smtClean="0"/>
              <a:t>2024-08-19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DA40E8-379F-9A73-C743-F40667DE8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B50779-E3CB-5202-CF5B-0792D6520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91579-0854-4D74-86B5-ABAC3C45BD0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4988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1D6FC8-825A-5B1A-2A56-93A863465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94B32-9F83-4EBB-BC9B-49B71372F3CC}" type="datetimeFigureOut">
              <a:rPr lang="en-CA" smtClean="0"/>
              <a:t>2024-08-19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324F73-6A29-2FAB-7A3E-A292222E3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57512E-D76F-30F5-8D4E-7A0D2CEA0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91579-0854-4D74-86B5-ABAC3C45BD0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11974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1BEA5-F8DC-9896-2659-C402A998F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B11ED-B455-87AA-0B89-C1F1571BB7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6B4CB7-4E99-EBF6-6CEF-4AB0203220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E22DE7-B31E-B5D3-B1A8-600A210A3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94B32-9F83-4EBB-BC9B-49B71372F3CC}" type="datetimeFigureOut">
              <a:rPr lang="en-CA" smtClean="0"/>
              <a:t>2024-08-19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A85CFE-FB25-E318-4B92-6B8C0B84D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DA7E77-BD0B-C93B-B5EE-986B13282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91579-0854-4D74-86B5-ABAC3C45BD0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88748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E0BF1-6F4D-4C1E-205F-2836EE851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CE6B0B-5664-6A56-757C-0BDE78600D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580548-0C16-BFDB-1E8B-709FFBFA70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588BF5-E5F9-D143-B909-849FC1498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94B32-9F83-4EBB-BC9B-49B71372F3CC}" type="datetimeFigureOut">
              <a:rPr lang="en-CA" smtClean="0"/>
              <a:t>2024-08-19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033FAE-D129-7E5F-4F0C-DCBC74977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499086-0D29-5CEA-F405-F3C8FAC62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91579-0854-4D74-86B5-ABAC3C45BD0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46031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F9AE07-6A1B-EEBE-1A4F-9CECD6BF9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B991FC-681F-2D65-AB8A-91011DA74E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DF1485-BB23-F2CB-7F8B-12ACCF3ACA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294B32-9F83-4EBB-BC9B-49B71372F3CC}" type="datetimeFigureOut">
              <a:rPr lang="en-CA" smtClean="0"/>
              <a:t>2024-08-19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B80386-5578-3D98-D010-86B1BF775C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9C7746-5FAB-1C83-D4F0-EBDC97348A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E91579-0854-4D74-86B5-ABAC3C45BD0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7600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03A374BD-2E2C-9A06-E983-DA86C8601F4C}"/>
              </a:ext>
            </a:extLst>
          </p:cNvPr>
          <p:cNvSpPr txBox="1">
            <a:spLocks/>
          </p:cNvSpPr>
          <p:nvPr/>
        </p:nvSpPr>
        <p:spPr>
          <a:xfrm>
            <a:off x="227732" y="37768"/>
            <a:ext cx="11964268" cy="109529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/>
              <a:t>Automating Data Collection and Visualization for City of Vancouver Programs</a:t>
            </a:r>
            <a:endParaRPr lang="en-CA" sz="4800" dirty="0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22A4179C-E82C-01CF-818D-C1984CDED3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0042" y="1133061"/>
            <a:ext cx="11964268" cy="2392382"/>
          </a:xfrm>
        </p:spPr>
        <p:txBody>
          <a:bodyPr>
            <a:normAutofit fontScale="77500" lnSpcReduction="20000"/>
          </a:bodyPr>
          <a:lstStyle/>
          <a:p>
            <a:pPr algn="l"/>
            <a:endParaRPr lang="en-US" sz="42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600" dirty="0"/>
              <a:t>Objective: Create a streamlined process that automatically fetches data, loads it into a PostgreSQL database, and visualizes it in Power BI.</a:t>
            </a:r>
          </a:p>
          <a:p>
            <a:pPr algn="l"/>
            <a:endParaRPr lang="en-US" sz="36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600" dirty="0"/>
              <a:t>Skills showcased: </a:t>
            </a:r>
            <a:r>
              <a:rPr lang="en-US" sz="3600" b="1" dirty="0"/>
              <a:t>Python</a:t>
            </a:r>
            <a:r>
              <a:rPr lang="en-US" sz="3600" dirty="0"/>
              <a:t> for data extraction, </a:t>
            </a:r>
            <a:r>
              <a:rPr lang="en-US" sz="3600" b="1" dirty="0"/>
              <a:t>PostgreSQL</a:t>
            </a:r>
            <a:r>
              <a:rPr lang="en-US" sz="3600" dirty="0"/>
              <a:t> for database management, and </a:t>
            </a:r>
            <a:r>
              <a:rPr lang="en-US" sz="3600" b="1" dirty="0"/>
              <a:t>Power</a:t>
            </a:r>
            <a:r>
              <a:rPr lang="en-US" sz="3600" dirty="0"/>
              <a:t> </a:t>
            </a:r>
            <a:r>
              <a:rPr lang="en-US" sz="3600" b="1" dirty="0"/>
              <a:t>BI</a:t>
            </a:r>
            <a:r>
              <a:rPr lang="en-US" sz="3600" dirty="0"/>
              <a:t> for data analysis and visualization.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CA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2A197E3-D8D6-6D8D-25AC-731EAD3135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034" y="3429000"/>
            <a:ext cx="9679985" cy="3391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76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1989A-F075-EDD3-B697-79E8E9717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348" y="7317"/>
            <a:ext cx="11214652" cy="787813"/>
          </a:xfrm>
        </p:spPr>
        <p:txBody>
          <a:bodyPr/>
          <a:lstStyle/>
          <a:p>
            <a:r>
              <a:rPr lang="en-US" dirty="0"/>
              <a:t>Data Extraction and API Integration with Python</a:t>
            </a:r>
            <a:endParaRPr lang="en-CA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7F71A483-942F-487C-CF9D-B0284B6D8C34}"/>
              </a:ext>
            </a:extLst>
          </p:cNvPr>
          <p:cNvSpPr txBox="1">
            <a:spLocks/>
          </p:cNvSpPr>
          <p:nvPr/>
        </p:nvSpPr>
        <p:spPr>
          <a:xfrm>
            <a:off x="6293058" y="795130"/>
            <a:ext cx="5961401" cy="55973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en-US" b="1" dirty="0"/>
              <a:t>Key steps</a:t>
            </a:r>
            <a:r>
              <a:rPr lang="en-US" dirty="0"/>
              <a:t>: API requests with pagination handling to retrieve large datasets.</a:t>
            </a:r>
          </a:p>
          <a:p>
            <a:pPr marL="342900" indent="-342900"/>
            <a:r>
              <a:rPr lang="en-US" b="1" dirty="0"/>
              <a:t>Data</a:t>
            </a:r>
            <a:r>
              <a:rPr lang="en-US" dirty="0"/>
              <a:t> </a:t>
            </a:r>
            <a:r>
              <a:rPr lang="en-US" b="1" dirty="0"/>
              <a:t>cleaning</a:t>
            </a:r>
            <a:r>
              <a:rPr lang="en-US" dirty="0"/>
              <a:t> and </a:t>
            </a:r>
            <a:r>
              <a:rPr lang="en-US" b="1" dirty="0"/>
              <a:t>transformation</a:t>
            </a:r>
            <a:r>
              <a:rPr lang="en-US" dirty="0"/>
              <a:t> using Python (e.g., handling dates, booleans, and coordinates).</a:t>
            </a:r>
          </a:p>
          <a:p>
            <a:pPr marL="342900" indent="-342900"/>
            <a:r>
              <a:rPr lang="en-US" dirty="0"/>
              <a:t>Error handling and data integrity checks (e.g., identifying and fixing data types like latitude/longitude and last update date).</a:t>
            </a:r>
          </a:p>
          <a:p>
            <a:pPr marL="342900" indent="-342900"/>
            <a:r>
              <a:rPr lang="en-US" dirty="0"/>
              <a:t>Technologies used: Python, requests, json, psycopg2, geoalchemy2</a:t>
            </a:r>
          </a:p>
          <a:p>
            <a:pPr marL="342900" indent="-342900"/>
            <a:endParaRPr lang="en-US" dirty="0"/>
          </a:p>
          <a:p>
            <a:pPr marL="342900" indent="-342900"/>
            <a:endParaRPr lang="en-US" dirty="0"/>
          </a:p>
          <a:p>
            <a:pPr marL="342900" indent="-342900"/>
            <a:endParaRPr lang="en-US" dirty="0"/>
          </a:p>
          <a:p>
            <a:pPr marL="342900" indent="-342900"/>
            <a:endParaRPr lang="en-US" dirty="0"/>
          </a:p>
          <a:p>
            <a:pPr marL="342900" indent="-342900"/>
            <a:endParaRPr lang="en-US" dirty="0"/>
          </a:p>
          <a:p>
            <a:pPr marL="342900" indent="-342900"/>
            <a:endParaRPr lang="en-CA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F091A19-9101-46C9-FEC9-FB2015C4C1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505" y="795130"/>
            <a:ext cx="6199012" cy="589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023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67F8E-85BC-B695-B460-C4EE251F53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77687" y="0"/>
            <a:ext cx="12569687" cy="1113183"/>
          </a:xfrm>
        </p:spPr>
        <p:txBody>
          <a:bodyPr>
            <a:normAutofit/>
          </a:bodyPr>
          <a:lstStyle/>
          <a:p>
            <a:r>
              <a:rPr lang="en-CA" sz="5400" b="1" dirty="0"/>
              <a:t>Database Management with PostgreSQL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ED94339E-9093-7637-16F2-8C6A2766003A}"/>
              </a:ext>
            </a:extLst>
          </p:cNvPr>
          <p:cNvSpPr txBox="1">
            <a:spLocks/>
          </p:cNvSpPr>
          <p:nvPr/>
        </p:nvSpPr>
        <p:spPr>
          <a:xfrm>
            <a:off x="171911" y="1050709"/>
            <a:ext cx="5294612" cy="57448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en-US" dirty="0"/>
              <a:t>Designing and creating normalized tables in PostgreSQL (e.g., tables for community gardens, free low-cost food programs, rental standards, etc.).</a:t>
            </a:r>
          </a:p>
          <a:p>
            <a:pPr marL="342900" indent="-342900"/>
            <a:r>
              <a:rPr lang="en-CA" dirty="0"/>
              <a:t>Handling data types for efficient storage and querying (e.g., timestamps, geometry data for latitude/longitude).</a:t>
            </a:r>
            <a:endParaRPr lang="en-US" dirty="0"/>
          </a:p>
          <a:p>
            <a:pPr marL="342900" indent="-342900"/>
            <a:r>
              <a:rPr lang="en-US" dirty="0"/>
              <a:t>Automating ETL (Extract, Transform, Load) with Python scripts to regularly update the database.</a:t>
            </a:r>
          </a:p>
          <a:p>
            <a:pPr marL="342900" indent="-342900"/>
            <a:endParaRPr lang="en-US" dirty="0"/>
          </a:p>
          <a:p>
            <a:pPr marL="342900" indent="-342900"/>
            <a:endParaRPr lang="en-US" dirty="0"/>
          </a:p>
          <a:p>
            <a:pPr marL="342900" indent="-342900"/>
            <a:endParaRPr lang="en-C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BC4B7E-5E57-8FA5-7D45-DC854CFEDC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6121" y="1379906"/>
            <a:ext cx="6003968" cy="5143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55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DAAD5-AAD1-A846-41A1-8B953A2B5D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7332" y="55658"/>
            <a:ext cx="11369762" cy="1102886"/>
          </a:xfrm>
        </p:spPr>
        <p:txBody>
          <a:bodyPr/>
          <a:lstStyle/>
          <a:p>
            <a:r>
              <a:rPr lang="en-IN" dirty="0"/>
              <a:t>Interactive Power BI Dashboards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AB58AC-F0D6-C358-FCED-215931BF9A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905" y="1504858"/>
            <a:ext cx="6408295" cy="5353142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5A3187F2-2C94-FC66-0BBE-15F9CE941CFE}"/>
              </a:ext>
            </a:extLst>
          </p:cNvPr>
          <p:cNvSpPr txBox="1">
            <a:spLocks/>
          </p:cNvSpPr>
          <p:nvPr/>
        </p:nvSpPr>
        <p:spPr>
          <a:xfrm>
            <a:off x="6739467" y="1504859"/>
            <a:ext cx="5189093" cy="50075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en-US" dirty="0"/>
              <a:t>Interactive elements like </a:t>
            </a:r>
            <a:r>
              <a:rPr lang="en-US" b="1" dirty="0"/>
              <a:t>slicers</a:t>
            </a:r>
            <a:r>
              <a:rPr lang="en-US" dirty="0"/>
              <a:t> and </a:t>
            </a:r>
            <a:r>
              <a:rPr lang="en-US" b="1" dirty="0"/>
              <a:t>filters</a:t>
            </a:r>
            <a:r>
              <a:rPr lang="en-US" dirty="0"/>
              <a:t> to allow users to explore data dynamically</a:t>
            </a:r>
          </a:p>
          <a:p>
            <a:pPr marL="0" indent="0">
              <a:buNone/>
            </a:pPr>
            <a:endParaRPr lang="en-US" dirty="0"/>
          </a:p>
          <a:p>
            <a:pPr marL="342900" indent="-342900"/>
            <a:r>
              <a:rPr lang="en-US" dirty="0"/>
              <a:t>Example screenshot showcasing </a:t>
            </a:r>
            <a:r>
              <a:rPr lang="en-US" b="1" dirty="0"/>
              <a:t>community garden locations </a:t>
            </a:r>
            <a:r>
              <a:rPr lang="en-US" dirty="0"/>
              <a:t>and program distributions across geo-local areas.</a:t>
            </a:r>
          </a:p>
          <a:p>
            <a:pPr marL="342900" indent="-342900"/>
            <a:endParaRPr lang="en-US" dirty="0"/>
          </a:p>
          <a:p>
            <a:pPr marL="342900" indent="-342900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67422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2000"/>
            <a:lum/>
          </a:blip>
          <a:srcRect/>
          <a:stretch>
            <a:fillRect t="-11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84ABD-11B2-56A9-56EF-5A03FC1DFC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4702" y="141992"/>
            <a:ext cx="11627369" cy="1050704"/>
          </a:xfrm>
        </p:spPr>
        <p:txBody>
          <a:bodyPr>
            <a:normAutofit/>
          </a:bodyPr>
          <a:lstStyle/>
          <a:p>
            <a:r>
              <a:rPr lang="en-CA" sz="4800" dirty="0"/>
              <a:t>Automation and Deployment Strategy</a:t>
            </a:r>
            <a:endParaRPr lang="en-CA" sz="4800" b="1" dirty="0"/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1E0E4647-21D5-63A9-D2EB-D651D7EF447A}"/>
              </a:ext>
            </a:extLst>
          </p:cNvPr>
          <p:cNvSpPr txBox="1">
            <a:spLocks/>
          </p:cNvSpPr>
          <p:nvPr/>
        </p:nvSpPr>
        <p:spPr>
          <a:xfrm>
            <a:off x="635486" y="1609506"/>
            <a:ext cx="10921027" cy="4565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Overview of the full automated pipeline</a:t>
            </a:r>
          </a:p>
          <a:p>
            <a:pPr marL="342900" indent="-342900"/>
            <a:r>
              <a:rPr lang="en-US" dirty="0"/>
              <a:t>Scheduling Python scripts to fetch and load data into PostgreSQL regularly.</a:t>
            </a:r>
          </a:p>
          <a:p>
            <a:pPr marL="342900" indent="-342900"/>
            <a:r>
              <a:rPr lang="en-US" dirty="0"/>
              <a:t>Automating data refreshes in Power BI to keep dashboards up to date.</a:t>
            </a:r>
          </a:p>
          <a:p>
            <a:pPr marL="342900" indent="-342900"/>
            <a:r>
              <a:rPr lang="en-US" dirty="0"/>
              <a:t>Strategy for maintaining data integrity (e.g., monitoring API changes, updating ETL scripts).</a:t>
            </a:r>
          </a:p>
          <a:p>
            <a:pPr marL="0" indent="0">
              <a:buNone/>
            </a:pPr>
            <a:r>
              <a:rPr lang="en-US" b="1" dirty="0"/>
              <a:t>Key benefits of the solution</a:t>
            </a:r>
          </a:p>
          <a:p>
            <a:pPr marL="342900" indent="-342900"/>
            <a:r>
              <a:rPr lang="en-US" dirty="0"/>
              <a:t>Scalable and repeatable workflow.</a:t>
            </a:r>
          </a:p>
          <a:p>
            <a:pPr marL="342900" indent="-342900"/>
            <a:r>
              <a:rPr lang="en-US" dirty="0"/>
              <a:t>Real-time data analysis and visualization for stakeholders.</a:t>
            </a:r>
          </a:p>
          <a:p>
            <a:pPr marL="342900" indent="-342900"/>
            <a:endParaRPr lang="en-US" dirty="0"/>
          </a:p>
          <a:p>
            <a:pPr marL="342900" indent="-342900"/>
            <a:endParaRPr lang="en-US" dirty="0"/>
          </a:p>
          <a:p>
            <a:pPr marL="342900" indent="-342900"/>
            <a:endParaRPr lang="en-US" dirty="0"/>
          </a:p>
          <a:p>
            <a:pPr marL="342900" indent="-342900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17384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305</Words>
  <Application>Microsoft Office PowerPoint</Application>
  <PresentationFormat>Widescreen</PresentationFormat>
  <Paragraphs>33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Data Extraction and API Integration with Python</vt:lpstr>
      <vt:lpstr>Database Management with PostgreSQL</vt:lpstr>
      <vt:lpstr>Interactive Power BI Dashboards</vt:lpstr>
      <vt:lpstr>Automation and Deployment Strategy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Dheer Shah</dc:creator>
  <cp:lastModifiedBy>Dheer Shah</cp:lastModifiedBy>
  <cp:revision>1</cp:revision>
  <dcterms:created xsi:type="dcterms:W3CDTF">2024-08-20T00:34:21Z</dcterms:created>
  <dcterms:modified xsi:type="dcterms:W3CDTF">2024-08-20T01:18:00Z</dcterms:modified>
</cp:coreProperties>
</file>