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13"/>
  </p:notesMasterIdLst>
  <p:handoutMasterIdLst>
    <p:handoutMasterId r:id="rId14"/>
  </p:handoutMasterIdLst>
  <p:sldIdLst>
    <p:sldId id="257" r:id="rId3"/>
    <p:sldId id="334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52282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1062252" cy="804337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29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3852" y="635634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roquestcombo.safaribooksonline.com.library.sheridanc.on.ca/book/programming/visual-csharp/9780134628820/20-generics/p700101285300000000000000000aace_html?uicode=sheridanip" TargetMode="External"/><Relationship Id="rId2" Type="http://schemas.openxmlformats.org/officeDocument/2006/relationships/hyperlink" Target="http://proquestcombo.safaribooksonline.com.library.sheridanc.on.ca/book/programming/visual-csharp/9780134628820/20-generics/p700101285300000000000000000aa8f_html?uicode=sheridan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624"/>
            <a:ext cx="9144000" cy="2950586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chemeClr val="accent5"/>
                </a:solidFill>
                <a:latin typeface="Eras Demi ITC" panose="020B0805030504020804" pitchFamily="34" charset="0"/>
              </a:rPr>
              <a:t>Generics</a:t>
            </a:r>
            <a:r>
              <a:rPr lang="en-US" sz="8800" b="1" dirty="0" smtClean="0"/>
              <a:t/>
            </a:r>
            <a:br>
              <a:rPr lang="en-US" sz="8800" b="1" dirty="0" smtClean="0"/>
            </a:br>
            <a:r>
              <a:rPr lang="en-US" sz="8800" b="1" dirty="0" smtClean="0"/>
              <a:t>in C#</a:t>
            </a:r>
            <a:endParaRPr lang="en-US" sz="5300" b="1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2998" y="6356352"/>
            <a:ext cx="2895600" cy="365125"/>
          </a:xfrm>
        </p:spPr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3852" y="6356351"/>
            <a:ext cx="327660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5" y="0"/>
            <a:ext cx="11642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1"/>
            <a:ext cx="11062252" cy="55347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Since the release of .NET 2.0, .NET has supported </a:t>
            </a:r>
            <a:r>
              <a:rPr lang="en-US" dirty="0" smtClean="0"/>
              <a:t>generics.</a:t>
            </a:r>
          </a:p>
          <a:p>
            <a:r>
              <a:rPr lang="en-US" dirty="0" smtClean="0"/>
              <a:t>With </a:t>
            </a:r>
            <a:r>
              <a:rPr lang="en-US" dirty="0"/>
              <a:t>generics, you can create classes and methods that are independent of contained </a:t>
            </a:r>
            <a:r>
              <a:rPr lang="en-US" dirty="0" smtClean="0"/>
              <a:t>types.</a:t>
            </a:r>
          </a:p>
          <a:p>
            <a:r>
              <a:rPr lang="en-US" dirty="0" smtClean="0"/>
              <a:t>Instead </a:t>
            </a:r>
            <a:r>
              <a:rPr lang="en-US" dirty="0"/>
              <a:t>of writing a number of methods or classes with the same functionality for different types, you can create just one method or class</a:t>
            </a:r>
            <a:r>
              <a:rPr lang="en-US" dirty="0" smtClean="0"/>
              <a:t>.</a:t>
            </a:r>
          </a:p>
          <a:p>
            <a:r>
              <a:rPr lang="en-US" dirty="0"/>
              <a:t>Another option to reduce the amount of code is using the Object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However</a:t>
            </a:r>
            <a:r>
              <a:rPr lang="en-US" dirty="0"/>
              <a:t>, passing using types derived from the Object class is not type </a:t>
            </a:r>
            <a:r>
              <a:rPr lang="en-US" dirty="0" smtClean="0"/>
              <a:t>safe.</a:t>
            </a:r>
          </a:p>
          <a:p>
            <a:r>
              <a:rPr lang="en-US" dirty="0" smtClean="0"/>
              <a:t>Generic methods </a:t>
            </a:r>
            <a:r>
              <a:rPr lang="en-US" dirty="0"/>
              <a:t>make use of generic types that are replaced with specific types as </a:t>
            </a:r>
            <a:r>
              <a:rPr lang="en-US" dirty="0" smtClean="0"/>
              <a:t>needed.</a:t>
            </a:r>
          </a:p>
          <a:p>
            <a:r>
              <a:rPr lang="en-US" dirty="0" smtClean="0"/>
              <a:t>This </a:t>
            </a:r>
            <a:r>
              <a:rPr lang="en-US" dirty="0"/>
              <a:t>allows for type safety: the compiler complains if a specific type is not supported with the generic </a:t>
            </a:r>
            <a:r>
              <a:rPr lang="en-US" dirty="0" smtClean="0"/>
              <a:t>method.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54937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of the big advantages of generics is performance</a:t>
            </a:r>
            <a:r>
              <a:rPr lang="en-US" dirty="0" smtClean="0"/>
              <a:t>.</a:t>
            </a:r>
          </a:p>
          <a:p>
            <a:r>
              <a:rPr lang="en-US" dirty="0"/>
              <a:t>Using value types with non-generic </a:t>
            </a:r>
            <a:r>
              <a:rPr lang="en-US" dirty="0" smtClean="0"/>
              <a:t>methods results </a:t>
            </a:r>
            <a:r>
              <a:rPr lang="en-US" dirty="0"/>
              <a:t>in </a:t>
            </a:r>
            <a:r>
              <a:rPr lang="en-US" dirty="0">
                <a:solidFill>
                  <a:schemeClr val="accent2"/>
                </a:solidFill>
              </a:rPr>
              <a:t>boxing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unboxing</a:t>
            </a:r>
            <a:r>
              <a:rPr lang="en-US" dirty="0"/>
              <a:t> when the value type is converted to a reference type, and vice versa</a:t>
            </a:r>
            <a:r>
              <a:rPr lang="en-US" dirty="0" smtClean="0"/>
              <a:t>.</a:t>
            </a:r>
          </a:p>
          <a:p>
            <a:r>
              <a:rPr lang="en-US" dirty="0"/>
              <a:t>Value types are stored on the stack, whereas reference types are stored on the </a:t>
            </a:r>
            <a:r>
              <a:rPr lang="en-US" dirty="0" smtClean="0"/>
              <a:t>heap.</a:t>
            </a:r>
          </a:p>
          <a:p>
            <a:r>
              <a:rPr lang="en-US" dirty="0" smtClean="0"/>
              <a:t>C</a:t>
            </a:r>
            <a:r>
              <a:rPr lang="en-US" dirty="0"/>
              <a:t># classes are reference types; </a:t>
            </a:r>
            <a:r>
              <a:rPr lang="en-US" dirty="0" err="1"/>
              <a:t>structs</a:t>
            </a:r>
            <a:r>
              <a:rPr lang="en-US" dirty="0"/>
              <a:t> are value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r>
              <a:rPr lang="en-US" dirty="0"/>
              <a:t>NET makes it easy to convert value types to reference types, so you can use a value type everywhere an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 (which is a reference type) is </a:t>
            </a:r>
            <a:r>
              <a:rPr lang="en-US" dirty="0" smtClean="0"/>
              <a:t>needed.</a:t>
            </a:r>
          </a:p>
          <a:p>
            <a:r>
              <a:rPr lang="en-US" dirty="0" smtClean="0"/>
              <a:t>For </a:t>
            </a:r>
            <a:r>
              <a:rPr lang="en-US" dirty="0"/>
              <a:t>example, an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can be assigned to an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The </a:t>
            </a:r>
            <a:r>
              <a:rPr lang="en-US" i="1" dirty="0">
                <a:solidFill>
                  <a:srgbClr val="7030A0"/>
                </a:solidFill>
              </a:rPr>
              <a:t>conversion from a value type to a reference type is known as </a:t>
            </a:r>
            <a:r>
              <a:rPr lang="en-US" i="1" dirty="0" smtClean="0">
                <a:solidFill>
                  <a:srgbClr val="7030A0"/>
                </a:solidFill>
              </a:rPr>
              <a:t>boxing.</a:t>
            </a:r>
          </a:p>
          <a:p>
            <a:r>
              <a:rPr lang="en-US" dirty="0" smtClean="0"/>
              <a:t>Boxing </a:t>
            </a:r>
            <a:r>
              <a:rPr lang="en-US" dirty="0"/>
              <a:t>occurs automatically if a method requires an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 as a parameter, and a value type is </a:t>
            </a:r>
            <a:r>
              <a:rPr lang="en-US" dirty="0" smtClean="0"/>
              <a:t>passed.</a:t>
            </a:r>
          </a:p>
          <a:p>
            <a:r>
              <a:rPr lang="en-US" dirty="0" smtClean="0"/>
              <a:t>On the other hand, </a:t>
            </a:r>
            <a:r>
              <a:rPr lang="en-US" dirty="0"/>
              <a:t>a boxed value type can be converted to a value type by using </a:t>
            </a:r>
            <a:r>
              <a:rPr lang="en-US" dirty="0" smtClean="0"/>
              <a:t>unboxing.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With </a:t>
            </a:r>
            <a:r>
              <a:rPr lang="en-US" i="1" dirty="0">
                <a:solidFill>
                  <a:srgbClr val="7030A0"/>
                </a:solidFill>
              </a:rPr>
              <a:t>unboxing, the cast operator is required.</a:t>
            </a:r>
            <a:endParaRPr lang="en-CA" i="1" dirty="0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06-Feb-17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4987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Boxing is assigning a value type to </a:t>
            </a:r>
            <a:r>
              <a:rPr lang="en-US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 smtClean="0"/>
              <a:t> (reference type):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Boxing and Unboxing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06-Feb-17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804630" y="1690578"/>
            <a:ext cx="9192336" cy="14288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C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Any type can be assigned to object. This is called boxing</a:t>
            </a:r>
            <a:endParaRPr lang="en-CA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3450567"/>
            <a:ext cx="11062252" cy="109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Unboxing is assigning a reference type to value type.</a:t>
            </a:r>
          </a:p>
          <a:p>
            <a:r>
              <a:rPr lang="en-US" sz="2400" dirty="0" smtClean="0"/>
              <a:t>Unboxing requires type casting.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69672" y="4571999"/>
            <a:ext cx="11062252" cy="1509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C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object cannot be assigned to any type, need to typecast. This is unboxing</a:t>
            </a:r>
            <a:endParaRPr lang="en-CA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2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5493786"/>
          </a:xfrm>
        </p:spPr>
        <p:txBody>
          <a:bodyPr>
            <a:normAutofit/>
          </a:bodyPr>
          <a:lstStyle/>
          <a:p>
            <a:r>
              <a:rPr lang="en-US" dirty="0"/>
              <a:t>Boxing and unboxing are easy to use but have a big performance impact, especially when iterating through many items.</a:t>
            </a:r>
          </a:p>
          <a:p>
            <a:r>
              <a:rPr lang="en-US" dirty="0"/>
              <a:t>Instead of using objects</a:t>
            </a:r>
            <a:r>
              <a:rPr lang="en-US" dirty="0" smtClean="0"/>
              <a:t>, a generic method enables </a:t>
            </a:r>
            <a:r>
              <a:rPr lang="en-US" dirty="0"/>
              <a:t>you to define the </a:t>
            </a:r>
            <a:r>
              <a:rPr lang="en-US" dirty="0" smtClean="0"/>
              <a:t>type-safe method </a:t>
            </a:r>
            <a:r>
              <a:rPr lang="en-US" dirty="0"/>
              <a:t>when it is used.</a:t>
            </a:r>
            <a:endParaRPr lang="en-CA" i="1" dirty="0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Boxing and Unboxing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06-Feb-17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feature of generics is type </a:t>
            </a:r>
            <a:r>
              <a:rPr lang="en-US" dirty="0" smtClean="0"/>
              <a:t>safety.</a:t>
            </a:r>
          </a:p>
          <a:p>
            <a:r>
              <a:rPr lang="en-US" dirty="0" smtClean="0"/>
              <a:t>With a non-generic method, </a:t>
            </a:r>
            <a:r>
              <a:rPr lang="en-US" dirty="0"/>
              <a:t>if objects are used, any type can </a:t>
            </a:r>
            <a:r>
              <a:rPr lang="en-US" dirty="0" smtClean="0"/>
              <a:t>be passed to a method.</a:t>
            </a:r>
          </a:p>
          <a:p>
            <a:r>
              <a:rPr lang="en-US" dirty="0" smtClean="0"/>
              <a:t>In some contexts, this may not have relevance.</a:t>
            </a:r>
          </a:p>
          <a:p>
            <a:r>
              <a:rPr lang="en-US" dirty="0" smtClean="0"/>
              <a:t>It may also result in run-time exceptions.</a:t>
            </a:r>
            <a:endParaRPr lang="en-US" dirty="0"/>
          </a:p>
          <a:p>
            <a:r>
              <a:rPr lang="en-US" dirty="0"/>
              <a:t>Errors should be detected as early as </a:t>
            </a:r>
            <a:r>
              <a:rPr lang="en-US" dirty="0" smtClean="0"/>
              <a:t>possible.</a:t>
            </a:r>
          </a:p>
          <a:p>
            <a:r>
              <a:rPr lang="en-US" dirty="0" smtClean="0"/>
              <a:t>With </a:t>
            </a:r>
            <a:r>
              <a:rPr lang="en-US" dirty="0"/>
              <a:t>the generic </a:t>
            </a:r>
            <a:r>
              <a:rPr lang="en-US" dirty="0" smtClean="0"/>
              <a:t>method, </a:t>
            </a:r>
            <a:r>
              <a:rPr lang="en-US" dirty="0"/>
              <a:t>the generic type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defines what types are allowed.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Safety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949082"/>
          </a:xfrm>
        </p:spPr>
        <p:txBody>
          <a:bodyPr>
            <a:noAutofit/>
          </a:bodyPr>
          <a:lstStyle/>
          <a:p>
            <a:r>
              <a:rPr lang="en-CA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AreEquals</a:t>
            </a:r>
            <a:r>
              <a:rPr lang="en-CA" sz="2400" dirty="0" smtClean="0"/>
              <a:t> is a non-generic method that accepts two parameters of type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</a:rPr>
              <a:t>object</a:t>
            </a:r>
            <a:r>
              <a:rPr lang="en-CA" sz="2400" dirty="0" smtClean="0"/>
              <a:t>, and return boolean if both values are equal or not.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– Non-Generic Method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804630" y="2078635"/>
            <a:ext cx="9192336" cy="14316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AreEqual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(object value1, object value2)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value1.Equals(value2);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3688599"/>
            <a:ext cx="11062252" cy="164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The problem here is that it is not type safe.</a:t>
            </a:r>
          </a:p>
          <a:p>
            <a:r>
              <a:rPr lang="en-CA" sz="2400" dirty="0" smtClean="0"/>
              <a:t>Any type of values can be passed in for comparison.</a:t>
            </a:r>
          </a:p>
          <a:p>
            <a:r>
              <a:rPr lang="en-CA" sz="2400" dirty="0" smtClean="0"/>
              <a:t>Boxing happens as </a:t>
            </a:r>
            <a:r>
              <a:rPr lang="en-CA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CA" sz="2400" dirty="0" smtClean="0"/>
              <a:t> values are being passed to </a:t>
            </a:r>
            <a:r>
              <a:rPr lang="en-CA" sz="2400" dirty="0">
                <a:solidFill>
                  <a:schemeClr val="accent5"/>
                </a:solidFill>
                <a:latin typeface="Consolas" panose="020B0609020204030204" pitchFamily="49" charset="0"/>
              </a:rPr>
              <a:t>object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804630" y="5279302"/>
            <a:ext cx="9192336" cy="1065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bool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AreEqual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(10, 10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ok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AreEqual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(10, "hello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	</a:t>
            </a:r>
            <a:r>
              <a:rPr lang="en-CA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relevant</a:t>
            </a:r>
          </a:p>
        </p:txBody>
      </p:sp>
    </p:spTree>
    <p:extLst>
      <p:ext uri="{BB962C8B-B14F-4D97-AF65-F5344CB8AC3E}">
        <p14:creationId xmlns:p14="http://schemas.microsoft.com/office/powerpoint/2010/main" val="17909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43492"/>
            <a:ext cx="11062252" cy="949082"/>
          </a:xfrm>
        </p:spPr>
        <p:txBody>
          <a:bodyPr>
            <a:noAutofit/>
          </a:bodyPr>
          <a:lstStyle/>
          <a:p>
            <a:r>
              <a:rPr lang="en-CA" sz="2400" dirty="0"/>
              <a:t>This time, </a:t>
            </a:r>
            <a:r>
              <a:rPr lang="en-CA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AreEquals</a:t>
            </a:r>
            <a:r>
              <a:rPr lang="en-CA" sz="2400" dirty="0" smtClean="0"/>
              <a:t> is a generic method that accepts two parameters of type </a:t>
            </a:r>
            <a:r>
              <a:rPr lang="en-CA" sz="2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T</a:t>
            </a:r>
            <a:r>
              <a:rPr lang="en-CA" sz="2400" dirty="0" smtClean="0"/>
              <a:t>, and return boolean if both values are equal or not.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– Generic Method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804630" y="2078635"/>
            <a:ext cx="9192336" cy="14316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AreEqual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&lt;T&gt;(T value1, T value2)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value1.Equals(value2);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3803464"/>
            <a:ext cx="11062252" cy="103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This is a type-safe method.</a:t>
            </a:r>
          </a:p>
          <a:p>
            <a:r>
              <a:rPr lang="en-CA" sz="2400" dirty="0" smtClean="0"/>
              <a:t>No boxing happening, as </a:t>
            </a:r>
            <a:r>
              <a:rPr lang="en-CA" sz="2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CA" sz="2400" dirty="0" smtClean="0"/>
              <a:t> values are passed to </a:t>
            </a:r>
            <a:r>
              <a:rPr lang="en-CA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CA" sz="2400" dirty="0" smtClean="0"/>
              <a:t> parameters.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804630" y="4925496"/>
            <a:ext cx="9741376" cy="14128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bool result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AreEqual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10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type-safe, only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defTabSz="712788"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// values will be accepted</a:t>
            </a:r>
          </a:p>
          <a:p>
            <a:pPr marL="0" indent="0" defTabSz="712788">
              <a:spcAft>
                <a:spcPts val="0"/>
              </a:spcAft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712788"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AreEqual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&gt;(10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, "hello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	</a:t>
            </a:r>
            <a:r>
              <a:rPr lang="en-CA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Compile-time error</a:t>
            </a:r>
          </a:p>
        </p:txBody>
      </p:sp>
    </p:spTree>
    <p:extLst>
      <p:ext uri="{BB962C8B-B14F-4D97-AF65-F5344CB8AC3E}">
        <p14:creationId xmlns:p14="http://schemas.microsoft.com/office/powerpoint/2010/main" val="2624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Motivation for Generic </a:t>
            </a:r>
            <a:r>
              <a:rPr lang="en-CA" dirty="0" smtClean="0"/>
              <a:t>Methods:</a:t>
            </a:r>
            <a:endParaRPr lang="en-CA" dirty="0"/>
          </a:p>
          <a:p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proquestcombo.safaribooksonline.com.library.sheridanc.on.ca/book/programming/visual-csharp/9780134628820/20-generics/p700101285300000000000000000aa8f_html?uicode=sheridanip</a:t>
            </a:r>
            <a:r>
              <a:rPr lang="en-CA" dirty="0" smtClean="0"/>
              <a:t> </a:t>
            </a:r>
          </a:p>
          <a:p>
            <a:endParaRPr lang="en-CA" dirty="0"/>
          </a:p>
          <a:p>
            <a:r>
              <a:rPr lang="en-CA" dirty="0"/>
              <a:t>Generic-Method </a:t>
            </a:r>
            <a:r>
              <a:rPr lang="en-CA" dirty="0" smtClean="0"/>
              <a:t>Implementation:</a:t>
            </a:r>
          </a:p>
          <a:p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proquestcombo.safaribooksonline.com.library.sheridanc.on.ca/book/programming/visual-csharp/9780134628820/20-generics/p700101285300000000000000000aace_html?uicode=sheridanip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Reading Material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06-Feb-17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Amandeep Kaur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697</Words>
  <Application>Microsoft Office PowerPoint</Application>
  <PresentationFormat>Widescreen</PresentationFormat>
  <Paragraphs>100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Century Gothic</vt:lpstr>
      <vt:lpstr>Consolas</vt:lpstr>
      <vt:lpstr>Eras Demi ITC</vt:lpstr>
      <vt:lpstr>Times New Roman</vt:lpstr>
      <vt:lpstr>Trebuchet MS</vt:lpstr>
      <vt:lpstr>Wingdings</vt:lpstr>
      <vt:lpstr>Presentation level design</vt:lpstr>
      <vt:lpstr>Generics in C#</vt:lpstr>
      <vt:lpstr>Introduction</vt:lpstr>
      <vt:lpstr>Performance</vt:lpstr>
      <vt:lpstr>Boxing and Unboxing</vt:lpstr>
      <vt:lpstr>Boxing and Unboxing</vt:lpstr>
      <vt:lpstr>Type Safety</vt:lpstr>
      <vt:lpstr>Example – Non-Generic Method</vt:lpstr>
      <vt:lpstr>Example – Generic Method</vt:lpstr>
      <vt:lpstr>Online Reading Material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2017-06-05T15:47:00Z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