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53"/>
  </p:notesMasterIdLst>
  <p:handoutMasterIdLst>
    <p:handoutMasterId r:id="rId54"/>
  </p:handoutMasterIdLst>
  <p:sldIdLst>
    <p:sldId id="257" r:id="rId3"/>
    <p:sldId id="334" r:id="rId4"/>
    <p:sldId id="366" r:id="rId5"/>
    <p:sldId id="367" r:id="rId6"/>
    <p:sldId id="368" r:id="rId7"/>
    <p:sldId id="369" r:id="rId8"/>
    <p:sldId id="370" r:id="rId9"/>
    <p:sldId id="413" r:id="rId10"/>
    <p:sldId id="371" r:id="rId11"/>
    <p:sldId id="372" r:id="rId12"/>
    <p:sldId id="373" r:id="rId13"/>
    <p:sldId id="374" r:id="rId14"/>
    <p:sldId id="375" r:id="rId15"/>
    <p:sldId id="376" r:id="rId16"/>
    <p:sldId id="384" r:id="rId17"/>
    <p:sldId id="385" r:id="rId18"/>
    <p:sldId id="38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401" r:id="rId41"/>
    <p:sldId id="402" r:id="rId42"/>
    <p:sldId id="405" r:id="rId43"/>
    <p:sldId id="403" r:id="rId44"/>
    <p:sldId id="404" r:id="rId45"/>
    <p:sldId id="406" r:id="rId46"/>
    <p:sldId id="408" r:id="rId47"/>
    <p:sldId id="409" r:id="rId48"/>
    <p:sldId id="410" r:id="rId49"/>
    <p:sldId id="411" r:id="rId50"/>
    <p:sldId id="412" r:id="rId51"/>
    <p:sldId id="35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492"/>
            <a:ext cx="11062252" cy="52282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4"/>
            <a:ext cx="11062252" cy="804337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29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3852" y="6356349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9624"/>
            <a:ext cx="9144000" cy="2950586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accent5"/>
                </a:solidFill>
                <a:latin typeface="Eras Demi ITC" panose="020B0805030504020804" pitchFamily="34" charset="0"/>
              </a:rPr>
              <a:t>Generic Collections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dirty="0" smtClean="0"/>
              <a:t>in C#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ArrayList</a:t>
            </a:r>
            <a:r>
              <a:rPr lang="en-CA" dirty="0" smtClean="0"/>
              <a:t> is not type-safe.</a:t>
            </a:r>
          </a:p>
          <a:p>
            <a:r>
              <a:rPr lang="en-CA" dirty="0" smtClean="0"/>
              <a:t>The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</a:rPr>
              <a:t>Add()</a:t>
            </a:r>
            <a:r>
              <a:rPr lang="en-CA" dirty="0" smtClean="0"/>
              <a:t> method of </a:t>
            </a:r>
            <a:r>
              <a:rPr lang="en-CA" dirty="0" err="1">
                <a:solidFill>
                  <a:schemeClr val="accent5"/>
                </a:solidFill>
                <a:latin typeface="Consolas" panose="020B0609020204030204" pitchFamily="49" charset="0"/>
              </a:rPr>
              <a:t>ArrayList</a:t>
            </a:r>
            <a:r>
              <a:rPr lang="en-CA" dirty="0" smtClean="0"/>
              <a:t> accepts a parameter of type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</a:rPr>
              <a:t>object</a:t>
            </a:r>
            <a:r>
              <a:rPr lang="en-CA" dirty="0" smtClean="0"/>
              <a:t>.</a:t>
            </a:r>
          </a:p>
          <a:p>
            <a:r>
              <a:rPr lang="en-CA" dirty="0" smtClean="0"/>
              <a:t>This means an item of any type can be added to </a:t>
            </a:r>
            <a:r>
              <a:rPr lang="en-CA" dirty="0" err="1">
                <a:solidFill>
                  <a:schemeClr val="accent5"/>
                </a:solidFill>
                <a:latin typeface="Consolas" panose="020B0609020204030204" pitchFamily="49" charset="0"/>
              </a:rPr>
              <a:t>ArrayList</a:t>
            </a:r>
            <a:r>
              <a:rPr lang="en-CA" dirty="0" smtClean="0"/>
              <a:t>, which later could result in run-time exception.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ArrayList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72138" y="3755224"/>
            <a:ext cx="9594375" cy="2407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myArrayList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myArrayList.Add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myArrayList.Add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myArrayList.Add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(30);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myArrayList.Add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(40);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myArrayList.Add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("hello"); 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could result in run-time error</a:t>
            </a:r>
            <a:endParaRPr lang="en-CA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7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ArrayList</a:t>
            </a:r>
            <a:r>
              <a:rPr lang="en-US" dirty="0"/>
              <a:t> stores objects; the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Add()</a:t>
            </a:r>
            <a:r>
              <a:rPr lang="en-US" dirty="0"/>
              <a:t> method is defined to require an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object</a:t>
            </a:r>
            <a:r>
              <a:rPr lang="en-US" dirty="0"/>
              <a:t> as a parameter, so an integer type is </a:t>
            </a:r>
            <a:r>
              <a:rPr lang="en-US" dirty="0" smtClean="0"/>
              <a:t>boxed.</a:t>
            </a:r>
          </a:p>
          <a:p>
            <a:r>
              <a:rPr lang="en-US" dirty="0" smtClean="0"/>
              <a:t>When a value </a:t>
            </a:r>
            <a:r>
              <a:rPr lang="en-US" dirty="0"/>
              <a:t>from an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ArrayList</a:t>
            </a:r>
            <a:r>
              <a:rPr lang="en-US" dirty="0"/>
              <a:t> </a:t>
            </a:r>
            <a:r>
              <a:rPr lang="en-US" dirty="0" smtClean="0"/>
              <a:t>is retrieved, </a:t>
            </a:r>
            <a:r>
              <a:rPr lang="en-US" dirty="0"/>
              <a:t>unboxing occurs when the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object</a:t>
            </a:r>
            <a:r>
              <a:rPr lang="en-US" dirty="0"/>
              <a:t> is converted to an integer </a:t>
            </a:r>
            <a:r>
              <a:rPr lang="en-US" dirty="0" smtClean="0"/>
              <a:t>type.</a:t>
            </a:r>
          </a:p>
          <a:p>
            <a:r>
              <a:rPr lang="en-CA" dirty="0" smtClean="0"/>
              <a:t>While retrieving items from </a:t>
            </a:r>
            <a:r>
              <a:rPr lang="en-CA" dirty="0" err="1">
                <a:solidFill>
                  <a:schemeClr val="accent5"/>
                </a:solidFill>
                <a:latin typeface="Consolas" panose="020B0609020204030204" pitchFamily="49" charset="0"/>
              </a:rPr>
              <a:t>ArrayList</a:t>
            </a:r>
            <a:r>
              <a:rPr lang="en-CA" dirty="0" smtClean="0"/>
              <a:t>, casting is required.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ArrayList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4275473"/>
            <a:ext cx="11062252" cy="19962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myArrayList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myArrayList.Add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(44);		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boxing — convert a value type to a reference type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myArrayList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		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unboxing — convert a reference type to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		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value type</a:t>
            </a:r>
            <a:endParaRPr lang="en-CA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89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3491"/>
            <a:ext cx="11062252" cy="53128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generic </a:t>
            </a:r>
            <a:r>
              <a:rPr lang="en-US" dirty="0" smtClean="0"/>
              <a:t>collection </a:t>
            </a:r>
            <a:r>
              <a:rPr lang="en-US" dirty="0"/>
              <a:t>is strongly typed (</a:t>
            </a:r>
            <a:r>
              <a:rPr lang="en-US" dirty="0" smtClean="0"/>
              <a:t>type-safe).</a:t>
            </a:r>
          </a:p>
          <a:p>
            <a:pPr lvl="1"/>
            <a:r>
              <a:rPr lang="en-US" dirty="0" smtClean="0"/>
              <a:t>Meaning </a:t>
            </a:r>
            <a:r>
              <a:rPr lang="en-US" dirty="0"/>
              <a:t>that you can only put one type of object into </a:t>
            </a:r>
            <a:r>
              <a:rPr lang="en-US" dirty="0" smtClean="0"/>
              <a:t>it.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eliminates type mismatches at </a:t>
            </a:r>
            <a:r>
              <a:rPr lang="en-US" dirty="0" smtClean="0"/>
              <a:t>runtime.</a:t>
            </a:r>
          </a:p>
          <a:p>
            <a:r>
              <a:rPr lang="en-US" dirty="0" smtClean="0"/>
              <a:t>Another </a:t>
            </a:r>
            <a:r>
              <a:rPr lang="en-US" dirty="0"/>
              <a:t>benefit of type safety is that performance is better </a:t>
            </a:r>
            <a:r>
              <a:rPr lang="en-US" dirty="0" smtClean="0"/>
              <a:t>as there is no boxing or unboxing.</a:t>
            </a:r>
          </a:p>
          <a:p>
            <a:pPr lvl="1"/>
            <a:r>
              <a:rPr lang="en-US" dirty="0" smtClean="0"/>
              <a:t>There is no overhead </a:t>
            </a:r>
            <a:r>
              <a:rPr lang="en-US" dirty="0"/>
              <a:t>of </a:t>
            </a:r>
            <a:r>
              <a:rPr lang="en-US" dirty="0" smtClean="0"/>
              <a:t>converting </a:t>
            </a:r>
            <a:r>
              <a:rPr lang="en-US" dirty="0"/>
              <a:t>to and from type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Few generic collection classes are: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Linked List</a:t>
            </a:r>
          </a:p>
          <a:p>
            <a:pPr lvl="1"/>
            <a:r>
              <a:rPr lang="en-US" dirty="0" smtClean="0"/>
              <a:t>Sorted List</a:t>
            </a:r>
          </a:p>
          <a:p>
            <a:pPr lvl="1"/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Generic Collections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8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stores elements of the specified type and it grows automatically.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can store multiple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and duplicate elements.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can be access using indexer,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statement.</a:t>
            </a:r>
          </a:p>
          <a:p>
            <a:r>
              <a:rPr lang="en-US" dirty="0"/>
              <a:t>LINQ can be use to query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collection.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is ideal for storing and retrieving large number of elements.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List&lt;T&gt;</a:t>
            </a:r>
            <a:r>
              <a:rPr lang="en-CA" dirty="0" smtClean="0"/>
              <a:t> Generic Collection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can </a:t>
            </a:r>
            <a:r>
              <a:rPr lang="en-US" dirty="0" smtClean="0"/>
              <a:t>be created and </a:t>
            </a:r>
            <a:r>
              <a:rPr lang="en-US" dirty="0"/>
              <a:t>initialized in the following two ways.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List&lt;T&gt;</a:t>
            </a:r>
            <a:r>
              <a:rPr lang="en-CA" dirty="0" smtClean="0"/>
              <a:t> Generic Collection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572138" y="2199380"/>
            <a:ext cx="9594375" cy="3341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List&lt;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myList.Add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myList.Add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myList.Add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myList.Add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(40);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CA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List&lt;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 {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10, 20, 30, 40 };</a:t>
            </a:r>
          </a:p>
        </p:txBody>
      </p:sp>
    </p:spTree>
    <p:extLst>
      <p:ext uri="{BB962C8B-B14F-4D97-AF65-F5344CB8AC3E}">
        <p14:creationId xmlns:p14="http://schemas.microsoft.com/office/powerpoint/2010/main" val="351411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default constructor creates an empty </a:t>
            </a:r>
            <a:r>
              <a:rPr lang="en-US" dirty="0" smtClean="0"/>
              <a:t>list.</a:t>
            </a:r>
          </a:p>
          <a:p>
            <a:r>
              <a:rPr lang="en-US" dirty="0" smtClean="0"/>
              <a:t>As </a:t>
            </a:r>
            <a:r>
              <a:rPr lang="en-US" dirty="0"/>
              <a:t>soon as elements are added to the list, the capacity of the list is extended to allow four </a:t>
            </a:r>
            <a:r>
              <a:rPr lang="en-US" dirty="0" smtClean="0"/>
              <a:t>elements.</a:t>
            </a:r>
          </a:p>
          <a:p>
            <a:r>
              <a:rPr lang="en-US" dirty="0" smtClean="0"/>
              <a:t>If </a:t>
            </a:r>
            <a:r>
              <a:rPr lang="en-US" dirty="0"/>
              <a:t>the fifth element is added, the list is resized to allow eight </a:t>
            </a:r>
            <a:r>
              <a:rPr lang="en-US" dirty="0" smtClean="0"/>
              <a:t>elements.</a:t>
            </a:r>
          </a:p>
          <a:p>
            <a:r>
              <a:rPr lang="en-US" dirty="0" smtClean="0"/>
              <a:t>If </a:t>
            </a:r>
            <a:r>
              <a:rPr lang="en-US" dirty="0"/>
              <a:t>eight elements are not enough, the list is resized again to contain 16 </a:t>
            </a:r>
            <a:r>
              <a:rPr lang="en-US" dirty="0" smtClean="0"/>
              <a:t>elements.</a:t>
            </a:r>
          </a:p>
          <a:p>
            <a:r>
              <a:rPr lang="en-US" dirty="0" smtClean="0"/>
              <a:t>With </a:t>
            </a:r>
            <a:r>
              <a:rPr lang="en-US" dirty="0"/>
              <a:t>every </a:t>
            </a:r>
            <a:r>
              <a:rPr lang="en-US" dirty="0" smtClean="0"/>
              <a:t>resize, </a:t>
            </a:r>
            <a:r>
              <a:rPr lang="en-US" dirty="0"/>
              <a:t>the capacity of the list is doubled.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List&lt;T&gt;</a:t>
            </a:r>
            <a:r>
              <a:rPr lang="en-CA" dirty="0" smtClean="0"/>
              <a:t> Generic Collection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6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150438" y="5379156"/>
            <a:ext cx="6437776" cy="5030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new List&lt;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1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3492"/>
            <a:ext cx="11062252" cy="4006180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you know the number of elements in advance, that should be in the list; you can define the capacity with the </a:t>
            </a:r>
            <a:r>
              <a:rPr lang="en-US" dirty="0" smtClean="0"/>
              <a:t>constructor.</a:t>
            </a:r>
          </a:p>
          <a:p>
            <a:r>
              <a:rPr lang="en-US" dirty="0" smtClean="0"/>
              <a:t>The </a:t>
            </a:r>
            <a:r>
              <a:rPr lang="en-US" dirty="0"/>
              <a:t>following example creates a collection with a capacity of 10 </a:t>
            </a:r>
            <a:r>
              <a:rPr lang="en-US" dirty="0" smtClean="0"/>
              <a:t>elements.</a:t>
            </a:r>
          </a:p>
          <a:p>
            <a:r>
              <a:rPr lang="en-US" dirty="0" smtClean="0"/>
              <a:t>If </a:t>
            </a:r>
            <a:r>
              <a:rPr lang="en-US" dirty="0"/>
              <a:t>the capacity is not large enough for the elements added, the capacity is resized to 20 and then to 40 elements — doubled </a:t>
            </a:r>
            <a:r>
              <a:rPr lang="en-US" dirty="0" smtClean="0"/>
              <a:t>again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List&lt;T&gt;</a:t>
            </a:r>
            <a:r>
              <a:rPr lang="en-CA" dirty="0" smtClean="0"/>
              <a:t> Generic Collection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6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010879" y="5135733"/>
            <a:ext cx="6716893" cy="5030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new List&lt;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&gt;(10);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5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3492"/>
            <a:ext cx="11062252" cy="783634"/>
          </a:xfrm>
        </p:spPr>
        <p:txBody>
          <a:bodyPr>
            <a:normAutofit/>
          </a:bodyPr>
          <a:lstStyle/>
          <a:p>
            <a:r>
              <a:rPr lang="en-US" sz="2200" dirty="0"/>
              <a:t>You can get and set the capacity of a collection by using the 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/>
              <a:t> property: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List&lt;T&gt;</a:t>
            </a:r>
            <a:r>
              <a:rPr lang="en-CA" dirty="0" smtClean="0"/>
              <a:t> Generic Collection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6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010877" y="1566912"/>
            <a:ext cx="6716893" cy="397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myList.Capacity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20;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198" y="2330741"/>
            <a:ext cx="11062252" cy="1240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capacity is not the same as the number of elements in the </a:t>
            </a:r>
            <a:r>
              <a:rPr lang="en-US" sz="2200" dirty="0" smtClean="0"/>
              <a:t>collection.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number of elements in the collection can be read with the 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</a:rPr>
              <a:t>Count</a:t>
            </a:r>
            <a:r>
              <a:rPr lang="en-US" sz="2200" dirty="0"/>
              <a:t> property.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010877" y="3319620"/>
            <a:ext cx="6716893" cy="434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myList.Count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838198" y="3957850"/>
            <a:ext cx="11062252" cy="1942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If you are finished adding elements to the list and don’t want to add any more, you can get rid of the unneeded capacity by invoking the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TrimExcess</a:t>
            </a:r>
            <a:r>
              <a:rPr lang="en-US" sz="2200" dirty="0"/>
              <a:t> </a:t>
            </a:r>
            <a:r>
              <a:rPr lang="en-US" sz="2200" dirty="0" smtClean="0"/>
              <a:t>method.</a:t>
            </a:r>
          </a:p>
          <a:p>
            <a:r>
              <a:rPr lang="en-US" sz="2200" dirty="0" smtClean="0"/>
              <a:t>However</a:t>
            </a:r>
            <a:r>
              <a:rPr lang="en-US" sz="2200" dirty="0"/>
              <a:t>, because the relocation takes time,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TrimExcess</a:t>
            </a:r>
            <a:r>
              <a:rPr lang="en-US" sz="2200" dirty="0"/>
              <a:t> has no effect if the item count is more than 90 percent of </a:t>
            </a:r>
            <a:r>
              <a:rPr lang="en-US" sz="2200" dirty="0" smtClean="0"/>
              <a:t>capacity.</a:t>
            </a:r>
            <a:endParaRPr lang="en-US" sz="2200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010877" y="5921819"/>
            <a:ext cx="6716893" cy="434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myList.TrimExcess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0253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854324"/>
              </p:ext>
            </p:extLst>
          </p:nvPr>
        </p:nvGraphicFramePr>
        <p:xfrm>
          <a:off x="838200" y="1582345"/>
          <a:ext cx="11062252" cy="138303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23364">
                  <a:extLst>
                    <a:ext uri="{9D8B030D-6E8A-4147-A177-3AD203B41FA5}">
                      <a16:colId xmlns:a16="http://schemas.microsoft.com/office/drawing/2014/main" xmlns="" val="212603167"/>
                    </a:ext>
                  </a:extLst>
                </a:gridCol>
                <a:gridCol w="8938888">
                  <a:extLst>
                    <a:ext uri="{9D8B030D-6E8A-4147-A177-3AD203B41FA5}">
                      <a16:colId xmlns:a16="http://schemas.microsoft.com/office/drawing/2014/main" xmlns="" val="2720163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dirty="0">
                          <a:effectLst/>
                        </a:rPr>
                        <a:t>Property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dirty="0">
                          <a:effectLst/>
                        </a:rPr>
                        <a:t>Usage</a:t>
                      </a: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xmlns="" val="3585744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Items</a:t>
                      </a:r>
                      <a:endParaRPr lang="en-CA" sz="2400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smtClean="0">
                          <a:effectLst/>
                        </a:rPr>
                        <a:t> Gets </a:t>
                      </a:r>
                      <a:r>
                        <a:rPr lang="en-US" sz="2400" dirty="0">
                          <a:effectLst/>
                        </a:rPr>
                        <a:t>or sets the element at the specified index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xmlns="" val="1861144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Count</a:t>
                      </a:r>
                      <a:endParaRPr lang="en-CA" sz="2400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smtClean="0">
                          <a:effectLst/>
                        </a:rPr>
                        <a:t> Returns </a:t>
                      </a:r>
                      <a:r>
                        <a:rPr lang="en-US" sz="2400" dirty="0">
                          <a:effectLst/>
                        </a:rPr>
                        <a:t>the total number of elements </a:t>
                      </a:r>
                      <a:r>
                        <a:rPr lang="en-US" sz="2400" dirty="0" smtClean="0">
                          <a:effectLst/>
                        </a:rPr>
                        <a:t>in </a:t>
                      </a:r>
                      <a:r>
                        <a:rPr lang="en-US" sz="2400" dirty="0">
                          <a:effectLst/>
                        </a:rPr>
                        <a:t>the </a:t>
                      </a:r>
                      <a:r>
                        <a:rPr lang="en-US" sz="24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List&lt;T&gt;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xmlns="" val="208899975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List&lt;T&gt;</a:t>
            </a:r>
            <a:r>
              <a:rPr lang="en-CA" dirty="0" smtClean="0"/>
              <a:t> Properties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7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List&lt;T&gt;</a:t>
            </a:r>
            <a:r>
              <a:rPr lang="en-CA" dirty="0" smtClean="0"/>
              <a:t> Methods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817788"/>
              </p:ext>
            </p:extLst>
          </p:nvPr>
        </p:nvGraphicFramePr>
        <p:xfrm>
          <a:off x="838200" y="948285"/>
          <a:ext cx="11062251" cy="540806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50660">
                  <a:extLst>
                    <a:ext uri="{9D8B030D-6E8A-4147-A177-3AD203B41FA5}">
                      <a16:colId xmlns:a16="http://schemas.microsoft.com/office/drawing/2014/main" xmlns="" val="344923225"/>
                    </a:ext>
                  </a:extLst>
                </a:gridCol>
                <a:gridCol w="8911591">
                  <a:extLst>
                    <a:ext uri="{9D8B030D-6E8A-4147-A177-3AD203B41FA5}">
                      <a16:colId xmlns:a16="http://schemas.microsoft.com/office/drawing/2014/main" xmlns="" val="880452743"/>
                    </a:ext>
                  </a:extLst>
                </a:gridCol>
              </a:tblGrid>
              <a:tr h="3312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dirty="0">
                          <a:effectLst/>
                        </a:rPr>
                        <a:t>Method</a:t>
                      </a:r>
                    </a:p>
                  </a:txBody>
                  <a:tcPr marL="27886" marR="27886" marT="27886" marB="27886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dirty="0">
                          <a:effectLst/>
                        </a:rPr>
                        <a:t>Usage</a:t>
                      </a:r>
                    </a:p>
                  </a:txBody>
                  <a:tcPr marL="27886" marR="27886" marT="27886" marB="27886" anchor="ctr"/>
                </a:tc>
                <a:extLst>
                  <a:ext uri="{0D108BD9-81ED-4DB2-BD59-A6C34878D82A}">
                    <a16:rowId xmlns:a16="http://schemas.microsoft.com/office/drawing/2014/main" xmlns="" val="1816317250"/>
                  </a:ext>
                </a:extLst>
              </a:tr>
              <a:tr h="331212"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Add</a:t>
                      </a:r>
                      <a:endParaRPr lang="en-CA" sz="1800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7886" marR="27886" marT="27886" marB="2788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 Adds </a:t>
                      </a:r>
                      <a:r>
                        <a:rPr lang="en-US" sz="1800" dirty="0">
                          <a:effectLst/>
                        </a:rPr>
                        <a:t>an element at the end of a </a:t>
                      </a:r>
                      <a:r>
                        <a:rPr lang="en-US" sz="18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List&lt;T&gt;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27886" marR="27886" marT="27886" marB="27886" anchor="ctr"/>
                </a:tc>
                <a:extLst>
                  <a:ext uri="{0D108BD9-81ED-4DB2-BD59-A6C34878D82A}">
                    <a16:rowId xmlns:a16="http://schemas.microsoft.com/office/drawing/2014/main" xmlns="" val="1104924143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CA" sz="1800" dirty="0" err="1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AddRange</a:t>
                      </a:r>
                      <a:endParaRPr lang="en-CA" sz="1800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7886" marR="27886" marT="27886" marB="2788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 Adds </a:t>
                      </a:r>
                      <a:r>
                        <a:rPr lang="en-US" sz="1800" dirty="0">
                          <a:effectLst/>
                        </a:rPr>
                        <a:t>elements of the specified collection at the end of a </a:t>
                      </a:r>
                      <a:r>
                        <a:rPr lang="en-US" sz="180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List&lt;T&gt;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27886" marR="27886" marT="27886" marB="27886" anchor="ctr"/>
                </a:tc>
                <a:extLst>
                  <a:ext uri="{0D108BD9-81ED-4DB2-BD59-A6C34878D82A}">
                    <a16:rowId xmlns:a16="http://schemas.microsoft.com/office/drawing/2014/main" xmlns="" val="698401716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CA" sz="1800" dirty="0" err="1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BinarySearch</a:t>
                      </a:r>
                      <a:endParaRPr lang="en-CA" sz="1800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7886" marR="27886" marT="27886" marB="2788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 Search </a:t>
                      </a:r>
                      <a:r>
                        <a:rPr lang="en-US" sz="1800" dirty="0">
                          <a:effectLst/>
                        </a:rPr>
                        <a:t>the element and returns an index of the element.</a:t>
                      </a:r>
                    </a:p>
                  </a:txBody>
                  <a:tcPr marL="27886" marR="27886" marT="27886" marB="27886" anchor="ctr"/>
                </a:tc>
                <a:extLst>
                  <a:ext uri="{0D108BD9-81ED-4DB2-BD59-A6C34878D82A}">
                    <a16:rowId xmlns:a16="http://schemas.microsoft.com/office/drawing/2014/main" xmlns="" val="3324437239"/>
                  </a:ext>
                </a:extLst>
              </a:tr>
              <a:tr h="331212"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Clear</a:t>
                      </a:r>
                      <a:endParaRPr lang="en-CA" sz="1800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7886" marR="27886" marT="27886" marB="2788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 Removes </a:t>
                      </a:r>
                      <a:r>
                        <a:rPr lang="en-US" sz="1800" dirty="0">
                          <a:effectLst/>
                        </a:rPr>
                        <a:t>all the elements from a </a:t>
                      </a:r>
                      <a:r>
                        <a:rPr lang="en-US" sz="180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List&lt;T&gt;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27886" marR="27886" marT="27886" marB="27886" anchor="ctr"/>
                </a:tc>
                <a:extLst>
                  <a:ext uri="{0D108BD9-81ED-4DB2-BD59-A6C34878D82A}">
                    <a16:rowId xmlns:a16="http://schemas.microsoft.com/office/drawing/2014/main" xmlns="" val="2174409834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Contains</a:t>
                      </a:r>
                      <a:endParaRPr lang="en-CA" sz="1800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7886" marR="27886" marT="27886" marB="2788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 Checks </a:t>
                      </a:r>
                      <a:r>
                        <a:rPr lang="en-US" sz="1800" dirty="0">
                          <a:effectLst/>
                        </a:rPr>
                        <a:t>whether the </a:t>
                      </a:r>
                      <a:r>
                        <a:rPr lang="en-US" sz="1800" dirty="0" smtClean="0">
                          <a:effectLst/>
                        </a:rPr>
                        <a:t>specified </a:t>
                      </a:r>
                      <a:r>
                        <a:rPr lang="en-US" sz="1800" dirty="0">
                          <a:effectLst/>
                        </a:rPr>
                        <a:t>element exists or not in a </a:t>
                      </a:r>
                      <a:r>
                        <a:rPr lang="en-US" sz="180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List&lt;T&gt;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27886" marR="27886" marT="27886" marB="27886" anchor="ctr"/>
                </a:tc>
                <a:extLst>
                  <a:ext uri="{0D108BD9-81ED-4DB2-BD59-A6C34878D82A}">
                    <a16:rowId xmlns:a16="http://schemas.microsoft.com/office/drawing/2014/main" xmlns="" val="669395091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Find</a:t>
                      </a:r>
                      <a:endParaRPr lang="en-CA" sz="1800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7886" marR="27886" marT="27886" marB="2788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 Finds </a:t>
                      </a:r>
                      <a:r>
                        <a:rPr lang="en-US" sz="1800" dirty="0">
                          <a:effectLst/>
                        </a:rPr>
                        <a:t>the first element based on the specified predicate function.</a:t>
                      </a:r>
                    </a:p>
                  </a:txBody>
                  <a:tcPr marL="27886" marR="27886" marT="27886" marB="27886" anchor="ctr"/>
                </a:tc>
                <a:extLst>
                  <a:ext uri="{0D108BD9-81ED-4DB2-BD59-A6C34878D82A}">
                    <a16:rowId xmlns:a16="http://schemas.microsoft.com/office/drawing/2014/main" xmlns="" val="1555726939"/>
                  </a:ext>
                </a:extLst>
              </a:tr>
              <a:tr h="331212"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CA" sz="1800" dirty="0" err="1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endParaRPr lang="en-CA" sz="1800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7886" marR="27886" marT="27886" marB="2788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 smtClean="0">
                          <a:effectLst/>
                        </a:rPr>
                        <a:t> Iterates </a:t>
                      </a:r>
                      <a:r>
                        <a:rPr lang="en-CA" sz="1800" dirty="0">
                          <a:effectLst/>
                        </a:rPr>
                        <a:t>through a </a:t>
                      </a:r>
                      <a:r>
                        <a:rPr lang="en-CA" sz="180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List&lt;T&gt;</a:t>
                      </a:r>
                      <a:r>
                        <a:rPr lang="en-CA" sz="1800" dirty="0">
                          <a:effectLst/>
                        </a:rPr>
                        <a:t>.</a:t>
                      </a:r>
                    </a:p>
                  </a:txBody>
                  <a:tcPr marL="27886" marR="27886" marT="27886" marB="27886" anchor="ctr"/>
                </a:tc>
                <a:extLst>
                  <a:ext uri="{0D108BD9-81ED-4DB2-BD59-A6C34878D82A}">
                    <a16:rowId xmlns:a16="http://schemas.microsoft.com/office/drawing/2014/main" xmlns="" val="3038138171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Insert</a:t>
                      </a:r>
                      <a:endParaRPr lang="en-CA" sz="1800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7886" marR="27886" marT="27886" marB="2788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 Inserts </a:t>
                      </a:r>
                      <a:r>
                        <a:rPr lang="en-US" sz="1800" dirty="0">
                          <a:effectLst/>
                        </a:rPr>
                        <a:t>an element at the specified index in a </a:t>
                      </a:r>
                      <a:r>
                        <a:rPr lang="en-US" sz="180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List&lt;T&gt;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27886" marR="27886" marT="27886" marB="27886" anchor="ctr"/>
                </a:tc>
                <a:extLst>
                  <a:ext uri="{0D108BD9-81ED-4DB2-BD59-A6C34878D82A}">
                    <a16:rowId xmlns:a16="http://schemas.microsoft.com/office/drawing/2014/main" xmlns="" val="240344134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Remove</a:t>
                      </a:r>
                      <a:endParaRPr lang="en-CA" sz="1800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7886" marR="27886" marT="27886" marB="2788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 Removes </a:t>
                      </a:r>
                      <a:r>
                        <a:rPr lang="en-US" sz="1800" dirty="0">
                          <a:effectLst/>
                        </a:rPr>
                        <a:t>the first </a:t>
                      </a:r>
                      <a:r>
                        <a:rPr lang="en-US" sz="1800" dirty="0" smtClean="0">
                          <a:effectLst/>
                        </a:rPr>
                        <a:t>occurrence </a:t>
                      </a:r>
                      <a:r>
                        <a:rPr lang="en-US" sz="1800" dirty="0">
                          <a:effectLst/>
                        </a:rPr>
                        <a:t>of the specified element.</a:t>
                      </a:r>
                    </a:p>
                  </a:txBody>
                  <a:tcPr marL="27886" marR="27886" marT="27886" marB="27886" anchor="ctr"/>
                </a:tc>
                <a:extLst>
                  <a:ext uri="{0D108BD9-81ED-4DB2-BD59-A6C34878D82A}">
                    <a16:rowId xmlns:a16="http://schemas.microsoft.com/office/drawing/2014/main" xmlns="" val="1481449634"/>
                  </a:ext>
                </a:extLst>
              </a:tr>
              <a:tr h="331212"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CA" sz="1800" dirty="0" err="1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RemoveAt</a:t>
                      </a:r>
                      <a:endParaRPr lang="en-CA" sz="1800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7886" marR="27886" marT="27886" marB="2788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 Removes </a:t>
                      </a:r>
                      <a:r>
                        <a:rPr lang="en-US" sz="1800" dirty="0">
                          <a:effectLst/>
                        </a:rPr>
                        <a:t>the element at the specified index.</a:t>
                      </a:r>
                    </a:p>
                  </a:txBody>
                  <a:tcPr marL="27886" marR="27886" marT="27886" marB="27886" anchor="ctr"/>
                </a:tc>
                <a:extLst>
                  <a:ext uri="{0D108BD9-81ED-4DB2-BD59-A6C34878D82A}">
                    <a16:rowId xmlns:a16="http://schemas.microsoft.com/office/drawing/2014/main" xmlns="" val="500296594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CA" sz="1800" dirty="0" err="1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RemoveRange</a:t>
                      </a:r>
                      <a:endParaRPr lang="en-CA" sz="1800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7886" marR="27886" marT="27886" marB="2788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 Removes </a:t>
                      </a:r>
                      <a:r>
                        <a:rPr lang="en-US" sz="1800" dirty="0">
                          <a:effectLst/>
                        </a:rPr>
                        <a:t>all the elements that match with the supplied predicate function.</a:t>
                      </a:r>
                    </a:p>
                  </a:txBody>
                  <a:tcPr marL="27886" marR="27886" marT="27886" marB="27886" anchor="ctr"/>
                </a:tc>
                <a:extLst>
                  <a:ext uri="{0D108BD9-81ED-4DB2-BD59-A6C34878D82A}">
                    <a16:rowId xmlns:a16="http://schemas.microsoft.com/office/drawing/2014/main" xmlns="" val="1140512505"/>
                  </a:ext>
                </a:extLst>
              </a:tr>
              <a:tr h="331212"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Sort</a:t>
                      </a:r>
                      <a:endParaRPr lang="en-CA" sz="1800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7886" marR="27886" marT="27886" marB="2788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 smtClean="0">
                          <a:effectLst/>
                        </a:rPr>
                        <a:t> Sorts </a:t>
                      </a:r>
                      <a:r>
                        <a:rPr lang="en-CA" sz="1800" dirty="0">
                          <a:effectLst/>
                        </a:rPr>
                        <a:t>all the elements.</a:t>
                      </a:r>
                    </a:p>
                  </a:txBody>
                  <a:tcPr marL="27886" marR="27886" marT="27886" marB="27886" anchor="ctr"/>
                </a:tc>
                <a:extLst>
                  <a:ext uri="{0D108BD9-81ED-4DB2-BD59-A6C34878D82A}">
                    <a16:rowId xmlns:a16="http://schemas.microsoft.com/office/drawing/2014/main" xmlns="" val="3753869390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CA" sz="1800" dirty="0" err="1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TrimExcess</a:t>
                      </a:r>
                      <a:endParaRPr lang="en-CA" sz="1800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7886" marR="27886" marT="27886" marB="2788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 Sets </a:t>
                      </a:r>
                      <a:r>
                        <a:rPr lang="en-US" sz="1800" dirty="0">
                          <a:effectLst/>
                        </a:rPr>
                        <a:t>the capacity to the actual number of elements.</a:t>
                      </a:r>
                    </a:p>
                  </a:txBody>
                  <a:tcPr marL="27886" marR="27886" marT="27886" marB="27886" anchor="ctr"/>
                </a:tc>
                <a:extLst>
                  <a:ext uri="{0D108BD9-81ED-4DB2-BD59-A6C34878D82A}">
                    <a16:rowId xmlns:a16="http://schemas.microsoft.com/office/drawing/2014/main" xmlns="" val="2813159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22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3492"/>
            <a:ext cx="11062252" cy="2764233"/>
          </a:xfrm>
        </p:spPr>
        <p:txBody>
          <a:bodyPr>
            <a:normAutofit/>
          </a:bodyPr>
          <a:lstStyle/>
          <a:p>
            <a:r>
              <a:rPr lang="en-US" sz="2400" dirty="0"/>
              <a:t>If you need to use multiple objects of the same type, you can use an </a:t>
            </a:r>
            <a:r>
              <a:rPr lang="en-US" sz="2400" dirty="0" smtClean="0"/>
              <a:t>array.</a:t>
            </a:r>
          </a:p>
          <a:p>
            <a:r>
              <a:rPr lang="en-US" sz="2400" dirty="0" smtClean="0"/>
              <a:t>An </a:t>
            </a:r>
            <a:r>
              <a:rPr lang="en-US" sz="2400" dirty="0"/>
              <a:t>array is a data structure that contains a number of elements of the same type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An array is a reference </a:t>
            </a:r>
            <a:r>
              <a:rPr lang="en-US" sz="2400" dirty="0" smtClean="0"/>
              <a:t>type.</a:t>
            </a:r>
          </a:p>
          <a:p>
            <a:r>
              <a:rPr lang="en-US" sz="2400" dirty="0" smtClean="0"/>
              <a:t>Different ways to create an array of size 4: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Arrays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773158" y="3893786"/>
            <a:ext cx="9192336" cy="23029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[4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[4] {4, 7, 11, 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{4, 7, 11, 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{4, 7, 11, 2};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21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Add()</a:t>
            </a:r>
            <a:r>
              <a:rPr lang="en-US" dirty="0"/>
              <a:t> method to add an element into a List </a:t>
            </a:r>
            <a:r>
              <a:rPr lang="en-US" dirty="0" smtClean="0"/>
              <a:t>collection.</a:t>
            </a:r>
          </a:p>
          <a:p>
            <a:r>
              <a:rPr lang="en-US" dirty="0" smtClean="0"/>
              <a:t>The </a:t>
            </a:r>
            <a:r>
              <a:rPr lang="en-US" dirty="0"/>
              <a:t>following example adds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</a:t>
            </a:r>
            <a:r>
              <a:rPr lang="en-US" dirty="0" smtClean="0"/>
              <a:t>values </a:t>
            </a:r>
            <a:r>
              <a:rPr lang="en-US" dirty="0"/>
              <a:t>into a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of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type</a:t>
            </a:r>
            <a:r>
              <a:rPr lang="en-US" dirty="0" smtClean="0"/>
              <a:t>.</a:t>
            </a:r>
          </a:p>
          <a:p>
            <a:endParaRPr lang="en-US" sz="1800" dirty="0"/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Add()</a:t>
            </a:r>
            <a:r>
              <a:rPr lang="en-US" dirty="0"/>
              <a:t> signature: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void Add(T item)</a:t>
            </a:r>
            <a:endParaRPr lang="en-CA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Elements into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620625" y="4185691"/>
            <a:ext cx="5497402" cy="20860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List&lt;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myList.Add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myList.Add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myList.Add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myList.Add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(40);</a:t>
            </a:r>
          </a:p>
        </p:txBody>
      </p:sp>
    </p:spTree>
    <p:extLst>
      <p:ext uri="{BB962C8B-B14F-4D97-AF65-F5344CB8AC3E}">
        <p14:creationId xmlns:p14="http://schemas.microsoft.com/office/powerpoint/2010/main" val="332507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3492"/>
            <a:ext cx="11062252" cy="1085559"/>
          </a:xfrm>
        </p:spPr>
        <p:txBody>
          <a:bodyPr/>
          <a:lstStyle/>
          <a:p>
            <a:r>
              <a:rPr lang="en-US" dirty="0"/>
              <a:t>Access individual items by using an indexer (i.e., passing an index in square brackets</a:t>
            </a:r>
            <a:r>
              <a:rPr lang="en-US" dirty="0" smtClean="0"/>
              <a:t>):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List </a:t>
            </a:r>
            <a:r>
              <a:rPr lang="en-CA" dirty="0" smtClean="0"/>
              <a:t>Collection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5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961099" y="2288653"/>
            <a:ext cx="8816453" cy="12597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List&lt;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&gt;() { 10, 20, 30, 40 };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[1];	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 20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3939568"/>
            <a:ext cx="11062252" cy="997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the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Count</a:t>
            </a:r>
            <a:r>
              <a:rPr lang="en-US" dirty="0"/>
              <a:t> property to get the total number of elements in the List.</a:t>
            </a:r>
            <a:endParaRPr lang="en-US" dirty="0" smtClean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961099" y="5184729"/>
            <a:ext cx="8816453" cy="11716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List&lt;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&gt;() { 10, 20, 30, 40 };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Total elements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" +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myList.Count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41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3492"/>
            <a:ext cx="11062252" cy="594239"/>
          </a:xfrm>
        </p:spPr>
        <p:txBody>
          <a:bodyPr/>
          <a:lstStyle/>
          <a:p>
            <a:r>
              <a:rPr lang="en-US" dirty="0"/>
              <a:t>Use a </a:t>
            </a:r>
            <a:r>
              <a:rPr lang="en-US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/>
              <a:t> method: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Loop Through </a:t>
            </a:r>
            <a:r>
              <a:rPr lang="en-CA" dirty="0"/>
              <a:t>List </a:t>
            </a:r>
            <a:r>
              <a:rPr lang="en-CA" dirty="0" smtClean="0"/>
              <a:t>Collection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5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961099" y="1637731"/>
            <a:ext cx="8816453" cy="739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List&lt;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&gt;() { 10, 20, 30, 40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myList.ForEach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(item =&gt;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(item));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838200" y="2728047"/>
            <a:ext cx="11062252" cy="59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a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f</a:t>
            </a:r>
            <a:r>
              <a:rPr lang="en-US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oreach</a:t>
            </a:r>
            <a:r>
              <a:rPr lang="en-US" dirty="0" smtClean="0"/>
              <a:t> loop: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961099" y="3322285"/>
            <a:ext cx="8816453" cy="10903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List&lt;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&gt;() { 10, 20, 30, 40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838200" y="4671794"/>
            <a:ext cx="11062252" cy="59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a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 loop: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1961099" y="5266032"/>
            <a:ext cx="8816453" cy="10903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List&lt;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&gt;() { 10, 20, 30, 40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nn-NO" sz="2000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nn-NO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i=0</a:t>
            </a:r>
            <a:r>
              <a:rPr lang="nn-NO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n-NO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i&lt;myList.Count</a:t>
            </a:r>
            <a:r>
              <a:rPr lang="nn-NO" sz="2000" dirty="0"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8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Insert()</a:t>
            </a:r>
            <a:r>
              <a:rPr lang="en-US" dirty="0"/>
              <a:t> method inserts an element into a List&lt;T&gt; collection at the specified index.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Insert()</a:t>
            </a:r>
            <a:r>
              <a:rPr lang="en-US" dirty="0"/>
              <a:t> signature</a:t>
            </a:r>
            <a:r>
              <a:rPr lang="en-US" dirty="0" smtClean="0"/>
              <a:t>: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void Insert(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index, T item)</a:t>
            </a:r>
            <a:endParaRPr lang="en-CA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 into </a:t>
            </a:r>
            <a:r>
              <a:rPr lang="en-CA" dirty="0" smtClean="0"/>
              <a:t>List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6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38018" y="3657600"/>
            <a:ext cx="9662616" cy="1232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List&lt;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 {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10, 20, 30, 40 };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myList.Insert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11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inserts 11 at 1st index: after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8423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Remove()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RemoveAt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methods remove items from a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collection.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Remove()</a:t>
            </a:r>
            <a:r>
              <a:rPr lang="en-US" dirty="0"/>
              <a:t> signature: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bool Remove(T item)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RemoveAt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signature: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RemoveAt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index)</a:t>
            </a:r>
            <a:endParaRPr lang="en-CA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Remove Elements from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6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290269" y="4449170"/>
            <a:ext cx="10158113" cy="18225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List&lt;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 {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10, 20, 30, 40 };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myList.Remove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removes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from a list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myList.RemoveAt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removes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3rd element (index starts from 0)</a:t>
            </a:r>
            <a:endParaRPr lang="en-US" sz="2000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3491"/>
            <a:ext cx="11062252" cy="5312857"/>
          </a:xfrm>
        </p:spPr>
        <p:txBody>
          <a:bodyPr>
            <a:normAutofit/>
          </a:bodyPr>
          <a:lstStyle/>
          <a:p>
            <a:r>
              <a:rPr lang="en-US" dirty="0"/>
              <a:t>There are different ways to search for elements in the </a:t>
            </a:r>
            <a:r>
              <a:rPr lang="en-US" dirty="0" smtClean="0"/>
              <a:t>collection: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get the index to the found </a:t>
            </a:r>
            <a:r>
              <a:rPr lang="en-US" dirty="0" smtClean="0"/>
              <a:t>item.</a:t>
            </a:r>
          </a:p>
          <a:p>
            <a:pPr lvl="1"/>
            <a:r>
              <a:rPr lang="en-US" dirty="0" smtClean="0"/>
              <a:t>Or a boolean value if the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 smtClean="0"/>
              <a:t> contains the item.</a:t>
            </a:r>
            <a:endParaRPr lang="en-US" dirty="0"/>
          </a:p>
          <a:p>
            <a:pPr lvl="1"/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/>
              <a:t>the item itself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methods such </a:t>
            </a:r>
            <a:r>
              <a:rPr lang="en-US" dirty="0" smtClean="0"/>
              <a:t>as: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IndexOf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Contains()</a:t>
            </a:r>
          </a:p>
          <a:p>
            <a:pPr lvl="1"/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Exists()</a:t>
            </a:r>
          </a:p>
          <a:p>
            <a:pPr lvl="1"/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Find()</a:t>
            </a:r>
            <a:endParaRPr lang="en-CA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9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IndexOf</a:t>
            </a:r>
            <a:r>
              <a:rPr lang="en-US" dirty="0"/>
              <a:t> requires an object as parameter and returns the index of </a:t>
            </a:r>
            <a:r>
              <a:rPr lang="en-US" dirty="0" smtClean="0"/>
              <a:t>the first occurrence of the </a:t>
            </a:r>
            <a:r>
              <a:rPr lang="en-US" dirty="0"/>
              <a:t>item if it is found inside the </a:t>
            </a:r>
            <a:r>
              <a:rPr lang="en-US" dirty="0" smtClean="0"/>
              <a:t>collection.</a:t>
            </a:r>
          </a:p>
          <a:p>
            <a:r>
              <a:rPr lang="en-US" dirty="0" smtClean="0"/>
              <a:t>If </a:t>
            </a:r>
            <a:r>
              <a:rPr lang="en-US" dirty="0"/>
              <a:t>the item is not found, –1 is returned.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IndexOf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endParaRPr lang="en-CA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6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290269" y="3251298"/>
            <a:ext cx="10158113" cy="1156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List&lt;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 {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10, 20, 30, 40 };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index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myList.IndexOf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2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5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Contains</a:t>
            </a:r>
            <a:r>
              <a:rPr lang="en-US" dirty="0" smtClean="0"/>
              <a:t> </a:t>
            </a:r>
            <a:r>
              <a:rPr lang="en-US" dirty="0"/>
              <a:t>requires an object as parameter and returns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true</a:t>
            </a:r>
            <a:r>
              <a:rPr lang="en-US" dirty="0" smtClean="0"/>
              <a:t> if the item </a:t>
            </a:r>
            <a:r>
              <a:rPr lang="en-US" dirty="0"/>
              <a:t>is found inside the </a:t>
            </a:r>
            <a:r>
              <a:rPr lang="en-US" dirty="0" smtClean="0"/>
              <a:t>collection.</a:t>
            </a:r>
          </a:p>
          <a:p>
            <a:r>
              <a:rPr lang="en-US" dirty="0" smtClean="0"/>
              <a:t>If the item is not found,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false</a:t>
            </a:r>
            <a:r>
              <a:rPr lang="en-US" dirty="0" smtClean="0"/>
              <a:t> is returned.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Contains()</a:t>
            </a:r>
            <a:endParaRPr lang="en-CA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6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290269" y="2896456"/>
            <a:ext cx="10158113" cy="1156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List&lt;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 {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10, 20, 30, 40 };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isFound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myList.Contains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(20); 	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true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31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Exists</a:t>
            </a:r>
            <a:r>
              <a:rPr lang="en-US" dirty="0" smtClean="0"/>
              <a:t> </a:t>
            </a:r>
            <a:r>
              <a:rPr lang="en-US" dirty="0"/>
              <a:t>requires </a:t>
            </a:r>
            <a:r>
              <a:rPr lang="en-US" dirty="0" smtClean="0"/>
              <a:t>a predicate match or a lambda expression as </a:t>
            </a:r>
            <a:r>
              <a:rPr lang="en-US" dirty="0"/>
              <a:t>parameter and returns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true</a:t>
            </a:r>
            <a:r>
              <a:rPr lang="en-US" dirty="0" smtClean="0"/>
              <a:t> if the item </a:t>
            </a:r>
            <a:r>
              <a:rPr lang="en-US" dirty="0"/>
              <a:t>is found inside the </a:t>
            </a:r>
            <a:r>
              <a:rPr lang="en-US" dirty="0" smtClean="0"/>
              <a:t>collection.</a:t>
            </a:r>
          </a:p>
          <a:p>
            <a:r>
              <a:rPr lang="en-US" dirty="0" smtClean="0"/>
              <a:t>If the item is not found,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false</a:t>
            </a:r>
            <a:r>
              <a:rPr lang="en-US" dirty="0" smtClean="0"/>
              <a:t> is returned.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Exists()</a:t>
            </a:r>
            <a:endParaRPr lang="en-CA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6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290269" y="3278593"/>
            <a:ext cx="10158113" cy="1156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List&lt;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 {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10, 20, 30, 40 };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isFound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myList.Exists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35); 	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true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21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Find</a:t>
            </a:r>
            <a:r>
              <a:rPr lang="en-US" dirty="0" smtClean="0"/>
              <a:t> </a:t>
            </a:r>
            <a:r>
              <a:rPr lang="en-US" dirty="0"/>
              <a:t>requires </a:t>
            </a:r>
            <a:r>
              <a:rPr lang="en-US" dirty="0" smtClean="0"/>
              <a:t>a predicate match or a lambda expression as </a:t>
            </a:r>
            <a:r>
              <a:rPr lang="en-US" dirty="0"/>
              <a:t>parameter and </a:t>
            </a:r>
            <a:r>
              <a:rPr lang="en-US" dirty="0" smtClean="0"/>
              <a:t>returns the object itself if it is found </a:t>
            </a:r>
            <a:r>
              <a:rPr lang="en-US" dirty="0"/>
              <a:t>inside the </a:t>
            </a:r>
            <a:r>
              <a:rPr lang="en-US" dirty="0" smtClean="0"/>
              <a:t>collection.</a:t>
            </a:r>
          </a:p>
          <a:p>
            <a:r>
              <a:rPr lang="en-US" dirty="0" smtClean="0"/>
              <a:t>If the object is not found,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null</a:t>
            </a:r>
            <a:r>
              <a:rPr lang="en-US" dirty="0" smtClean="0"/>
              <a:t> is returned.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Find()</a:t>
            </a:r>
            <a:endParaRPr lang="en-CA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6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290269" y="3278593"/>
            <a:ext cx="10158113" cy="1156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List&lt;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 {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10, 20, 30, 40 };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isFound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myList.Find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35); 	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40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98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can access the array elements using an </a:t>
            </a:r>
            <a:r>
              <a:rPr lang="en-US" dirty="0" smtClean="0"/>
              <a:t>indexer.</a:t>
            </a:r>
          </a:p>
          <a:p>
            <a:r>
              <a:rPr lang="en-US" dirty="0" smtClean="0"/>
              <a:t>Arrays </a:t>
            </a:r>
            <a:r>
              <a:rPr lang="en-US" dirty="0"/>
              <a:t>support only indexers that have integer parameters.</a:t>
            </a:r>
          </a:p>
          <a:p>
            <a:r>
              <a:rPr lang="en-US" dirty="0"/>
              <a:t>With the indexer, you pass the element number to access the </a:t>
            </a:r>
            <a:r>
              <a:rPr lang="en-US" dirty="0" smtClean="0"/>
              <a:t>array.</a:t>
            </a:r>
          </a:p>
          <a:p>
            <a:r>
              <a:rPr lang="en-US" dirty="0" smtClean="0"/>
              <a:t>The </a:t>
            </a:r>
            <a:r>
              <a:rPr lang="en-US" dirty="0"/>
              <a:t>indexer always starts with a value of 0 for the first </a:t>
            </a:r>
            <a:r>
              <a:rPr lang="en-US" dirty="0" smtClean="0"/>
              <a:t>element.</a:t>
            </a:r>
          </a:p>
          <a:p>
            <a:r>
              <a:rPr lang="en-US" dirty="0" smtClean="0"/>
              <a:t>Therefore</a:t>
            </a:r>
            <a:r>
              <a:rPr lang="en-US" dirty="0"/>
              <a:t>, the highest number you can pass to the indexer is the number of elements minus one, because the index starts at </a:t>
            </a:r>
            <a:r>
              <a:rPr lang="en-US" dirty="0" smtClean="0"/>
              <a:t>zero.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Accessing Array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3492"/>
            <a:ext cx="11062252" cy="44292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Dictionary stores Key-Value pairs where the key must be unique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, TValue&gt;</a:t>
            </a:r>
            <a:r>
              <a:rPr lang="en-US" dirty="0"/>
              <a:t> is a generic collection included in the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System.Collection.Generics</a:t>
            </a:r>
            <a:r>
              <a:rPr lang="en-US" dirty="0"/>
              <a:t> </a:t>
            </a:r>
            <a:r>
              <a:rPr lang="en-US" dirty="0" smtClean="0"/>
              <a:t>namespace.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TKey</a:t>
            </a:r>
            <a:r>
              <a:rPr lang="en-US" dirty="0" smtClean="0"/>
              <a:t> </a:t>
            </a:r>
            <a:r>
              <a:rPr lang="en-US" dirty="0"/>
              <a:t>denotes the type of key and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TValue</a:t>
            </a:r>
            <a:r>
              <a:rPr lang="en-US" dirty="0"/>
              <a:t> is the type of v</a:t>
            </a:r>
            <a:r>
              <a:rPr lang="en-US" dirty="0" smtClean="0"/>
              <a:t>alue</a:t>
            </a:r>
            <a:r>
              <a:rPr lang="en-US" dirty="0"/>
              <a:t>.</a:t>
            </a:r>
          </a:p>
          <a:p>
            <a:r>
              <a:rPr lang="en-US" dirty="0"/>
              <a:t>Before adding a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KeyValuePair</a:t>
            </a:r>
            <a:r>
              <a:rPr lang="en-US" dirty="0"/>
              <a:t> into a dictionary, check that the key does not exist using the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ContainsKey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Use a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or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to iterate a dictionary.</a:t>
            </a:r>
          </a:p>
          <a:p>
            <a:r>
              <a:rPr lang="en-US" dirty="0"/>
              <a:t>Use dictionary indexer to access individual item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chemeClr val="accent5"/>
                </a:solidFill>
                <a:latin typeface="Consolas" panose="020B0609020204030204" pitchFamily="49" charset="0"/>
              </a:rPr>
              <a:t>Dictionary&lt;</a:t>
            </a:r>
            <a:r>
              <a:rPr lang="en-CA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TKey</a:t>
            </a:r>
            <a:r>
              <a:rPr lang="en-CA" sz="3600" dirty="0">
                <a:solidFill>
                  <a:schemeClr val="accent5"/>
                </a:solidFill>
                <a:latin typeface="Consolas" panose="020B0609020204030204" pitchFamily="49" charset="0"/>
              </a:rPr>
              <a:t>, TValue&gt;</a:t>
            </a:r>
            <a:r>
              <a:rPr lang="en-CA" sz="3600" dirty="0" smtClean="0"/>
              <a:t> Generic Collection</a:t>
            </a:r>
            <a:endParaRPr lang="en-CA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6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205169" y="5472752"/>
            <a:ext cx="10328314" cy="5847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Dictionary&lt;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string&gt;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myDictionary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Dictionary&lt;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string&gt;();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0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Following are two examples of creating a dictionary.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chemeClr val="accent5"/>
                </a:solidFill>
                <a:latin typeface="Consolas" panose="020B0609020204030204" pitchFamily="49" charset="0"/>
              </a:rPr>
              <a:t>Dictionary&lt;</a:t>
            </a:r>
            <a:r>
              <a:rPr lang="en-CA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TKey</a:t>
            </a:r>
            <a:r>
              <a:rPr lang="en-CA" sz="3600" dirty="0">
                <a:solidFill>
                  <a:schemeClr val="accent5"/>
                </a:solidFill>
                <a:latin typeface="Consolas" panose="020B0609020204030204" pitchFamily="49" charset="0"/>
              </a:rPr>
              <a:t>, TValue&gt;</a:t>
            </a:r>
            <a:r>
              <a:rPr lang="en-CA" sz="3600" dirty="0"/>
              <a:t> Generic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6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205169" y="2049255"/>
            <a:ext cx="10328314" cy="33143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Dictionary&lt;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string&gt;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myDictionary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Dictionary&lt;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Dictionary&lt;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string&gt;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myDictionary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Dictionary&lt;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string&gt;()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			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				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One"},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				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2, "Two"},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				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Three"}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			};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3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</a:rPr>
              <a:t>Dictionary&lt;</a:t>
            </a:r>
            <a:r>
              <a:rPr lang="en-CA" dirty="0" err="1">
                <a:solidFill>
                  <a:schemeClr val="accent5"/>
                </a:solidFill>
                <a:latin typeface="Consolas" panose="020B0609020204030204" pitchFamily="49" charset="0"/>
              </a:rPr>
              <a:t>TKey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</a:rPr>
              <a:t>, TValue&gt;</a:t>
            </a:r>
            <a:r>
              <a:rPr lang="en-CA" dirty="0" smtClean="0"/>
              <a:t> Properties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3662"/>
              </p:ext>
            </p:extLst>
          </p:nvPr>
        </p:nvGraphicFramePr>
        <p:xfrm>
          <a:off x="838200" y="1260606"/>
          <a:ext cx="11062252" cy="446238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73490">
                  <a:extLst>
                    <a:ext uri="{9D8B030D-6E8A-4147-A177-3AD203B41FA5}">
                      <a16:colId xmlns:a16="http://schemas.microsoft.com/office/drawing/2014/main" xmlns="" val="3199468013"/>
                    </a:ext>
                  </a:extLst>
                </a:gridCol>
                <a:gridCol w="8788762">
                  <a:extLst>
                    <a:ext uri="{9D8B030D-6E8A-4147-A177-3AD203B41FA5}">
                      <a16:colId xmlns:a16="http://schemas.microsoft.com/office/drawing/2014/main" xmlns="" val="1451405670"/>
                    </a:ext>
                  </a:extLst>
                </a:gridCol>
              </a:tblGrid>
              <a:tr h="3431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dirty="0">
                          <a:effectLst/>
                        </a:rPr>
                        <a:t>Property</a:t>
                      </a:r>
                    </a:p>
                  </a:txBody>
                  <a:tcPr marL="44221" marR="44221" marT="44221" marB="4422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dirty="0">
                          <a:effectLst/>
                        </a:rPr>
                        <a:t>Description</a:t>
                      </a:r>
                    </a:p>
                  </a:txBody>
                  <a:tcPr marL="44221" marR="44221" marT="44221" marB="44221" anchor="ctr"/>
                </a:tc>
                <a:extLst>
                  <a:ext uri="{0D108BD9-81ED-4DB2-BD59-A6C34878D82A}">
                    <a16:rowId xmlns:a16="http://schemas.microsoft.com/office/drawing/2014/main" xmlns="" val="3380924043"/>
                  </a:ext>
                </a:extLst>
              </a:tr>
              <a:tr h="852579"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Count</a:t>
                      </a:r>
                      <a:endParaRPr lang="en-CA" sz="2400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4221" marR="44221" marT="44221" marB="4422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smtClean="0">
                          <a:effectLst/>
                        </a:rPr>
                        <a:t> Gets </a:t>
                      </a:r>
                      <a:r>
                        <a:rPr lang="en-US" sz="2400" dirty="0">
                          <a:effectLst/>
                        </a:rPr>
                        <a:t>the total number of elements exists in the </a:t>
                      </a:r>
                      <a:endParaRPr lang="en-US" sz="2400" dirty="0" smtClean="0">
                        <a:effectLst/>
                      </a:endParaRPr>
                    </a:p>
                    <a:p>
                      <a:pPr fontAlgn="t"/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Dictionary&lt;</a:t>
                      </a:r>
                      <a:r>
                        <a:rPr lang="en-US" sz="2400" dirty="0" err="1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TKey,TValue</a:t>
                      </a:r>
                      <a:r>
                        <a:rPr lang="en-US" sz="24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/>
                </a:tc>
                <a:extLst>
                  <a:ext uri="{0D108BD9-81ED-4DB2-BD59-A6C34878D82A}">
                    <a16:rowId xmlns:a16="http://schemas.microsoft.com/office/drawing/2014/main" xmlns="" val="753769275"/>
                  </a:ext>
                </a:extLst>
              </a:tr>
              <a:tr h="1107292"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CA" sz="2400" dirty="0" err="1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IsReadOnly</a:t>
                      </a:r>
                      <a:endParaRPr lang="en-CA" sz="2400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4221" marR="44221" marT="44221" marB="4422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smtClean="0">
                          <a:effectLst/>
                        </a:rPr>
                        <a:t> Returns </a:t>
                      </a:r>
                      <a:r>
                        <a:rPr lang="en-US" sz="2400" dirty="0">
                          <a:effectLst/>
                        </a:rPr>
                        <a:t>a boolean indicating whether the 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</a:p>
                    <a:p>
                      <a:pPr fontAlgn="t"/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Dictionary&lt;</a:t>
                      </a:r>
                      <a:r>
                        <a:rPr lang="en-US" sz="2400" kern="1200" dirty="0" err="1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TKey,TValue</a:t>
                      </a:r>
                      <a:r>
                        <a:rPr lang="en-US" sz="240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400" dirty="0">
                          <a:effectLst/>
                        </a:rPr>
                        <a:t> is read-only.</a:t>
                      </a:r>
                    </a:p>
                  </a:txBody>
                  <a:tcPr marL="44221" marR="44221" marT="44221" marB="44221" anchor="ctr"/>
                </a:tc>
                <a:extLst>
                  <a:ext uri="{0D108BD9-81ED-4DB2-BD59-A6C34878D82A}">
                    <a16:rowId xmlns:a16="http://schemas.microsoft.com/office/drawing/2014/main" xmlns="" val="2082997120"/>
                  </a:ext>
                </a:extLst>
              </a:tr>
              <a:tr h="852579"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Item</a:t>
                      </a:r>
                      <a:endParaRPr lang="en-CA" sz="2400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4221" marR="44221" marT="44221" marB="4422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smtClean="0">
                          <a:effectLst/>
                        </a:rPr>
                        <a:t> Gets </a:t>
                      </a:r>
                      <a:r>
                        <a:rPr lang="en-US" sz="2400" dirty="0">
                          <a:effectLst/>
                        </a:rPr>
                        <a:t>or sets the element with the specified key in the </a:t>
                      </a:r>
                      <a:r>
                        <a:rPr lang="en-US" sz="2400" dirty="0" smtClean="0">
                          <a:effectLst/>
                        </a:rPr>
                        <a:t>   </a:t>
                      </a:r>
                    </a:p>
                    <a:p>
                      <a:pPr fontAlgn="t"/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Dictionary&lt;</a:t>
                      </a:r>
                      <a:r>
                        <a:rPr lang="en-US" sz="2400" kern="1200" dirty="0" err="1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TKey,TValue</a:t>
                      </a:r>
                      <a:r>
                        <a:rPr lang="en-US" sz="240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/>
                </a:tc>
                <a:extLst>
                  <a:ext uri="{0D108BD9-81ED-4DB2-BD59-A6C34878D82A}">
                    <a16:rowId xmlns:a16="http://schemas.microsoft.com/office/drawing/2014/main" xmlns="" val="1913765698"/>
                  </a:ext>
                </a:extLst>
              </a:tr>
              <a:tr h="597867"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Keys</a:t>
                      </a:r>
                      <a:endParaRPr lang="en-CA" sz="2400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4221" marR="44221" marT="44221" marB="4422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smtClean="0">
                          <a:effectLst/>
                        </a:rPr>
                        <a:t> Returns </a:t>
                      </a:r>
                      <a:r>
                        <a:rPr lang="en-US" sz="2400" dirty="0">
                          <a:effectLst/>
                        </a:rPr>
                        <a:t>collection of keys of </a:t>
                      </a:r>
                      <a:r>
                        <a:rPr lang="en-US" sz="240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Dictionary&lt;</a:t>
                      </a:r>
                      <a:r>
                        <a:rPr lang="en-US" sz="2400" kern="12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TKey,TValue</a:t>
                      </a:r>
                      <a:r>
                        <a:rPr lang="en-US" sz="240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/>
                </a:tc>
                <a:extLst>
                  <a:ext uri="{0D108BD9-81ED-4DB2-BD59-A6C34878D82A}">
                    <a16:rowId xmlns:a16="http://schemas.microsoft.com/office/drawing/2014/main" xmlns="" val="647422995"/>
                  </a:ext>
                </a:extLst>
              </a:tr>
              <a:tr h="597867"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Values</a:t>
                      </a:r>
                      <a:endParaRPr lang="en-CA" sz="2400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4221" marR="44221" marT="44221" marB="4422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smtClean="0">
                          <a:effectLst/>
                        </a:rPr>
                        <a:t> Returns </a:t>
                      </a:r>
                      <a:r>
                        <a:rPr lang="en-US" sz="2400" dirty="0">
                          <a:effectLst/>
                        </a:rPr>
                        <a:t>collection of values in </a:t>
                      </a:r>
                      <a:r>
                        <a:rPr lang="en-US" sz="240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Dictionary&lt;</a:t>
                      </a:r>
                      <a:r>
                        <a:rPr lang="en-US" sz="2400" kern="12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TKey,TValue</a:t>
                      </a:r>
                      <a:r>
                        <a:rPr lang="en-US" sz="240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/>
                </a:tc>
                <a:extLst>
                  <a:ext uri="{0D108BD9-81ED-4DB2-BD59-A6C34878D82A}">
                    <a16:rowId xmlns:a16="http://schemas.microsoft.com/office/drawing/2014/main" xmlns="" val="198593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7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</a:rPr>
              <a:t>Dictionary&lt;</a:t>
            </a:r>
            <a:r>
              <a:rPr lang="en-CA" dirty="0" err="1">
                <a:solidFill>
                  <a:schemeClr val="accent5"/>
                </a:solidFill>
                <a:latin typeface="Consolas" panose="020B0609020204030204" pitchFamily="49" charset="0"/>
              </a:rPr>
              <a:t>TKey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</a:rPr>
              <a:t>, TValue&gt;</a:t>
            </a:r>
            <a:r>
              <a:rPr lang="en-CA" dirty="0" smtClean="0"/>
              <a:t> Methods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693733"/>
              </p:ext>
            </p:extLst>
          </p:nvPr>
        </p:nvGraphicFramePr>
        <p:xfrm>
          <a:off x="838200" y="1273281"/>
          <a:ext cx="11062252" cy="428223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009092">
                  <a:extLst>
                    <a:ext uri="{9D8B030D-6E8A-4147-A177-3AD203B41FA5}">
                      <a16:colId xmlns:a16="http://schemas.microsoft.com/office/drawing/2014/main" xmlns="" val="1772422453"/>
                    </a:ext>
                  </a:extLst>
                </a:gridCol>
                <a:gridCol w="6053160">
                  <a:extLst>
                    <a:ext uri="{9D8B030D-6E8A-4147-A177-3AD203B41FA5}">
                      <a16:colId xmlns:a16="http://schemas.microsoft.com/office/drawing/2014/main" xmlns="" val="2302320166"/>
                    </a:ext>
                  </a:extLst>
                </a:gridCol>
              </a:tblGrid>
              <a:tr h="27816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dirty="0">
                          <a:effectLst/>
                        </a:rPr>
                        <a:t>Method</a:t>
                      </a:r>
                    </a:p>
                  </a:txBody>
                  <a:tcPr marL="28916" marR="28916" marT="28916" marB="28916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dirty="0">
                          <a:effectLst/>
                        </a:rPr>
                        <a:t>Description</a:t>
                      </a:r>
                    </a:p>
                  </a:txBody>
                  <a:tcPr marL="28916" marR="28916" marT="28916" marB="28916" anchor="ctr"/>
                </a:tc>
                <a:extLst>
                  <a:ext uri="{0D108BD9-81ED-4DB2-BD59-A6C34878D82A}">
                    <a16:rowId xmlns:a16="http://schemas.microsoft.com/office/drawing/2014/main" xmlns="" val="2960186070"/>
                  </a:ext>
                </a:extLst>
              </a:tr>
              <a:tr h="691798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void </a:t>
                      </a:r>
                      <a:r>
                        <a:rPr lang="en-US" sz="20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Add(</a:t>
                      </a:r>
                      <a:r>
                        <a:rPr lang="en-US" sz="20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TKey</a:t>
                      </a:r>
                      <a:r>
                        <a:rPr lang="en-US" sz="20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key, TValue value)</a:t>
                      </a:r>
                    </a:p>
                  </a:txBody>
                  <a:tcPr marL="28916" marR="28916" marT="28916" marB="2891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 Add </a:t>
                      </a:r>
                      <a:r>
                        <a:rPr lang="en-US" sz="2000" dirty="0">
                          <a:effectLst/>
                        </a:rPr>
                        <a:t>key-value pairs in </a:t>
                      </a:r>
                      <a:r>
                        <a:rPr lang="en-US" sz="20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Dictionary&lt;</a:t>
                      </a:r>
                      <a:r>
                        <a:rPr lang="en-US" sz="20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TKey</a:t>
                      </a:r>
                      <a:r>
                        <a:rPr lang="en-US" sz="20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fontAlgn="t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TValue</a:t>
                      </a:r>
                      <a:r>
                        <a:rPr lang="en-US" sz="20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collection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marL="28916" marR="28916" marT="28916" marB="28916" anchor="ctr"/>
                </a:tc>
                <a:extLst>
                  <a:ext uri="{0D108BD9-81ED-4DB2-BD59-A6C34878D82A}">
                    <a16:rowId xmlns:a16="http://schemas.microsoft.com/office/drawing/2014/main" xmlns="" val="747621084"/>
                  </a:ext>
                </a:extLst>
              </a:tr>
              <a:tr h="691798">
                <a:tc>
                  <a:txBody>
                    <a:bodyPr/>
                    <a:lstStyle/>
                    <a:p>
                      <a:pPr fontAlgn="t"/>
                      <a:r>
                        <a:rPr lang="en-CA" sz="20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void </a:t>
                      </a:r>
                      <a:r>
                        <a:rPr lang="en-CA" sz="20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Remove(T item)</a:t>
                      </a:r>
                    </a:p>
                  </a:txBody>
                  <a:tcPr marL="28916" marR="28916" marT="28916" marB="2891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 Removes </a:t>
                      </a:r>
                      <a:r>
                        <a:rPr lang="en-US" sz="2000" dirty="0">
                          <a:effectLst/>
                        </a:rPr>
                        <a:t>the first </a:t>
                      </a:r>
                      <a:r>
                        <a:rPr lang="en-US" sz="2000" dirty="0" err="1">
                          <a:effectLst/>
                        </a:rPr>
                        <a:t>occurance</a:t>
                      </a:r>
                      <a:r>
                        <a:rPr lang="en-US" sz="2000" dirty="0">
                          <a:effectLst/>
                        </a:rPr>
                        <a:t> of specified item </a:t>
                      </a:r>
                      <a:endParaRPr lang="en-US" sz="2000" dirty="0" smtClean="0">
                        <a:effectLst/>
                      </a:endParaRPr>
                    </a:p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 from </a:t>
                      </a:r>
                      <a:r>
                        <a:rPr lang="en-US" sz="2000" dirty="0">
                          <a:effectLst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Dictionary&lt;</a:t>
                      </a:r>
                      <a:r>
                        <a:rPr lang="en-US" sz="2000" kern="12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TKey</a:t>
                      </a:r>
                      <a:r>
                        <a:rPr lang="en-US" sz="200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TValue&gt;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marL="28916" marR="28916" marT="28916" marB="28916" anchor="ctr"/>
                </a:tc>
                <a:extLst>
                  <a:ext uri="{0D108BD9-81ED-4DB2-BD59-A6C34878D82A}">
                    <a16:rowId xmlns:a16="http://schemas.microsoft.com/office/drawing/2014/main" xmlns="" val="3640023746"/>
                  </a:ext>
                </a:extLst>
              </a:tr>
              <a:tr h="484981">
                <a:tc>
                  <a:txBody>
                    <a:bodyPr/>
                    <a:lstStyle/>
                    <a:p>
                      <a:pPr fontAlgn="t"/>
                      <a:r>
                        <a:rPr lang="en-CA" sz="20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void </a:t>
                      </a:r>
                      <a:r>
                        <a:rPr lang="en-CA" sz="20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Remove(</a:t>
                      </a:r>
                      <a:r>
                        <a:rPr lang="en-CA" sz="20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TKey</a:t>
                      </a:r>
                      <a:r>
                        <a:rPr lang="en-CA" sz="20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28916" marR="28916" marT="28916" marB="2891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 Removes </a:t>
                      </a:r>
                      <a:r>
                        <a:rPr lang="en-US" sz="2000" dirty="0">
                          <a:effectLst/>
                        </a:rPr>
                        <a:t>the element with the specified key.</a:t>
                      </a:r>
                    </a:p>
                  </a:txBody>
                  <a:tcPr marL="28916" marR="28916" marT="28916" marB="28916" anchor="ctr"/>
                </a:tc>
                <a:extLst>
                  <a:ext uri="{0D108BD9-81ED-4DB2-BD59-A6C34878D82A}">
                    <a16:rowId xmlns:a16="http://schemas.microsoft.com/office/drawing/2014/main" xmlns="" val="3122195300"/>
                  </a:ext>
                </a:extLst>
              </a:tr>
              <a:tr h="691798">
                <a:tc>
                  <a:txBody>
                    <a:bodyPr/>
                    <a:lstStyle/>
                    <a:p>
                      <a:pPr fontAlgn="t"/>
                      <a:r>
                        <a:rPr lang="en-CA" sz="20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bool </a:t>
                      </a:r>
                      <a:r>
                        <a:rPr lang="en-CA" sz="20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ContainsKey</a:t>
                      </a:r>
                      <a:r>
                        <a:rPr lang="en-CA" sz="20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CA" sz="20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TKey</a:t>
                      </a:r>
                      <a:r>
                        <a:rPr lang="en-CA" sz="20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key)</a:t>
                      </a:r>
                    </a:p>
                  </a:txBody>
                  <a:tcPr marL="28916" marR="28916" marT="28916" marB="2891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 Checks </a:t>
                      </a:r>
                      <a:r>
                        <a:rPr lang="en-US" sz="2000" dirty="0">
                          <a:effectLst/>
                        </a:rPr>
                        <a:t>whether the specified key exists in </a:t>
                      </a:r>
                      <a:endParaRPr lang="en-US" sz="2000" dirty="0" smtClean="0">
                        <a:effectLst/>
                      </a:endParaRPr>
                    </a:p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Dictionary&lt;</a:t>
                      </a:r>
                      <a:r>
                        <a:rPr lang="en-US" sz="2000" kern="1200" dirty="0" err="1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TKey</a:t>
                      </a:r>
                      <a:r>
                        <a:rPr lang="en-US" sz="200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TValue&gt;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marL="28916" marR="28916" marT="28916" marB="28916" anchor="ctr"/>
                </a:tc>
                <a:extLst>
                  <a:ext uri="{0D108BD9-81ED-4DB2-BD59-A6C34878D82A}">
                    <a16:rowId xmlns:a16="http://schemas.microsoft.com/office/drawing/2014/main" xmlns="" val="3845905274"/>
                  </a:ext>
                </a:extLst>
              </a:tr>
              <a:tr h="691798">
                <a:tc>
                  <a:txBody>
                    <a:bodyPr/>
                    <a:lstStyle/>
                    <a:p>
                      <a:pPr fontAlgn="t"/>
                      <a:r>
                        <a:rPr lang="en-CA" sz="20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bool </a:t>
                      </a:r>
                      <a:r>
                        <a:rPr lang="en-CA" sz="20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ContainsValue</a:t>
                      </a:r>
                      <a:r>
                        <a:rPr lang="en-CA" sz="20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(TValue value)</a:t>
                      </a:r>
                    </a:p>
                  </a:txBody>
                  <a:tcPr marL="28916" marR="28916" marT="28916" marB="2891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 Checks </a:t>
                      </a:r>
                      <a:r>
                        <a:rPr lang="en-US" sz="2000" dirty="0">
                          <a:effectLst/>
                        </a:rPr>
                        <a:t>whether the specified key exists in </a:t>
                      </a:r>
                      <a:endParaRPr lang="en-US" sz="2000" dirty="0" smtClean="0">
                        <a:effectLst/>
                      </a:endParaRPr>
                    </a:p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Dictionary&lt;</a:t>
                      </a:r>
                      <a:r>
                        <a:rPr lang="en-US" sz="2000" kern="1200" dirty="0" err="1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TKey</a:t>
                      </a:r>
                      <a:r>
                        <a:rPr lang="en-US" sz="200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TValue&gt;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marL="28916" marR="28916" marT="28916" marB="28916" anchor="ctr"/>
                </a:tc>
                <a:extLst>
                  <a:ext uri="{0D108BD9-81ED-4DB2-BD59-A6C34878D82A}">
                    <a16:rowId xmlns:a16="http://schemas.microsoft.com/office/drawing/2014/main" xmlns="" val="197112260"/>
                  </a:ext>
                </a:extLst>
              </a:tr>
              <a:tr h="484981">
                <a:tc>
                  <a:txBody>
                    <a:bodyPr/>
                    <a:lstStyle/>
                    <a:p>
                      <a:pPr fontAlgn="t"/>
                      <a:r>
                        <a:rPr lang="en-CA" sz="20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 void </a:t>
                      </a:r>
                      <a:r>
                        <a:rPr lang="en-CA" sz="20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Clear()</a:t>
                      </a:r>
                    </a:p>
                  </a:txBody>
                  <a:tcPr marL="28916" marR="28916" marT="28916" marB="2891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 Removes </a:t>
                      </a:r>
                      <a:r>
                        <a:rPr lang="en-US" sz="2000" dirty="0">
                          <a:effectLst/>
                        </a:rPr>
                        <a:t>all the elements from 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</a:p>
                    <a:p>
                      <a:pPr fontAlgn="t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Dictionary&lt;</a:t>
                      </a:r>
                      <a:r>
                        <a:rPr lang="en-US" sz="2000" kern="1200" dirty="0" err="1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TKey</a:t>
                      </a:r>
                      <a:r>
                        <a:rPr lang="en-US" sz="200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smtClean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TValue</a:t>
                      </a:r>
                      <a:r>
                        <a:rPr lang="en-US" sz="200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marL="28916" marR="28916" marT="28916" marB="28916" anchor="ctr"/>
                </a:tc>
                <a:extLst>
                  <a:ext uri="{0D108BD9-81ED-4DB2-BD59-A6C34878D82A}">
                    <a16:rowId xmlns:a16="http://schemas.microsoft.com/office/drawing/2014/main" xmlns="" val="17774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53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Add()</a:t>
            </a:r>
            <a:r>
              <a:rPr lang="en-US" dirty="0"/>
              <a:t> method to add the key-value pair in dictionary.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Add()</a:t>
            </a:r>
            <a:r>
              <a:rPr lang="en-US" dirty="0"/>
              <a:t> Signature: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void Add(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Tvalue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  <a:endParaRPr lang="en-CA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Elements into Dictionary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290269" y="3278593"/>
            <a:ext cx="10158113" cy="1771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Dictionary&lt;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string&gt;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myDictionary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Dictionary&lt;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myDictionary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.Add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(1,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One");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myDictionary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.Add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(2,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Two");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myDictionary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.Add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(3,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Three");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3493"/>
            <a:ext cx="11062252" cy="1481344"/>
          </a:xfrm>
        </p:spPr>
        <p:txBody>
          <a:bodyPr>
            <a:normAutofit/>
          </a:bodyPr>
          <a:lstStyle/>
          <a:p>
            <a:r>
              <a:rPr lang="en-US" sz="2400" dirty="0"/>
              <a:t>Dictionary can be used like an array to access its individual </a:t>
            </a:r>
            <a:r>
              <a:rPr lang="en-US" sz="2400" dirty="0" smtClean="0"/>
              <a:t>elements.</a:t>
            </a:r>
          </a:p>
          <a:p>
            <a:r>
              <a:rPr lang="en-US" sz="2400" dirty="0" smtClean="0"/>
              <a:t>Specify </a:t>
            </a:r>
            <a:r>
              <a:rPr lang="en-US" sz="2400" dirty="0"/>
              <a:t>key (not index) to get a value from a dictionary using indexer like an array.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</a:t>
            </a:r>
            <a:r>
              <a:rPr lang="en-CA" dirty="0" smtClean="0"/>
              <a:t>Dictionary Collection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5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312228" y="2132515"/>
            <a:ext cx="8179188" cy="8401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myDictionary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myDictionary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 Two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838199" y="3268827"/>
            <a:ext cx="11062252" cy="189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Indexer takes the key as a </a:t>
            </a:r>
            <a:r>
              <a:rPr lang="en-US" sz="2400" dirty="0" smtClean="0"/>
              <a:t>parameter.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the specified key does not exist then a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KeyNotFoundException</a:t>
            </a:r>
            <a:r>
              <a:rPr lang="en-US" sz="2400" dirty="0"/>
              <a:t> will be thrown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is a good idea to check if a key exists before retrieving the item.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279731" y="5164487"/>
            <a:ext cx="8179188" cy="1386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myDictionary.ContainsKey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(2))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something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25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Loop Through </a:t>
            </a:r>
            <a:r>
              <a:rPr lang="en-CA" dirty="0"/>
              <a:t>Dictionary</a:t>
            </a:r>
            <a:r>
              <a:rPr lang="en-CA" dirty="0" smtClean="0"/>
              <a:t> Collection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5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838200" y="1216623"/>
            <a:ext cx="11062252" cy="2877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or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to iterate access all the elements of </a:t>
            </a:r>
            <a:r>
              <a:rPr lang="en-US" dirty="0" smtClean="0"/>
              <a:t>dictionary.</a:t>
            </a:r>
          </a:p>
          <a:p>
            <a:r>
              <a:rPr lang="en-US" dirty="0" smtClean="0"/>
              <a:t>The </a:t>
            </a:r>
            <a:r>
              <a:rPr lang="en-US" dirty="0"/>
              <a:t>dictionary stores key-value </a:t>
            </a:r>
            <a:r>
              <a:rPr lang="en-US" dirty="0" smtClean="0"/>
              <a:t>pairs.</a:t>
            </a:r>
          </a:p>
          <a:p>
            <a:r>
              <a:rPr lang="en-US" dirty="0" smtClean="0"/>
              <a:t>So </a:t>
            </a:r>
            <a:r>
              <a:rPr lang="en-US" dirty="0"/>
              <a:t>you can use a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KeyValuePair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, TValue&gt;</a:t>
            </a:r>
            <a:r>
              <a:rPr lang="en-US" dirty="0"/>
              <a:t> type or an implicitly typed variable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</a:t>
            </a:r>
            <a:r>
              <a:rPr lang="en-US" dirty="0" smtClean="0"/>
              <a:t>loop.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679229" y="4094213"/>
            <a:ext cx="9380192" cy="17742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KeyValuePair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string&gt; item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myDictionary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("Key: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+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item.Key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(“Value: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+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item.Value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22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3491"/>
            <a:ext cx="11062252" cy="5312857"/>
          </a:xfrm>
        </p:spPr>
        <p:txBody>
          <a:bodyPr>
            <a:normAutofit/>
          </a:bodyPr>
          <a:lstStyle/>
          <a:p>
            <a:r>
              <a:rPr lang="en-US" dirty="0"/>
              <a:t>A queue is a collection whose elements are processed first in, first out (</a:t>
            </a:r>
            <a:r>
              <a:rPr lang="en-US" dirty="0" smtClean="0"/>
              <a:t>FIFO).</a:t>
            </a:r>
          </a:p>
          <a:p>
            <a:r>
              <a:rPr lang="en-US" dirty="0" smtClean="0"/>
              <a:t>Meaning </a:t>
            </a:r>
            <a:r>
              <a:rPr lang="en-US" dirty="0"/>
              <a:t>the item that is put first in the queue is read </a:t>
            </a:r>
            <a:r>
              <a:rPr lang="en-US" dirty="0" smtClean="0"/>
              <a:t>first.</a:t>
            </a:r>
          </a:p>
          <a:p>
            <a:r>
              <a:rPr lang="en-US" dirty="0" smtClean="0"/>
              <a:t>Examples </a:t>
            </a:r>
            <a:r>
              <a:rPr lang="en-US" dirty="0"/>
              <a:t>of queues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standing </a:t>
            </a:r>
            <a:r>
              <a:rPr lang="en-US" dirty="0"/>
              <a:t>in line at the airport,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human resources queue to process employee applicants, </a:t>
            </a:r>
            <a:endParaRPr lang="en-US" dirty="0" smtClean="0"/>
          </a:p>
          <a:p>
            <a:pPr lvl="1"/>
            <a:r>
              <a:rPr lang="en-US" dirty="0" smtClean="0"/>
              <a:t>print </a:t>
            </a:r>
            <a:r>
              <a:rPr lang="en-US" dirty="0"/>
              <a:t>jobs waiting to be processed in a print </a:t>
            </a:r>
            <a:r>
              <a:rPr lang="en-US" dirty="0" smtClean="0"/>
              <a:t>queue.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queue is implemented with the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Queue&lt;T&gt;</a:t>
            </a:r>
            <a:r>
              <a:rPr lang="en-US" dirty="0"/>
              <a:t> class in the namespace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</a:rPr>
              <a:t>Queue&lt;T&gt;</a:t>
            </a:r>
            <a:r>
              <a:rPr lang="en-CA" dirty="0" smtClean="0"/>
              <a:t> Generic Collection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6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8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3491"/>
            <a:ext cx="11062252" cy="54801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</a:t>
            </a:r>
            <a:r>
              <a:rPr lang="en-US" sz="2400" dirty="0"/>
              <a:t>cannot access the </a:t>
            </a:r>
            <a:r>
              <a:rPr lang="en-US" sz="2400" dirty="0" smtClean="0"/>
              <a:t>queue elements </a:t>
            </a:r>
            <a:r>
              <a:rPr lang="en-US" sz="2400" dirty="0"/>
              <a:t>using an </a:t>
            </a:r>
            <a:r>
              <a:rPr lang="en-US" sz="2400" dirty="0" smtClean="0"/>
              <a:t>indexer.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queue just allows you to add an item to it, which is put at the end of the queue (with the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Enqueue</a:t>
            </a:r>
            <a:r>
              <a:rPr lang="en-US" sz="2400" dirty="0"/>
              <a:t> method), and to get items from the head of the queue (with the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/>
              <a:t> method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Enqueue</a:t>
            </a:r>
            <a:r>
              <a:rPr lang="en-US" sz="2400" dirty="0"/>
              <a:t> method adds items to one end of the queue; the items are read and removed at the other end of the queue with the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/>
              <a:t> </a:t>
            </a:r>
            <a:r>
              <a:rPr lang="en-US" sz="2400" dirty="0" smtClean="0"/>
              <a:t>method.</a:t>
            </a:r>
          </a:p>
          <a:p>
            <a:r>
              <a:rPr lang="en-US" sz="2400" dirty="0" smtClean="0"/>
              <a:t>Invoking </a:t>
            </a:r>
            <a:r>
              <a:rPr lang="en-US" sz="2400" dirty="0"/>
              <a:t>the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/>
              <a:t> method once more removes the next item from the queue.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</a:rPr>
              <a:t>Queue&lt;T&gt;</a:t>
            </a:r>
            <a:r>
              <a:rPr lang="en-CA" dirty="0" smtClean="0"/>
              <a:t> Generic Collection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6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045" y="3047091"/>
            <a:ext cx="6434562" cy="10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</a:rPr>
              <a:t>Queue&lt;T&gt;</a:t>
            </a:r>
            <a:r>
              <a:rPr lang="en-CA" dirty="0" smtClean="0"/>
              <a:t> Members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6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250700"/>
              </p:ext>
            </p:extLst>
          </p:nvPr>
        </p:nvGraphicFramePr>
        <p:xfrm>
          <a:off x="838200" y="1221980"/>
          <a:ext cx="11062252" cy="466663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993173">
                  <a:extLst>
                    <a:ext uri="{9D8B030D-6E8A-4147-A177-3AD203B41FA5}">
                      <a16:colId xmlns:a16="http://schemas.microsoft.com/office/drawing/2014/main" xmlns="" val="3328594707"/>
                    </a:ext>
                  </a:extLst>
                </a:gridCol>
                <a:gridCol w="9069079">
                  <a:extLst>
                    <a:ext uri="{9D8B030D-6E8A-4147-A177-3AD203B41FA5}">
                      <a16:colId xmlns:a16="http://schemas.microsoft.com/office/drawing/2014/main" xmlns="" val="4148150830"/>
                    </a:ext>
                  </a:extLst>
                </a:gridCol>
              </a:tblGrid>
              <a:tr h="322321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Members</a:t>
                      </a:r>
                      <a:endParaRPr lang="en-CA" sz="2000" b="1" dirty="0"/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Description</a:t>
                      </a:r>
                      <a:endParaRPr lang="en-CA" sz="2000" b="1" dirty="0"/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xmlns="" val="2293446959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Returns the number of items in the queue.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xmlns="" val="912905624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r>
                        <a:rPr lang="en-CA" sz="20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Enqueue</a:t>
                      </a:r>
                      <a:endParaRPr lang="en-CA" sz="20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an item to the end of the queue.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xmlns="" val="3395458846"/>
                  </a:ext>
                </a:extLst>
              </a:tr>
              <a:tr h="1289285">
                <a:tc>
                  <a:txBody>
                    <a:bodyPr/>
                    <a:lstStyle/>
                    <a:p>
                      <a:r>
                        <a:rPr lang="en-CA" sz="20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Dequeue</a:t>
                      </a:r>
                      <a:endParaRPr lang="en-CA" sz="20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Reads and removes an item from the head of the queue. If there are no more items in the queue when the </a:t>
                      </a:r>
                      <a:r>
                        <a:rPr lang="en-US" sz="20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Dequeue</a:t>
                      </a:r>
                      <a:r>
                        <a:rPr lang="en-US" sz="2000" dirty="0"/>
                        <a:t> method is invoked, an exception of type </a:t>
                      </a:r>
                      <a:r>
                        <a:rPr lang="en-US" sz="2000" kern="12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InvalidOperationException</a:t>
                      </a:r>
                      <a:r>
                        <a:rPr lang="en-US" sz="2000" dirty="0"/>
                        <a:t> is thrown.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xmlns="" val="3697531971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Peek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Reads an item from the head of the queue but does not remove the item.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xmlns="" val="498391025"/>
                  </a:ext>
                </a:extLst>
              </a:tr>
              <a:tr h="1531026">
                <a:tc>
                  <a:txBody>
                    <a:bodyPr/>
                    <a:lstStyle/>
                    <a:p>
                      <a:r>
                        <a:rPr lang="en-CA" sz="20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TrimExcess</a:t>
                      </a:r>
                      <a:endParaRPr lang="en-CA" sz="20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Resizes the capacity of the queue. The </a:t>
                      </a:r>
                      <a:r>
                        <a:rPr lang="en-US" sz="2000" kern="12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Dequeue</a:t>
                      </a:r>
                      <a:r>
                        <a:rPr lang="en-US" sz="2000" dirty="0"/>
                        <a:t> method removes items from the queue, but it doesn’t resize the capacity of the queue. To get rid of the empty items at the beginning of the queue, use the </a:t>
                      </a:r>
                      <a:r>
                        <a:rPr lang="en-US" sz="2000" kern="12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TrimExcess</a:t>
                      </a:r>
                      <a:r>
                        <a:rPr lang="en-US" sz="2000" dirty="0"/>
                        <a:t> method.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xmlns="" val="25644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59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the following example, the array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myArray</a:t>
            </a:r>
            <a:r>
              <a:rPr lang="en-US" dirty="0"/>
              <a:t> is declared and initialized with four integer </a:t>
            </a:r>
            <a:r>
              <a:rPr lang="en-US" dirty="0" smtClean="0"/>
              <a:t>values.</a:t>
            </a:r>
          </a:p>
          <a:p>
            <a:r>
              <a:rPr lang="en-US" dirty="0" smtClean="0"/>
              <a:t>The </a:t>
            </a:r>
            <a:r>
              <a:rPr lang="en-US" dirty="0"/>
              <a:t>elements can be accessed with indexer values 0, 1, 2, and 3.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Accessing Array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773158" y="3238693"/>
            <a:ext cx="9192336" cy="23029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{4, 7, 11, 2};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v1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[0];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 first element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v2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[1];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 second element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44;  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 fourth element</a:t>
            </a:r>
            <a:endParaRPr lang="en-CA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Enqueue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method to </a:t>
            </a:r>
            <a:r>
              <a:rPr lang="en-US" dirty="0" smtClean="0"/>
              <a:t>add an element to the end of the queue.</a:t>
            </a:r>
          </a:p>
          <a:p>
            <a:r>
              <a:rPr lang="en-US" dirty="0" smtClean="0"/>
              <a:t>The </a:t>
            </a:r>
            <a:r>
              <a:rPr lang="en-US" dirty="0"/>
              <a:t>following example adds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</a:t>
            </a:r>
            <a:r>
              <a:rPr lang="en-US" dirty="0" smtClean="0"/>
              <a:t>values </a:t>
            </a:r>
            <a:r>
              <a:rPr lang="en-US" dirty="0"/>
              <a:t>into a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Queue&lt;T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of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type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Elements into </a:t>
            </a:r>
            <a:r>
              <a:rPr lang="en-CA" dirty="0" smtClean="0"/>
              <a:t>Queue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6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788773" y="3216552"/>
            <a:ext cx="7161106" cy="2064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myQueue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myQueue.Enqueue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myQueue.Enqueue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myQueue.Enqueue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myQueue.Enqueue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(40);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3492"/>
            <a:ext cx="11062252" cy="1108535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Dequeue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method to </a:t>
            </a:r>
            <a:r>
              <a:rPr lang="en-US" dirty="0" smtClean="0"/>
              <a:t>remove </a:t>
            </a:r>
            <a:r>
              <a:rPr lang="en-US" dirty="0"/>
              <a:t>an element from the head of the queue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Remove </a:t>
            </a:r>
            <a:r>
              <a:rPr lang="en-CA" dirty="0"/>
              <a:t>Elements </a:t>
            </a:r>
            <a:r>
              <a:rPr lang="en-CA" dirty="0" smtClean="0"/>
              <a:t>from Queue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6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788773" y="2152027"/>
            <a:ext cx="7161106" cy="509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myQueue.Dequeue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	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10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3190634"/>
            <a:ext cx="11062252" cy="110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Peek()</a:t>
            </a:r>
            <a:r>
              <a:rPr lang="en-US" dirty="0" smtClean="0"/>
              <a:t> method to read the element from the head of the queue, without removing it.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2788773" y="4299169"/>
            <a:ext cx="7161106" cy="509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myQueue.Peek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5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Count Elements in a Queue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5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1250959"/>
            <a:ext cx="11062252" cy="997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the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Count</a:t>
            </a:r>
            <a:r>
              <a:rPr lang="en-US" dirty="0"/>
              <a:t> property to get the total number of elements in the </a:t>
            </a:r>
            <a:r>
              <a:rPr lang="en-US" dirty="0" smtClean="0"/>
              <a:t>queue.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019821" y="2160429"/>
            <a:ext cx="4699008" cy="479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total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myQueue.Count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72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Loop Through Queue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5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838200" y="1130057"/>
            <a:ext cx="11062252" cy="59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a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f</a:t>
            </a:r>
            <a:r>
              <a:rPr lang="en-US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oreach</a:t>
            </a:r>
            <a:r>
              <a:rPr lang="en-US" dirty="0" smtClean="0"/>
              <a:t> loop: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351080" y="1881210"/>
            <a:ext cx="6036490" cy="9281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myQueue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5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043491"/>
            <a:ext cx="8756176" cy="5312857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smtClean="0"/>
              <a:t>stack is </a:t>
            </a:r>
            <a:r>
              <a:rPr lang="en-US" dirty="0"/>
              <a:t>very similar to the </a:t>
            </a:r>
            <a:r>
              <a:rPr lang="en-US" dirty="0" smtClean="0"/>
              <a:t>queue.</a:t>
            </a:r>
          </a:p>
          <a:p>
            <a:r>
              <a:rPr lang="en-US" dirty="0" smtClean="0"/>
              <a:t>You </a:t>
            </a:r>
            <a:r>
              <a:rPr lang="en-US" dirty="0"/>
              <a:t>just use different methods to access the </a:t>
            </a:r>
            <a:r>
              <a:rPr lang="en-US" dirty="0" smtClean="0"/>
              <a:t>stack.</a:t>
            </a:r>
          </a:p>
          <a:p>
            <a:r>
              <a:rPr lang="en-US" dirty="0" smtClean="0"/>
              <a:t>The </a:t>
            </a:r>
            <a:r>
              <a:rPr lang="en-US" dirty="0"/>
              <a:t>item that is added last to the stack is read first, so the stack is a last in, first out (LIFO) container.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Push</a:t>
            </a:r>
            <a:r>
              <a:rPr lang="en-US" dirty="0"/>
              <a:t> method adds an item to the stack, and the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Pop</a:t>
            </a:r>
            <a:r>
              <a:rPr lang="en-US" dirty="0"/>
              <a:t> method gets the item that was added last.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Stack&lt;T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</a:rPr>
              <a:t>&gt;</a:t>
            </a:r>
            <a:r>
              <a:rPr lang="en-CA" dirty="0" smtClean="0"/>
              <a:t> Generic Collection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6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13" y="1851489"/>
            <a:ext cx="2154539" cy="36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Stack&lt;T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</a:rPr>
              <a:t>&gt;</a:t>
            </a:r>
            <a:r>
              <a:rPr lang="en-CA" dirty="0" smtClean="0"/>
              <a:t> Members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6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07105"/>
              </p:ext>
            </p:extLst>
          </p:nvPr>
        </p:nvGraphicFramePr>
        <p:xfrm>
          <a:off x="838200" y="1535879"/>
          <a:ext cx="11062252" cy="32817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993173">
                  <a:extLst>
                    <a:ext uri="{9D8B030D-6E8A-4147-A177-3AD203B41FA5}">
                      <a16:colId xmlns:a16="http://schemas.microsoft.com/office/drawing/2014/main" xmlns="" val="3328594707"/>
                    </a:ext>
                  </a:extLst>
                </a:gridCol>
                <a:gridCol w="9069079">
                  <a:extLst>
                    <a:ext uri="{9D8B030D-6E8A-4147-A177-3AD203B41FA5}">
                      <a16:colId xmlns:a16="http://schemas.microsoft.com/office/drawing/2014/main" xmlns="" val="4148150830"/>
                    </a:ext>
                  </a:extLst>
                </a:gridCol>
              </a:tblGrid>
              <a:tr h="317568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Members</a:t>
                      </a:r>
                      <a:endParaRPr lang="en-CA" sz="2000" b="1" dirty="0"/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Description</a:t>
                      </a:r>
                      <a:endParaRPr lang="en-CA" sz="2000" b="1" dirty="0"/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xmlns="" val="2293446959"/>
                  </a:ext>
                </a:extLst>
              </a:tr>
              <a:tr h="326517"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Returns the number of items in the stack.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2905624"/>
                  </a:ext>
                </a:extLst>
              </a:tr>
              <a:tr h="326517"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Push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Adds an item on top of the stack.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95458846"/>
                  </a:ext>
                </a:extLst>
              </a:tr>
              <a:tr h="1062420"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Pop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Removes and returns an item from the top of the stack. If the stack is empty, an exception of type </a:t>
                      </a:r>
                      <a:r>
                        <a:rPr lang="en-US" sz="20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InvalidOperationException</a:t>
                      </a:r>
                      <a:r>
                        <a:rPr lang="en-US" sz="2000" dirty="0"/>
                        <a:t> is thrown.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97531971"/>
                  </a:ext>
                </a:extLst>
              </a:tr>
              <a:tr h="464808"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Peek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an item from the top of the stack but does not remove the item.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8391025"/>
                  </a:ext>
                </a:extLst>
              </a:tr>
              <a:tr h="576693"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Contains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Checks whether an item is in the stack and returns true if it 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644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36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Push()</a:t>
            </a:r>
            <a:r>
              <a:rPr lang="en-US" dirty="0" smtClean="0"/>
              <a:t> </a:t>
            </a:r>
            <a:r>
              <a:rPr lang="en-US" dirty="0"/>
              <a:t>method to </a:t>
            </a:r>
            <a:r>
              <a:rPr lang="en-US" dirty="0" smtClean="0"/>
              <a:t>add an element to the top of the stack.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Elements into </a:t>
            </a:r>
            <a:r>
              <a:rPr lang="en-CA" dirty="0" smtClean="0"/>
              <a:t>Stack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6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788773" y="2152027"/>
            <a:ext cx="7161106" cy="2064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Stack&lt;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myStack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Stack&lt;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myStack.Push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myStack.Push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myStack.Push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myStack.Push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(40);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8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3492"/>
            <a:ext cx="11062252" cy="1108535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Pop()</a:t>
            </a:r>
            <a:r>
              <a:rPr lang="en-US" dirty="0" smtClean="0"/>
              <a:t> </a:t>
            </a:r>
            <a:r>
              <a:rPr lang="en-US" dirty="0"/>
              <a:t>method to </a:t>
            </a:r>
            <a:r>
              <a:rPr lang="en-US" dirty="0" smtClean="0"/>
              <a:t>remove </a:t>
            </a:r>
            <a:r>
              <a:rPr lang="en-US" dirty="0"/>
              <a:t>an element from the </a:t>
            </a:r>
            <a:r>
              <a:rPr lang="en-US" dirty="0" smtClean="0"/>
              <a:t>top </a:t>
            </a:r>
            <a:r>
              <a:rPr lang="en-US" dirty="0"/>
              <a:t>of the </a:t>
            </a:r>
            <a:r>
              <a:rPr lang="en-US" dirty="0" smtClean="0"/>
              <a:t>stack.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Remove </a:t>
            </a:r>
            <a:r>
              <a:rPr lang="en-CA" dirty="0"/>
              <a:t>Elements </a:t>
            </a:r>
            <a:r>
              <a:rPr lang="en-CA" dirty="0" smtClean="0"/>
              <a:t>from Stack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6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788773" y="2152027"/>
            <a:ext cx="7161106" cy="509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myStack.Pop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	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40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3190634"/>
            <a:ext cx="11062252" cy="110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Peek()</a:t>
            </a:r>
            <a:r>
              <a:rPr lang="en-US" dirty="0" smtClean="0"/>
              <a:t> method to read the element from the </a:t>
            </a:r>
            <a:r>
              <a:rPr lang="en-US" dirty="0"/>
              <a:t>top of the stack</a:t>
            </a:r>
            <a:r>
              <a:rPr lang="en-US" dirty="0" smtClean="0"/>
              <a:t>, without removing it.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2788773" y="4299169"/>
            <a:ext cx="7161106" cy="509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myStack.Peek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Count Elements in a Stack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5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1250959"/>
            <a:ext cx="11062252" cy="997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the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Count</a:t>
            </a:r>
            <a:r>
              <a:rPr lang="en-US" dirty="0"/>
              <a:t> property to get the total number of elements in the </a:t>
            </a:r>
            <a:r>
              <a:rPr lang="en-US" dirty="0" smtClean="0"/>
              <a:t>stack.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019821" y="2160429"/>
            <a:ext cx="4699008" cy="479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total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myStack.Count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27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Loop Through Queue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5" y="6356349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838200" y="1130057"/>
            <a:ext cx="11062252" cy="59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a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f</a:t>
            </a:r>
            <a:r>
              <a:rPr lang="en-US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oreach</a:t>
            </a:r>
            <a:r>
              <a:rPr lang="en-US" dirty="0" smtClean="0"/>
              <a:t> loop: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351080" y="1881210"/>
            <a:ext cx="6036490" cy="9281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myStack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4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3492"/>
            <a:ext cx="11062252" cy="37871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array’s size is set at compile-time, and is static.</a:t>
            </a:r>
          </a:p>
          <a:p>
            <a:r>
              <a:rPr lang="en-US" dirty="0"/>
              <a:t>An array cannot be resized after its size is specified without copying all the </a:t>
            </a:r>
            <a:r>
              <a:rPr lang="en-US" dirty="0" smtClean="0"/>
              <a:t>elements to a new array.</a:t>
            </a:r>
            <a:endParaRPr lang="en-US" dirty="0"/>
          </a:p>
          <a:p>
            <a:r>
              <a:rPr lang="en-US" dirty="0"/>
              <a:t>If you use a wrong indexer value where that is bigger than the length of the array, an exception of type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IndexOutOfRangeException</a:t>
            </a:r>
            <a:r>
              <a:rPr lang="en-US" dirty="0"/>
              <a:t> is thrown</a:t>
            </a:r>
            <a:r>
              <a:rPr lang="en-US" dirty="0" smtClean="0"/>
              <a:t>.</a:t>
            </a:r>
          </a:p>
          <a:p>
            <a:r>
              <a:rPr lang="en-US" dirty="0"/>
              <a:t>If you don’t know the number of elements in the array, you can use the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Length</a:t>
            </a:r>
            <a:r>
              <a:rPr lang="en-US" dirty="0"/>
              <a:t> </a:t>
            </a:r>
            <a:r>
              <a:rPr lang="en-US" dirty="0" smtClean="0"/>
              <a:t>property.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Array Size is Static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087039" y="4788941"/>
            <a:ext cx="6564574" cy="1483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nn-NO" sz="2000" dirty="0">
                <a:latin typeface="Consolas" panose="020B0609020204030204" pitchFamily="49" charset="0"/>
                <a:cs typeface="Consolas" panose="020B0609020204030204" pitchFamily="49" charset="0"/>
              </a:rPr>
              <a:t>for (int i = 0; i &lt; myArray.Length; i</a:t>
            </a:r>
            <a:r>
              <a:rPr lang="nn-NO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2998" y="6356352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3852" y="6356351"/>
            <a:ext cx="3276600" cy="365125"/>
          </a:xfrm>
        </p:spPr>
        <p:txBody>
          <a:bodyPr/>
          <a:lstStyle/>
          <a:p>
            <a:fld id="{10E4A4DB-036F-4816-A98C-42C4167E83C5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5" y="0"/>
            <a:ext cx="11642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6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3492"/>
            <a:ext cx="11062252" cy="2302299"/>
          </a:xfrm>
        </p:spPr>
        <p:txBody>
          <a:bodyPr>
            <a:normAutofit/>
          </a:bodyPr>
          <a:lstStyle/>
          <a:p>
            <a:r>
              <a:rPr lang="en-US" dirty="0" smtClean="0"/>
              <a:t>One good thing about array is that it is type-safe.</a:t>
            </a:r>
          </a:p>
          <a:p>
            <a:r>
              <a:rPr lang="en-US" dirty="0" smtClean="0"/>
              <a:t>If you define an </a:t>
            </a:r>
            <a:r>
              <a:rPr lang="en-US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/>
              <a:t> array, you cannot assign a value of other type.</a:t>
            </a:r>
          </a:p>
          <a:p>
            <a:pPr lvl="1"/>
            <a:r>
              <a:rPr lang="en-US" dirty="0" smtClean="0"/>
              <a:t>It would result in compile-time error.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Array Pros and Cons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387893" y="3345791"/>
            <a:ext cx="9962865" cy="27001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Arrays are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type-safe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[4];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101;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102;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103;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104;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"hello"; 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cannot be done, compile-time error</a:t>
            </a:r>
            <a:endParaRPr lang="en-CA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0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3492"/>
            <a:ext cx="11062252" cy="2302299"/>
          </a:xfrm>
        </p:spPr>
        <p:txBody>
          <a:bodyPr>
            <a:normAutofit/>
          </a:bodyPr>
          <a:lstStyle/>
          <a:p>
            <a:r>
              <a:rPr lang="en-US" dirty="0" smtClean="0"/>
              <a:t>One limitation of array is that it is static in size.</a:t>
            </a:r>
          </a:p>
          <a:p>
            <a:r>
              <a:rPr lang="en-US" dirty="0" smtClean="0"/>
              <a:t>If an array is defined with size 4, then you cannot assign a value to an index beyond index 3 of that array.</a:t>
            </a:r>
          </a:p>
          <a:p>
            <a:pPr lvl="1"/>
            <a:r>
              <a:rPr lang="en-US" dirty="0" smtClean="0"/>
              <a:t>If you do, it would result in run-time error.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Array Pros and Cons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387893" y="3345791"/>
            <a:ext cx="9962865" cy="27001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Arrays are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 size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[4];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101;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102;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103;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104;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[4]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105;	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run-time error -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IndexOutOfRangeException</a:t>
            </a:r>
            <a:endParaRPr lang="en-CA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35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Every Array implicitly implements </a:t>
            </a:r>
            <a:r>
              <a:rPr lang="en-CA" dirty="0" err="1" smtClean="0"/>
              <a:t>IEnumerator</a:t>
            </a:r>
            <a:r>
              <a:rPr lang="en-CA" dirty="0" smtClean="0"/>
              <a:t> Interface:-----</a:t>
            </a:r>
          </a:p>
          <a:p>
            <a:r>
              <a:rPr lang="en-CA" dirty="0" err="1" smtClean="0"/>
              <a:t>IEnumerator</a:t>
            </a:r>
            <a:r>
              <a:rPr lang="en-CA" dirty="0" smtClean="0"/>
              <a:t> enumerator=</a:t>
            </a:r>
            <a:r>
              <a:rPr lang="en-CA" dirty="0" err="1" smtClean="0"/>
              <a:t>arrayname.GetEnumerator</a:t>
            </a:r>
            <a:r>
              <a:rPr lang="en-CA" dirty="0" smtClean="0"/>
              <a:t>();</a:t>
            </a:r>
          </a:p>
          <a:p>
            <a:r>
              <a:rPr lang="en-CA" dirty="0" smtClean="0"/>
              <a:t>While(</a:t>
            </a:r>
            <a:r>
              <a:rPr lang="en-CA" dirty="0" err="1" smtClean="0"/>
              <a:t>enumerator.MoveNext</a:t>
            </a:r>
            <a:r>
              <a:rPr lang="en-CA" dirty="0" smtClean="0"/>
              <a:t>())</a:t>
            </a:r>
          </a:p>
          <a:p>
            <a:r>
              <a:rPr lang="en-CA" dirty="0" smtClean="0"/>
              <a:t>{</a:t>
            </a:r>
          </a:p>
          <a:p>
            <a:pPr lvl="1"/>
            <a:r>
              <a:rPr lang="en-CA" dirty="0" err="1" smtClean="0"/>
              <a:t>Console.Write</a:t>
            </a:r>
            <a:r>
              <a:rPr lang="en-CA" dirty="0" smtClean="0"/>
              <a:t>(</a:t>
            </a:r>
            <a:r>
              <a:rPr lang="en-CA" dirty="0" err="1" smtClean="0"/>
              <a:t>enumerator.current</a:t>
            </a:r>
            <a:r>
              <a:rPr lang="en-CA" dirty="0" smtClean="0"/>
              <a:t>);</a:t>
            </a:r>
          </a:p>
          <a:p>
            <a:pPr lvl="1"/>
            <a:r>
              <a:rPr lang="en-CA" dirty="0" smtClean="0"/>
              <a:t>}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//using </a:t>
            </a:r>
            <a:r>
              <a:rPr lang="en-CA" dirty="0" err="1" smtClean="0"/>
              <a:t>foreach</a:t>
            </a:r>
            <a:r>
              <a:rPr lang="en-CA" dirty="0" smtClean="0"/>
              <a:t> loop</a:t>
            </a:r>
          </a:p>
          <a:p>
            <a:pPr lvl="1"/>
            <a:r>
              <a:rPr lang="en-CA" dirty="0" err="1" smtClean="0"/>
              <a:t>Foreach</a:t>
            </a:r>
            <a:r>
              <a:rPr lang="en-CA" dirty="0" smtClean="0"/>
              <a:t>(</a:t>
            </a:r>
            <a:r>
              <a:rPr lang="en-CA" dirty="0" err="1" smtClean="0"/>
              <a:t>var</a:t>
            </a:r>
            <a:r>
              <a:rPr lang="en-CA" dirty="0" smtClean="0"/>
              <a:t> element in </a:t>
            </a:r>
            <a:r>
              <a:rPr lang="en-CA" dirty="0" err="1" smtClean="0"/>
              <a:t>arrayname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{</a:t>
            </a:r>
          </a:p>
          <a:p>
            <a:pPr lvl="1"/>
            <a:r>
              <a:rPr lang="en-CA" dirty="0" err="1" smtClean="0"/>
              <a:t>Console.Write</a:t>
            </a:r>
            <a:r>
              <a:rPr lang="en-CA" dirty="0" smtClean="0"/>
              <a:t>(element);</a:t>
            </a:r>
          </a:p>
          <a:p>
            <a:pPr lvl="1"/>
            <a:r>
              <a:rPr lang="en-CA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IEnumerator</a:t>
            </a:r>
            <a:r>
              <a:rPr lang="en-CA" dirty="0" smtClean="0"/>
              <a:t> Class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5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ArrayList</a:t>
            </a:r>
            <a:r>
              <a:rPr lang="en-CA" dirty="0" smtClean="0"/>
              <a:t> is an alternative to arrays.</a:t>
            </a:r>
          </a:p>
          <a:p>
            <a:r>
              <a:rPr lang="en-CA" dirty="0" smtClean="0"/>
              <a:t>Items can be added and removed dynamically, and the </a:t>
            </a:r>
            <a:r>
              <a:rPr lang="en-CA" dirty="0" err="1">
                <a:solidFill>
                  <a:schemeClr val="accent5"/>
                </a:solidFill>
                <a:latin typeface="Consolas" panose="020B0609020204030204" pitchFamily="49" charset="0"/>
              </a:rPr>
              <a:t>ArrayList</a:t>
            </a:r>
            <a:r>
              <a:rPr lang="en-CA" dirty="0" smtClean="0"/>
              <a:t> resizes itself.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ArrayList</a:t>
            </a:r>
            <a:r>
              <a:rPr lang="en-US" dirty="0"/>
              <a:t> belongs </a:t>
            </a:r>
            <a:r>
              <a:rPr lang="en-US" dirty="0" smtClean="0"/>
              <a:t>to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System.Collections</a:t>
            </a:r>
            <a:r>
              <a:rPr lang="en-US" dirty="0"/>
              <a:t> </a:t>
            </a:r>
            <a:r>
              <a:rPr lang="en-US" dirty="0" smtClean="0"/>
              <a:t>namespace.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Add()</a:t>
            </a:r>
            <a:r>
              <a:rPr lang="en-US" dirty="0" smtClean="0"/>
              <a:t> method can be used to add items.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ArrayList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255547" y="3864407"/>
            <a:ext cx="6227558" cy="2181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myArrayList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myArrayList.Add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myArrayList.Add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myArrayList.Add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(30);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myArrayList.Add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(40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0158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3470</Words>
  <Application>Microsoft Office PowerPoint</Application>
  <PresentationFormat>Widescreen</PresentationFormat>
  <Paragraphs>605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Century Gothic</vt:lpstr>
      <vt:lpstr>Consolas</vt:lpstr>
      <vt:lpstr>Eras Demi ITC</vt:lpstr>
      <vt:lpstr>Times New Roman</vt:lpstr>
      <vt:lpstr>Trebuchet MS</vt:lpstr>
      <vt:lpstr>Wingdings</vt:lpstr>
      <vt:lpstr>Presentation level design</vt:lpstr>
      <vt:lpstr>Generic Collections in C#</vt:lpstr>
      <vt:lpstr>Arrays</vt:lpstr>
      <vt:lpstr>Accessing Array Elements</vt:lpstr>
      <vt:lpstr>Accessing Array Elements</vt:lpstr>
      <vt:lpstr>Array Size is Static</vt:lpstr>
      <vt:lpstr>Array Pros and Cons</vt:lpstr>
      <vt:lpstr>Array Pros and Cons</vt:lpstr>
      <vt:lpstr>IEnumerator Class</vt:lpstr>
      <vt:lpstr>ArrayList</vt:lpstr>
      <vt:lpstr>ArrayList</vt:lpstr>
      <vt:lpstr>ArrayList</vt:lpstr>
      <vt:lpstr>Generic Collections</vt:lpstr>
      <vt:lpstr>List&lt;T&gt; Generic Collection</vt:lpstr>
      <vt:lpstr>List&lt;T&gt; Generic Collection</vt:lpstr>
      <vt:lpstr>List&lt;T&gt; Generic Collection</vt:lpstr>
      <vt:lpstr>List&lt;T&gt; Generic Collection</vt:lpstr>
      <vt:lpstr>List&lt;T&gt; Generic Collection</vt:lpstr>
      <vt:lpstr>List&lt;T&gt; Properties</vt:lpstr>
      <vt:lpstr>List&lt;T&gt; Methods</vt:lpstr>
      <vt:lpstr>Add Elements into List</vt:lpstr>
      <vt:lpstr>Access List Collection</vt:lpstr>
      <vt:lpstr>Loop Through List Collection</vt:lpstr>
      <vt:lpstr>Insert into List</vt:lpstr>
      <vt:lpstr>Remove Elements from List</vt:lpstr>
      <vt:lpstr>Searching</vt:lpstr>
      <vt:lpstr>IndexOf()</vt:lpstr>
      <vt:lpstr>Contains()</vt:lpstr>
      <vt:lpstr>Exists()</vt:lpstr>
      <vt:lpstr>Find()</vt:lpstr>
      <vt:lpstr>Dictionary&lt;TKey, TValue&gt; Generic Collection</vt:lpstr>
      <vt:lpstr>Dictionary&lt;TKey, TValue&gt; Generic Collection</vt:lpstr>
      <vt:lpstr>Dictionary&lt;TKey, TValue&gt; Properties</vt:lpstr>
      <vt:lpstr>Dictionary&lt;TKey, TValue&gt; Methods</vt:lpstr>
      <vt:lpstr>Add Elements into Dictionary</vt:lpstr>
      <vt:lpstr>Access Dictionary Collection</vt:lpstr>
      <vt:lpstr>Loop Through Dictionary Collection</vt:lpstr>
      <vt:lpstr>Queue&lt;T&gt; Generic Collection</vt:lpstr>
      <vt:lpstr>Queue&lt;T&gt; Generic Collection</vt:lpstr>
      <vt:lpstr>Queue&lt;T&gt; Members</vt:lpstr>
      <vt:lpstr>Add Elements into Queue</vt:lpstr>
      <vt:lpstr>Remove Elements from Queue</vt:lpstr>
      <vt:lpstr>Count Elements in a Queue</vt:lpstr>
      <vt:lpstr>Loop Through Queue</vt:lpstr>
      <vt:lpstr>Stack&lt;T&gt; Generic Collection</vt:lpstr>
      <vt:lpstr>Stack&lt;T&gt; Members</vt:lpstr>
      <vt:lpstr>Add Elements into Stack</vt:lpstr>
      <vt:lpstr>Remove Elements from Stack</vt:lpstr>
      <vt:lpstr>Count Elements in a Stack</vt:lpstr>
      <vt:lpstr>Loop Through Queue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2013-05-08T00:08:04Z</dcterms:created>
  <dcterms:modified xsi:type="dcterms:W3CDTF">2017-06-05T15:45:31Z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