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3" r:id="rId4"/>
    <p:sldId id="258" r:id="rId5"/>
    <p:sldId id="259" r:id="rId6"/>
    <p:sldId id="260" r:id="rId7"/>
    <p:sldId id="261" r:id="rId8"/>
    <p:sldId id="285" r:id="rId9"/>
    <p:sldId id="275" r:id="rId10"/>
    <p:sldId id="276" r:id="rId11"/>
    <p:sldId id="277" r:id="rId12"/>
    <p:sldId id="278" r:id="rId13"/>
    <p:sldId id="286" r:id="rId14"/>
    <p:sldId id="287" r:id="rId15"/>
    <p:sldId id="288" r:id="rId16"/>
    <p:sldId id="282" r:id="rId17"/>
    <p:sldId id="290" r:id="rId18"/>
    <p:sldId id="283" r:id="rId19"/>
    <p:sldId id="284" r:id="rId20"/>
    <p:sldId id="272"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p:scale>
          <a:sx n="80" d="100"/>
          <a:sy n="80" d="100"/>
        </p:scale>
        <p:origin x="30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D:\OneDrive%20-%20St.%20Clair%20College\Data_Analytics_for_Business\SEM-3\DAB-304-Healthcare%20Analytics\project\final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[final_data.csv]Sheet1!PivotTable1</c:name>
    <c:fmtId val="2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Discipline Class</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Sheet1!$A$4:$A$7</c:f>
              <c:strCache>
                <c:ptCount val="3"/>
                <c:pt idx="0">
                  <c:v>Dental Health</c:v>
                </c:pt>
                <c:pt idx="1">
                  <c:v>Mental Health</c:v>
                </c:pt>
                <c:pt idx="2">
                  <c:v>Primary Care</c:v>
                </c:pt>
              </c:strCache>
            </c:strRef>
          </c:cat>
          <c:val>
            <c:numRef>
              <c:f>Sheet1!$B$4:$B$7</c:f>
              <c:numCache>
                <c:formatCode>General</c:formatCode>
                <c:ptCount val="3"/>
                <c:pt idx="0">
                  <c:v>16770</c:v>
                </c:pt>
                <c:pt idx="1">
                  <c:v>16352</c:v>
                </c:pt>
                <c:pt idx="2">
                  <c:v>30966</c:v>
                </c:pt>
              </c:numCache>
            </c:numRef>
          </c:val>
        </c:ser>
        <c:dLbls>
          <c:dLblPos val="inEnd"/>
          <c:showLegendKey val="0"/>
          <c:showVal val="1"/>
          <c:showCatName val="0"/>
          <c:showSerName val="0"/>
          <c:showPercent val="0"/>
          <c:showBubbleSize val="0"/>
        </c:dLbls>
        <c:gapWidth val="100"/>
        <c:overlap val="-24"/>
        <c:axId val="1551568512"/>
        <c:axId val="1551571776"/>
      </c:barChart>
      <c:catAx>
        <c:axId val="15515685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51571776"/>
        <c:crosses val="autoZero"/>
        <c:auto val="1"/>
        <c:lblAlgn val="ctr"/>
        <c:lblOffset val="100"/>
        <c:noMultiLvlLbl val="0"/>
      </c:catAx>
      <c:valAx>
        <c:axId val="15515717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5156851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12/5/2022</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12/5/2022</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a:t>Health Workforce Shortage Areas</a:t>
            </a:r>
          </a:p>
        </p:txBody>
      </p:sp>
      <p:sp>
        <p:nvSpPr>
          <p:cNvPr id="4" name="Subtitle 3"/>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22714" y="0"/>
            <a:ext cx="10484182" cy="668381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033148" y="0"/>
            <a:ext cx="7729038" cy="687545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09291" y="0"/>
            <a:ext cx="11020331" cy="691944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06281" y="125998"/>
            <a:ext cx="8415001" cy="6732002"/>
          </a:xfrm>
          <a:prstGeom prst="rect">
            <a:avLst/>
          </a:prstGeom>
        </p:spPr>
      </p:pic>
    </p:spTree>
    <p:extLst>
      <p:ext uri="{BB962C8B-B14F-4D97-AF65-F5344CB8AC3E}">
        <p14:creationId xmlns:p14="http://schemas.microsoft.com/office/powerpoint/2010/main" val="1631848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01504" y="159142"/>
            <a:ext cx="9297053" cy="6586404"/>
          </a:xfrm>
          <a:prstGeom prst="rect">
            <a:avLst/>
          </a:prstGeom>
        </p:spPr>
      </p:pic>
    </p:spTree>
    <p:extLst>
      <p:ext uri="{BB962C8B-B14F-4D97-AF65-F5344CB8AC3E}">
        <p14:creationId xmlns:p14="http://schemas.microsoft.com/office/powerpoint/2010/main" val="1791616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8288" y="138628"/>
            <a:ext cx="8372819" cy="6698256"/>
          </a:xfrm>
          <a:prstGeom prst="rect">
            <a:avLst/>
          </a:prstGeom>
        </p:spPr>
      </p:pic>
    </p:spTree>
    <p:extLst>
      <p:ext uri="{BB962C8B-B14F-4D97-AF65-F5344CB8AC3E}">
        <p14:creationId xmlns:p14="http://schemas.microsoft.com/office/powerpoint/2010/main" val="2508190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6E0CBD1-C9D0-94CB-1ECE-59721E3CD3B1}"/>
              </a:ext>
            </a:extLst>
          </p:cNvPr>
          <p:cNvSpPr txBox="1"/>
          <p:nvPr/>
        </p:nvSpPr>
        <p:spPr>
          <a:xfrm>
            <a:off x="1683798" y="3013501"/>
            <a:ext cx="8824404" cy="830997"/>
          </a:xfrm>
          <a:prstGeom prst="rect">
            <a:avLst/>
          </a:prstGeom>
          <a:noFill/>
        </p:spPr>
        <p:txBody>
          <a:bodyPr wrap="square" rtlCol="0">
            <a:spAutoFit/>
          </a:bodyPr>
          <a:lstStyle/>
          <a:p>
            <a:pPr algn="ctr"/>
            <a:r>
              <a:rPr lang="en-US" sz="4800" b="1" dirty="0"/>
              <a:t>Why machine learning?</a:t>
            </a:r>
          </a:p>
        </p:txBody>
      </p:sp>
    </p:spTree>
    <p:extLst>
      <p:ext uri="{BB962C8B-B14F-4D97-AF65-F5344CB8AC3E}">
        <p14:creationId xmlns:p14="http://schemas.microsoft.com/office/powerpoint/2010/main" val="1013757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150" y="179832"/>
            <a:ext cx="10196512" cy="6525768"/>
          </a:xfrm>
          <a:prstGeom prst="rect">
            <a:avLst/>
          </a:prstGeom>
        </p:spPr>
      </p:pic>
    </p:spTree>
    <p:extLst>
      <p:ext uri="{BB962C8B-B14F-4D97-AF65-F5344CB8AC3E}">
        <p14:creationId xmlns:p14="http://schemas.microsoft.com/office/powerpoint/2010/main" val="3565357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06A3584-EA33-1B77-05AB-3EE0DADF2064}"/>
              </a:ext>
            </a:extLst>
          </p:cNvPr>
          <p:cNvSpPr txBox="1"/>
          <p:nvPr/>
        </p:nvSpPr>
        <p:spPr>
          <a:xfrm>
            <a:off x="834501" y="621437"/>
            <a:ext cx="9960746" cy="1846659"/>
          </a:xfrm>
          <a:prstGeom prst="rect">
            <a:avLst/>
          </a:prstGeom>
          <a:noFill/>
        </p:spPr>
        <p:txBody>
          <a:bodyPr wrap="square" rtlCol="0">
            <a:spAutoFit/>
          </a:bodyPr>
          <a:lstStyle/>
          <a:p>
            <a:r>
              <a:rPr lang="en-US" sz="2400" b="1" dirty="0"/>
              <a:t>Predictions:</a:t>
            </a:r>
          </a:p>
          <a:p>
            <a:endParaRPr lang="en-US" sz="2400" b="1" dirty="0"/>
          </a:p>
          <a:p>
            <a:endParaRPr lang="en-US" sz="2400" b="1" dirty="0"/>
          </a:p>
          <a:p>
            <a:endParaRPr lang="en-US" sz="2400" b="1" dirty="0"/>
          </a:p>
          <a:p>
            <a:endParaRPr lang="en-US" dirty="0"/>
          </a:p>
        </p:txBody>
      </p:sp>
      <p:pic>
        <p:nvPicPr>
          <p:cNvPr id="1030" name="Picture 6">
            <a:extLst>
              <a:ext uri="{FF2B5EF4-FFF2-40B4-BE49-F238E27FC236}">
                <a16:creationId xmlns:a16="http://schemas.microsoft.com/office/drawing/2014/main" xmlns="" id="{46745EF1-9CD0-FE87-8161-DF9DB245F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01" y="1387610"/>
            <a:ext cx="10383520" cy="5163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534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xmlns="" id="{2DC8BACE-10F3-8A3F-7028-7658ED146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594" y="1513205"/>
            <a:ext cx="10132812" cy="5344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380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ym typeface="+mn-ea"/>
              </a:rPr>
              <a:t/>
            </a:r>
            <a:br>
              <a:rPr lang="en-CA" dirty="0">
                <a:sym typeface="+mn-ea"/>
              </a:rPr>
            </a:br>
            <a:r>
              <a:rPr lang="en-CA" dirty="0">
                <a:sym typeface="+mn-ea"/>
              </a:rPr>
              <a:t>Group Members:</a:t>
            </a:r>
            <a:r>
              <a:rPr lang="en-CA" dirty="0"/>
              <a:t/>
            </a:r>
            <a:br>
              <a:rPr lang="en-CA" dirty="0"/>
            </a:br>
            <a:endParaRPr lang="en-CA" dirty="0"/>
          </a:p>
        </p:txBody>
      </p:sp>
      <p:sp>
        <p:nvSpPr>
          <p:cNvPr id="3" name="Content Placeholder 2"/>
          <p:cNvSpPr>
            <a:spLocks noGrp="1"/>
          </p:cNvSpPr>
          <p:nvPr>
            <p:ph idx="1"/>
          </p:nvPr>
        </p:nvSpPr>
        <p:spPr/>
        <p:txBody>
          <a:bodyPr/>
          <a:lstStyle/>
          <a:p>
            <a:pPr marL="0" indent="0">
              <a:buNone/>
            </a:pPr>
            <a:endParaRPr lang="en-US"/>
          </a:p>
          <a:p>
            <a:r>
              <a:rPr lang="en-US"/>
              <a:t>Dhruvin Raval</a:t>
            </a:r>
          </a:p>
          <a:p>
            <a:r>
              <a:rPr lang="en-US"/>
              <a:t>Vrund Bhavsar</a:t>
            </a:r>
          </a:p>
          <a:p>
            <a:r>
              <a:rPr lang="en-US"/>
              <a:t>Yamini Prajapati</a:t>
            </a:r>
          </a:p>
          <a:p>
            <a:r>
              <a:rPr lang="en-US"/>
              <a:t>Zeel mendpara</a:t>
            </a:r>
          </a:p>
          <a:p>
            <a:endParaRPr lang="en-US"/>
          </a:p>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Challenges</a:t>
            </a:r>
          </a:p>
        </p:txBody>
      </p:sp>
      <p:sp>
        <p:nvSpPr>
          <p:cNvPr id="3" name="Content Placeholder 2"/>
          <p:cNvSpPr>
            <a:spLocks noGrp="1"/>
          </p:cNvSpPr>
          <p:nvPr>
            <p:ph idx="1"/>
          </p:nvPr>
        </p:nvSpPr>
        <p:spPr/>
        <p:txBody>
          <a:bodyPr/>
          <a:lstStyle/>
          <a:p>
            <a:r>
              <a:rPr lang="en-US"/>
              <a:t>Since we wanted to predict the case rather than just test a model's correctness, there were various difficulties encountered when creating the models.</a:t>
            </a:r>
          </a:p>
          <a:p>
            <a:r>
              <a:rPr lang="en-US"/>
              <a:t> While working on the tableau for the data visualisation, we did encounter some difficulties, but they were ultimately resolved with the assistance of some friends and the internet.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noChangeArrowheads="1"/>
          </p:cNvSpPr>
          <p:nvPr>
            <p:ph type="subTitle" idx="1"/>
          </p:nvPr>
        </p:nvSpPr>
        <p:spPr>
          <a:xfrm>
            <a:off x="2480098" y="5088890"/>
            <a:ext cx="7393517" cy="1222375"/>
          </a:xfrm>
        </p:spPr>
        <p:txBody>
          <a:bodyPr/>
          <a:lstStyle/>
          <a:p>
            <a:endParaRPr lang="en-US" sz="4800"/>
          </a:p>
        </p:txBody>
      </p:sp>
      <p:sp>
        <p:nvSpPr>
          <p:cNvPr id="5" name="Title 4"/>
          <p:cNvSpPr>
            <a:spLocks noGrp="1" noChangeArrowheads="1"/>
          </p:cNvSpPr>
          <p:nvPr>
            <p:ph type="ctrTitle"/>
          </p:nvPr>
        </p:nvSpPr>
        <p:spPr>
          <a:xfrm>
            <a:off x="1127548" y="2772093"/>
            <a:ext cx="10363200" cy="1470025"/>
          </a:xfrm>
        </p:spPr>
        <p:txBody>
          <a:bodyPr/>
          <a:lstStyle/>
          <a:p>
            <a:r>
              <a:rPr lang="en-US" sz="5400" dirty="0" smtClean="0"/>
              <a:t>Thank you</a:t>
            </a:r>
            <a:endParaRPr lang="en-US" sz="5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Outline</a:t>
            </a:r>
          </a:p>
        </p:txBody>
      </p:sp>
      <p:sp>
        <p:nvSpPr>
          <p:cNvPr id="3" name="Content Placeholder 2"/>
          <p:cNvSpPr>
            <a:spLocks noGrp="1"/>
          </p:cNvSpPr>
          <p:nvPr>
            <p:ph idx="1"/>
          </p:nvPr>
        </p:nvSpPr>
        <p:spPr/>
        <p:txBody>
          <a:bodyPr/>
          <a:lstStyle/>
          <a:p>
            <a:r>
              <a:rPr lang="en-US" dirty="0"/>
              <a:t>Why Healthcare Analytics?</a:t>
            </a:r>
          </a:p>
          <a:p>
            <a:r>
              <a:rPr lang="en-US" dirty="0"/>
              <a:t>Problem Statement</a:t>
            </a:r>
          </a:p>
          <a:p>
            <a:r>
              <a:rPr lang="en-US" dirty="0"/>
              <a:t>Data Description</a:t>
            </a:r>
          </a:p>
          <a:p>
            <a:r>
              <a:rPr lang="en-US" dirty="0"/>
              <a:t>Dataset:</a:t>
            </a:r>
          </a:p>
          <a:p>
            <a:r>
              <a:rPr lang="en-US" dirty="0"/>
              <a:t>Data Visualization</a:t>
            </a:r>
          </a:p>
          <a:p>
            <a:r>
              <a:rPr lang="en-US" dirty="0" smtClean="0"/>
              <a:t>Why Machine Learning</a:t>
            </a:r>
            <a:endParaRPr lang="en-US" dirty="0"/>
          </a:p>
          <a:p>
            <a:r>
              <a:rPr lang="en-US" dirty="0"/>
              <a:t>Challenges</a:t>
            </a:r>
          </a:p>
          <a:p>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Healthcare analytics?</a:t>
            </a:r>
          </a:p>
        </p:txBody>
      </p:sp>
      <p:sp>
        <p:nvSpPr>
          <p:cNvPr id="3" name="Content Placeholder 2"/>
          <p:cNvSpPr>
            <a:spLocks noGrp="1"/>
          </p:cNvSpPr>
          <p:nvPr>
            <p:ph idx="1"/>
          </p:nvPr>
        </p:nvSpPr>
        <p:spPr>
          <a:xfrm>
            <a:off x="508000" y="2208530"/>
            <a:ext cx="10972800" cy="4525963"/>
          </a:xfrm>
        </p:spPr>
        <p:txBody>
          <a:bodyPr/>
          <a:lstStyle/>
          <a:p>
            <a:r>
              <a:rPr lang="en-US"/>
              <a:t>Health care analytics allows for the examination of patterns in various healthcare data in order to determine how clinical care can be improved while limiting excessive spending. this can help improve the overall patient care offered in healthcare facilities.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 Problem Statement</a:t>
            </a:r>
          </a:p>
        </p:txBody>
      </p:sp>
      <p:sp>
        <p:nvSpPr>
          <p:cNvPr id="3" name="Content Placeholder 2"/>
          <p:cNvSpPr>
            <a:spLocks noGrp="1"/>
          </p:cNvSpPr>
          <p:nvPr>
            <p:ph idx="1"/>
          </p:nvPr>
        </p:nvSpPr>
        <p:spPr/>
        <p:txBody>
          <a:bodyPr/>
          <a:lstStyle/>
          <a:p>
            <a:pPr marL="0" indent="0">
              <a:buNone/>
            </a:pPr>
            <a:endParaRPr lang="en-US"/>
          </a:p>
          <a:p>
            <a:r>
              <a:rPr lang="en-US"/>
              <a:t>Health workforce shortage areas are geographic areas, populations, and facilities that have a shortage of outpatient primary care, dental, and mental health providers and services. These areas are designated by the Health Resources and Services Administration (HRSA), a federal agency in the United States Department of Health and Human Services.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Description</a:t>
            </a:r>
          </a:p>
        </p:txBody>
      </p:sp>
      <p:sp>
        <p:nvSpPr>
          <p:cNvPr id="3" name="Content Placeholder 2"/>
          <p:cNvSpPr>
            <a:spLocks noGrp="1"/>
          </p:cNvSpPr>
          <p:nvPr>
            <p:ph idx="1"/>
          </p:nvPr>
        </p:nvSpPr>
        <p:spPr/>
        <p:txBody>
          <a:bodyPr/>
          <a:lstStyle/>
          <a:p>
            <a:r>
              <a:rPr lang="en-US" dirty="0"/>
              <a:t>There are several types of shortage designations including:</a:t>
            </a:r>
          </a:p>
          <a:p>
            <a:r>
              <a:rPr lang="en-US" dirty="0" smtClean="0"/>
              <a:t>Health </a:t>
            </a:r>
            <a:r>
              <a:rPr lang="en-US" dirty="0"/>
              <a:t>Professional Shortage Areas (HPSAs)</a:t>
            </a:r>
          </a:p>
          <a:p>
            <a:r>
              <a:rPr lang="en-US" dirty="0" smtClean="0"/>
              <a:t>Medically </a:t>
            </a:r>
            <a:r>
              <a:rPr lang="en-US" dirty="0"/>
              <a:t>Underserved Areas and Populations (MUAPs)</a:t>
            </a:r>
          </a:p>
          <a:p>
            <a:r>
              <a:rPr lang="en-US" dirty="0" smtClean="0"/>
              <a:t>Exceptional </a:t>
            </a:r>
            <a:r>
              <a:rPr lang="en-US" dirty="0"/>
              <a:t>Medically Underserved Population (Exceptional MUPs)</a:t>
            </a:r>
          </a:p>
          <a:p>
            <a:r>
              <a:rPr lang="en-US" dirty="0" smtClean="0"/>
              <a:t>Governor's-Designated </a:t>
            </a:r>
            <a:r>
              <a:rPr lang="en-US" dirty="0"/>
              <a:t>Secretary-Certified Shortage Areas for Rural Health Clinics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Dataset:</a:t>
            </a:r>
          </a:p>
        </p:txBody>
      </p:sp>
      <p:sp>
        <p:nvSpPr>
          <p:cNvPr id="3" name="Content Placeholder 2"/>
          <p:cNvSpPr>
            <a:spLocks noGrp="1"/>
          </p:cNvSpPr>
          <p:nvPr>
            <p:ph idx="1"/>
          </p:nvPr>
        </p:nvSpPr>
        <p:spPr/>
        <p:txBody>
          <a:bodyPr/>
          <a:lstStyle/>
          <a:p>
            <a:r>
              <a:rPr lang="en-US" dirty="0"/>
              <a:t>The health workforce shortage area data in the included files represent the HPSA and MUAP (including Exceptional MUP) designation information at a single point in time. </a:t>
            </a:r>
            <a:endParaRPr lang="en-US" dirty="0" smtClean="0"/>
          </a:p>
          <a:p>
            <a:r>
              <a:rPr lang="en-US" dirty="0"/>
              <a:t>https://www.kaggle.com/datasets/geobrando/health-professional-shortage-areas</a:t>
            </a:r>
            <a:endParaRPr lang="en-US" dirty="0"/>
          </a:p>
          <a:p>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3719505933"/>
              </p:ext>
            </p:extLst>
          </p:nvPr>
        </p:nvGraphicFramePr>
        <p:xfrm>
          <a:off x="1764407" y="643945"/>
          <a:ext cx="9118242" cy="57697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3354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687132" y="0"/>
            <a:ext cx="9028090" cy="665987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229</Words>
  <Application>Microsoft Office PowerPoint</Application>
  <PresentationFormat>Widescreen</PresentationFormat>
  <Paragraphs>38</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SimSun</vt:lpstr>
      <vt:lpstr>Arial</vt:lpstr>
      <vt:lpstr>Business Cooperate</vt:lpstr>
      <vt:lpstr>Health Workforce Shortage Areas</vt:lpstr>
      <vt:lpstr> Group Members: </vt:lpstr>
      <vt:lpstr>Project Outline</vt:lpstr>
      <vt:lpstr>Why Healthcare analytics?</vt:lpstr>
      <vt:lpstr> Problem Statement</vt:lpstr>
      <vt:lpstr>Data Description</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Workforce Shortage Areas</dc:title>
  <dc:creator>yamin</dc:creator>
  <cp:lastModifiedBy>Microsoft account</cp:lastModifiedBy>
  <cp:revision>13</cp:revision>
  <dcterms:created xsi:type="dcterms:W3CDTF">2022-12-04T09:49:00Z</dcterms:created>
  <dcterms:modified xsi:type="dcterms:W3CDTF">2022-12-06T00:29:07Z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1673ACA9F94C45F2ACE66A5B6F2454C5</vt:lpwstr>
  </property>
  <property fmtid="{D5CDD505-2E9C-101B-9397-08002B2CF9AE}" pid="3" name="KSOProductBuildVer">
    <vt:lpwstr>1033-11.2.0.11417</vt:lpwstr>
  </property>
</Properties>
</file>