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4"/>
  </p:sldMasterIdLst>
  <p:notesMasterIdLst>
    <p:notesMasterId r:id="rId25"/>
  </p:notesMasterIdLst>
  <p:handoutMasterIdLst>
    <p:handoutMasterId r:id="rId26"/>
  </p:handoutMasterIdLst>
  <p:sldIdLst>
    <p:sldId id="281" r:id="rId5"/>
    <p:sldId id="284" r:id="rId6"/>
    <p:sldId id="283" r:id="rId7"/>
    <p:sldId id="373" r:id="rId8"/>
    <p:sldId id="375" r:id="rId9"/>
    <p:sldId id="376" r:id="rId10"/>
    <p:sldId id="377" r:id="rId11"/>
    <p:sldId id="378" r:id="rId12"/>
    <p:sldId id="379" r:id="rId13"/>
    <p:sldId id="381" r:id="rId14"/>
    <p:sldId id="382" r:id="rId15"/>
    <p:sldId id="383" r:id="rId16"/>
    <p:sldId id="384" r:id="rId17"/>
    <p:sldId id="385" r:id="rId18"/>
    <p:sldId id="386" r:id="rId19"/>
    <p:sldId id="387" r:id="rId20"/>
    <p:sldId id="388" r:id="rId21"/>
    <p:sldId id="389" r:id="rId22"/>
    <p:sldId id="390" r:id="rId23"/>
    <p:sldId id="3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359730-955F-468A-9514-8808D374AC94}">
          <p14:sldIdLst>
            <p14:sldId id="281"/>
            <p14:sldId id="284"/>
            <p14:sldId id="283"/>
            <p14:sldId id="373"/>
          </p14:sldIdLst>
        </p14:section>
        <p14:section name="Untitled Section" id="{414CC09B-372F-4382-A829-8FE866464B1A}">
          <p14:sldIdLst>
            <p14:sldId id="375"/>
          </p14:sldIdLst>
        </p14:section>
        <p14:section name="Untitled Section" id="{5C49DD34-1C9D-4183-B9F7-563BA47F8522}">
          <p14:sldIdLst>
            <p14:sldId id="376"/>
            <p14:sldId id="377"/>
            <p14:sldId id="378"/>
            <p14:sldId id="379"/>
            <p14:sldId id="381"/>
            <p14:sldId id="382"/>
            <p14:sldId id="383"/>
            <p14:sldId id="384"/>
            <p14:sldId id="385"/>
            <p14:sldId id="386"/>
            <p14:sldId id="387"/>
            <p14:sldId id="388"/>
            <p14:sldId id="389"/>
            <p14:sldId id="390"/>
            <p14:sldId id="363"/>
          </p14:sldIdLst>
        </p14:section>
      </p14:sectionLst>
    </p:ex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priya Shetti" initials="SS" lastIdx="2" clrIdx="0">
    <p:extLst>
      <p:ext uri="{19B8F6BF-5375-455C-9EA6-DF929625EA0E}">
        <p15:presenceInfo xmlns:p15="http://schemas.microsoft.com/office/powerpoint/2012/main" userId="269d2d7e5dcdae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988" y="40"/>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2/3/2022</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600200" y="2386744"/>
            <a:ext cx="8991600" cy="1645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Arial"/>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2695194" y="4352544"/>
            <a:ext cx="6801600" cy="12399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3F3F3F"/>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2"/>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2"/>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extLst>
      <p:ext uri="{BB962C8B-B14F-4D97-AF65-F5344CB8AC3E}">
        <p14:creationId xmlns:p14="http://schemas.microsoft.com/office/powerpoint/2010/main" val="334376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endParaRPr lang="en-US" dirty="0"/>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4" name="Google Shape;24;p24"/>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extLst>
      <p:ext uri="{BB962C8B-B14F-4D97-AF65-F5344CB8AC3E}">
        <p14:creationId xmlns:p14="http://schemas.microsoft.com/office/powerpoint/2010/main" val="173121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1600200" y="2386744"/>
            <a:ext cx="8991600" cy="1645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Arial"/>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2695194" y="4352465"/>
            <a:ext cx="6801600" cy="1265100"/>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dk1"/>
                </a:solidFill>
              </a:defRPr>
            </a:lvl1pPr>
            <a:lvl2pPr marL="914400" lvl="1" indent="-228600" algn="l">
              <a:lnSpc>
                <a:spcPct val="100000"/>
              </a:lnSpc>
              <a:spcBef>
                <a:spcPts val="1000"/>
              </a:spcBef>
              <a:spcAft>
                <a:spcPts val="0"/>
              </a:spcAft>
              <a:buSzPts val="2000"/>
              <a:buNone/>
              <a:defRPr sz="2000">
                <a:solidFill>
                  <a:srgbClr val="888888"/>
                </a:solidFill>
              </a:defRPr>
            </a:lvl2pPr>
            <a:lvl3pPr marL="1371600" lvl="2" indent="-228600" algn="l">
              <a:lnSpc>
                <a:spcPct val="100000"/>
              </a:lnSpc>
              <a:spcBef>
                <a:spcPts val="1000"/>
              </a:spcBef>
              <a:spcAft>
                <a:spcPts val="0"/>
              </a:spcAft>
              <a:buSzPts val="1800"/>
              <a:buNone/>
              <a:defRPr sz="1800">
                <a:solidFill>
                  <a:srgbClr val="888888"/>
                </a:solidFill>
              </a:defRPr>
            </a:lvl3pPr>
            <a:lvl4pPr marL="1828800" lvl="3" indent="-228600" algn="l">
              <a:lnSpc>
                <a:spcPct val="100000"/>
              </a:lnSpc>
              <a:spcBef>
                <a:spcPts val="1000"/>
              </a:spcBef>
              <a:spcAft>
                <a:spcPts val="0"/>
              </a:spcAft>
              <a:buSzPts val="1600"/>
              <a:buNone/>
              <a:defRPr sz="1600">
                <a:solidFill>
                  <a:srgbClr val="888888"/>
                </a:solidFill>
              </a:defRPr>
            </a:lvl4pPr>
            <a:lvl5pPr marL="2286000" lvl="4" indent="-228600" algn="l">
              <a:lnSpc>
                <a:spcPct val="100000"/>
              </a:lnSpc>
              <a:spcBef>
                <a:spcPts val="1000"/>
              </a:spcBef>
              <a:spcAft>
                <a:spcPts val="0"/>
              </a:spcAft>
              <a:buSzPts val="1600"/>
              <a:buNone/>
              <a:defRPr sz="1600">
                <a:solidFill>
                  <a:srgbClr val="888888"/>
                </a:solidFill>
              </a:defRPr>
            </a:lvl5pPr>
            <a:lvl6pPr marL="2743200" lvl="5" indent="-228600" algn="l">
              <a:lnSpc>
                <a:spcPct val="100000"/>
              </a:lnSpc>
              <a:spcBef>
                <a:spcPts val="1000"/>
              </a:spcBef>
              <a:spcAft>
                <a:spcPts val="0"/>
              </a:spcAft>
              <a:buSzPts val="1600"/>
              <a:buNone/>
              <a:defRPr sz="1600">
                <a:solidFill>
                  <a:srgbClr val="888888"/>
                </a:solidFill>
              </a:defRPr>
            </a:lvl6pPr>
            <a:lvl7pPr marL="3200400" lvl="6" indent="-228600" algn="l">
              <a:lnSpc>
                <a:spcPct val="100000"/>
              </a:lnSpc>
              <a:spcBef>
                <a:spcPts val="1000"/>
              </a:spcBef>
              <a:spcAft>
                <a:spcPts val="0"/>
              </a:spcAft>
              <a:buSzPts val="1600"/>
              <a:buNone/>
              <a:defRPr sz="1600">
                <a:solidFill>
                  <a:srgbClr val="888888"/>
                </a:solidFill>
              </a:defRPr>
            </a:lvl7pPr>
            <a:lvl8pPr marL="3657600" lvl="7" indent="-228600" algn="l">
              <a:lnSpc>
                <a:spcPct val="100000"/>
              </a:lnSpc>
              <a:spcBef>
                <a:spcPts val="1000"/>
              </a:spcBef>
              <a:spcAft>
                <a:spcPts val="0"/>
              </a:spcAft>
              <a:buSzPts val="1600"/>
              <a:buNone/>
              <a:defRPr sz="1600">
                <a:solidFill>
                  <a:srgbClr val="888888"/>
                </a:solidFill>
              </a:defRPr>
            </a:lvl8pPr>
            <a:lvl9pPr marL="4114800" lvl="8" indent="-228600" algn="l">
              <a:lnSpc>
                <a:spcPct val="100000"/>
              </a:lnSpc>
              <a:spcBef>
                <a:spcPts val="1000"/>
              </a:spcBef>
              <a:spcAft>
                <a:spcPts val="0"/>
              </a:spcAft>
              <a:buSzPts val="1600"/>
              <a:buNone/>
              <a:defRPr sz="1600">
                <a:solidFill>
                  <a:srgbClr val="888888"/>
                </a:solidFill>
              </a:defRPr>
            </a:lvl9pPr>
          </a:lstStyle>
          <a:p>
            <a:endParaRPr/>
          </a:p>
        </p:txBody>
      </p:sp>
      <p:sp>
        <p:nvSpPr>
          <p:cNvPr id="30" name="Google Shape;30;p25"/>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extLst>
      <p:ext uri="{BB962C8B-B14F-4D97-AF65-F5344CB8AC3E}">
        <p14:creationId xmlns:p14="http://schemas.microsoft.com/office/powerpoint/2010/main" val="291609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27"/>
          <p:cNvSpPr txBox="1">
            <a:spLocks noGrp="1"/>
          </p:cNvSpPr>
          <p:nvPr>
            <p:ph type="body" idx="1"/>
          </p:nvPr>
        </p:nvSpPr>
        <p:spPr>
          <a:xfrm>
            <a:off x="1583436" y="2313433"/>
            <a:ext cx="4270200" cy="704100"/>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dk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42" name="Google Shape;42;p27"/>
          <p:cNvSpPr txBox="1">
            <a:spLocks noGrp="1"/>
          </p:cNvSpPr>
          <p:nvPr>
            <p:ph type="body" idx="2"/>
          </p:nvPr>
        </p:nvSpPr>
        <p:spPr>
          <a:xfrm>
            <a:off x="1583436" y="3143250"/>
            <a:ext cx="4270200" cy="2596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3" name="Google Shape;43;p27"/>
          <p:cNvSpPr txBox="1">
            <a:spLocks noGrp="1"/>
          </p:cNvSpPr>
          <p:nvPr>
            <p:ph type="body" idx="3"/>
          </p:nvPr>
        </p:nvSpPr>
        <p:spPr>
          <a:xfrm>
            <a:off x="6338316" y="3143250"/>
            <a:ext cx="4253400" cy="2596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27"/>
          <p:cNvSpPr txBox="1">
            <a:spLocks noGrp="1"/>
          </p:cNvSpPr>
          <p:nvPr>
            <p:ph type="body" idx="4"/>
          </p:nvPr>
        </p:nvSpPr>
        <p:spPr>
          <a:xfrm>
            <a:off x="6338316" y="2313433"/>
            <a:ext cx="4270200" cy="704100"/>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dk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45" name="Google Shape;45;p27"/>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48" name="Google Shape;48;p27"/>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249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9"/>
          <p:cNvSpPr/>
          <p:nvPr/>
        </p:nvSpPr>
        <p:spPr>
          <a:xfrm>
            <a:off x="6096000" y="0"/>
            <a:ext cx="60960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9"/>
          <p:cNvSpPr txBox="1">
            <a:spLocks noGrp="1"/>
          </p:cNvSpPr>
          <p:nvPr>
            <p:ph type="title"/>
          </p:nvPr>
        </p:nvSpPr>
        <p:spPr>
          <a:xfrm>
            <a:off x="804672" y="2243828"/>
            <a:ext cx="4486800" cy="114150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Arial"/>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body" idx="1"/>
          </p:nvPr>
        </p:nvSpPr>
        <p:spPr>
          <a:xfrm>
            <a:off x="6736080" y="804672"/>
            <a:ext cx="4815900" cy="52488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58" name="Google Shape;58;p29"/>
          <p:cNvSpPr txBox="1">
            <a:spLocks noGrp="1"/>
          </p:cNvSpPr>
          <p:nvPr>
            <p:ph type="body" idx="2"/>
          </p:nvPr>
        </p:nvSpPr>
        <p:spPr>
          <a:xfrm>
            <a:off x="1115568" y="3549918"/>
            <a:ext cx="3794700" cy="2193900"/>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chemeClr val="dk1"/>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59" name="Google Shape;59;p29"/>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804672" y="6236208"/>
            <a:ext cx="51249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extLst>
      <p:ext uri="{BB962C8B-B14F-4D97-AF65-F5344CB8AC3E}">
        <p14:creationId xmlns:p14="http://schemas.microsoft.com/office/powerpoint/2010/main" val="89062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08523" y="2243828"/>
            <a:ext cx="4494900" cy="113460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Arial"/>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0"/>
          <p:cNvSpPr>
            <a:spLocks noGrp="1"/>
          </p:cNvSpPr>
          <p:nvPr>
            <p:ph type="pic" idx="2"/>
          </p:nvPr>
        </p:nvSpPr>
        <p:spPr>
          <a:xfrm>
            <a:off x="6095999" y="0"/>
            <a:ext cx="6102000" cy="6858000"/>
          </a:xfrm>
          <a:prstGeom prst="rect">
            <a:avLst/>
          </a:prstGeom>
          <a:solidFill>
            <a:srgbClr val="D8D8D8"/>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7F7F7F"/>
                </a:solidFill>
                <a:latin typeface="Arial"/>
                <a:ea typeface="Arial"/>
                <a:cs typeface="Arial"/>
                <a:sym typeface="Arial"/>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Arial"/>
                <a:ea typeface="Arial"/>
                <a:cs typeface="Arial"/>
                <a:sym typeface="Arial"/>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Arial"/>
                <a:ea typeface="Arial"/>
                <a:cs typeface="Arial"/>
                <a:sym typeface="Arial"/>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Arial"/>
                <a:ea typeface="Arial"/>
                <a:cs typeface="Arial"/>
                <a:sym typeface="Arial"/>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Arial"/>
                <a:ea typeface="Arial"/>
                <a:cs typeface="Arial"/>
                <a:sym typeface="Arial"/>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Google Shape;65;p30"/>
          <p:cNvSpPr txBox="1">
            <a:spLocks noGrp="1"/>
          </p:cNvSpPr>
          <p:nvPr>
            <p:ph type="body" idx="1"/>
          </p:nvPr>
        </p:nvSpPr>
        <p:spPr>
          <a:xfrm>
            <a:off x="1115568" y="3549918"/>
            <a:ext cx="3794700" cy="2193900"/>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chemeClr val="dk1"/>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66" name="Google Shape;66;p30"/>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804672" y="6236208"/>
            <a:ext cx="51249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0"/>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extLst>
      <p:ext uri="{BB962C8B-B14F-4D97-AF65-F5344CB8AC3E}">
        <p14:creationId xmlns:p14="http://schemas.microsoft.com/office/powerpoint/2010/main" val="59414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body" idx="1"/>
          </p:nvPr>
        </p:nvSpPr>
        <p:spPr>
          <a:xfrm rot="5400000">
            <a:off x="4544964" y="324144"/>
            <a:ext cx="3102000" cy="772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2" name="Google Shape;72;p31"/>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1"/>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extLst>
      <p:ext uri="{BB962C8B-B14F-4D97-AF65-F5344CB8AC3E}">
        <p14:creationId xmlns:p14="http://schemas.microsoft.com/office/powerpoint/2010/main" val="207714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rot="5400000">
            <a:off x="6810570" y="2779710"/>
            <a:ext cx="4983600" cy="12987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body" idx="1"/>
          </p:nvPr>
        </p:nvSpPr>
        <p:spPr>
          <a:xfrm rot="5400000">
            <a:off x="2838525" y="329760"/>
            <a:ext cx="4983600" cy="619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8" name="Google Shape;78;p32"/>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extLst>
      <p:ext uri="{BB962C8B-B14F-4D97-AF65-F5344CB8AC3E}">
        <p14:creationId xmlns:p14="http://schemas.microsoft.com/office/powerpoint/2010/main" val="130362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endParaRPr lang="en-US" dirty="0"/>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Arial"/>
              <a:buNone/>
              <a:defRPr sz="2800" b="0"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a:ea typeface="Arial"/>
                <a:cs typeface="Arial"/>
                <a:sym typeface="Arial"/>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Arial"/>
                <a:ea typeface="Arial"/>
                <a:cs typeface="Arial"/>
                <a:sym typeface="Arial"/>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Arial"/>
                <a:ea typeface="Arial"/>
                <a:cs typeface="Arial"/>
                <a:sym typeface="Arial"/>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Arial"/>
                <a:ea typeface="Arial"/>
                <a:cs typeface="Arial"/>
                <a:sym typeface="Arial"/>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Arial"/>
                <a:ea typeface="Arial"/>
                <a:cs typeface="Arial"/>
                <a:sym typeface="Arial"/>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 name="Google Shape;8;p21"/>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1"/>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1"/>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extLst>
      <p:ext uri="{BB962C8B-B14F-4D97-AF65-F5344CB8AC3E}">
        <p14:creationId xmlns:p14="http://schemas.microsoft.com/office/powerpoint/2010/main" val="789967939"/>
      </p:ext>
    </p:extLst>
  </p:cSld>
  <p:clrMap bg1="lt1" tx1="dk1" bg2="dk2" tx2="lt2" accent1="accent1" accent2="accent2" accent3="accent3" accent4="accent4" accent5="accent5" accent6="accent6" hlink="hlink" folHlink="folHlink"/>
  <p:sldLayoutIdLst>
    <p:sldLayoutId id="2147483871" r:id="rId1"/>
    <p:sldLayoutId id="2147483873" r:id="rId2"/>
    <p:sldLayoutId id="2147483874" r:id="rId3"/>
    <p:sldLayoutId id="2147483876" r:id="rId4"/>
    <p:sldLayoutId id="2147483877" r:id="rId5"/>
    <p:sldLayoutId id="2147483878" r:id="rId6"/>
    <p:sldLayoutId id="2147483879" r:id="rId7"/>
    <p:sldLayoutId id="2147483880" r:id="rId8"/>
    <p:sldLayoutId id="2147483736" r:id="rId9"/>
    <p:sldLayoutId id="2147483733" r:id="rId10"/>
    <p:sldLayoutId id="2147483735" r:id="rId1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a:bodyPr>
          <a:lstStyle/>
          <a:p>
            <a:r>
              <a:rPr lang="en-US" sz="6000" dirty="0"/>
              <a:t>Gold Price Forecasting</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3180333" y="4531141"/>
            <a:ext cx="7726763" cy="1722267"/>
          </a:xfrm>
        </p:spPr>
        <p:txBody>
          <a:bodyPr>
            <a:normAutofit/>
          </a:bodyPr>
          <a:lstStyle/>
          <a:p>
            <a:pPr algn="r"/>
            <a:r>
              <a:rPr lang="en-IN" sz="2000" b="1" i="1" u="none" strike="noStrike" cap="none" dirty="0">
                <a:solidFill>
                  <a:srgbClr val="C96F06"/>
                </a:solidFill>
                <a:latin typeface="Arial"/>
                <a:ea typeface="Arial"/>
                <a:cs typeface="Arial"/>
                <a:sym typeface="Arial"/>
              </a:rPr>
              <a:t>                                                          </a:t>
            </a:r>
            <a:r>
              <a:rPr lang="en-IN" sz="2000" b="1" i="1" u="none" strike="noStrike" cap="none" dirty="0" err="1">
                <a:solidFill>
                  <a:srgbClr val="C96F06"/>
                </a:solidFill>
                <a:latin typeface="Arial"/>
                <a:ea typeface="Arial"/>
                <a:cs typeface="Arial"/>
                <a:sym typeface="Arial"/>
              </a:rPr>
              <a:t>Dhruvi</a:t>
            </a:r>
            <a:r>
              <a:rPr lang="en-IN" sz="2000" b="1" i="1" u="none" strike="noStrike" cap="none" dirty="0">
                <a:solidFill>
                  <a:srgbClr val="C96F06"/>
                </a:solidFill>
                <a:latin typeface="Arial"/>
                <a:ea typeface="Arial"/>
                <a:cs typeface="Arial"/>
                <a:sym typeface="Arial"/>
              </a:rPr>
              <a:t> Patel</a:t>
            </a:r>
          </a:p>
          <a:p>
            <a:pPr algn="r"/>
            <a:r>
              <a:rPr lang="en-IN" b="1" i="1">
                <a:solidFill>
                  <a:srgbClr val="C96F06"/>
                </a:solidFill>
              </a:rPr>
              <a:t>                   Yuvraj Pawar</a:t>
            </a:r>
            <a:endParaRPr lang="en-IN" sz="2000" b="1" i="1" u="none" strike="noStrike" cap="none" dirty="0">
              <a:solidFill>
                <a:srgbClr val="C96F06"/>
              </a:solidFill>
              <a:latin typeface="Arial"/>
              <a:ea typeface="Arial"/>
              <a:cs typeface="Arial"/>
              <a:sym typeface="Arial"/>
            </a:endParaRPr>
          </a:p>
          <a:p>
            <a:endParaRPr lang="en-IN" sz="2000" b="1" i="1" u="none" strike="noStrike" cap="none" dirty="0">
              <a:solidFill>
                <a:schemeClr val="dk1"/>
              </a:solidFill>
              <a:latin typeface="Arial"/>
              <a:ea typeface="Arial"/>
              <a:cs typeface="Arial"/>
              <a:sym typeface="Arial"/>
            </a:endParaRPr>
          </a:p>
          <a:p>
            <a:endParaRPr lang="en-US" dirty="0"/>
          </a:p>
        </p:txBody>
      </p:sp>
    </p:spTree>
    <p:extLst>
      <p:ext uri="{BB962C8B-B14F-4D97-AF65-F5344CB8AC3E}">
        <p14:creationId xmlns:p14="http://schemas.microsoft.com/office/powerpoint/2010/main" val="183373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80E1-DE4A-4622-ABAE-23EB294AAE81}"/>
              </a:ext>
            </a:extLst>
          </p:cNvPr>
          <p:cNvSpPr>
            <a:spLocks noGrp="1"/>
          </p:cNvSpPr>
          <p:nvPr>
            <p:ph type="title"/>
          </p:nvPr>
        </p:nvSpPr>
        <p:spPr>
          <a:xfrm>
            <a:off x="1547556" y="121314"/>
            <a:ext cx="7729800" cy="704310"/>
          </a:xfrm>
        </p:spPr>
        <p:txBody>
          <a:bodyPr>
            <a:normAutofit fontScale="90000"/>
          </a:bodyPr>
          <a:lstStyle/>
          <a:p>
            <a:r>
              <a:rPr lang="en-US" dirty="0"/>
              <a:t>ARIMA</a:t>
            </a:r>
            <a:endParaRPr lang="en-IN" dirty="0"/>
          </a:p>
        </p:txBody>
      </p:sp>
      <p:sp>
        <p:nvSpPr>
          <p:cNvPr id="3" name="Text Placeholder 2">
            <a:extLst>
              <a:ext uri="{FF2B5EF4-FFF2-40B4-BE49-F238E27FC236}">
                <a16:creationId xmlns:a16="http://schemas.microsoft.com/office/drawing/2014/main" id="{A53E296B-2AE9-4528-8BB5-F4BFF8F1946E}"/>
              </a:ext>
            </a:extLst>
          </p:cNvPr>
          <p:cNvSpPr>
            <a:spLocks noGrp="1"/>
          </p:cNvSpPr>
          <p:nvPr>
            <p:ph type="body" idx="1"/>
          </p:nvPr>
        </p:nvSpPr>
        <p:spPr>
          <a:xfrm>
            <a:off x="1458779" y="1270882"/>
            <a:ext cx="7729800" cy="3102000"/>
          </a:xfrm>
        </p:spPr>
        <p:txBody>
          <a:bodyPr/>
          <a:lstStyle/>
          <a:p>
            <a:pPr marL="114300" indent="0">
              <a:buNone/>
            </a:pPr>
            <a:endParaRPr lang="en-IN" dirty="0"/>
          </a:p>
        </p:txBody>
      </p:sp>
      <p:pic>
        <p:nvPicPr>
          <p:cNvPr id="5" name="Picture 4">
            <a:extLst>
              <a:ext uri="{FF2B5EF4-FFF2-40B4-BE49-F238E27FC236}">
                <a16:creationId xmlns:a16="http://schemas.microsoft.com/office/drawing/2014/main" id="{0432FD14-94A0-45E4-934C-344EA17ACAF5}"/>
              </a:ext>
            </a:extLst>
          </p:cNvPr>
          <p:cNvPicPr>
            <a:picLocks noChangeAspect="1"/>
          </p:cNvPicPr>
          <p:nvPr/>
        </p:nvPicPr>
        <p:blipFill>
          <a:blip r:embed="rId2"/>
          <a:stretch>
            <a:fillRect/>
          </a:stretch>
        </p:blipFill>
        <p:spPr>
          <a:xfrm>
            <a:off x="1407885" y="1014401"/>
            <a:ext cx="7780694" cy="4798127"/>
          </a:xfrm>
          <a:prstGeom prst="rect">
            <a:avLst/>
          </a:prstGeom>
        </p:spPr>
      </p:pic>
      <p:sp>
        <p:nvSpPr>
          <p:cNvPr id="6" name="TextBox 5">
            <a:extLst>
              <a:ext uri="{FF2B5EF4-FFF2-40B4-BE49-F238E27FC236}">
                <a16:creationId xmlns:a16="http://schemas.microsoft.com/office/drawing/2014/main" id="{7D479386-69CB-4365-86F6-951A501DF9DD}"/>
              </a:ext>
            </a:extLst>
          </p:cNvPr>
          <p:cNvSpPr txBox="1"/>
          <p:nvPr/>
        </p:nvSpPr>
        <p:spPr>
          <a:xfrm flipH="1">
            <a:off x="1395125" y="6001305"/>
            <a:ext cx="8077349" cy="646331"/>
          </a:xfrm>
          <a:prstGeom prst="rect">
            <a:avLst/>
          </a:prstGeom>
          <a:noFill/>
        </p:spPr>
        <p:txBody>
          <a:bodyPr wrap="square" rtlCol="0">
            <a:spAutoFit/>
          </a:bodyPr>
          <a:lstStyle/>
          <a:p>
            <a:r>
              <a:rPr lang="en-US" dirty="0"/>
              <a:t>(1) We have separated the dataset into training and testing data with 80:20 ratio respectively, Hence no. of observations in the above summery is 766.</a:t>
            </a:r>
            <a:endParaRPr lang="en-IN" dirty="0"/>
          </a:p>
        </p:txBody>
      </p:sp>
    </p:spTree>
    <p:extLst>
      <p:ext uri="{BB962C8B-B14F-4D97-AF65-F5344CB8AC3E}">
        <p14:creationId xmlns:p14="http://schemas.microsoft.com/office/powerpoint/2010/main" val="179721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CE82-DAB7-4D55-BAD0-7A25064A8327}"/>
              </a:ext>
            </a:extLst>
          </p:cNvPr>
          <p:cNvSpPr>
            <a:spLocks noGrp="1"/>
          </p:cNvSpPr>
          <p:nvPr>
            <p:ph type="title"/>
          </p:nvPr>
        </p:nvSpPr>
        <p:spPr>
          <a:xfrm>
            <a:off x="1911540" y="112435"/>
            <a:ext cx="7729800" cy="739821"/>
          </a:xfrm>
        </p:spPr>
        <p:txBody>
          <a:bodyPr>
            <a:normAutofit fontScale="90000"/>
          </a:bodyPr>
          <a:lstStyle/>
          <a:p>
            <a:r>
              <a:rPr lang="en-US" dirty="0"/>
              <a:t>ARIMA</a:t>
            </a:r>
            <a:endParaRPr lang="en-IN" dirty="0"/>
          </a:p>
        </p:txBody>
      </p:sp>
      <p:sp>
        <p:nvSpPr>
          <p:cNvPr id="3" name="Text Placeholder 2">
            <a:extLst>
              <a:ext uri="{FF2B5EF4-FFF2-40B4-BE49-F238E27FC236}">
                <a16:creationId xmlns:a16="http://schemas.microsoft.com/office/drawing/2014/main" id="{B8462661-E7E6-42EC-B609-5E5E2430D83F}"/>
              </a:ext>
            </a:extLst>
          </p:cNvPr>
          <p:cNvSpPr>
            <a:spLocks noGrp="1"/>
          </p:cNvSpPr>
          <p:nvPr>
            <p:ph type="body" idx="1"/>
          </p:nvPr>
        </p:nvSpPr>
        <p:spPr>
          <a:xfrm>
            <a:off x="1911540" y="1217617"/>
            <a:ext cx="7729800" cy="3102000"/>
          </a:xfrm>
        </p:spPr>
        <p:txBody>
          <a:bodyPr/>
          <a:lstStyle/>
          <a:p>
            <a:pPr marL="114300" indent="0">
              <a:buNone/>
            </a:pPr>
            <a:endParaRPr lang="en-IN" dirty="0"/>
          </a:p>
        </p:txBody>
      </p:sp>
      <p:pic>
        <p:nvPicPr>
          <p:cNvPr id="5" name="Picture 4">
            <a:extLst>
              <a:ext uri="{FF2B5EF4-FFF2-40B4-BE49-F238E27FC236}">
                <a16:creationId xmlns:a16="http://schemas.microsoft.com/office/drawing/2014/main" id="{91758998-D7B8-492D-A350-C1A9ACCBB397}"/>
              </a:ext>
            </a:extLst>
          </p:cNvPr>
          <p:cNvPicPr>
            <a:picLocks noChangeAspect="1"/>
          </p:cNvPicPr>
          <p:nvPr/>
        </p:nvPicPr>
        <p:blipFill>
          <a:blip r:embed="rId2"/>
          <a:stretch>
            <a:fillRect/>
          </a:stretch>
        </p:blipFill>
        <p:spPr>
          <a:xfrm>
            <a:off x="768097" y="1121786"/>
            <a:ext cx="10371719" cy="3885220"/>
          </a:xfrm>
          <a:prstGeom prst="rect">
            <a:avLst/>
          </a:prstGeom>
        </p:spPr>
      </p:pic>
      <p:sp>
        <p:nvSpPr>
          <p:cNvPr id="6" name="TextBox 5">
            <a:extLst>
              <a:ext uri="{FF2B5EF4-FFF2-40B4-BE49-F238E27FC236}">
                <a16:creationId xmlns:a16="http://schemas.microsoft.com/office/drawing/2014/main" id="{76DF2AC6-DEB5-4B6E-9289-0484E43E004F}"/>
              </a:ext>
            </a:extLst>
          </p:cNvPr>
          <p:cNvSpPr txBox="1"/>
          <p:nvPr/>
        </p:nvSpPr>
        <p:spPr>
          <a:xfrm>
            <a:off x="1083076" y="5273336"/>
            <a:ext cx="9880846" cy="1477328"/>
          </a:xfrm>
          <a:prstGeom prst="rect">
            <a:avLst/>
          </a:prstGeom>
          <a:noFill/>
        </p:spPr>
        <p:txBody>
          <a:bodyPr wrap="square" rtlCol="0">
            <a:spAutoFit/>
          </a:bodyPr>
          <a:lstStyle/>
          <a:p>
            <a:r>
              <a:rPr lang="en-US" dirty="0"/>
              <a:t>(1) After training, we tested our model with the 20% testing data and the above plot shows the result that we got.</a:t>
            </a:r>
          </a:p>
          <a:p>
            <a:endParaRPr lang="en-US" dirty="0"/>
          </a:p>
          <a:p>
            <a:r>
              <a:rPr lang="en-US" dirty="0"/>
              <a:t>(2) The blue graph shows the actual gold prices where as the orange one shows what our model has predicted.</a:t>
            </a:r>
            <a:endParaRPr lang="en-IN" dirty="0"/>
          </a:p>
        </p:txBody>
      </p:sp>
    </p:spTree>
    <p:extLst>
      <p:ext uri="{BB962C8B-B14F-4D97-AF65-F5344CB8AC3E}">
        <p14:creationId xmlns:p14="http://schemas.microsoft.com/office/powerpoint/2010/main" val="27886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FC75-D447-4CF2-BADD-9288C56BBCE0}"/>
              </a:ext>
            </a:extLst>
          </p:cNvPr>
          <p:cNvSpPr>
            <a:spLocks noGrp="1"/>
          </p:cNvSpPr>
          <p:nvPr>
            <p:ph type="title"/>
          </p:nvPr>
        </p:nvSpPr>
        <p:spPr>
          <a:xfrm>
            <a:off x="2000316" y="71021"/>
            <a:ext cx="7729800" cy="772358"/>
          </a:xfrm>
        </p:spPr>
        <p:txBody>
          <a:bodyPr/>
          <a:lstStyle/>
          <a:p>
            <a:r>
              <a:rPr lang="en-US" dirty="0"/>
              <a:t>ARIMA</a:t>
            </a:r>
            <a:endParaRPr lang="en-IN" dirty="0"/>
          </a:p>
        </p:txBody>
      </p:sp>
      <p:sp>
        <p:nvSpPr>
          <p:cNvPr id="3" name="Text Placeholder 2">
            <a:extLst>
              <a:ext uri="{FF2B5EF4-FFF2-40B4-BE49-F238E27FC236}">
                <a16:creationId xmlns:a16="http://schemas.microsoft.com/office/drawing/2014/main" id="{75F6E4CF-2D55-499B-B084-3193ECAC92C9}"/>
              </a:ext>
            </a:extLst>
          </p:cNvPr>
          <p:cNvSpPr>
            <a:spLocks noGrp="1"/>
          </p:cNvSpPr>
          <p:nvPr>
            <p:ph type="body" idx="1"/>
          </p:nvPr>
        </p:nvSpPr>
        <p:spPr>
          <a:xfrm>
            <a:off x="2000316" y="1119962"/>
            <a:ext cx="7729800" cy="3102000"/>
          </a:xfrm>
        </p:spPr>
        <p:txBody>
          <a:bodyPr/>
          <a:lstStyle/>
          <a:p>
            <a:r>
              <a:rPr lang="en-US" dirty="0"/>
              <a:t>The residuals plot</a:t>
            </a:r>
            <a:endParaRPr lang="en-IN" dirty="0"/>
          </a:p>
        </p:txBody>
      </p:sp>
      <p:pic>
        <p:nvPicPr>
          <p:cNvPr id="5" name="Picture 4">
            <a:extLst>
              <a:ext uri="{FF2B5EF4-FFF2-40B4-BE49-F238E27FC236}">
                <a16:creationId xmlns:a16="http://schemas.microsoft.com/office/drawing/2014/main" id="{E5DA6A26-3DED-4D0F-A139-51E79163032C}"/>
              </a:ext>
            </a:extLst>
          </p:cNvPr>
          <p:cNvPicPr>
            <a:picLocks noChangeAspect="1"/>
          </p:cNvPicPr>
          <p:nvPr/>
        </p:nvPicPr>
        <p:blipFill>
          <a:blip r:embed="rId2"/>
          <a:stretch>
            <a:fillRect/>
          </a:stretch>
        </p:blipFill>
        <p:spPr>
          <a:xfrm>
            <a:off x="1375839" y="1602476"/>
            <a:ext cx="9739204" cy="3795089"/>
          </a:xfrm>
          <a:prstGeom prst="rect">
            <a:avLst/>
          </a:prstGeom>
        </p:spPr>
      </p:pic>
      <p:sp>
        <p:nvSpPr>
          <p:cNvPr id="6" name="TextBox 5">
            <a:extLst>
              <a:ext uri="{FF2B5EF4-FFF2-40B4-BE49-F238E27FC236}">
                <a16:creationId xmlns:a16="http://schemas.microsoft.com/office/drawing/2014/main" id="{0D898450-6086-461E-BDEE-FADCB505F96C}"/>
              </a:ext>
            </a:extLst>
          </p:cNvPr>
          <p:cNvSpPr txBox="1"/>
          <p:nvPr/>
        </p:nvSpPr>
        <p:spPr>
          <a:xfrm>
            <a:off x="1288741" y="5553371"/>
            <a:ext cx="9614517" cy="1200329"/>
          </a:xfrm>
          <a:prstGeom prst="rect">
            <a:avLst/>
          </a:prstGeom>
          <a:noFill/>
        </p:spPr>
        <p:txBody>
          <a:bodyPr wrap="square" rtlCol="0">
            <a:spAutoFit/>
          </a:bodyPr>
          <a:lstStyle/>
          <a:p>
            <a:r>
              <a:rPr lang="en-US" dirty="0"/>
              <a:t>(1)The above plot shows the residuals that we got throughout the testing timeline.</a:t>
            </a:r>
          </a:p>
          <a:p>
            <a:endParaRPr lang="en-US" dirty="0"/>
          </a:p>
          <a:p>
            <a:r>
              <a:rPr lang="en-US" dirty="0"/>
              <a:t>(2)We can see from the plot that mostly the residuals are close to zero which is a good sign for the model.</a:t>
            </a:r>
            <a:endParaRPr lang="en-IN" dirty="0"/>
          </a:p>
        </p:txBody>
      </p:sp>
    </p:spTree>
    <p:extLst>
      <p:ext uri="{BB962C8B-B14F-4D97-AF65-F5344CB8AC3E}">
        <p14:creationId xmlns:p14="http://schemas.microsoft.com/office/powerpoint/2010/main" val="50200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565-7720-4BD1-BAA1-1CD01695AA45}"/>
              </a:ext>
            </a:extLst>
          </p:cNvPr>
          <p:cNvSpPr>
            <a:spLocks noGrp="1"/>
          </p:cNvSpPr>
          <p:nvPr>
            <p:ph type="title"/>
          </p:nvPr>
        </p:nvSpPr>
        <p:spPr>
          <a:xfrm>
            <a:off x="1725109" y="309046"/>
            <a:ext cx="7729800" cy="722066"/>
          </a:xfrm>
        </p:spPr>
        <p:txBody>
          <a:bodyPr>
            <a:normAutofit fontScale="90000"/>
          </a:bodyPr>
          <a:lstStyle/>
          <a:p>
            <a:r>
              <a:rPr lang="en-US" dirty="0"/>
              <a:t>ARIMA results</a:t>
            </a:r>
            <a:endParaRPr lang="en-IN" dirty="0"/>
          </a:p>
        </p:txBody>
      </p:sp>
      <p:sp>
        <p:nvSpPr>
          <p:cNvPr id="3" name="Text Placeholder 2">
            <a:extLst>
              <a:ext uri="{FF2B5EF4-FFF2-40B4-BE49-F238E27FC236}">
                <a16:creationId xmlns:a16="http://schemas.microsoft.com/office/drawing/2014/main" id="{853B0B2F-76E2-4FA3-A2E5-ED54015BD3CF}"/>
              </a:ext>
            </a:extLst>
          </p:cNvPr>
          <p:cNvSpPr>
            <a:spLocks noGrp="1"/>
          </p:cNvSpPr>
          <p:nvPr>
            <p:ph type="body" idx="1"/>
          </p:nvPr>
        </p:nvSpPr>
        <p:spPr>
          <a:xfrm>
            <a:off x="4660777" y="2077375"/>
            <a:ext cx="6924581" cy="3715936"/>
          </a:xfrm>
        </p:spPr>
        <p:txBody>
          <a:bodyPr>
            <a:normAutofit/>
          </a:bodyPr>
          <a:lstStyle/>
          <a:p>
            <a:pPr marL="114300" indent="0">
              <a:buNone/>
            </a:pPr>
            <a:r>
              <a:rPr lang="en-US" dirty="0"/>
              <a:t>(1) Finally we forecasted the gold price for next 30 days using </a:t>
            </a:r>
            <a:r>
              <a:rPr lang="en-US" dirty="0" err="1"/>
              <a:t>model_fit.forecast</a:t>
            </a:r>
            <a:r>
              <a:rPr lang="en-US" dirty="0"/>
              <a:t>() method.</a:t>
            </a:r>
          </a:p>
          <a:p>
            <a:pPr marL="114300" indent="0">
              <a:buNone/>
            </a:pPr>
            <a:endParaRPr lang="en-US" dirty="0"/>
          </a:p>
          <a:p>
            <a:pPr marL="114300" indent="0">
              <a:buNone/>
            </a:pPr>
            <a:r>
              <a:rPr lang="en-US" dirty="0"/>
              <a:t>(2) We created a data frame from the forecasted results and named the column as ‘30_day_predictions’.</a:t>
            </a:r>
            <a:endParaRPr lang="en-IN" dirty="0"/>
          </a:p>
        </p:txBody>
      </p:sp>
      <p:pic>
        <p:nvPicPr>
          <p:cNvPr id="5" name="Picture 4">
            <a:extLst>
              <a:ext uri="{FF2B5EF4-FFF2-40B4-BE49-F238E27FC236}">
                <a16:creationId xmlns:a16="http://schemas.microsoft.com/office/drawing/2014/main" id="{6BFD54C6-B401-494E-A40C-EEB74BABAC70}"/>
              </a:ext>
            </a:extLst>
          </p:cNvPr>
          <p:cNvPicPr>
            <a:picLocks noChangeAspect="1"/>
          </p:cNvPicPr>
          <p:nvPr/>
        </p:nvPicPr>
        <p:blipFill>
          <a:blip r:embed="rId2"/>
          <a:stretch>
            <a:fillRect/>
          </a:stretch>
        </p:blipFill>
        <p:spPr>
          <a:xfrm>
            <a:off x="1348029" y="1384286"/>
            <a:ext cx="2735817" cy="5258256"/>
          </a:xfrm>
          <a:prstGeom prst="rect">
            <a:avLst/>
          </a:prstGeom>
        </p:spPr>
      </p:pic>
    </p:spTree>
    <p:extLst>
      <p:ext uri="{BB962C8B-B14F-4D97-AF65-F5344CB8AC3E}">
        <p14:creationId xmlns:p14="http://schemas.microsoft.com/office/powerpoint/2010/main" val="128879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9679-4EEA-402C-8E21-7BFA1758DF12}"/>
              </a:ext>
            </a:extLst>
          </p:cNvPr>
          <p:cNvSpPr>
            <a:spLocks noGrp="1"/>
          </p:cNvSpPr>
          <p:nvPr>
            <p:ph type="title"/>
          </p:nvPr>
        </p:nvSpPr>
        <p:spPr>
          <a:xfrm>
            <a:off x="2071338" y="263356"/>
            <a:ext cx="7729800" cy="854600"/>
          </a:xfrm>
        </p:spPr>
        <p:txBody>
          <a:bodyPr/>
          <a:lstStyle/>
          <a:p>
            <a:r>
              <a:rPr lang="en-US" dirty="0"/>
              <a:t>ARIMA results</a:t>
            </a:r>
            <a:endParaRPr lang="en-IN" dirty="0"/>
          </a:p>
        </p:txBody>
      </p:sp>
      <p:sp>
        <p:nvSpPr>
          <p:cNvPr id="3" name="Text Placeholder 2">
            <a:extLst>
              <a:ext uri="{FF2B5EF4-FFF2-40B4-BE49-F238E27FC236}">
                <a16:creationId xmlns:a16="http://schemas.microsoft.com/office/drawing/2014/main" id="{792E42E0-54AA-47F5-9228-25CA0D5218AB}"/>
              </a:ext>
            </a:extLst>
          </p:cNvPr>
          <p:cNvSpPr>
            <a:spLocks noGrp="1"/>
          </p:cNvSpPr>
          <p:nvPr>
            <p:ph type="body" idx="1"/>
          </p:nvPr>
        </p:nvSpPr>
        <p:spPr>
          <a:xfrm>
            <a:off x="5805996" y="2121448"/>
            <a:ext cx="5495277" cy="3759658"/>
          </a:xfrm>
        </p:spPr>
        <p:txBody>
          <a:bodyPr/>
          <a:lstStyle/>
          <a:p>
            <a:pPr>
              <a:buAutoNum type="arabicParenBoth"/>
            </a:pPr>
            <a:r>
              <a:rPr lang="en-US" dirty="0"/>
              <a:t>Since we have converted the forecasted values into a </a:t>
            </a:r>
            <a:r>
              <a:rPr lang="en-US" dirty="0" err="1"/>
              <a:t>dataframe</a:t>
            </a:r>
            <a:r>
              <a:rPr lang="en-US" dirty="0"/>
              <a:t>, it becomes easier to analyze the probable trend in the upcoming month.</a:t>
            </a:r>
          </a:p>
          <a:p>
            <a:pPr>
              <a:buAutoNum type="arabicParenBoth"/>
            </a:pPr>
            <a:r>
              <a:rPr lang="en-US" dirty="0"/>
              <a:t> we can infer that the mean price for the entire upcoming month will be 1822$.</a:t>
            </a:r>
          </a:p>
          <a:p>
            <a:pPr>
              <a:buAutoNum type="arabicParenBoth"/>
            </a:pPr>
            <a:r>
              <a:rPr lang="en-US" dirty="0"/>
              <a:t> The minimum surge might be around 1818 and the maximum around 1827.</a:t>
            </a:r>
          </a:p>
          <a:p>
            <a:pPr>
              <a:buAutoNum type="arabicParenBoth"/>
            </a:pPr>
            <a:r>
              <a:rPr lang="en-US" dirty="0"/>
              <a:t> It also gives us the probable median price that is 1822.28.</a:t>
            </a:r>
            <a:endParaRPr lang="en-IN" dirty="0"/>
          </a:p>
        </p:txBody>
      </p:sp>
      <p:pic>
        <p:nvPicPr>
          <p:cNvPr id="8" name="Picture 7">
            <a:extLst>
              <a:ext uri="{FF2B5EF4-FFF2-40B4-BE49-F238E27FC236}">
                <a16:creationId xmlns:a16="http://schemas.microsoft.com/office/drawing/2014/main" id="{6C7CEB65-D23E-49DF-B70F-1EC1B06E289C}"/>
              </a:ext>
            </a:extLst>
          </p:cNvPr>
          <p:cNvPicPr>
            <a:picLocks noChangeAspect="1"/>
          </p:cNvPicPr>
          <p:nvPr/>
        </p:nvPicPr>
        <p:blipFill>
          <a:blip r:embed="rId2"/>
          <a:stretch>
            <a:fillRect/>
          </a:stretch>
        </p:blipFill>
        <p:spPr>
          <a:xfrm>
            <a:off x="1343488" y="1842134"/>
            <a:ext cx="3831044" cy="3759658"/>
          </a:xfrm>
          <a:prstGeom prst="rect">
            <a:avLst/>
          </a:prstGeom>
        </p:spPr>
      </p:pic>
    </p:spTree>
    <p:extLst>
      <p:ext uri="{BB962C8B-B14F-4D97-AF65-F5344CB8AC3E}">
        <p14:creationId xmlns:p14="http://schemas.microsoft.com/office/powerpoint/2010/main" val="48985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B790-42A7-46C5-BB6D-7B9D8078C133}"/>
              </a:ext>
            </a:extLst>
          </p:cNvPr>
          <p:cNvSpPr>
            <a:spLocks noGrp="1"/>
          </p:cNvSpPr>
          <p:nvPr>
            <p:ph type="title"/>
          </p:nvPr>
        </p:nvSpPr>
        <p:spPr>
          <a:xfrm>
            <a:off x="1831640" y="227846"/>
            <a:ext cx="7729800" cy="739820"/>
          </a:xfrm>
        </p:spPr>
        <p:txBody>
          <a:bodyPr>
            <a:normAutofit fontScale="90000"/>
          </a:bodyPr>
          <a:lstStyle/>
          <a:p>
            <a:r>
              <a:rPr lang="en-US" dirty="0"/>
              <a:t>ARIMA results</a:t>
            </a:r>
            <a:endParaRPr lang="en-IN" dirty="0"/>
          </a:p>
        </p:txBody>
      </p:sp>
      <p:sp>
        <p:nvSpPr>
          <p:cNvPr id="3" name="Text Placeholder 2">
            <a:extLst>
              <a:ext uri="{FF2B5EF4-FFF2-40B4-BE49-F238E27FC236}">
                <a16:creationId xmlns:a16="http://schemas.microsoft.com/office/drawing/2014/main" id="{AD7A0FA8-9599-4496-8F0D-4AF478AE0630}"/>
              </a:ext>
            </a:extLst>
          </p:cNvPr>
          <p:cNvSpPr>
            <a:spLocks noGrp="1"/>
          </p:cNvSpPr>
          <p:nvPr>
            <p:ph type="body" idx="1"/>
          </p:nvPr>
        </p:nvSpPr>
        <p:spPr>
          <a:xfrm>
            <a:off x="1225118" y="4253267"/>
            <a:ext cx="9419208" cy="2376887"/>
          </a:xfrm>
        </p:spPr>
        <p:txBody>
          <a:bodyPr>
            <a:normAutofit lnSpcReduction="10000"/>
          </a:bodyPr>
          <a:lstStyle/>
          <a:p>
            <a:pPr>
              <a:buAutoNum type="arabicParenBoth"/>
            </a:pPr>
            <a:r>
              <a:rPr lang="en-US" dirty="0"/>
              <a:t>Even after some stats analysis, A pictorial view will always give a better idea to the investors.</a:t>
            </a:r>
          </a:p>
          <a:p>
            <a:pPr>
              <a:buAutoNum type="arabicParenBoth"/>
            </a:pPr>
            <a:r>
              <a:rPr lang="en-IN" dirty="0"/>
              <a:t> The above plot shows the gold price trend for the upcoming month which our model has predicted.</a:t>
            </a:r>
          </a:p>
          <a:p>
            <a:pPr>
              <a:buAutoNum type="arabicParenBoth"/>
            </a:pPr>
            <a:r>
              <a:rPr lang="en-IN" dirty="0"/>
              <a:t> We can clearly see that there might be a sudden downfall in the first 5 days just after a peak hit .</a:t>
            </a:r>
          </a:p>
          <a:p>
            <a:pPr>
              <a:buAutoNum type="arabicParenBoth"/>
            </a:pPr>
            <a:r>
              <a:rPr lang="en-IN" dirty="0"/>
              <a:t> After the 15</a:t>
            </a:r>
            <a:r>
              <a:rPr lang="en-IN" baseline="30000" dirty="0"/>
              <a:t>th</a:t>
            </a:r>
            <a:r>
              <a:rPr lang="en-IN" dirty="0"/>
              <a:t> day , the gold price tend to show stability at around 1822$.</a:t>
            </a:r>
            <a:endParaRPr lang="en-US" dirty="0"/>
          </a:p>
        </p:txBody>
      </p:sp>
      <p:pic>
        <p:nvPicPr>
          <p:cNvPr id="5" name="Picture 4">
            <a:extLst>
              <a:ext uri="{FF2B5EF4-FFF2-40B4-BE49-F238E27FC236}">
                <a16:creationId xmlns:a16="http://schemas.microsoft.com/office/drawing/2014/main" id="{D9FFA2B5-2B37-450E-BE6C-84A35F7DCC09}"/>
              </a:ext>
            </a:extLst>
          </p:cNvPr>
          <p:cNvPicPr>
            <a:picLocks noChangeAspect="1"/>
          </p:cNvPicPr>
          <p:nvPr/>
        </p:nvPicPr>
        <p:blipFill>
          <a:blip r:embed="rId2"/>
          <a:stretch>
            <a:fillRect/>
          </a:stretch>
        </p:blipFill>
        <p:spPr>
          <a:xfrm>
            <a:off x="1225118" y="1154097"/>
            <a:ext cx="9259409" cy="2912739"/>
          </a:xfrm>
          <a:prstGeom prst="rect">
            <a:avLst/>
          </a:prstGeom>
        </p:spPr>
      </p:pic>
    </p:spTree>
    <p:extLst>
      <p:ext uri="{BB962C8B-B14F-4D97-AF65-F5344CB8AC3E}">
        <p14:creationId xmlns:p14="http://schemas.microsoft.com/office/powerpoint/2010/main" val="66577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8543-5DC6-4DA9-B814-0B8F967A4054}"/>
              </a:ext>
            </a:extLst>
          </p:cNvPr>
          <p:cNvSpPr>
            <a:spLocks noGrp="1"/>
          </p:cNvSpPr>
          <p:nvPr>
            <p:ph type="title"/>
          </p:nvPr>
        </p:nvSpPr>
        <p:spPr>
          <a:xfrm>
            <a:off x="2044705" y="724994"/>
            <a:ext cx="7729800" cy="970010"/>
          </a:xfrm>
        </p:spPr>
        <p:txBody>
          <a:bodyPr/>
          <a:lstStyle/>
          <a:p>
            <a:r>
              <a:rPr lang="en-US" dirty="0"/>
              <a:t>Model Deployment</a:t>
            </a:r>
            <a:endParaRPr lang="en-IN" dirty="0"/>
          </a:p>
        </p:txBody>
      </p:sp>
      <p:sp>
        <p:nvSpPr>
          <p:cNvPr id="3" name="Text Placeholder 2">
            <a:extLst>
              <a:ext uri="{FF2B5EF4-FFF2-40B4-BE49-F238E27FC236}">
                <a16:creationId xmlns:a16="http://schemas.microsoft.com/office/drawing/2014/main" id="{E5E0DA01-262D-487F-8221-D94B72506730}"/>
              </a:ext>
            </a:extLst>
          </p:cNvPr>
          <p:cNvSpPr>
            <a:spLocks noGrp="1"/>
          </p:cNvSpPr>
          <p:nvPr>
            <p:ph type="body" idx="1"/>
          </p:nvPr>
        </p:nvSpPr>
        <p:spPr>
          <a:xfrm>
            <a:off x="2044705" y="2274060"/>
            <a:ext cx="7729800" cy="3102000"/>
          </a:xfrm>
        </p:spPr>
        <p:txBody>
          <a:bodyPr/>
          <a:lstStyle/>
          <a:p>
            <a:pPr marL="114300" indent="0">
              <a:buNone/>
            </a:pPr>
            <a:r>
              <a:rPr lang="en-US" dirty="0"/>
              <a:t>(1) There are lot of model deployment options available , out of which we have chosen the ‘</a:t>
            </a:r>
            <a:r>
              <a:rPr lang="en-US" dirty="0" err="1"/>
              <a:t>Streamlit</a:t>
            </a:r>
            <a:r>
              <a:rPr lang="en-US" dirty="0"/>
              <a:t> ’.</a:t>
            </a:r>
          </a:p>
          <a:p>
            <a:pPr marL="114300" indent="0">
              <a:buNone/>
            </a:pPr>
            <a:endParaRPr lang="en-US" dirty="0"/>
          </a:p>
          <a:p>
            <a:pPr marL="114300" indent="0">
              <a:buNone/>
            </a:pPr>
            <a:r>
              <a:rPr lang="en-US" dirty="0"/>
              <a:t>(2) Python as inbuilt library called </a:t>
            </a:r>
            <a:r>
              <a:rPr lang="en-US" dirty="0" err="1"/>
              <a:t>streamlit</a:t>
            </a:r>
            <a:r>
              <a:rPr lang="en-US" dirty="0"/>
              <a:t> using which we can make web applications and deploy our ML model over there.</a:t>
            </a:r>
          </a:p>
          <a:p>
            <a:pPr marL="114300" indent="0">
              <a:buNone/>
            </a:pPr>
            <a:endParaRPr lang="en-US" dirty="0"/>
          </a:p>
          <a:p>
            <a:pPr marL="114300" indent="0">
              <a:buNone/>
            </a:pPr>
            <a:r>
              <a:rPr lang="en-US" dirty="0"/>
              <a:t>(3) We executed an application program in </a:t>
            </a:r>
            <a:r>
              <a:rPr lang="en-US" dirty="0" err="1"/>
              <a:t>spyder</a:t>
            </a:r>
            <a:r>
              <a:rPr lang="en-US" dirty="0"/>
              <a:t> using </a:t>
            </a:r>
            <a:r>
              <a:rPr lang="en-US" dirty="0" err="1"/>
              <a:t>streamlit</a:t>
            </a:r>
            <a:r>
              <a:rPr lang="en-US" dirty="0"/>
              <a:t> library</a:t>
            </a:r>
            <a:r>
              <a:rPr lang="en-IN" dirty="0"/>
              <a:t> so that it becomes user friendly forecasting app.</a:t>
            </a:r>
            <a:endParaRPr lang="en-US" dirty="0"/>
          </a:p>
        </p:txBody>
      </p:sp>
    </p:spTree>
    <p:extLst>
      <p:ext uri="{BB962C8B-B14F-4D97-AF65-F5344CB8AC3E}">
        <p14:creationId xmlns:p14="http://schemas.microsoft.com/office/powerpoint/2010/main" val="3097312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27C8-D742-407B-A316-CBE7832C00E9}"/>
              </a:ext>
            </a:extLst>
          </p:cNvPr>
          <p:cNvSpPr>
            <a:spLocks noGrp="1"/>
          </p:cNvSpPr>
          <p:nvPr>
            <p:ph type="title"/>
          </p:nvPr>
        </p:nvSpPr>
        <p:spPr>
          <a:xfrm>
            <a:off x="2122601" y="370392"/>
            <a:ext cx="7729800" cy="792583"/>
          </a:xfrm>
        </p:spPr>
        <p:txBody>
          <a:bodyPr/>
          <a:lstStyle/>
          <a:p>
            <a:r>
              <a:rPr lang="en-US" dirty="0"/>
              <a:t>Model Deployment</a:t>
            </a:r>
            <a:endParaRPr lang="en-IN" dirty="0"/>
          </a:p>
        </p:txBody>
      </p:sp>
      <p:sp>
        <p:nvSpPr>
          <p:cNvPr id="3" name="Text Placeholder 2">
            <a:extLst>
              <a:ext uri="{FF2B5EF4-FFF2-40B4-BE49-F238E27FC236}">
                <a16:creationId xmlns:a16="http://schemas.microsoft.com/office/drawing/2014/main" id="{9FB66DCE-48B9-4AA7-A679-CE4799507C1F}"/>
              </a:ext>
            </a:extLst>
          </p:cNvPr>
          <p:cNvSpPr>
            <a:spLocks noGrp="1"/>
          </p:cNvSpPr>
          <p:nvPr>
            <p:ph type="body" idx="1"/>
          </p:nvPr>
        </p:nvSpPr>
        <p:spPr>
          <a:xfrm>
            <a:off x="2184745" y="5193438"/>
            <a:ext cx="7838335" cy="1294170"/>
          </a:xfrm>
        </p:spPr>
        <p:txBody>
          <a:bodyPr>
            <a:normAutofit fontScale="92500" lnSpcReduction="10000"/>
          </a:bodyPr>
          <a:lstStyle/>
          <a:p>
            <a:pPr marL="114300" indent="0">
              <a:buNone/>
            </a:pPr>
            <a:r>
              <a:rPr lang="en-US" dirty="0"/>
              <a:t>(1) This is the simple front end of our ML </a:t>
            </a:r>
            <a:r>
              <a:rPr lang="en-US" dirty="0" err="1"/>
              <a:t>app.Ofcourse</a:t>
            </a:r>
            <a:r>
              <a:rPr lang="en-US" dirty="0"/>
              <a:t> we can make it more </a:t>
            </a:r>
            <a:r>
              <a:rPr lang="en-US" dirty="0" err="1"/>
              <a:t>featuristic</a:t>
            </a:r>
            <a:r>
              <a:rPr lang="en-US" dirty="0"/>
              <a:t> and user friendly.</a:t>
            </a:r>
          </a:p>
          <a:p>
            <a:pPr marL="114300" indent="0">
              <a:buNone/>
            </a:pPr>
            <a:r>
              <a:rPr lang="en-US" dirty="0"/>
              <a:t>(2) There is a button called ‘predict’ which on clicking , user will get the prediction results.</a:t>
            </a:r>
            <a:endParaRPr lang="en-IN" dirty="0"/>
          </a:p>
        </p:txBody>
      </p:sp>
      <p:pic>
        <p:nvPicPr>
          <p:cNvPr id="5" name="Picture 4">
            <a:extLst>
              <a:ext uri="{FF2B5EF4-FFF2-40B4-BE49-F238E27FC236}">
                <a16:creationId xmlns:a16="http://schemas.microsoft.com/office/drawing/2014/main" id="{8C75F4BC-A587-463C-B877-C5BE827DB851}"/>
              </a:ext>
            </a:extLst>
          </p:cNvPr>
          <p:cNvPicPr>
            <a:picLocks noChangeAspect="1"/>
          </p:cNvPicPr>
          <p:nvPr/>
        </p:nvPicPr>
        <p:blipFill>
          <a:blip r:embed="rId2"/>
          <a:stretch>
            <a:fillRect/>
          </a:stretch>
        </p:blipFill>
        <p:spPr>
          <a:xfrm>
            <a:off x="2184745" y="1359463"/>
            <a:ext cx="7365952" cy="3541011"/>
          </a:xfrm>
          <a:prstGeom prst="rect">
            <a:avLst/>
          </a:prstGeom>
        </p:spPr>
      </p:pic>
    </p:spTree>
    <p:extLst>
      <p:ext uri="{BB962C8B-B14F-4D97-AF65-F5344CB8AC3E}">
        <p14:creationId xmlns:p14="http://schemas.microsoft.com/office/powerpoint/2010/main" val="198278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9947-7B25-4F65-A9F1-56C325BB198E}"/>
              </a:ext>
            </a:extLst>
          </p:cNvPr>
          <p:cNvSpPr>
            <a:spLocks noGrp="1"/>
          </p:cNvSpPr>
          <p:nvPr>
            <p:ph type="title"/>
          </p:nvPr>
        </p:nvSpPr>
        <p:spPr>
          <a:xfrm>
            <a:off x="2124604" y="165701"/>
            <a:ext cx="7729800" cy="801965"/>
          </a:xfrm>
        </p:spPr>
        <p:txBody>
          <a:bodyPr/>
          <a:lstStyle/>
          <a:p>
            <a:r>
              <a:rPr lang="en-US" dirty="0"/>
              <a:t>Model Deployment</a:t>
            </a:r>
            <a:endParaRPr lang="en-IN" dirty="0"/>
          </a:p>
        </p:txBody>
      </p:sp>
      <p:sp>
        <p:nvSpPr>
          <p:cNvPr id="3" name="Text Placeholder 2">
            <a:extLst>
              <a:ext uri="{FF2B5EF4-FFF2-40B4-BE49-F238E27FC236}">
                <a16:creationId xmlns:a16="http://schemas.microsoft.com/office/drawing/2014/main" id="{D90A3AC9-8859-446B-A590-CA7C52CA40FD}"/>
              </a:ext>
            </a:extLst>
          </p:cNvPr>
          <p:cNvSpPr>
            <a:spLocks noGrp="1"/>
          </p:cNvSpPr>
          <p:nvPr>
            <p:ph type="body" idx="1"/>
          </p:nvPr>
        </p:nvSpPr>
        <p:spPr>
          <a:xfrm>
            <a:off x="1855433" y="6178860"/>
            <a:ext cx="8273987" cy="555778"/>
          </a:xfrm>
        </p:spPr>
        <p:txBody>
          <a:bodyPr>
            <a:normAutofit fontScale="85000" lnSpcReduction="10000"/>
          </a:bodyPr>
          <a:lstStyle/>
          <a:p>
            <a:pPr marL="114300" indent="0">
              <a:buNone/>
            </a:pPr>
            <a:r>
              <a:rPr lang="en-US" dirty="0"/>
              <a:t>By clicking predict , The upcoming 30 days predicted values will be there in the </a:t>
            </a:r>
            <a:r>
              <a:rPr lang="en-US" dirty="0" err="1"/>
              <a:t>dataframe</a:t>
            </a:r>
            <a:r>
              <a:rPr lang="en-US" dirty="0"/>
              <a:t>.</a:t>
            </a:r>
            <a:endParaRPr lang="en-IN" dirty="0"/>
          </a:p>
        </p:txBody>
      </p:sp>
      <p:pic>
        <p:nvPicPr>
          <p:cNvPr id="5" name="Picture 4">
            <a:extLst>
              <a:ext uri="{FF2B5EF4-FFF2-40B4-BE49-F238E27FC236}">
                <a16:creationId xmlns:a16="http://schemas.microsoft.com/office/drawing/2014/main" id="{8A953AA5-7C79-4872-986D-C75C2291A540}"/>
              </a:ext>
            </a:extLst>
          </p:cNvPr>
          <p:cNvPicPr>
            <a:picLocks noChangeAspect="1"/>
          </p:cNvPicPr>
          <p:nvPr/>
        </p:nvPicPr>
        <p:blipFill>
          <a:blip r:embed="rId2"/>
          <a:stretch>
            <a:fillRect/>
          </a:stretch>
        </p:blipFill>
        <p:spPr>
          <a:xfrm>
            <a:off x="1438794" y="1083076"/>
            <a:ext cx="8923793" cy="4980374"/>
          </a:xfrm>
          <a:prstGeom prst="rect">
            <a:avLst/>
          </a:prstGeom>
        </p:spPr>
      </p:pic>
    </p:spTree>
    <p:extLst>
      <p:ext uri="{BB962C8B-B14F-4D97-AF65-F5344CB8AC3E}">
        <p14:creationId xmlns:p14="http://schemas.microsoft.com/office/powerpoint/2010/main" val="272774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293F-F798-425D-941A-EDED456ED714}"/>
              </a:ext>
            </a:extLst>
          </p:cNvPr>
          <p:cNvSpPr>
            <a:spLocks noGrp="1"/>
          </p:cNvSpPr>
          <p:nvPr>
            <p:ph type="title"/>
          </p:nvPr>
        </p:nvSpPr>
        <p:spPr>
          <a:xfrm>
            <a:off x="2231136" y="186431"/>
            <a:ext cx="7729800" cy="931525"/>
          </a:xfrm>
        </p:spPr>
        <p:txBody>
          <a:bodyPr/>
          <a:lstStyle/>
          <a:p>
            <a:r>
              <a:rPr lang="en-US" dirty="0"/>
              <a:t>Model Deployment </a:t>
            </a:r>
            <a:endParaRPr lang="en-IN" dirty="0"/>
          </a:p>
        </p:txBody>
      </p:sp>
      <p:sp>
        <p:nvSpPr>
          <p:cNvPr id="3" name="Text Placeholder 2">
            <a:extLst>
              <a:ext uri="{FF2B5EF4-FFF2-40B4-BE49-F238E27FC236}">
                <a16:creationId xmlns:a16="http://schemas.microsoft.com/office/drawing/2014/main" id="{BAF101DA-1E39-4FAF-945F-DC6718C36D3D}"/>
              </a:ext>
            </a:extLst>
          </p:cNvPr>
          <p:cNvSpPr>
            <a:spLocks noGrp="1"/>
          </p:cNvSpPr>
          <p:nvPr>
            <p:ph type="body" idx="1"/>
          </p:nvPr>
        </p:nvSpPr>
        <p:spPr>
          <a:xfrm>
            <a:off x="1298981" y="5405438"/>
            <a:ext cx="10348522" cy="853319"/>
          </a:xfrm>
        </p:spPr>
        <p:txBody>
          <a:bodyPr>
            <a:normAutofit/>
          </a:bodyPr>
          <a:lstStyle/>
          <a:p>
            <a:pPr marL="114300" indent="0">
              <a:buNone/>
            </a:pPr>
            <a:r>
              <a:rPr lang="en-US" dirty="0"/>
              <a:t>Along with the 30 days predicted values ,the can also see the analysis of the upcoming month gold price trend and the graphical view as well which makes it more informative .</a:t>
            </a:r>
            <a:endParaRPr lang="en-IN" dirty="0"/>
          </a:p>
        </p:txBody>
      </p:sp>
      <p:pic>
        <p:nvPicPr>
          <p:cNvPr id="5" name="Picture 4">
            <a:extLst>
              <a:ext uri="{FF2B5EF4-FFF2-40B4-BE49-F238E27FC236}">
                <a16:creationId xmlns:a16="http://schemas.microsoft.com/office/drawing/2014/main" id="{BB551D01-E30F-4DEA-9A38-F0EE53486DF0}"/>
              </a:ext>
            </a:extLst>
          </p:cNvPr>
          <p:cNvPicPr>
            <a:picLocks noChangeAspect="1"/>
          </p:cNvPicPr>
          <p:nvPr/>
        </p:nvPicPr>
        <p:blipFill>
          <a:blip r:embed="rId2"/>
          <a:stretch>
            <a:fillRect/>
          </a:stretch>
        </p:blipFill>
        <p:spPr>
          <a:xfrm>
            <a:off x="229612" y="1935348"/>
            <a:ext cx="3772227" cy="298729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44C6AE3-D3C2-4373-95C7-A53EFA525C76}"/>
              </a:ext>
            </a:extLst>
          </p:cNvPr>
          <p:cNvPicPr>
            <a:picLocks noChangeAspect="1"/>
          </p:cNvPicPr>
          <p:nvPr/>
        </p:nvPicPr>
        <p:blipFill>
          <a:blip r:embed="rId3"/>
          <a:stretch>
            <a:fillRect/>
          </a:stretch>
        </p:blipFill>
        <p:spPr>
          <a:xfrm>
            <a:off x="4281755" y="2061088"/>
            <a:ext cx="7910245" cy="27358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6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D7F57BF9-5B99-4D8E-9855-18C6FD7BB0EE}"/>
              </a:ext>
            </a:extLst>
          </p:cNvPr>
          <p:cNvSpPr>
            <a:spLocks noGrp="1"/>
          </p:cNvSpPr>
          <p:nvPr>
            <p:ph type="body" idx="1"/>
          </p:nvPr>
        </p:nvSpPr>
        <p:spPr>
          <a:xfrm>
            <a:off x="1025415" y="2166649"/>
            <a:ext cx="1522476" cy="823912"/>
          </a:xfrm>
        </p:spPr>
        <p:txBody>
          <a:bodyPr>
            <a:normAutofit/>
          </a:bodyPr>
          <a:lstStyle/>
          <a:p>
            <a:pPr marL="0" indent="0" algn="l">
              <a:lnSpc>
                <a:spcPct val="110000"/>
              </a:lnSpc>
            </a:pPr>
            <a:endParaRPr lang="en-US" sz="2400" b="1" kern="1200" dirty="0">
              <a:solidFill>
                <a:schemeClr val="tx1"/>
              </a:solidFill>
              <a:latin typeface="+mn-lt"/>
              <a:ea typeface="+mn-ea"/>
              <a:cs typeface="+mn-cs"/>
            </a:endParaRPr>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type="body" idx="2"/>
          </p:nvPr>
        </p:nvSpPr>
        <p:spPr>
          <a:xfrm>
            <a:off x="785611" y="3203688"/>
            <a:ext cx="10168128" cy="943309"/>
          </a:xfrm>
        </p:spPr>
        <p:txBody>
          <a:bodyPr>
            <a:noAutofit/>
          </a:bodyPr>
          <a:lstStyle/>
          <a:p>
            <a:pPr marL="114300" indent="0">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1025415" y="1908525"/>
            <a:ext cx="7729800" cy="1188600"/>
          </a:xfrm>
        </p:spPr>
        <p:txBody>
          <a:bodyPr/>
          <a:lstStyle/>
          <a:p>
            <a:r>
              <a:rPr lang="en-US" dirty="0"/>
              <a:t> Objective of our project.</a:t>
            </a:r>
          </a:p>
        </p:txBody>
      </p:sp>
      <p:sp>
        <p:nvSpPr>
          <p:cNvPr id="17" name="Text Placeholder 13">
            <a:extLst>
              <a:ext uri="{FF2B5EF4-FFF2-40B4-BE49-F238E27FC236}">
                <a16:creationId xmlns:a16="http://schemas.microsoft.com/office/drawing/2014/main" id="{40F81D02-ABF8-4429-A644-FCF92EFCFA5D}"/>
              </a:ext>
            </a:extLst>
          </p:cNvPr>
          <p:cNvSpPr txBox="1">
            <a:spLocks/>
          </p:cNvSpPr>
          <p:nvPr/>
        </p:nvSpPr>
        <p:spPr>
          <a:xfrm>
            <a:off x="1025415" y="2166649"/>
            <a:ext cx="4937760" cy="2553459"/>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Objectives</a:t>
            </a:r>
          </a:p>
        </p:txBody>
      </p:sp>
      <p:sp>
        <p:nvSpPr>
          <p:cNvPr id="18" name="TextBox 17">
            <a:extLst>
              <a:ext uri="{FF2B5EF4-FFF2-40B4-BE49-F238E27FC236}">
                <a16:creationId xmlns:a16="http://schemas.microsoft.com/office/drawing/2014/main" id="{F2B518C8-47C0-4347-B748-D8C74F0B31EC}"/>
              </a:ext>
            </a:extLst>
          </p:cNvPr>
          <p:cNvSpPr txBox="1"/>
          <p:nvPr/>
        </p:nvSpPr>
        <p:spPr>
          <a:xfrm>
            <a:off x="785611" y="4839505"/>
            <a:ext cx="9968247" cy="1260345"/>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objective is to understand the underlying structure in your dataset and come up with a suitable forecasting model which can effectively forecast the gold price for next 30 days.</a:t>
            </a:r>
          </a:p>
        </p:txBody>
      </p:sp>
      <p:pic>
        <p:nvPicPr>
          <p:cNvPr id="19" name="Picture 18">
            <a:extLst>
              <a:ext uri="{FF2B5EF4-FFF2-40B4-BE49-F238E27FC236}">
                <a16:creationId xmlns:a16="http://schemas.microsoft.com/office/drawing/2014/main" id="{80A29491-DF7C-404C-9050-592FF92747BD}"/>
              </a:ext>
            </a:extLst>
          </p:cNvPr>
          <p:cNvPicPr>
            <a:picLocks noChangeAspect="1"/>
          </p:cNvPicPr>
          <p:nvPr/>
        </p:nvPicPr>
        <p:blipFill>
          <a:blip r:embed="rId2"/>
          <a:stretch>
            <a:fillRect/>
          </a:stretch>
        </p:blipFill>
        <p:spPr>
          <a:xfrm>
            <a:off x="10921609" y="6309360"/>
            <a:ext cx="1071259" cy="349966"/>
          </a:xfrm>
          <a:prstGeom prst="rect">
            <a:avLst/>
          </a:prstGeom>
        </p:spPr>
      </p:pic>
    </p:spTree>
    <p:extLst>
      <p:ext uri="{BB962C8B-B14F-4D97-AF65-F5344CB8AC3E}">
        <p14:creationId xmlns:p14="http://schemas.microsoft.com/office/powerpoint/2010/main" val="213066539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ECFE5C-0B94-4B29-9CD6-3BFFA55849DA}"/>
              </a:ext>
            </a:extLst>
          </p:cNvPr>
          <p:cNvSpPr>
            <a:spLocks noGrp="1"/>
          </p:cNvSpPr>
          <p:nvPr>
            <p:ph type="title"/>
          </p:nvPr>
        </p:nvSpPr>
        <p:spPr/>
        <p:txBody>
          <a:bodyPr/>
          <a:lstStyle/>
          <a:p>
            <a:r>
              <a:rPr lang="en-US" dirty="0"/>
              <a:t>Thank you</a:t>
            </a:r>
            <a:endParaRPr lang="en-IN" dirty="0"/>
          </a:p>
        </p:txBody>
      </p:sp>
      <p:pic>
        <p:nvPicPr>
          <p:cNvPr id="16" name="Graphic 15" descr="Cheers">
            <a:extLst>
              <a:ext uri="{FF2B5EF4-FFF2-40B4-BE49-F238E27FC236}">
                <a16:creationId xmlns:a16="http://schemas.microsoft.com/office/drawing/2014/main" id="{5650ABC8-4170-40E4-9006-D606F2E505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4330" y="2610394"/>
            <a:ext cx="1637211" cy="1637211"/>
          </a:xfrm>
          <a:prstGeom prst="rect">
            <a:avLst/>
          </a:prstGeom>
        </p:spPr>
      </p:pic>
    </p:spTree>
    <p:extLst>
      <p:ext uri="{BB962C8B-B14F-4D97-AF65-F5344CB8AC3E}">
        <p14:creationId xmlns:p14="http://schemas.microsoft.com/office/powerpoint/2010/main" val="1457611600"/>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Project Architecture</a:t>
            </a:r>
          </a:p>
        </p:txBody>
      </p:sp>
      <p:pic>
        <p:nvPicPr>
          <p:cNvPr id="14" name="Picture 13">
            <a:extLst>
              <a:ext uri="{FF2B5EF4-FFF2-40B4-BE49-F238E27FC236}">
                <a16:creationId xmlns:a16="http://schemas.microsoft.com/office/drawing/2014/main" id="{B0CDEDC1-1B71-4693-888A-99465051507E}"/>
              </a:ext>
            </a:extLst>
          </p:cNvPr>
          <p:cNvPicPr>
            <a:picLocks noChangeAspect="1"/>
          </p:cNvPicPr>
          <p:nvPr/>
        </p:nvPicPr>
        <p:blipFill>
          <a:blip r:embed="rId2"/>
          <a:stretch>
            <a:fillRect/>
          </a:stretch>
        </p:blipFill>
        <p:spPr>
          <a:xfrm>
            <a:off x="10921609" y="6309360"/>
            <a:ext cx="1071259" cy="349966"/>
          </a:xfrm>
          <a:prstGeom prst="rect">
            <a:avLst/>
          </a:prstGeom>
        </p:spPr>
      </p:pic>
      <p:pic>
        <p:nvPicPr>
          <p:cNvPr id="15" name="Content Placeholder 17" descr="Research">
            <a:extLst>
              <a:ext uri="{FF2B5EF4-FFF2-40B4-BE49-F238E27FC236}">
                <a16:creationId xmlns:a16="http://schemas.microsoft.com/office/drawing/2014/main" id="{B9049FC5-1A6F-41F7-A654-CEF7D74DC7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568" y="2702807"/>
            <a:ext cx="914400" cy="914400"/>
          </a:xfrm>
          <a:prstGeom prst="rect">
            <a:avLst/>
          </a:prstGeom>
        </p:spPr>
      </p:pic>
      <p:sp>
        <p:nvSpPr>
          <p:cNvPr id="21" name="Right Arrow 9">
            <a:extLst>
              <a:ext uri="{FF2B5EF4-FFF2-40B4-BE49-F238E27FC236}">
                <a16:creationId xmlns:a16="http://schemas.microsoft.com/office/drawing/2014/main" id="{6B1617C7-1AC1-4F8A-BDD0-91F0B2887247}"/>
              </a:ext>
            </a:extLst>
          </p:cNvPr>
          <p:cNvSpPr/>
          <p:nvPr/>
        </p:nvSpPr>
        <p:spPr>
          <a:xfrm>
            <a:off x="2860444" y="2972163"/>
            <a:ext cx="1355992" cy="375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17">
            <a:extLst>
              <a:ext uri="{FF2B5EF4-FFF2-40B4-BE49-F238E27FC236}">
                <a16:creationId xmlns:a16="http://schemas.microsoft.com/office/drawing/2014/main" id="{7F6F8DDC-B7F4-4506-AEF5-8EBE67D734D0}"/>
              </a:ext>
            </a:extLst>
          </p:cNvPr>
          <p:cNvSpPr/>
          <p:nvPr/>
        </p:nvSpPr>
        <p:spPr>
          <a:xfrm>
            <a:off x="7048765" y="2985845"/>
            <a:ext cx="1355992" cy="375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18">
            <a:extLst>
              <a:ext uri="{FF2B5EF4-FFF2-40B4-BE49-F238E27FC236}">
                <a16:creationId xmlns:a16="http://schemas.microsoft.com/office/drawing/2014/main" id="{E811F29F-58D6-48D9-886F-2A0401B1F68F}"/>
              </a:ext>
            </a:extLst>
          </p:cNvPr>
          <p:cNvSpPr/>
          <p:nvPr/>
        </p:nvSpPr>
        <p:spPr>
          <a:xfrm rot="5400000">
            <a:off x="9399332" y="4574465"/>
            <a:ext cx="595117" cy="236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Arrow 19">
            <a:extLst>
              <a:ext uri="{FF2B5EF4-FFF2-40B4-BE49-F238E27FC236}">
                <a16:creationId xmlns:a16="http://schemas.microsoft.com/office/drawing/2014/main" id="{86BA86AA-2774-4481-AE32-7EB493F92507}"/>
              </a:ext>
            </a:extLst>
          </p:cNvPr>
          <p:cNvSpPr/>
          <p:nvPr/>
        </p:nvSpPr>
        <p:spPr>
          <a:xfrm rot="10800000">
            <a:off x="6989850" y="5266977"/>
            <a:ext cx="1355992" cy="375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Gears">
            <a:extLst>
              <a:ext uri="{FF2B5EF4-FFF2-40B4-BE49-F238E27FC236}">
                <a16:creationId xmlns:a16="http://schemas.microsoft.com/office/drawing/2014/main" id="{7BD5C6F3-3885-463C-970D-909083DAAE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39692" y="2687843"/>
            <a:ext cx="914400" cy="914400"/>
          </a:xfrm>
          <a:prstGeom prst="rect">
            <a:avLst/>
          </a:prstGeom>
        </p:spPr>
      </p:pic>
      <p:pic>
        <p:nvPicPr>
          <p:cNvPr id="26" name="Graphic 25" descr="Presentation with pie chart">
            <a:extLst>
              <a:ext uri="{FF2B5EF4-FFF2-40B4-BE49-F238E27FC236}">
                <a16:creationId xmlns:a16="http://schemas.microsoft.com/office/drawing/2014/main" id="{494BF234-AE7E-4F90-80A0-EA54D8B86B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1783" y="2687843"/>
            <a:ext cx="914400" cy="914400"/>
          </a:xfrm>
          <a:prstGeom prst="rect">
            <a:avLst/>
          </a:prstGeom>
        </p:spPr>
      </p:pic>
      <p:pic>
        <p:nvPicPr>
          <p:cNvPr id="27" name="Graphic 26" descr="Target Audience">
            <a:extLst>
              <a:ext uri="{FF2B5EF4-FFF2-40B4-BE49-F238E27FC236}">
                <a16:creationId xmlns:a16="http://schemas.microsoft.com/office/drawing/2014/main" id="{8A7C4CE3-AA87-4711-B29C-C854DDB768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39692" y="4929371"/>
            <a:ext cx="1050902" cy="1050902"/>
          </a:xfrm>
          <a:prstGeom prst="rect">
            <a:avLst/>
          </a:prstGeom>
        </p:spPr>
      </p:pic>
      <p:pic>
        <p:nvPicPr>
          <p:cNvPr id="28" name="Graphic 27" descr="Box">
            <a:extLst>
              <a:ext uri="{FF2B5EF4-FFF2-40B4-BE49-F238E27FC236}">
                <a16:creationId xmlns:a16="http://schemas.microsoft.com/office/drawing/2014/main" id="{8BA49EDC-168D-4919-8007-65EEFE0FC42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60994" y="4894728"/>
            <a:ext cx="1050902" cy="1050902"/>
          </a:xfrm>
          <a:prstGeom prst="rect">
            <a:avLst/>
          </a:prstGeom>
        </p:spPr>
      </p:pic>
      <p:sp>
        <p:nvSpPr>
          <p:cNvPr id="29" name="TextBox 28">
            <a:extLst>
              <a:ext uri="{FF2B5EF4-FFF2-40B4-BE49-F238E27FC236}">
                <a16:creationId xmlns:a16="http://schemas.microsoft.com/office/drawing/2014/main" id="{05A91D9A-938D-4F27-B3B4-88CF76659D13}"/>
              </a:ext>
            </a:extLst>
          </p:cNvPr>
          <p:cNvSpPr txBox="1"/>
          <p:nvPr/>
        </p:nvSpPr>
        <p:spPr>
          <a:xfrm>
            <a:off x="658368" y="3752887"/>
            <a:ext cx="1828800" cy="646331"/>
          </a:xfrm>
          <a:prstGeom prst="rect">
            <a:avLst/>
          </a:prstGeom>
          <a:noFill/>
        </p:spPr>
        <p:txBody>
          <a:bodyPr wrap="square" rtlCol="0">
            <a:spAutoFit/>
          </a:bodyPr>
          <a:lstStyle/>
          <a:p>
            <a:pPr algn="ctr"/>
            <a:r>
              <a:rPr lang="en-US" b="1" dirty="0"/>
              <a:t>Data Understanding</a:t>
            </a:r>
            <a:endParaRPr lang="en-IN" b="1" dirty="0"/>
          </a:p>
        </p:txBody>
      </p:sp>
      <p:sp>
        <p:nvSpPr>
          <p:cNvPr id="30" name="TextBox 29">
            <a:extLst>
              <a:ext uri="{FF2B5EF4-FFF2-40B4-BE49-F238E27FC236}">
                <a16:creationId xmlns:a16="http://schemas.microsoft.com/office/drawing/2014/main" id="{B1E711B0-E13B-4363-9A10-D8A9E7F8E888}"/>
              </a:ext>
            </a:extLst>
          </p:cNvPr>
          <p:cNvSpPr txBox="1"/>
          <p:nvPr/>
        </p:nvSpPr>
        <p:spPr>
          <a:xfrm>
            <a:off x="4711521" y="3754643"/>
            <a:ext cx="1828800" cy="646331"/>
          </a:xfrm>
          <a:prstGeom prst="rect">
            <a:avLst/>
          </a:prstGeom>
          <a:noFill/>
        </p:spPr>
        <p:txBody>
          <a:bodyPr wrap="square" rtlCol="0">
            <a:spAutoFit/>
          </a:bodyPr>
          <a:lstStyle/>
          <a:p>
            <a:pPr algn="ctr"/>
            <a:r>
              <a:rPr lang="en-US" b="1" dirty="0"/>
              <a:t>EDA Visualization</a:t>
            </a:r>
            <a:endParaRPr lang="en-IN" b="1" dirty="0"/>
          </a:p>
        </p:txBody>
      </p:sp>
      <p:sp>
        <p:nvSpPr>
          <p:cNvPr id="31" name="TextBox 30">
            <a:extLst>
              <a:ext uri="{FF2B5EF4-FFF2-40B4-BE49-F238E27FC236}">
                <a16:creationId xmlns:a16="http://schemas.microsoft.com/office/drawing/2014/main" id="{D5B4888F-9625-4E71-A1AE-7634ECBDAD5A}"/>
              </a:ext>
            </a:extLst>
          </p:cNvPr>
          <p:cNvSpPr txBox="1"/>
          <p:nvPr/>
        </p:nvSpPr>
        <p:spPr>
          <a:xfrm>
            <a:off x="8782491" y="3749045"/>
            <a:ext cx="1828800" cy="646331"/>
          </a:xfrm>
          <a:prstGeom prst="rect">
            <a:avLst/>
          </a:prstGeom>
          <a:noFill/>
        </p:spPr>
        <p:txBody>
          <a:bodyPr wrap="square" rtlCol="0">
            <a:spAutoFit/>
          </a:bodyPr>
          <a:lstStyle/>
          <a:p>
            <a:pPr algn="ctr"/>
            <a:r>
              <a:rPr lang="en-US" b="1" dirty="0"/>
              <a:t>Model Building</a:t>
            </a:r>
            <a:endParaRPr lang="en-IN" b="1" dirty="0"/>
          </a:p>
        </p:txBody>
      </p:sp>
      <p:sp>
        <p:nvSpPr>
          <p:cNvPr id="32" name="TextBox 31">
            <a:extLst>
              <a:ext uri="{FF2B5EF4-FFF2-40B4-BE49-F238E27FC236}">
                <a16:creationId xmlns:a16="http://schemas.microsoft.com/office/drawing/2014/main" id="{AD261100-B0C5-423B-94B6-72EA892DD9A8}"/>
              </a:ext>
            </a:extLst>
          </p:cNvPr>
          <p:cNvSpPr txBox="1"/>
          <p:nvPr/>
        </p:nvSpPr>
        <p:spPr>
          <a:xfrm>
            <a:off x="4614583" y="5945630"/>
            <a:ext cx="1828800" cy="646331"/>
          </a:xfrm>
          <a:prstGeom prst="rect">
            <a:avLst/>
          </a:prstGeom>
          <a:noFill/>
        </p:spPr>
        <p:txBody>
          <a:bodyPr wrap="square" rtlCol="0">
            <a:spAutoFit/>
          </a:bodyPr>
          <a:lstStyle/>
          <a:p>
            <a:pPr algn="ctr"/>
            <a:r>
              <a:rPr lang="en-US" b="1" dirty="0"/>
              <a:t>Model Deployment</a:t>
            </a:r>
            <a:endParaRPr lang="en-IN" b="1" dirty="0"/>
          </a:p>
        </p:txBody>
      </p:sp>
      <p:sp>
        <p:nvSpPr>
          <p:cNvPr id="33" name="TextBox 32">
            <a:extLst>
              <a:ext uri="{FF2B5EF4-FFF2-40B4-BE49-F238E27FC236}">
                <a16:creationId xmlns:a16="http://schemas.microsoft.com/office/drawing/2014/main" id="{B4FDDC79-6FB5-4E6B-A9EA-ACEB3A336A33}"/>
              </a:ext>
            </a:extLst>
          </p:cNvPr>
          <p:cNvSpPr txBox="1"/>
          <p:nvPr/>
        </p:nvSpPr>
        <p:spPr>
          <a:xfrm>
            <a:off x="8850743" y="5943874"/>
            <a:ext cx="1828800" cy="646331"/>
          </a:xfrm>
          <a:prstGeom prst="rect">
            <a:avLst/>
          </a:prstGeom>
          <a:noFill/>
        </p:spPr>
        <p:txBody>
          <a:bodyPr wrap="square" rtlCol="0">
            <a:spAutoFit/>
          </a:bodyPr>
          <a:lstStyle/>
          <a:p>
            <a:pPr algn="ctr"/>
            <a:r>
              <a:rPr lang="en-US" b="1" dirty="0"/>
              <a:t>Model Evaluation</a:t>
            </a:r>
            <a:endParaRPr lang="en-IN" b="1" dirty="0"/>
          </a:p>
        </p:txBody>
      </p:sp>
    </p:spTree>
    <p:extLst>
      <p:ext uri="{BB962C8B-B14F-4D97-AF65-F5344CB8AC3E}">
        <p14:creationId xmlns:p14="http://schemas.microsoft.com/office/powerpoint/2010/main" val="83274289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par>
                                <p:cTn id="36" presetID="26"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80">
                                          <p:stCondLst>
                                            <p:cond delay="0"/>
                                          </p:stCondLst>
                                        </p:cTn>
                                        <p:tgtEl>
                                          <p:spTgt spid="25"/>
                                        </p:tgtEl>
                                      </p:cBhvr>
                                    </p:animEffect>
                                    <p:anim calcmode="lin" valueType="num">
                                      <p:cBhvr>
                                        <p:cTn id="39"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4" dur="26">
                                          <p:stCondLst>
                                            <p:cond delay="650"/>
                                          </p:stCondLst>
                                        </p:cTn>
                                        <p:tgtEl>
                                          <p:spTgt spid="25"/>
                                        </p:tgtEl>
                                      </p:cBhvr>
                                      <p:to x="100000" y="60000"/>
                                    </p:animScale>
                                    <p:animScale>
                                      <p:cBhvr>
                                        <p:cTn id="45" dur="166" decel="50000">
                                          <p:stCondLst>
                                            <p:cond delay="676"/>
                                          </p:stCondLst>
                                        </p:cTn>
                                        <p:tgtEl>
                                          <p:spTgt spid="25"/>
                                        </p:tgtEl>
                                      </p:cBhvr>
                                      <p:to x="100000" y="100000"/>
                                    </p:animScale>
                                    <p:animScale>
                                      <p:cBhvr>
                                        <p:cTn id="46" dur="26">
                                          <p:stCondLst>
                                            <p:cond delay="1312"/>
                                          </p:stCondLst>
                                        </p:cTn>
                                        <p:tgtEl>
                                          <p:spTgt spid="25"/>
                                        </p:tgtEl>
                                      </p:cBhvr>
                                      <p:to x="100000" y="80000"/>
                                    </p:animScale>
                                    <p:animScale>
                                      <p:cBhvr>
                                        <p:cTn id="47" dur="166" decel="50000">
                                          <p:stCondLst>
                                            <p:cond delay="1338"/>
                                          </p:stCondLst>
                                        </p:cTn>
                                        <p:tgtEl>
                                          <p:spTgt spid="25"/>
                                        </p:tgtEl>
                                      </p:cBhvr>
                                      <p:to x="100000" y="100000"/>
                                    </p:animScale>
                                    <p:animScale>
                                      <p:cBhvr>
                                        <p:cTn id="48" dur="26">
                                          <p:stCondLst>
                                            <p:cond delay="1642"/>
                                          </p:stCondLst>
                                        </p:cTn>
                                        <p:tgtEl>
                                          <p:spTgt spid="25"/>
                                        </p:tgtEl>
                                      </p:cBhvr>
                                      <p:to x="100000" y="90000"/>
                                    </p:animScale>
                                    <p:animScale>
                                      <p:cBhvr>
                                        <p:cTn id="49" dur="166" decel="50000">
                                          <p:stCondLst>
                                            <p:cond delay="1668"/>
                                          </p:stCondLst>
                                        </p:cTn>
                                        <p:tgtEl>
                                          <p:spTgt spid="25"/>
                                        </p:tgtEl>
                                      </p:cBhvr>
                                      <p:to x="100000" y="100000"/>
                                    </p:animScale>
                                    <p:animScale>
                                      <p:cBhvr>
                                        <p:cTn id="50" dur="26">
                                          <p:stCondLst>
                                            <p:cond delay="1808"/>
                                          </p:stCondLst>
                                        </p:cTn>
                                        <p:tgtEl>
                                          <p:spTgt spid="25"/>
                                        </p:tgtEl>
                                      </p:cBhvr>
                                      <p:to x="100000" y="95000"/>
                                    </p:animScale>
                                    <p:animScale>
                                      <p:cBhvr>
                                        <p:cTn id="51" dur="166" decel="50000">
                                          <p:stCondLst>
                                            <p:cond delay="1834"/>
                                          </p:stCondLst>
                                        </p:cTn>
                                        <p:tgtEl>
                                          <p:spTgt spid="25"/>
                                        </p:tgtEl>
                                      </p:cBhvr>
                                      <p:to x="100000" y="100000"/>
                                    </p:animScale>
                                  </p:childTnLst>
                                </p:cTn>
                              </p:par>
                              <p:par>
                                <p:cTn id="52" presetID="2" presetClass="entr" presetSubtype="4"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ppt_x"/>
                                          </p:val>
                                        </p:tav>
                                        <p:tav tm="100000">
                                          <p:val>
                                            <p:strVal val="#ppt_x"/>
                                          </p:val>
                                        </p:tav>
                                      </p:tavLst>
                                    </p:anim>
                                    <p:anim calcmode="lin" valueType="num">
                                      <p:cBhvr additive="base">
                                        <p:cTn id="5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0-#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ppt_x"/>
                                          </p:val>
                                        </p:tav>
                                        <p:tav tm="100000">
                                          <p:val>
                                            <p:strVal val="#ppt_x"/>
                                          </p:val>
                                        </p:tav>
                                      </p:tavLst>
                                    </p:anim>
                                    <p:anim calcmode="lin" valueType="num">
                                      <p:cBhvr additive="base">
                                        <p:cTn id="65" dur="500" fill="hold"/>
                                        <p:tgtEl>
                                          <p:spTgt spid="33"/>
                                        </p:tgtEl>
                                        <p:attrNameLst>
                                          <p:attrName>ppt_y</p:attrName>
                                        </p:attrNameLst>
                                      </p:cBhvr>
                                      <p:tavLst>
                                        <p:tav tm="0">
                                          <p:val>
                                            <p:strVal val="1+#ppt_h/2"/>
                                          </p:val>
                                        </p:tav>
                                        <p:tav tm="100000">
                                          <p:val>
                                            <p:strVal val="#ppt_y"/>
                                          </p:val>
                                        </p:tav>
                                      </p:tavLst>
                                    </p:anim>
                                  </p:childTnLst>
                                </p:cTn>
                              </p:par>
                              <p:par>
                                <p:cTn id="66" presetID="31" presetClass="entr" presetSubtype="0"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1000" fill="hold"/>
                                        <p:tgtEl>
                                          <p:spTgt spid="27"/>
                                        </p:tgtEl>
                                        <p:attrNameLst>
                                          <p:attrName>ppt_w</p:attrName>
                                        </p:attrNameLst>
                                      </p:cBhvr>
                                      <p:tavLst>
                                        <p:tav tm="0">
                                          <p:val>
                                            <p:fltVal val="0"/>
                                          </p:val>
                                        </p:tav>
                                        <p:tav tm="100000">
                                          <p:val>
                                            <p:strVal val="#ppt_w"/>
                                          </p:val>
                                        </p:tav>
                                      </p:tavLst>
                                    </p:anim>
                                    <p:anim calcmode="lin" valueType="num">
                                      <p:cBhvr>
                                        <p:cTn id="69" dur="1000" fill="hold"/>
                                        <p:tgtEl>
                                          <p:spTgt spid="27"/>
                                        </p:tgtEl>
                                        <p:attrNameLst>
                                          <p:attrName>ppt_h</p:attrName>
                                        </p:attrNameLst>
                                      </p:cBhvr>
                                      <p:tavLst>
                                        <p:tav tm="0">
                                          <p:val>
                                            <p:fltVal val="0"/>
                                          </p:val>
                                        </p:tav>
                                        <p:tav tm="100000">
                                          <p:val>
                                            <p:strVal val="#ppt_h"/>
                                          </p:val>
                                        </p:tav>
                                      </p:tavLst>
                                    </p:anim>
                                    <p:anim calcmode="lin" valueType="num">
                                      <p:cBhvr>
                                        <p:cTn id="70" dur="1000" fill="hold"/>
                                        <p:tgtEl>
                                          <p:spTgt spid="27"/>
                                        </p:tgtEl>
                                        <p:attrNameLst>
                                          <p:attrName>style.rotation</p:attrName>
                                        </p:attrNameLst>
                                      </p:cBhvr>
                                      <p:tavLst>
                                        <p:tav tm="0">
                                          <p:val>
                                            <p:fltVal val="90"/>
                                          </p:val>
                                        </p:tav>
                                        <p:tav tm="100000">
                                          <p:val>
                                            <p:fltVal val="0"/>
                                          </p:val>
                                        </p:tav>
                                      </p:tavLst>
                                    </p:anim>
                                    <p:animEffect transition="in" filter="fade">
                                      <p:cBhvr>
                                        <p:cTn id="71" dur="10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additive="base">
                                        <p:cTn id="76" dur="500" fill="hold"/>
                                        <p:tgtEl>
                                          <p:spTgt spid="24"/>
                                        </p:tgtEl>
                                        <p:attrNameLst>
                                          <p:attrName>ppt_x</p:attrName>
                                        </p:attrNameLst>
                                      </p:cBhvr>
                                      <p:tavLst>
                                        <p:tav tm="0">
                                          <p:val>
                                            <p:strVal val="1+#ppt_w/2"/>
                                          </p:val>
                                        </p:tav>
                                        <p:tav tm="100000">
                                          <p:val>
                                            <p:strVal val="#ppt_x"/>
                                          </p:val>
                                        </p:tav>
                                      </p:tavLst>
                                    </p:anim>
                                    <p:anim calcmode="lin" valueType="num">
                                      <p:cBhvr additive="base">
                                        <p:cTn id="77" dur="500" fill="hold"/>
                                        <p:tgtEl>
                                          <p:spTgt spid="24"/>
                                        </p:tgtEl>
                                        <p:attrNameLst>
                                          <p:attrName>ppt_y</p:attrName>
                                        </p:attrNameLst>
                                      </p:cBhvr>
                                      <p:tavLst>
                                        <p:tav tm="0">
                                          <p:val>
                                            <p:strVal val="#ppt_y"/>
                                          </p:val>
                                        </p:tav>
                                        <p:tav tm="100000">
                                          <p:val>
                                            <p:strVal val="#ppt_y"/>
                                          </p:val>
                                        </p:tav>
                                      </p:tavLst>
                                    </p:anim>
                                  </p:childTnLst>
                                </p:cTn>
                              </p:par>
                              <p:par>
                                <p:cTn id="78" presetID="6" presetClass="entr" presetSubtype="16" fill="hold"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circle(in)">
                                      <p:cBhvr>
                                        <p:cTn id="80" dur="2000"/>
                                        <p:tgtEl>
                                          <p:spTgt spid="28"/>
                                        </p:tgtEl>
                                      </p:cBhvr>
                                    </p:animEffect>
                                  </p:childTnLst>
                                </p:cTn>
                              </p:par>
                            </p:childTnLst>
                          </p:cTn>
                        </p:par>
                        <p:par>
                          <p:cTn id="81" fill="hold">
                            <p:stCondLst>
                              <p:cond delay="2000"/>
                            </p:stCondLst>
                            <p:childTnLst>
                              <p:par>
                                <p:cTn id="82" presetID="2" presetClass="entr" presetSubtype="4"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500" fill="hold"/>
                                        <p:tgtEl>
                                          <p:spTgt spid="32"/>
                                        </p:tgtEl>
                                        <p:attrNameLst>
                                          <p:attrName>ppt_x</p:attrName>
                                        </p:attrNameLst>
                                      </p:cBhvr>
                                      <p:tavLst>
                                        <p:tav tm="0">
                                          <p:val>
                                            <p:strVal val="#ppt_x"/>
                                          </p:val>
                                        </p:tav>
                                        <p:tav tm="100000">
                                          <p:val>
                                            <p:strVal val="#ppt_x"/>
                                          </p:val>
                                        </p:tav>
                                      </p:tavLst>
                                    </p:anim>
                                    <p:anim calcmode="lin" valueType="num">
                                      <p:cBhvr additive="base">
                                        <p:cTn id="8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D6ED-3055-4CA1-A746-986B6A36BE61}"/>
              </a:ext>
            </a:extLst>
          </p:cNvPr>
          <p:cNvSpPr>
            <a:spLocks noGrp="1"/>
          </p:cNvSpPr>
          <p:nvPr>
            <p:ph type="title"/>
          </p:nvPr>
        </p:nvSpPr>
        <p:spPr/>
        <p:txBody>
          <a:bodyPr/>
          <a:lstStyle/>
          <a:p>
            <a:r>
              <a:rPr lang="en-US" dirty="0"/>
              <a:t> Data extraction</a:t>
            </a:r>
            <a:endParaRPr lang="en-IN" dirty="0"/>
          </a:p>
        </p:txBody>
      </p:sp>
      <p:sp>
        <p:nvSpPr>
          <p:cNvPr id="3" name="Content Placeholder 2">
            <a:extLst>
              <a:ext uri="{FF2B5EF4-FFF2-40B4-BE49-F238E27FC236}">
                <a16:creationId xmlns:a16="http://schemas.microsoft.com/office/drawing/2014/main" id="{58E4C587-A4DA-4A9A-B2C3-5FC83C0B4B92}"/>
              </a:ext>
            </a:extLst>
          </p:cNvPr>
          <p:cNvSpPr>
            <a:spLocks noGrp="1"/>
          </p:cNvSpPr>
          <p:nvPr>
            <p:ph type="body" idx="1"/>
          </p:nvPr>
        </p:nvSpPr>
        <p:spPr/>
        <p:txBody>
          <a:bodyPr/>
          <a:lstStyle/>
          <a:p>
            <a:r>
              <a:rPr lang="en-US" dirty="0"/>
              <a:t>We have used historical data for Gold rates since last 3 years from website called ‘Yahoo Finance’.</a:t>
            </a:r>
          </a:p>
          <a:p>
            <a:r>
              <a:rPr lang="en-US" dirty="0"/>
              <a:t>Every single day , the data is updated on the website so that we can check the model performance accordingly.</a:t>
            </a:r>
            <a:endParaRPr lang="en-IN" dirty="0"/>
          </a:p>
        </p:txBody>
      </p:sp>
    </p:spTree>
    <p:extLst>
      <p:ext uri="{BB962C8B-B14F-4D97-AF65-F5344CB8AC3E}">
        <p14:creationId xmlns:p14="http://schemas.microsoft.com/office/powerpoint/2010/main" val="186745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01E5-51DB-4270-93CC-F0CAA6BFC66C}"/>
              </a:ext>
            </a:extLst>
          </p:cNvPr>
          <p:cNvSpPr>
            <a:spLocks noGrp="1"/>
          </p:cNvSpPr>
          <p:nvPr>
            <p:ph type="title"/>
          </p:nvPr>
        </p:nvSpPr>
        <p:spPr>
          <a:xfrm>
            <a:off x="1779470" y="718867"/>
            <a:ext cx="7729800" cy="935129"/>
          </a:xfrm>
        </p:spPr>
        <p:txBody>
          <a:bodyPr/>
          <a:lstStyle/>
          <a:p>
            <a:r>
              <a:rPr lang="en-IN" dirty="0"/>
              <a:t> Dataset </a:t>
            </a:r>
          </a:p>
        </p:txBody>
      </p:sp>
      <p:sp>
        <p:nvSpPr>
          <p:cNvPr id="3" name="Content Placeholder 2">
            <a:extLst>
              <a:ext uri="{FF2B5EF4-FFF2-40B4-BE49-F238E27FC236}">
                <a16:creationId xmlns:a16="http://schemas.microsoft.com/office/drawing/2014/main" id="{1939F4D1-9240-4403-9E65-72430B36DB90}"/>
              </a:ext>
            </a:extLst>
          </p:cNvPr>
          <p:cNvSpPr>
            <a:spLocks noGrp="1"/>
          </p:cNvSpPr>
          <p:nvPr>
            <p:ph type="body" idx="1"/>
          </p:nvPr>
        </p:nvSpPr>
        <p:spPr>
          <a:xfrm>
            <a:off x="7405352" y="2383403"/>
            <a:ext cx="4354862" cy="3551693"/>
          </a:xfrm>
        </p:spPr>
        <p:txBody>
          <a:bodyPr/>
          <a:lstStyle/>
          <a:p>
            <a:endParaRPr lang="en-IN" dirty="0"/>
          </a:p>
          <a:p>
            <a:r>
              <a:rPr lang="en-IN" dirty="0"/>
              <a:t>Date wise Gold rates from Jan 01,2019 to todays date.</a:t>
            </a:r>
          </a:p>
          <a:p>
            <a:r>
              <a:rPr lang="en-IN" dirty="0"/>
              <a:t>Each day new row is going to add in the existing dataset.</a:t>
            </a:r>
          </a:p>
          <a:p>
            <a:r>
              <a:rPr lang="en-IN" dirty="0"/>
              <a:t>We will fetch the daily updated data using inbuilt python library called ‘</a:t>
            </a:r>
            <a:r>
              <a:rPr lang="en-IN" dirty="0" err="1"/>
              <a:t>yfinance</a:t>
            </a:r>
            <a:r>
              <a:rPr lang="en-IN" dirty="0"/>
              <a:t>’.</a:t>
            </a:r>
          </a:p>
        </p:txBody>
      </p:sp>
      <p:pic>
        <p:nvPicPr>
          <p:cNvPr id="6" name="Picture 5">
            <a:extLst>
              <a:ext uri="{FF2B5EF4-FFF2-40B4-BE49-F238E27FC236}">
                <a16:creationId xmlns:a16="http://schemas.microsoft.com/office/drawing/2014/main" id="{0D04C7D0-15F0-4282-BDA2-00911CDE4965}"/>
              </a:ext>
            </a:extLst>
          </p:cNvPr>
          <p:cNvPicPr>
            <a:picLocks noChangeAspect="1"/>
          </p:cNvPicPr>
          <p:nvPr/>
        </p:nvPicPr>
        <p:blipFill>
          <a:blip r:embed="rId2"/>
          <a:stretch>
            <a:fillRect/>
          </a:stretch>
        </p:blipFill>
        <p:spPr>
          <a:xfrm>
            <a:off x="127218" y="2059873"/>
            <a:ext cx="7278134" cy="4260371"/>
          </a:xfrm>
          <a:prstGeom prst="rect">
            <a:avLst/>
          </a:prstGeom>
        </p:spPr>
      </p:pic>
    </p:spTree>
    <p:extLst>
      <p:ext uri="{BB962C8B-B14F-4D97-AF65-F5344CB8AC3E}">
        <p14:creationId xmlns:p14="http://schemas.microsoft.com/office/powerpoint/2010/main" val="172763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5E0F-94A8-4FA9-863B-AF06BA18154F}"/>
              </a:ext>
            </a:extLst>
          </p:cNvPr>
          <p:cNvSpPr>
            <a:spLocks noGrp="1"/>
          </p:cNvSpPr>
          <p:nvPr>
            <p:ph type="title"/>
          </p:nvPr>
        </p:nvSpPr>
        <p:spPr>
          <a:xfrm>
            <a:off x="2026950" y="266181"/>
            <a:ext cx="7729800" cy="1188600"/>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FC4CE9B3-3324-4A5F-A301-48FDD83D506F}"/>
              </a:ext>
            </a:extLst>
          </p:cNvPr>
          <p:cNvSpPr>
            <a:spLocks noGrp="1"/>
          </p:cNvSpPr>
          <p:nvPr>
            <p:ph type="body" idx="1"/>
          </p:nvPr>
        </p:nvSpPr>
        <p:spPr>
          <a:xfrm>
            <a:off x="1352244" y="1624041"/>
            <a:ext cx="10170971" cy="4967777"/>
          </a:xfrm>
        </p:spPr>
        <p:txBody>
          <a:bodyPr/>
          <a:lstStyle/>
          <a:p>
            <a:pPr marL="114300" indent="0">
              <a:buNone/>
            </a:pPr>
            <a:r>
              <a:rPr lang="en-US" dirty="0"/>
              <a:t>Original Dataset</a:t>
            </a:r>
            <a:endParaRPr lang="en-IN" dirty="0"/>
          </a:p>
        </p:txBody>
      </p:sp>
      <p:pic>
        <p:nvPicPr>
          <p:cNvPr id="5" name="Picture 4">
            <a:extLst>
              <a:ext uri="{FF2B5EF4-FFF2-40B4-BE49-F238E27FC236}">
                <a16:creationId xmlns:a16="http://schemas.microsoft.com/office/drawing/2014/main" id="{A1AE096D-E73E-4C23-916F-652E1E4A9636}"/>
              </a:ext>
            </a:extLst>
          </p:cNvPr>
          <p:cNvPicPr>
            <a:picLocks noChangeAspect="1"/>
          </p:cNvPicPr>
          <p:nvPr/>
        </p:nvPicPr>
        <p:blipFill>
          <a:blip r:embed="rId2"/>
          <a:stretch>
            <a:fillRect/>
          </a:stretch>
        </p:blipFill>
        <p:spPr>
          <a:xfrm>
            <a:off x="1456512" y="2145232"/>
            <a:ext cx="5532599" cy="3863675"/>
          </a:xfrm>
          <a:prstGeom prst="rect">
            <a:avLst/>
          </a:prstGeom>
        </p:spPr>
      </p:pic>
      <p:sp>
        <p:nvSpPr>
          <p:cNvPr id="8" name="TextBox 7">
            <a:extLst>
              <a:ext uri="{FF2B5EF4-FFF2-40B4-BE49-F238E27FC236}">
                <a16:creationId xmlns:a16="http://schemas.microsoft.com/office/drawing/2014/main" id="{C1FD1B5A-AC0A-46C7-AF81-AFB4DB9292EB}"/>
              </a:ext>
            </a:extLst>
          </p:cNvPr>
          <p:cNvSpPr txBox="1"/>
          <p:nvPr/>
        </p:nvSpPr>
        <p:spPr>
          <a:xfrm>
            <a:off x="7407612" y="2024108"/>
            <a:ext cx="4035705" cy="2862322"/>
          </a:xfrm>
          <a:prstGeom prst="rect">
            <a:avLst/>
          </a:prstGeom>
          <a:noFill/>
        </p:spPr>
        <p:txBody>
          <a:bodyPr wrap="square" rtlCol="0">
            <a:spAutoFit/>
          </a:bodyPr>
          <a:lstStyle/>
          <a:p>
            <a:r>
              <a:rPr lang="en-US" dirty="0"/>
              <a:t>(1)There are total 766 instances of 5 attributes.</a:t>
            </a:r>
          </a:p>
          <a:p>
            <a:endParaRPr lang="en-US" dirty="0"/>
          </a:p>
          <a:p>
            <a:r>
              <a:rPr lang="en-US" dirty="0"/>
              <a:t>(2)Date is the index here in the </a:t>
            </a:r>
            <a:r>
              <a:rPr lang="en-US" dirty="0" err="1"/>
              <a:t>dataframe</a:t>
            </a:r>
            <a:r>
              <a:rPr lang="en-US" dirty="0"/>
              <a:t>.</a:t>
            </a:r>
          </a:p>
          <a:p>
            <a:endParaRPr lang="en-US" dirty="0"/>
          </a:p>
          <a:p>
            <a:r>
              <a:rPr lang="en-US" dirty="0"/>
              <a:t>(3)Only the ‘closing price’ of the gold is our part of interest.</a:t>
            </a:r>
          </a:p>
          <a:p>
            <a:endParaRPr lang="en-US" dirty="0"/>
          </a:p>
          <a:p>
            <a:endParaRPr lang="en-IN" dirty="0"/>
          </a:p>
        </p:txBody>
      </p:sp>
    </p:spTree>
    <p:extLst>
      <p:ext uri="{BB962C8B-B14F-4D97-AF65-F5344CB8AC3E}">
        <p14:creationId xmlns:p14="http://schemas.microsoft.com/office/powerpoint/2010/main" val="324674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3416-656C-428E-B5E4-BFDE247F5E54}"/>
              </a:ext>
            </a:extLst>
          </p:cNvPr>
          <p:cNvSpPr>
            <a:spLocks noGrp="1"/>
          </p:cNvSpPr>
          <p:nvPr>
            <p:ph type="title"/>
          </p:nvPr>
        </p:nvSpPr>
        <p:spPr>
          <a:xfrm>
            <a:off x="1964806" y="407741"/>
            <a:ext cx="7729800" cy="1035337"/>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2ACAB3B0-DF9A-44E0-8770-81095C915484}"/>
              </a:ext>
            </a:extLst>
          </p:cNvPr>
          <p:cNvSpPr>
            <a:spLocks noGrp="1"/>
          </p:cNvSpPr>
          <p:nvPr>
            <p:ph type="body" idx="1"/>
          </p:nvPr>
        </p:nvSpPr>
        <p:spPr>
          <a:xfrm>
            <a:off x="1671843" y="1750277"/>
            <a:ext cx="7729800" cy="3102000"/>
          </a:xfrm>
        </p:spPr>
        <p:txBody>
          <a:bodyPr/>
          <a:lstStyle/>
          <a:p>
            <a:pPr marL="114300" indent="0">
              <a:buNone/>
            </a:pPr>
            <a:r>
              <a:rPr lang="en-US" dirty="0"/>
              <a:t>Final Dataset</a:t>
            </a:r>
            <a:endParaRPr lang="en-IN" dirty="0"/>
          </a:p>
        </p:txBody>
      </p:sp>
      <p:pic>
        <p:nvPicPr>
          <p:cNvPr id="5" name="Picture 4">
            <a:extLst>
              <a:ext uri="{FF2B5EF4-FFF2-40B4-BE49-F238E27FC236}">
                <a16:creationId xmlns:a16="http://schemas.microsoft.com/office/drawing/2014/main" id="{EF0570A5-EA34-41B5-8C9B-AD9B7603329D}"/>
              </a:ext>
            </a:extLst>
          </p:cNvPr>
          <p:cNvPicPr>
            <a:picLocks noChangeAspect="1"/>
          </p:cNvPicPr>
          <p:nvPr/>
        </p:nvPicPr>
        <p:blipFill>
          <a:blip r:embed="rId2"/>
          <a:stretch>
            <a:fillRect/>
          </a:stretch>
        </p:blipFill>
        <p:spPr>
          <a:xfrm>
            <a:off x="1877012" y="2530136"/>
            <a:ext cx="2473046" cy="4046090"/>
          </a:xfrm>
          <a:prstGeom prst="rect">
            <a:avLst/>
          </a:prstGeom>
        </p:spPr>
      </p:pic>
      <p:sp>
        <p:nvSpPr>
          <p:cNvPr id="6" name="TextBox 5">
            <a:extLst>
              <a:ext uri="{FF2B5EF4-FFF2-40B4-BE49-F238E27FC236}">
                <a16:creationId xmlns:a16="http://schemas.microsoft.com/office/drawing/2014/main" id="{93E53FD3-EE96-4500-A441-D1D20822A980}"/>
              </a:ext>
            </a:extLst>
          </p:cNvPr>
          <p:cNvSpPr txBox="1"/>
          <p:nvPr/>
        </p:nvSpPr>
        <p:spPr>
          <a:xfrm>
            <a:off x="5536743" y="2530135"/>
            <a:ext cx="4778245" cy="1754326"/>
          </a:xfrm>
          <a:prstGeom prst="rect">
            <a:avLst/>
          </a:prstGeom>
          <a:noFill/>
        </p:spPr>
        <p:txBody>
          <a:bodyPr wrap="square" rtlCol="0">
            <a:spAutoFit/>
          </a:bodyPr>
          <a:lstStyle/>
          <a:p>
            <a:r>
              <a:rPr lang="en-US" dirty="0"/>
              <a:t>(1)Since the daily ‘Closing price’ of gold was our part of interest , the final dataset has only one column called “</a:t>
            </a:r>
            <a:r>
              <a:rPr lang="en-US" dirty="0" err="1"/>
              <a:t>Gold_price</a:t>
            </a:r>
            <a:r>
              <a:rPr lang="en-US" dirty="0"/>
              <a:t>”.</a:t>
            </a:r>
          </a:p>
          <a:p>
            <a:endParaRPr lang="en-US" dirty="0"/>
          </a:p>
          <a:p>
            <a:r>
              <a:rPr lang="en-US" dirty="0"/>
              <a:t>(2)This Dataset shows the daily price chart for gold per oz in USD since last 3 years.</a:t>
            </a:r>
            <a:endParaRPr lang="en-IN" dirty="0"/>
          </a:p>
        </p:txBody>
      </p:sp>
    </p:spTree>
    <p:extLst>
      <p:ext uri="{BB962C8B-B14F-4D97-AF65-F5344CB8AC3E}">
        <p14:creationId xmlns:p14="http://schemas.microsoft.com/office/powerpoint/2010/main" val="263640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6A69-0E21-46CC-96A9-40CC2116F683}"/>
              </a:ext>
            </a:extLst>
          </p:cNvPr>
          <p:cNvSpPr>
            <a:spLocks noGrp="1"/>
          </p:cNvSpPr>
          <p:nvPr>
            <p:ph type="title"/>
          </p:nvPr>
        </p:nvSpPr>
        <p:spPr>
          <a:xfrm>
            <a:off x="1805008" y="112435"/>
            <a:ext cx="7729800" cy="762015"/>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D8AC02F2-39E2-42E8-BE8A-8A44CEE89139}"/>
              </a:ext>
            </a:extLst>
          </p:cNvPr>
          <p:cNvSpPr>
            <a:spLocks noGrp="1"/>
          </p:cNvSpPr>
          <p:nvPr>
            <p:ph type="body" idx="1"/>
          </p:nvPr>
        </p:nvSpPr>
        <p:spPr>
          <a:xfrm>
            <a:off x="1503167" y="874450"/>
            <a:ext cx="7729800" cy="3102000"/>
          </a:xfrm>
        </p:spPr>
        <p:txBody>
          <a:bodyPr/>
          <a:lstStyle/>
          <a:p>
            <a:r>
              <a:rPr lang="en-US" dirty="0"/>
              <a:t>General gold trend</a:t>
            </a:r>
            <a:endParaRPr lang="en-IN" dirty="0"/>
          </a:p>
        </p:txBody>
      </p:sp>
      <p:pic>
        <p:nvPicPr>
          <p:cNvPr id="6" name="Picture 5">
            <a:extLst>
              <a:ext uri="{FF2B5EF4-FFF2-40B4-BE49-F238E27FC236}">
                <a16:creationId xmlns:a16="http://schemas.microsoft.com/office/drawing/2014/main" id="{8934A3A0-81AE-4C0B-A346-0EF994020C49}"/>
              </a:ext>
            </a:extLst>
          </p:cNvPr>
          <p:cNvPicPr>
            <a:picLocks noChangeAspect="1"/>
          </p:cNvPicPr>
          <p:nvPr/>
        </p:nvPicPr>
        <p:blipFill>
          <a:blip r:embed="rId2"/>
          <a:stretch>
            <a:fillRect/>
          </a:stretch>
        </p:blipFill>
        <p:spPr>
          <a:xfrm>
            <a:off x="868227" y="1441774"/>
            <a:ext cx="10455546" cy="4177791"/>
          </a:xfrm>
          <a:prstGeom prst="rect">
            <a:avLst/>
          </a:prstGeom>
        </p:spPr>
      </p:pic>
    </p:spTree>
    <p:extLst>
      <p:ext uri="{BB962C8B-B14F-4D97-AF65-F5344CB8AC3E}">
        <p14:creationId xmlns:p14="http://schemas.microsoft.com/office/powerpoint/2010/main" val="259625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67A8-B539-4715-8B2E-86F256943FEC}"/>
              </a:ext>
            </a:extLst>
          </p:cNvPr>
          <p:cNvSpPr>
            <a:spLocks noGrp="1"/>
          </p:cNvSpPr>
          <p:nvPr>
            <p:ph type="title"/>
          </p:nvPr>
        </p:nvSpPr>
        <p:spPr>
          <a:xfrm>
            <a:off x="1938173" y="57896"/>
            <a:ext cx="7729800" cy="687828"/>
          </a:xfrm>
        </p:spPr>
        <p:txBody>
          <a:bodyPr>
            <a:normAutofit fontScale="90000"/>
          </a:bodyPr>
          <a:lstStyle/>
          <a:p>
            <a:r>
              <a:rPr lang="en-US" dirty="0"/>
              <a:t>ARIMA model</a:t>
            </a:r>
            <a:endParaRPr lang="en-IN" dirty="0"/>
          </a:p>
        </p:txBody>
      </p:sp>
      <p:sp>
        <p:nvSpPr>
          <p:cNvPr id="3" name="Text Placeholder 2">
            <a:extLst>
              <a:ext uri="{FF2B5EF4-FFF2-40B4-BE49-F238E27FC236}">
                <a16:creationId xmlns:a16="http://schemas.microsoft.com/office/drawing/2014/main" id="{ACF963BB-ED3E-45F7-84CB-BAFF06E7574F}"/>
              </a:ext>
            </a:extLst>
          </p:cNvPr>
          <p:cNvSpPr>
            <a:spLocks noGrp="1"/>
          </p:cNvSpPr>
          <p:nvPr>
            <p:ph type="body" idx="1"/>
          </p:nvPr>
        </p:nvSpPr>
        <p:spPr>
          <a:xfrm>
            <a:off x="2024109" y="5104659"/>
            <a:ext cx="7936827" cy="1376039"/>
          </a:xfrm>
        </p:spPr>
        <p:txBody>
          <a:bodyPr>
            <a:normAutofit lnSpcReduction="10000"/>
          </a:bodyPr>
          <a:lstStyle/>
          <a:p>
            <a:pPr marL="114300" indent="0">
              <a:buNone/>
            </a:pPr>
            <a:r>
              <a:rPr lang="en-US" dirty="0"/>
              <a:t>(1</a:t>
            </a:r>
            <a:r>
              <a:rPr lang="en-IN" dirty="0"/>
              <a:t>)As we can clearly see from the plot that there is a trend in the variable path.</a:t>
            </a:r>
          </a:p>
          <a:p>
            <a:pPr marL="114300" indent="0">
              <a:buNone/>
            </a:pPr>
            <a:r>
              <a:rPr lang="en-IN" dirty="0"/>
              <a:t>(2)This shows the </a:t>
            </a:r>
            <a:r>
              <a:rPr lang="en-IN" dirty="0" err="1"/>
              <a:t>the</a:t>
            </a:r>
            <a:r>
              <a:rPr lang="en-IN" dirty="0"/>
              <a:t> data is not stationary so </a:t>
            </a:r>
            <a:r>
              <a:rPr lang="en-IN" dirty="0" err="1"/>
              <a:t>atleast</a:t>
            </a:r>
            <a:r>
              <a:rPr lang="en-IN" dirty="0"/>
              <a:t> a first order differencing is necessary.</a:t>
            </a:r>
          </a:p>
          <a:p>
            <a:pPr marL="114300" indent="0">
              <a:buNone/>
            </a:pPr>
            <a:endParaRPr lang="en-IN" dirty="0"/>
          </a:p>
        </p:txBody>
      </p:sp>
      <p:pic>
        <p:nvPicPr>
          <p:cNvPr id="5" name="Picture 4">
            <a:extLst>
              <a:ext uri="{FF2B5EF4-FFF2-40B4-BE49-F238E27FC236}">
                <a16:creationId xmlns:a16="http://schemas.microsoft.com/office/drawing/2014/main" id="{C2FCE1BE-C551-43C6-9E00-BE1BF6496AAD}"/>
              </a:ext>
            </a:extLst>
          </p:cNvPr>
          <p:cNvPicPr>
            <a:picLocks noChangeAspect="1"/>
          </p:cNvPicPr>
          <p:nvPr/>
        </p:nvPicPr>
        <p:blipFill>
          <a:blip r:embed="rId2"/>
          <a:stretch>
            <a:fillRect/>
          </a:stretch>
        </p:blipFill>
        <p:spPr>
          <a:xfrm>
            <a:off x="797206" y="1051158"/>
            <a:ext cx="10455546" cy="3778296"/>
          </a:xfrm>
          <a:prstGeom prst="rect">
            <a:avLst/>
          </a:prstGeom>
        </p:spPr>
      </p:pic>
    </p:spTree>
    <p:extLst>
      <p:ext uri="{BB962C8B-B14F-4D97-AF65-F5344CB8AC3E}">
        <p14:creationId xmlns:p14="http://schemas.microsoft.com/office/powerpoint/2010/main" val="1671710617"/>
      </p:ext>
    </p:extLst>
  </p:cSld>
  <p:clrMapOvr>
    <a:masterClrMapping/>
  </p:clrMapOvr>
</p:sld>
</file>

<file path=ppt/theme/theme1.xml><?xml version="1.0" encoding="utf-8"?>
<a:theme xmlns:a="http://schemas.openxmlformats.org/drawingml/2006/main" name="Parcel">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938</TotalTime>
  <Words>815</Words>
  <Application>Microsoft Office PowerPoint</Application>
  <PresentationFormat>Widescreen</PresentationFormat>
  <Paragraphs>78</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Segoe UI</vt:lpstr>
      <vt:lpstr>Parcel</vt:lpstr>
      <vt:lpstr>Gold Price Forecasting</vt:lpstr>
      <vt:lpstr> Objective of our project.</vt:lpstr>
      <vt:lpstr>Project Architecture</vt:lpstr>
      <vt:lpstr> Data extraction</vt:lpstr>
      <vt:lpstr> Dataset </vt:lpstr>
      <vt:lpstr>EDA</vt:lpstr>
      <vt:lpstr>EDA</vt:lpstr>
      <vt:lpstr>EDA</vt:lpstr>
      <vt:lpstr>ARIMA model</vt:lpstr>
      <vt:lpstr>ARIMA</vt:lpstr>
      <vt:lpstr>ARIMA</vt:lpstr>
      <vt:lpstr>ARIMA</vt:lpstr>
      <vt:lpstr>ARIMA results</vt:lpstr>
      <vt:lpstr>ARIMA results</vt:lpstr>
      <vt:lpstr>ARIMA results</vt:lpstr>
      <vt:lpstr>Model Deployment</vt:lpstr>
      <vt:lpstr>Model Deployment</vt:lpstr>
      <vt:lpstr>Model Deployment</vt:lpstr>
      <vt:lpstr>Model Deployment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Sohail Mohammed</dc:creator>
  <cp:lastModifiedBy>krishna</cp:lastModifiedBy>
  <cp:revision>38</cp:revision>
  <dcterms:created xsi:type="dcterms:W3CDTF">2021-10-11T08:55:29Z</dcterms:created>
  <dcterms:modified xsi:type="dcterms:W3CDTF">2022-02-03T03:33:51Z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