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8" r:id="rId18"/>
    <p:sldId id="272" r:id="rId19"/>
    <p:sldId id="273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Algerian" panose="04020705040A02060702" pitchFamily="8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JBs7u9KN/wYHIEmboJdCK6KuY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2" name="Google Shape;22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8" name="Google Shape;48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3" name="Google Shape;13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3465871" y="1991032"/>
            <a:ext cx="4041058" cy="360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      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1592826" y="704082"/>
            <a:ext cx="8699089" cy="830997"/>
          </a:xfrm>
          <a:prstGeom prst="rect">
            <a:avLst/>
          </a:prstGeom>
          <a:solidFill>
            <a:srgbClr val="EAF2F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CO2 emissions as a function of several car engine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086225" y="1991032"/>
            <a:ext cx="3420704" cy="2954655"/>
          </a:xfrm>
          <a:prstGeom prst="rect">
            <a:avLst/>
          </a:prstGeom>
          <a:solidFill>
            <a:srgbClr val="EAF2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sng" strike="noStrike" cap="none" dirty="0">
                <a:solidFill>
                  <a:schemeClr val="dk1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Team Members:    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Noto Sans Symbols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Dhanunjay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 Reddy B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Dhanashri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 Matte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Dhruvi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Ramani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Harshada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Patil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Kusuma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Priya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 K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Neel </a:t>
            </a: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Kulkarni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err="1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Pavan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Noto Sans Symbols"/>
                <a:ea typeface="Times New Roman"/>
                <a:cs typeface="Times New Roman"/>
                <a:sym typeface="Times New Roman"/>
              </a:rPr>
              <a:t> Kumar GR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9181321" y="5131837"/>
            <a:ext cx="2453951" cy="1022081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sng" strike="noStrike" cap="none" dirty="0">
                <a:solidFill>
                  <a:srgbClr val="002060"/>
                </a:solidFill>
                <a:latin typeface="Noto Sans Symbols"/>
                <a:ea typeface="Algerian"/>
                <a:cs typeface="Algerian"/>
                <a:sym typeface="Algerian"/>
              </a:rPr>
              <a:t>Mentor Name </a:t>
            </a:r>
            <a:r>
              <a:rPr lang="en-IN" sz="1800" b="0" i="0" u="none" strike="noStrike" cap="none" dirty="0">
                <a:solidFill>
                  <a:srgbClr val="002060"/>
                </a:solidFill>
                <a:latin typeface="Noto Sans Symbols"/>
                <a:ea typeface="Algerian"/>
                <a:cs typeface="Algerian"/>
                <a:sym typeface="Algerian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Noto Sans Symbols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Noto Sans Symbols"/>
                <a:ea typeface="Calibri"/>
                <a:cs typeface="Calibri"/>
                <a:sym typeface="Calibri"/>
              </a:rPr>
              <a:t>Varun</a:t>
            </a: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1443" y="289249"/>
            <a:ext cx="5834557" cy="158892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6749" y="1934403"/>
            <a:ext cx="5980923" cy="196479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76" name="Google Shape;176;p10"/>
          <p:cNvSpPr/>
          <p:nvPr/>
        </p:nvSpPr>
        <p:spPr>
          <a:xfrm>
            <a:off x="121298" y="3890868"/>
            <a:ext cx="11859208" cy="2351314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Frequency Distribution we can conclude that Ford Company has Highest no of cars and SRT has least no of cars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Distribution of models F-150 FFV and F-150 FFV 4*4 are more and FORESTER AWD are less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Image SUV small has large Distribution and Van Cargo has less Distribution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4-cylinder is more compare to 16-cylinder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Regular Gasoline is more and Natural gas is Less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066800" y="129540"/>
            <a:ext cx="1005840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lgerian"/>
              <a:buNone/>
            </a:pPr>
            <a:r>
              <a:rPr lang="en-IN" sz="3200">
                <a:latin typeface="Algerian"/>
                <a:ea typeface="Algerian"/>
                <a:cs typeface="Algerian"/>
                <a:sym typeface="Algerian"/>
              </a:rPr>
              <a:t>HEAT MAP :-</a:t>
            </a:r>
            <a:endParaRPr sz="3200"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82" name="Google Shape;182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669776"/>
            <a:ext cx="5874243" cy="520081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258147" y="5570376"/>
            <a:ext cx="11675706" cy="61784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use of Heat map we can Easily get the correlation between the variables and get to know the relationship              between them  is strong or weak.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1097280" y="-5629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lgerian"/>
              <a:buNone/>
            </a:pPr>
            <a:r>
              <a:rPr lang="en-IN" sz="2800">
                <a:latin typeface="Algerian"/>
                <a:ea typeface="Algerian"/>
                <a:cs typeface="Algerian"/>
                <a:sym typeface="Algerian"/>
              </a:rPr>
              <a:t>BOX PLOT AND CATPLOT:-</a:t>
            </a:r>
            <a:br>
              <a:rPr lang="en-IN" sz="2800">
                <a:latin typeface="Algerian"/>
                <a:ea typeface="Algerian"/>
                <a:cs typeface="Algerian"/>
                <a:sym typeface="Algerian"/>
              </a:rPr>
            </a:br>
            <a:endParaRPr sz="2800"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89" name="Google Shape;189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5695" y="1203650"/>
            <a:ext cx="4729341" cy="417385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0376" y="1180392"/>
            <a:ext cx="5575997" cy="379282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373224" y="-2650"/>
            <a:ext cx="1078245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lgerian"/>
              <a:buNone/>
            </a:pPr>
            <a:r>
              <a:rPr lang="en-IN" sz="2800">
                <a:latin typeface="Algerian"/>
                <a:ea typeface="Algerian"/>
                <a:cs typeface="Algerian"/>
                <a:sym typeface="Algerian"/>
              </a:rPr>
              <a:t>Frequencies wrt CO2 EMISSION </a:t>
            </a:r>
            <a:r>
              <a:rPr lang="en-IN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>
                <a:latin typeface="Algerian"/>
                <a:ea typeface="Algerian"/>
                <a:cs typeface="Algerian"/>
                <a:sym typeface="Algerian"/>
              </a:rPr>
            </a:b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96" name="Google Shape;196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547" y="1253825"/>
            <a:ext cx="6096001" cy="156579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97" name="Google Shape;19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7480" y="1207172"/>
            <a:ext cx="5684520" cy="156579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98" name="Google Shape;19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7480" y="3322372"/>
            <a:ext cx="5684520" cy="141978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99" name="Google Shape;19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547" y="3328486"/>
            <a:ext cx="6096001" cy="141978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200" name="Google Shape;200;p13"/>
          <p:cNvSpPr/>
          <p:nvPr/>
        </p:nvSpPr>
        <p:spPr>
          <a:xfrm>
            <a:off x="298580" y="4907902"/>
            <a:ext cx="11607281" cy="126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above image we can conclude that BUGATTI(Car brand), CHIRON(car model), ETHANOL(fuel type), VAN PASSANGER(vehicle  class) has large amount  of CO2 Emission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F964-4D00-47C1-9008-1C046167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B572E-74DF-4B10-8E1C-01B000CBA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Noto Sans Symbols"/>
              </a:rPr>
              <a:t>1. PANDAS PROFILING</a:t>
            </a:r>
          </a:p>
          <a:p>
            <a:pPr marL="114300" indent="0">
              <a:buNone/>
            </a:pPr>
            <a:r>
              <a:rPr lang="en-US" dirty="0">
                <a:latin typeface="Noto Sans Symbols"/>
              </a:rPr>
              <a:t>2. SWEETVIZ</a:t>
            </a:r>
            <a:endParaRPr lang="en-IN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816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1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4800"/>
            </a:pPr>
            <a:r>
              <a:rPr lang="en-US" sz="36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dirty="0"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1097280" y="1676400"/>
            <a:ext cx="10058400" cy="41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05790" indent="-514350">
              <a:spcBef>
                <a:spcPts val="0"/>
              </a:spcBef>
              <a:buSzPts val="2000"/>
              <a:buNone/>
            </a:pPr>
            <a:r>
              <a:rPr lang="en-US" sz="2800" b="1" dirty="0"/>
              <a:t>    </a:t>
            </a:r>
          </a:p>
          <a:p>
            <a:pPr marL="605790" indent="-514350">
              <a:spcBef>
                <a:spcPts val="0"/>
              </a:spcBef>
              <a:buSzPts val="2000"/>
              <a:buNone/>
            </a:pPr>
            <a:r>
              <a:rPr lang="en-US" sz="2800" b="1" dirty="0"/>
              <a:t>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828800"/>
            <a:ext cx="9829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Noto Sans Symbols"/>
              </a:rPr>
              <a:t>1) </a:t>
            </a:r>
            <a:r>
              <a:rPr lang="en-US" sz="2400" b="1" dirty="0">
                <a:latin typeface="Noto Sans Symbols"/>
              </a:rPr>
              <a:t>DATA PREPROCESSING : </a:t>
            </a:r>
            <a:r>
              <a:rPr lang="en-US" sz="2000" b="1" dirty="0">
                <a:latin typeface="Noto Sans Symbols"/>
              </a:rPr>
              <a:t>In data processing counts the value of                           Transmission and Fuel type. 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1816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b="1" dirty="0">
                <a:latin typeface="Noto Sans Symbols"/>
              </a:rPr>
              <a:t>Conclusion:  </a:t>
            </a:r>
            <a:r>
              <a:rPr lang="en-US" sz="2000" b="1" dirty="0">
                <a:latin typeface="Noto Sans Symbols"/>
              </a:rPr>
              <a:t>Dropping natural gas as there is only one data we have which would not make much difference in </a:t>
            </a:r>
            <a:r>
              <a:rPr lang="en-US" sz="2000" b="1" dirty="0" err="1">
                <a:latin typeface="Noto Sans Symbols"/>
              </a:rPr>
              <a:t>modelling</a:t>
            </a:r>
            <a:r>
              <a:rPr lang="en-US" sz="2000" b="1" dirty="0">
                <a:latin typeface="Noto Sans Symbol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CDA31-7650-457C-AA21-2390428B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43200"/>
            <a:ext cx="3124200" cy="1981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8F9DC-BE13-449E-A524-D82CA27ED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094" y="2743200"/>
            <a:ext cx="3505306" cy="190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Noto Sans Symbols"/>
              </a:rPr>
              <a:t>Creating dummy variables of fuel type and transmission (categorical features)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Fuel Type :                                                 Transmission: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86983-3CA0-4135-83A2-D1011C70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3657600" cy="2937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CD445-CC86-4118-A137-756839AE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40" y="2590801"/>
            <a:ext cx="415676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CB21-0080-4CD8-8A1C-ECC3B4B2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Noto Sans Symbols"/>
              </a:rPr>
              <a:t>HANDLING OTHER CATAGORICAL FEATURES HAVING MULTIPLE CATAGORIES (MAKE , MODEL, VEHICLE CLASS) :</a:t>
            </a:r>
            <a:endParaRPr lang="en-IN" sz="4000" dirty="0">
              <a:latin typeface="Noto Sans Symbol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8F3A-3B74-4D71-92C1-2F3CA1455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46C1A-75F2-4D2E-989A-0924E452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5" y="2438314"/>
            <a:ext cx="5033285" cy="3048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4DABF-94DD-41DF-86B4-AE05CEDD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438314"/>
            <a:ext cx="5410200" cy="30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Noto Sans Symbols"/>
              </a:rPr>
              <a:t>DIVIDING DATA SET INTO INDEPENDENT AND DEPENDENT VARIABLE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60ABB4-2B59-4DAD-A886-E6FB0355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057400"/>
            <a:ext cx="4541519" cy="350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99E5EF-FD79-441A-B746-8FD8EE4C4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2057400"/>
            <a:ext cx="5516881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Noto Sans Symbols"/>
              </a:rPr>
              <a:t>FEATURE SELECTION USING CHI-SQUARE TEST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4744E-FF48-43F3-B72D-F3D17AC1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81199"/>
            <a:ext cx="3429000" cy="3741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1066800" y="1066800"/>
            <a:ext cx="70632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Business Objective</a:t>
            </a:r>
            <a:r>
              <a:rPr lang="en-IN" sz="2800" b="1" i="0" u="none" strike="noStrike" cap="none" dirty="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:-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331936" y="2545998"/>
            <a:ext cx="1016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a model which can be work on CO2 emissions as a function of serval car engine features.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25F9-7764-4A94-B71B-D27127E2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oto Sans Symbols"/>
              </a:rPr>
              <a:t>Model Building </a:t>
            </a:r>
            <a:endParaRPr lang="en-IN" dirty="0">
              <a:latin typeface="Noto Sans Symbol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D78AA-7A81-4639-AFAA-2B2F0B062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Noto Sans Symbols"/>
              </a:rPr>
              <a:t>Linear Regression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Noto Sans Symbols"/>
              </a:rPr>
              <a:t>Lasso Regression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Noto Sans Symbols"/>
              </a:rPr>
              <a:t>Ridge Regression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Noto Sans Symbols"/>
              </a:rPr>
              <a:t>Decision Tree Regression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Noto Sans Symbols"/>
              </a:rPr>
              <a:t>Random Forest Regression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Noto Sans Symbols"/>
              </a:rPr>
              <a:t>Simple Vector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1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6818-5B59-4A00-9849-08967B84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oto Sans Symbols"/>
              </a:rPr>
              <a:t>1. Linear Regression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AB57-5EC5-4426-B26C-06A68D192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70A2-F42E-4A27-8387-79737C7A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37360"/>
            <a:ext cx="3459755" cy="2682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83FBF-383C-4609-B572-2A4740DA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39826"/>
            <a:ext cx="3185436" cy="13292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20942BE-757D-4F0C-BAF7-B38051BDFB15}"/>
              </a:ext>
            </a:extLst>
          </p:cNvPr>
          <p:cNvSpPr/>
          <p:nvPr/>
        </p:nvSpPr>
        <p:spPr>
          <a:xfrm>
            <a:off x="4872973" y="4727357"/>
            <a:ext cx="1680227" cy="9876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oto Sans Symbols"/>
              </a:rPr>
              <a:t>Using Linear Regression:</a:t>
            </a:r>
          </a:p>
          <a:p>
            <a:pPr algn="ctr"/>
            <a:r>
              <a:rPr lang="en-US" dirty="0">
                <a:latin typeface="Noto Sans Symbols"/>
              </a:rPr>
              <a:t>r2_score: 0.993</a:t>
            </a:r>
            <a:endParaRPr lang="en-IN" dirty="0">
              <a:latin typeface="Noto Sans Symbol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C8DFD0-C22D-4DE1-8258-B60C4A5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719" y="1737360"/>
            <a:ext cx="2811961" cy="2910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A1018D-8C56-4C83-8B43-4594F54E1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20" y="1737360"/>
            <a:ext cx="3588837" cy="2910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7A1F9-1A04-4BE5-B001-58EA01B22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1" y="4756574"/>
            <a:ext cx="437388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F9CC-2E44-4D34-B2E8-D9631C1A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oto Sans Symbols"/>
              </a:rPr>
              <a:t>2. Lasso Regression</a:t>
            </a:r>
            <a:endParaRPr lang="en-IN" dirty="0">
              <a:latin typeface="Noto Sans Symbol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1F7CB-13FC-4560-A347-6EE06CC3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31075"/>
            <a:ext cx="10058400" cy="41380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FF436-BA0C-42B7-B9BA-639D9E67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65" y="1737360"/>
            <a:ext cx="3547935" cy="2763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562EF-CB1D-403C-956E-6121DCE5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31075"/>
            <a:ext cx="3429000" cy="2688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20210D-5D40-442B-99B7-0572D15D3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542983"/>
            <a:ext cx="3360711" cy="11964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531AF0-A975-4D83-9E81-A9E3339C3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465" y="1779883"/>
            <a:ext cx="2679255" cy="272057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AAC26B0-73E3-4217-A68B-FAC829CD8A29}"/>
              </a:ext>
            </a:extLst>
          </p:cNvPr>
          <p:cNvSpPr/>
          <p:nvPr/>
        </p:nvSpPr>
        <p:spPr>
          <a:xfrm>
            <a:off x="4680006" y="4603090"/>
            <a:ext cx="1888269" cy="1144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oto Sans Symbols"/>
              </a:rPr>
              <a:t>Using Lasso Regression:</a:t>
            </a:r>
          </a:p>
          <a:p>
            <a:pPr algn="ctr"/>
            <a:r>
              <a:rPr lang="en-US" dirty="0">
                <a:latin typeface="Noto Sans Symbols"/>
              </a:rPr>
              <a:t>r2_score: 0.992</a:t>
            </a:r>
            <a:endParaRPr lang="en-IN" dirty="0">
              <a:latin typeface="Noto Sans Symbol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DA676-A3C3-4775-9388-115BD618E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1" y="4622968"/>
            <a:ext cx="4450080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EDCC-438C-49C9-9348-B2E34765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oto Sans Symbols"/>
              </a:rPr>
              <a:t>3. Ridge Regression</a:t>
            </a:r>
            <a:endParaRPr lang="en-IN" dirty="0">
              <a:latin typeface="Noto Sans Symbol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86483-D37A-476E-BF53-92E223024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44124-A1BE-4F77-A3B0-399D62BA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1"/>
            <a:ext cx="5227320" cy="2758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F4FAB-104B-49F9-97B3-5AFBCE36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845733"/>
            <a:ext cx="3505200" cy="2112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E5FE8-5F59-4693-9BA5-ADCDDCE1F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90" y="4604174"/>
            <a:ext cx="2987299" cy="11812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30D3CE6-C5A8-4F3F-ABA8-0528E88A9812}"/>
              </a:ext>
            </a:extLst>
          </p:cNvPr>
          <p:cNvSpPr/>
          <p:nvPr/>
        </p:nvSpPr>
        <p:spPr>
          <a:xfrm>
            <a:off x="4328289" y="4682833"/>
            <a:ext cx="2148711" cy="1068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oto Sans Symbols"/>
              </a:rPr>
              <a:t>Using Ridge Regression:</a:t>
            </a:r>
          </a:p>
          <a:p>
            <a:pPr algn="ctr"/>
            <a:r>
              <a:rPr lang="en-US" dirty="0">
                <a:latin typeface="Noto Sans Symbols"/>
              </a:rPr>
              <a:t>r2_score: 0.993</a:t>
            </a:r>
            <a:endParaRPr lang="en-IN" dirty="0">
              <a:latin typeface="Noto Sans Symbols"/>
            </a:endParaRP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4091C-2B8B-4E02-A343-A4E459A96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090" y="4066809"/>
            <a:ext cx="4526630" cy="20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F278-E9F5-46F0-A0E0-1EDB5F3D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oto Sans Symbols"/>
              </a:rPr>
              <a:t>4. Decision Tree Regression</a:t>
            </a:r>
            <a:endParaRPr lang="en-IN" dirty="0">
              <a:latin typeface="Noto Sans Symbol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663D-3D92-487F-839C-FBA668399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A8739-B3EB-4281-9243-A89DB453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416" y="2438400"/>
            <a:ext cx="3139712" cy="107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13D89-4E66-4F4B-9BD5-53B7823C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81200"/>
            <a:ext cx="2027096" cy="242337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687D9CD-DEAC-4B1B-AE20-ADC592E7BA22}"/>
              </a:ext>
            </a:extLst>
          </p:cNvPr>
          <p:cNvSpPr/>
          <p:nvPr/>
        </p:nvSpPr>
        <p:spPr>
          <a:xfrm>
            <a:off x="6248400" y="3733800"/>
            <a:ext cx="38100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oto Sans Symbols"/>
              </a:rPr>
              <a:t>Using decision tree Regression:</a:t>
            </a:r>
          </a:p>
          <a:p>
            <a:pPr algn="ctr"/>
            <a:r>
              <a:rPr lang="en-US" dirty="0">
                <a:latin typeface="Noto Sans Symbols"/>
              </a:rPr>
              <a:t>r2_score: 0995</a:t>
            </a:r>
            <a:endParaRPr lang="en-IN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287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844F-3856-4D4D-B027-4A26094E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oto Sans Symbols"/>
              </a:rPr>
              <a:t>5. Random Forest Regression</a:t>
            </a:r>
            <a:endParaRPr lang="en-IN" dirty="0">
              <a:latin typeface="Noto Sans Symbol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D26CC-74AF-447E-A805-1802F4551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FCDA6-1584-4CAB-9535-B81C5B8D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0" y="2030708"/>
            <a:ext cx="3360420" cy="1398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25BD4-A285-489D-A6D2-8EB4FD4BC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8195"/>
            <a:ext cx="2408085" cy="237764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3A0CA3B-273E-465B-A519-0F849FE17D9C}"/>
              </a:ext>
            </a:extLst>
          </p:cNvPr>
          <p:cNvSpPr/>
          <p:nvPr/>
        </p:nvSpPr>
        <p:spPr>
          <a:xfrm>
            <a:off x="5943600" y="4191000"/>
            <a:ext cx="3962400" cy="1398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oto Sans Symbols"/>
              </a:rPr>
              <a:t>Using Random Forest Regression:</a:t>
            </a:r>
          </a:p>
          <a:p>
            <a:pPr algn="ctr"/>
            <a:r>
              <a:rPr lang="en-US" dirty="0">
                <a:latin typeface="Noto Sans Symbols"/>
              </a:rPr>
              <a:t>r2_score: 0.9970</a:t>
            </a:r>
            <a:endParaRPr lang="en-IN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0178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A599-CDB4-4AA5-9E5E-B86D9567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Simple Vector machine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1EE29-4F46-4AFF-84F6-F6D674FCB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05B98-2B91-47F3-95AB-0CEC092F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09800"/>
            <a:ext cx="3177815" cy="10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C27C7-315B-4304-85BF-F1A4455E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81200"/>
            <a:ext cx="2743200" cy="3581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17E26B-4FBD-4B07-9545-4F9A721D9D51}"/>
              </a:ext>
            </a:extLst>
          </p:cNvPr>
          <p:cNvSpPr/>
          <p:nvPr/>
        </p:nvSpPr>
        <p:spPr>
          <a:xfrm>
            <a:off x="5943600" y="4038600"/>
            <a:ext cx="3657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oto Sans Symbols"/>
              </a:rPr>
              <a:t>Using Simple Vector machine:</a:t>
            </a:r>
          </a:p>
          <a:p>
            <a:pPr algn="ctr"/>
            <a:r>
              <a:rPr lang="en-US" dirty="0">
                <a:latin typeface="Noto Sans Symbols"/>
              </a:rPr>
              <a:t>r2_score: 0.991</a:t>
            </a:r>
            <a:endParaRPr lang="en-IN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3121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9763-FF52-4AB2-9149-9001E3BF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Noto Sans Symbols"/>
              </a:rPr>
              <a:t>OVERALL PERFORMANCE OF ALL MODELS IN A DATAFRAME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012A-BFE1-4BA2-A633-E0299B2F7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Noto Sans Symbols"/>
              </a:rPr>
              <a:t>Random Forest has high r2_score value.</a:t>
            </a:r>
            <a:endParaRPr lang="en-IN" dirty="0">
              <a:latin typeface="Noto Sans Symbol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07C80-F093-48B6-8E45-C326EF26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60" y="2350157"/>
            <a:ext cx="9875520" cy="36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0"/>
            <a:ext cx="11618520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76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DEPLOYMENT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12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1400175" y="1057275"/>
            <a:ext cx="7516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2776"/>
                </a:solidFill>
                <a:latin typeface="Algerian"/>
                <a:ea typeface="Algerian"/>
                <a:cs typeface="Algerian"/>
                <a:sym typeface="Algerian"/>
              </a:rPr>
              <a:t>Project Architecture / Project Flow :-</a:t>
            </a:r>
            <a:r>
              <a:rPr lang="en-IN" sz="1800" b="1" i="0" u="none" strike="noStrike" cap="none">
                <a:solidFill>
                  <a:srgbClr val="002776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848546" y="2169660"/>
            <a:ext cx="1657345" cy="942974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Goal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7116994" y="3720640"/>
            <a:ext cx="1457325" cy="942973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7116994" y="2178991"/>
            <a:ext cx="1457325" cy="942974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 &amp; Visualization series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522125" y="2169660"/>
            <a:ext cx="1457325" cy="942974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532775" y="3734933"/>
            <a:ext cx="1457325" cy="928679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 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848546" y="3737325"/>
            <a:ext cx="1657345" cy="94297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Regression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848546" y="5198603"/>
            <a:ext cx="1657345" cy="94297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Evalute and Compare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>
            <a:off x="3505891" y="2631816"/>
            <a:ext cx="101623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reflection stA="52000" endA="300" endPos="35000" sy="-100000" algn="bl" rotWithShape="0"/>
          </a:effectLst>
        </p:spPr>
      </p:cxnSp>
      <p:cxnSp>
        <p:nvCxnSpPr>
          <p:cNvPr id="124" name="Google Shape;124;p3"/>
          <p:cNvCxnSpPr/>
          <p:nvPr/>
        </p:nvCxnSpPr>
        <p:spPr>
          <a:xfrm>
            <a:off x="5979450" y="2631816"/>
            <a:ext cx="113754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reflection stA="52000" endA="300" endPos="35000" sy="-100000" algn="bl" rotWithShape="0"/>
          </a:effectLst>
        </p:spPr>
      </p:cxnSp>
      <p:cxnSp>
        <p:nvCxnSpPr>
          <p:cNvPr id="125" name="Google Shape;125;p3"/>
          <p:cNvCxnSpPr>
            <a:endCxn id="117" idx="0"/>
          </p:cNvCxnSpPr>
          <p:nvPr/>
        </p:nvCxnSpPr>
        <p:spPr>
          <a:xfrm>
            <a:off x="7845657" y="3075340"/>
            <a:ext cx="0" cy="645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reflection stA="52000" endA="300" endPos="35000" sy="-100000" algn="bl" rotWithShape="0"/>
          </a:effectLst>
        </p:spPr>
      </p:cxnSp>
      <p:cxnSp>
        <p:nvCxnSpPr>
          <p:cNvPr id="126" name="Google Shape;126;p3"/>
          <p:cNvCxnSpPr>
            <a:stCxn id="117" idx="1"/>
            <a:endCxn id="120" idx="3"/>
          </p:cNvCxnSpPr>
          <p:nvPr/>
        </p:nvCxnSpPr>
        <p:spPr>
          <a:xfrm flipH="1">
            <a:off x="5990194" y="4192127"/>
            <a:ext cx="1126800" cy="7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reflection stA="52000" endA="300" endPos="35000" sy="-100000" algn="bl" rotWithShape="0"/>
          </a:effectLst>
        </p:spPr>
      </p:cxnSp>
      <p:cxnSp>
        <p:nvCxnSpPr>
          <p:cNvPr id="127" name="Google Shape;127;p3"/>
          <p:cNvCxnSpPr>
            <a:stCxn id="120" idx="1"/>
            <a:endCxn id="121" idx="3"/>
          </p:cNvCxnSpPr>
          <p:nvPr/>
        </p:nvCxnSpPr>
        <p:spPr>
          <a:xfrm flipH="1">
            <a:off x="3505875" y="4199273"/>
            <a:ext cx="1026900" cy="9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reflection stA="52000" endA="300" endPos="35000" sy="-100000" algn="bl" rotWithShape="0"/>
          </a:effectLst>
        </p:spPr>
      </p:cxnSp>
      <p:cxnSp>
        <p:nvCxnSpPr>
          <p:cNvPr id="128" name="Google Shape;128;p3"/>
          <p:cNvCxnSpPr>
            <a:stCxn id="121" idx="2"/>
          </p:cNvCxnSpPr>
          <p:nvPr/>
        </p:nvCxnSpPr>
        <p:spPr>
          <a:xfrm>
            <a:off x="2677219" y="4680300"/>
            <a:ext cx="0" cy="659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reflection stA="52000" endA="300" endPos="35000" sy="-100000" algn="bl" rotWithShape="0"/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1156993" y="2360648"/>
            <a:ext cx="9933370" cy="273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 Black"/>
              <a:buNone/>
            </a:pPr>
            <a:r>
              <a:rPr lang="en-IN" sz="4800" b="1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Exploratory Data Analysis </a:t>
            </a:r>
            <a:br>
              <a:rPr lang="en-IN" sz="4800" b="1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IN" sz="4800" b="1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(EDA)</a:t>
            </a:r>
            <a:r>
              <a:rPr lang="en-IN" sz="4800" b="1" u="sng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IN" sz="4800" b="1" u="sng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IN" sz="4800"/>
              <a:t/>
            </a:r>
            <a:br>
              <a:rPr lang="en-IN" sz="4800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1609293" y="1148448"/>
            <a:ext cx="5539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971550" y="196634"/>
            <a:ext cx="52519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Dataset Description:-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201066" y="719854"/>
            <a:ext cx="9129712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7385 rows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columns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 12 variables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                       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              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vehicle_class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engine_size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cylinders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transmission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shift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fuel_type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fuel_consumption_city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fuel_consumption_hwy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fuel_consumption_comb(l/100km)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fuel_consumption_comb(mpg)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co2_emissions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8846" y="1754163"/>
            <a:ext cx="4773454" cy="254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1571624" y="1957388"/>
            <a:ext cx="8943976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any Nan or Null Values as well as no Missing Values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3 data types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Int64: Integer Variables ,</a:t>
            </a:r>
            <a:r>
              <a:rPr lang="en-IN" sz="2000" b="0" i="0" u="none" strike="noStrike" cap="none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cylinders, </a:t>
            </a:r>
            <a:r>
              <a:rPr lang="en-IN" sz="2000" b="0" i="0" u="none" strike="noStrike" cap="none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fuel_consumption_comb</a:t>
            </a:r>
            <a:r>
              <a:rPr lang="en-IN" sz="2000" b="0" i="0" u="none" strike="noStrike" cap="none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(mpg,     				  co2_emissions)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Float64: Variables Containing Some Decimal Values, </a:t>
            </a:r>
            <a:r>
              <a:rPr lang="en-IN" sz="2000" b="0" i="0" u="none" strike="noStrike" cap="none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engine_size</a:t>
            </a:r>
            <a:r>
              <a:rPr lang="en-IN" sz="2000" b="0" i="0" u="none" strike="noStrike" cap="none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       	   		fuel_consumption_city,fuel_consumption_hwy,fuel_consumption_comb(l/100	km)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Object: make, model, </a:t>
            </a:r>
            <a:r>
              <a:rPr lang="en-IN" sz="2000" b="0" i="0" u="none" strike="noStrike" cap="none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vehicle_class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b="0" i="0" u="none" strike="noStrike" cap="none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transmission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b="0" i="0" u="none" strike="noStrike" cap="none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fuel_type</a:t>
            </a:r>
            <a:r>
              <a:rPr lang="en-IN" sz="2000" b="0" i="0" u="none" strike="noStrike" cap="none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469335" y="153885"/>
            <a:ext cx="4886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Descriptive Statistics:-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046810" y="3244334"/>
            <a:ext cx="6093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335" y="933702"/>
            <a:ext cx="11383964" cy="452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478666" y="5673012"/>
            <a:ext cx="11383964" cy="49452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We can see here, Minimum CO2 Emission Is 96.00, Maximum CO2 Emission is 522.0 With Average CO2 Emission of 250.58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066800" y="189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77416"/>
              </a:buClr>
              <a:buSzPct val="100000"/>
              <a:buFont typeface="Algerian"/>
              <a:buNone/>
            </a:pPr>
            <a:r>
              <a:rPr lang="en-IN" sz="4800">
                <a:solidFill>
                  <a:srgbClr val="877416"/>
                </a:solidFill>
                <a:latin typeface="Algerian"/>
                <a:ea typeface="Algerian"/>
                <a:cs typeface="Algerian"/>
                <a:sym typeface="Algerian"/>
              </a:rPr>
              <a:t>Visualization</a:t>
            </a:r>
            <a:br>
              <a:rPr lang="en-IN" sz="4800">
                <a:solidFill>
                  <a:srgbClr val="877416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4800">
                <a:solidFill>
                  <a:srgbClr val="877416"/>
                </a:solidFill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4800">
                <a:solidFill>
                  <a:srgbClr val="877416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3200">
                <a:solidFill>
                  <a:srgbClr val="595959"/>
                </a:solidFill>
                <a:latin typeface="Algerian"/>
                <a:ea typeface="Algerian"/>
                <a:cs typeface="Algerian"/>
                <a:sym typeface="Algerian"/>
              </a:rPr>
              <a:t>Histogram :-</a:t>
            </a:r>
            <a:endParaRPr/>
          </a:p>
        </p:txBody>
      </p:sp>
      <p:pic>
        <p:nvPicPr>
          <p:cNvPr id="160" name="Google Shape;160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50191" y="1752339"/>
            <a:ext cx="7922723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472441" y="193297"/>
            <a:ext cx="1068323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lgerian"/>
              <a:buNone/>
            </a:pPr>
            <a:r>
              <a:rPr lang="en-IN" sz="2800">
                <a:latin typeface="Algerian"/>
                <a:ea typeface="Algerian"/>
                <a:cs typeface="Algerian"/>
                <a:sym typeface="Algerian"/>
              </a:rPr>
              <a:t>FREQUENCY DISTRIBUTION</a:t>
            </a:r>
            <a:r>
              <a:rPr lang="en-IN" sz="320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320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320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3200">
                <a:latin typeface="Algerian"/>
                <a:ea typeface="Algerian"/>
                <a:cs typeface="Algerian"/>
                <a:sym typeface="Algerian"/>
              </a:rPr>
            </a:br>
            <a:endParaRPr sz="3200"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66" name="Google Shape;166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0147" y="1274568"/>
            <a:ext cx="5978360" cy="170341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7020" y="1367874"/>
            <a:ext cx="5082539" cy="169297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8355" y="3676264"/>
            <a:ext cx="5901945" cy="235131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37020" y="3722921"/>
            <a:ext cx="5082539" cy="162352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523</Words>
  <Application>Microsoft Office PowerPoint</Application>
  <PresentationFormat>Widescreen</PresentationFormat>
  <Paragraphs>107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Courier New</vt:lpstr>
      <vt:lpstr>Arial Black</vt:lpstr>
      <vt:lpstr>Times New Roman</vt:lpstr>
      <vt:lpstr>Noto Sans Symbols</vt:lpstr>
      <vt:lpstr>Calibri</vt:lpstr>
      <vt:lpstr>Algerian</vt:lpstr>
      <vt:lpstr>Retrospect</vt:lpstr>
      <vt:lpstr>PowerPoint Presentation</vt:lpstr>
      <vt:lpstr>PowerPoint Presentation</vt:lpstr>
      <vt:lpstr>PowerPoint Presentation</vt:lpstr>
      <vt:lpstr>Exploratory Data Analysis  (EDA)  </vt:lpstr>
      <vt:lpstr>PowerPoint Presentation</vt:lpstr>
      <vt:lpstr>PowerPoint Presentation</vt:lpstr>
      <vt:lpstr>PowerPoint Presentation</vt:lpstr>
      <vt:lpstr>Visualization  Histogram :-</vt:lpstr>
      <vt:lpstr>FREQUENCY DISTRIBUTION  </vt:lpstr>
      <vt:lpstr>PowerPoint Presentation</vt:lpstr>
      <vt:lpstr>HEAT MAP :-</vt:lpstr>
      <vt:lpstr>BOX PLOT AND CATPLOT:- </vt:lpstr>
      <vt:lpstr>Frequencies wrt CO2 EMISSION  </vt:lpstr>
      <vt:lpstr>AUTO EDA</vt:lpstr>
      <vt:lpstr>Feature Engineering</vt:lpstr>
      <vt:lpstr>Creating dummy variables of fuel type and transmission (categorical features) :</vt:lpstr>
      <vt:lpstr>HANDLING OTHER CATAGORICAL FEATURES HAVING MULTIPLE CATAGORIES (MAKE , MODEL, VEHICLE CLASS) :</vt:lpstr>
      <vt:lpstr>DIVIDING DATA SET INTO INDEPENDENT AND DEPENDENT VARIABLE :</vt:lpstr>
      <vt:lpstr>FEATURE SELECTION USING CHI-SQUARE TEST :</vt:lpstr>
      <vt:lpstr>Model Building </vt:lpstr>
      <vt:lpstr>1. Linear Regression </vt:lpstr>
      <vt:lpstr>2. Lasso Regression</vt:lpstr>
      <vt:lpstr>3. Ridge Regression</vt:lpstr>
      <vt:lpstr>4. Decision Tree Regression</vt:lpstr>
      <vt:lpstr>5. Random Forest Regression</vt:lpstr>
      <vt:lpstr>6. Simple Vector machine</vt:lpstr>
      <vt:lpstr>OVERALL PERFORMANCE OF ALL MODELS IN A DATAFRAME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Dhruvi Ramani</cp:lastModifiedBy>
  <cp:revision>17</cp:revision>
  <dcterms:created xsi:type="dcterms:W3CDTF">2022-03-24T12:18:39Z</dcterms:created>
  <dcterms:modified xsi:type="dcterms:W3CDTF">2022-04-23T12:48:53Z</dcterms:modified>
</cp:coreProperties>
</file>