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JgwSbqWHkTfl/7a8j5WAQqk6f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bd9cc60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bd9cc6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bd9cc60e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bd9cc60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009105" y="147401"/>
            <a:ext cx="7555606" cy="11531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Resume Parsing</a:t>
            </a:r>
            <a:endParaRPr sz="6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094705" y="1957588"/>
            <a:ext cx="5847008" cy="4765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 sz="2800">
                <a:solidFill>
                  <a:srgbClr val="2E75B5"/>
                </a:solidFill>
              </a:rPr>
              <a:t>By Group 4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Dhruvi Ramani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Gokulakrishna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Manan Malhotra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Renu Rawat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Rohit Pawar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Shubham Patel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Mentor: Ms. Bhanupriya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9842" y="1957588"/>
            <a:ext cx="4237148" cy="423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2735150" y="365127"/>
            <a:ext cx="6721699" cy="845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Parts of Speech</a:t>
            </a:r>
            <a:endParaRPr sz="3600"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939" y="1210615"/>
            <a:ext cx="7863156" cy="514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708338" y="352024"/>
            <a:ext cx="914400" cy="901521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708338" y="1433848"/>
            <a:ext cx="914400" cy="901521"/>
          </a:xfrm>
          <a:prstGeom prst="ellipse">
            <a:avLst/>
          </a:prstGeom>
          <a:solidFill>
            <a:schemeClr val="accent6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708338" y="2639459"/>
            <a:ext cx="914400" cy="901521"/>
          </a:xfrm>
          <a:prstGeom prst="ellipse">
            <a:avLst/>
          </a:prstGeom>
          <a:solidFill>
            <a:srgbClr val="FFC000"/>
          </a:solidFill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2729461" y="1339403"/>
            <a:ext cx="1674254" cy="1390918"/>
          </a:xfrm>
          <a:prstGeom prst="rect">
            <a:avLst/>
          </a:prstGeom>
          <a:solidFill>
            <a:srgbClr val="FFF2CC"/>
          </a:solidFill>
          <a:ln cap="flat" cmpd="sng" w="5715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5151549" y="1325985"/>
            <a:ext cx="1481070" cy="1429555"/>
          </a:xfrm>
          <a:prstGeom prst="rect">
            <a:avLst/>
          </a:prstGeom>
          <a:solidFill>
            <a:srgbClr val="FEE599"/>
          </a:solidFill>
          <a:ln cap="flat" cmpd="sng" w="5715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8180230" y="802783"/>
            <a:ext cx="1790163" cy="2163651"/>
          </a:xfrm>
          <a:prstGeom prst="rect">
            <a:avLst/>
          </a:prstGeom>
          <a:solidFill>
            <a:srgbClr val="FF9999"/>
          </a:solidFill>
          <a:ln cap="flat" cmpd="sng" w="5715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Replaced with Single Space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556382" y="1339403"/>
            <a:ext cx="1378040" cy="1429555"/>
          </a:xfrm>
          <a:prstGeom prst="rect">
            <a:avLst/>
          </a:prstGeom>
          <a:solidFill>
            <a:srgbClr val="FEE599"/>
          </a:solidFill>
          <a:ln cap="flat" cmpd="sng" w="5715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10517746" y="3754190"/>
            <a:ext cx="1416676" cy="1751527"/>
          </a:xfrm>
          <a:prstGeom prst="rect">
            <a:avLst/>
          </a:prstGeom>
          <a:solidFill>
            <a:srgbClr val="DDEAF6"/>
          </a:solidFill>
          <a:ln cap="flat" cmpd="sng" w="5715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7559897" y="4076162"/>
            <a:ext cx="1609859" cy="1429555"/>
          </a:xfrm>
          <a:prstGeom prst="rect">
            <a:avLst/>
          </a:prstGeom>
          <a:solidFill>
            <a:srgbClr val="A8D08C"/>
          </a:solidFill>
          <a:ln cap="flat" cmpd="sng" w="5715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Stop Words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5151549" y="4430330"/>
            <a:ext cx="1390918" cy="1030310"/>
          </a:xfrm>
          <a:prstGeom prst="rect">
            <a:avLst/>
          </a:prstGeom>
          <a:solidFill>
            <a:srgbClr val="FFD966"/>
          </a:solidFill>
          <a:ln cap="flat" cmpd="sng" w="5715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to filtered text column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0"/>
          <p:cNvCxnSpPr/>
          <p:nvPr/>
        </p:nvCxnSpPr>
        <p:spPr>
          <a:xfrm>
            <a:off x="1622737" y="976647"/>
            <a:ext cx="1107583" cy="455054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0"/>
          <p:cNvCxnSpPr/>
          <p:nvPr/>
        </p:nvCxnSpPr>
        <p:spPr>
          <a:xfrm flipH="1" rot="10800000">
            <a:off x="1622308" y="1884607"/>
            <a:ext cx="1107583" cy="2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" name="Google Shape;169;p10"/>
          <p:cNvCxnSpPr/>
          <p:nvPr/>
        </p:nvCxnSpPr>
        <p:spPr>
          <a:xfrm flipH="1" rot="10800000">
            <a:off x="1622737" y="2335368"/>
            <a:ext cx="1107583" cy="631066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10"/>
          <p:cNvCxnSpPr>
            <a:stCxn id="160" idx="3"/>
            <a:endCxn id="161" idx="1"/>
          </p:cNvCxnSpPr>
          <p:nvPr/>
        </p:nvCxnSpPr>
        <p:spPr>
          <a:xfrm>
            <a:off x="4403715" y="2034862"/>
            <a:ext cx="747900" cy="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10"/>
          <p:cNvCxnSpPr/>
          <p:nvPr/>
        </p:nvCxnSpPr>
        <p:spPr>
          <a:xfrm flipH="1" rot="10800000">
            <a:off x="6625906" y="1371602"/>
            <a:ext cx="1487782" cy="37784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10"/>
          <p:cNvCxnSpPr/>
          <p:nvPr/>
        </p:nvCxnSpPr>
        <p:spPr>
          <a:xfrm>
            <a:off x="6632619" y="2041302"/>
            <a:ext cx="1547610" cy="12878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10"/>
          <p:cNvCxnSpPr/>
          <p:nvPr/>
        </p:nvCxnSpPr>
        <p:spPr>
          <a:xfrm>
            <a:off x="6632619" y="2379370"/>
            <a:ext cx="1547610" cy="37617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10"/>
          <p:cNvCxnSpPr>
            <a:stCxn id="162" idx="3"/>
          </p:cNvCxnSpPr>
          <p:nvPr/>
        </p:nvCxnSpPr>
        <p:spPr>
          <a:xfrm flipH="1" rot="10800000">
            <a:off x="9970393" y="1880408"/>
            <a:ext cx="585900" cy="4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10"/>
          <p:cNvCxnSpPr>
            <a:stCxn id="163" idx="2"/>
            <a:endCxn id="164" idx="0"/>
          </p:cNvCxnSpPr>
          <p:nvPr/>
        </p:nvCxnSpPr>
        <p:spPr>
          <a:xfrm flipH="1">
            <a:off x="11226202" y="2768958"/>
            <a:ext cx="19200" cy="98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10"/>
          <p:cNvCxnSpPr>
            <a:stCxn id="164" idx="1"/>
          </p:cNvCxnSpPr>
          <p:nvPr/>
        </p:nvCxnSpPr>
        <p:spPr>
          <a:xfrm rot="10800000">
            <a:off x="9169846" y="4629953"/>
            <a:ext cx="1347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10"/>
          <p:cNvCxnSpPr>
            <a:stCxn id="165" idx="1"/>
          </p:cNvCxnSpPr>
          <p:nvPr/>
        </p:nvCxnSpPr>
        <p:spPr>
          <a:xfrm rot="10800000">
            <a:off x="6542597" y="4777440"/>
            <a:ext cx="1017300" cy="1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10"/>
          <p:cNvSpPr txBox="1"/>
          <p:nvPr/>
        </p:nvSpPr>
        <p:spPr>
          <a:xfrm rot="1300341">
            <a:off x="1747446" y="838142"/>
            <a:ext cx="1378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docx2txt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637487" y="1508836"/>
            <a:ext cx="1078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docx2txt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 rot="-1647187">
            <a:off x="1517721" y="2266144"/>
            <a:ext cx="1120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pypdf2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6941712" y="1714969"/>
            <a:ext cx="1302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 rot="815844">
            <a:off x="6934199" y="2266144"/>
            <a:ext cx="1236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 rot="-899606">
            <a:off x="6644770" y="1047878"/>
            <a:ext cx="1698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spaces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420427" y="4352644"/>
            <a:ext cx="281493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sz="66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/>
          <p:nvPr/>
        </p:nvSpPr>
        <p:spPr>
          <a:xfrm>
            <a:off x="689020" y="463638"/>
            <a:ext cx="2215166" cy="1519707"/>
          </a:xfrm>
          <a:prstGeom prst="rect">
            <a:avLst/>
          </a:prstGeom>
          <a:solidFill>
            <a:schemeClr val="lt2"/>
          </a:solidFill>
          <a:ln cap="flat" cmpd="sng" w="571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4146997" y="463639"/>
            <a:ext cx="1635617" cy="1519707"/>
          </a:xfrm>
          <a:prstGeom prst="ellipse">
            <a:avLst/>
          </a:prstGeom>
          <a:solidFill>
            <a:schemeClr val="accent6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1"/>
          <p:cNvCxnSpPr>
            <a:stCxn id="189" idx="3"/>
            <a:endCxn id="190" idx="2"/>
          </p:cNvCxnSpPr>
          <p:nvPr/>
        </p:nvCxnSpPr>
        <p:spPr>
          <a:xfrm>
            <a:off x="2904186" y="1223492"/>
            <a:ext cx="1242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11"/>
          <p:cNvCxnSpPr>
            <a:stCxn id="190" idx="4"/>
          </p:cNvCxnSpPr>
          <p:nvPr/>
        </p:nvCxnSpPr>
        <p:spPr>
          <a:xfrm>
            <a:off x="4964805" y="1983346"/>
            <a:ext cx="19200" cy="888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11"/>
          <p:cNvSpPr/>
          <p:nvPr/>
        </p:nvSpPr>
        <p:spPr>
          <a:xfrm>
            <a:off x="3979572" y="2884867"/>
            <a:ext cx="1970467" cy="1313645"/>
          </a:xfrm>
          <a:prstGeom prst="rect">
            <a:avLst/>
          </a:prstGeom>
          <a:solidFill>
            <a:srgbClr val="DDEAF6"/>
          </a:solidFill>
          <a:ln cap="flat" cmpd="sng" w="5715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6928834" y="463638"/>
            <a:ext cx="1996225" cy="1519707"/>
          </a:xfrm>
          <a:prstGeom prst="rect">
            <a:avLst/>
          </a:prstGeom>
          <a:solidFill>
            <a:schemeClr val="lt2"/>
          </a:solidFill>
          <a:ln cap="flat" cmpd="sng" w="571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9800823" y="463638"/>
            <a:ext cx="1996225" cy="1519707"/>
          </a:xfrm>
          <a:prstGeom prst="rect">
            <a:avLst/>
          </a:prstGeom>
          <a:solidFill>
            <a:srgbClr val="FFD966"/>
          </a:solidFill>
          <a:ln cap="flat" cmpd="sng" w="5715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Restricted Words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11"/>
          <p:cNvCxnSpPr>
            <a:stCxn id="190" idx="6"/>
            <a:endCxn id="194" idx="1"/>
          </p:cNvCxnSpPr>
          <p:nvPr/>
        </p:nvCxnSpPr>
        <p:spPr>
          <a:xfrm>
            <a:off x="5782614" y="1223493"/>
            <a:ext cx="11463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11"/>
          <p:cNvCxnSpPr>
            <a:stCxn id="194" idx="3"/>
            <a:endCxn id="195" idx="1"/>
          </p:cNvCxnSpPr>
          <p:nvPr/>
        </p:nvCxnSpPr>
        <p:spPr>
          <a:xfrm>
            <a:off x="8925059" y="1223492"/>
            <a:ext cx="875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11"/>
          <p:cNvCxnSpPr>
            <a:stCxn id="195" idx="2"/>
          </p:cNvCxnSpPr>
          <p:nvPr/>
        </p:nvCxnSpPr>
        <p:spPr>
          <a:xfrm>
            <a:off x="10798935" y="1983345"/>
            <a:ext cx="0" cy="11076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1"/>
          <p:cNvCxnSpPr/>
          <p:nvPr/>
        </p:nvCxnSpPr>
        <p:spPr>
          <a:xfrm rot="10800000">
            <a:off x="8190963" y="3078052"/>
            <a:ext cx="2627291" cy="12878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11"/>
          <p:cNvCxnSpPr/>
          <p:nvPr/>
        </p:nvCxnSpPr>
        <p:spPr>
          <a:xfrm rot="10800000">
            <a:off x="8165206" y="1983345"/>
            <a:ext cx="38636" cy="1107585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11"/>
          <p:cNvCxnSpPr/>
          <p:nvPr/>
        </p:nvCxnSpPr>
        <p:spPr>
          <a:xfrm>
            <a:off x="7315200" y="1983345"/>
            <a:ext cx="0" cy="155834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11"/>
          <p:cNvCxnSpPr>
            <a:endCxn id="193" idx="3"/>
          </p:cNvCxnSpPr>
          <p:nvPr/>
        </p:nvCxnSpPr>
        <p:spPr>
          <a:xfrm rot="10800000">
            <a:off x="5950039" y="3541690"/>
            <a:ext cx="13653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3" name="Google Shape;203;p11"/>
          <p:cNvSpPr txBox="1"/>
          <p:nvPr/>
        </p:nvSpPr>
        <p:spPr>
          <a:xfrm>
            <a:off x="3000778" y="867040"/>
            <a:ext cx="1081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 rot="5400000">
            <a:off x="4651350" y="2384668"/>
            <a:ext cx="11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5705340" y="847721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3 rows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8925059" y="2687323"/>
            <a:ext cx="1893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6168980" y="3142444"/>
            <a:ext cx="978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582623" y="5100033"/>
            <a:ext cx="53808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Extraction</a:t>
            </a:r>
            <a:endParaRPr b="0" sz="60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/>
          <p:nvPr/>
        </p:nvSpPr>
        <p:spPr>
          <a:xfrm>
            <a:off x="5190186" y="1455308"/>
            <a:ext cx="2498502" cy="2369713"/>
          </a:xfrm>
          <a:prstGeom prst="diamond">
            <a:avLst/>
          </a:prstGeom>
          <a:solidFill>
            <a:schemeClr val="accent6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 Text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1687132" y="1584098"/>
            <a:ext cx="2176530" cy="2112135"/>
          </a:xfrm>
          <a:prstGeom prst="ellipse">
            <a:avLst/>
          </a:prstGeom>
          <a:solidFill>
            <a:srgbClr val="FFC000"/>
          </a:solidFill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9195515" y="1674254"/>
            <a:ext cx="2459865" cy="2021979"/>
          </a:xfrm>
          <a:prstGeom prst="rect">
            <a:avLst/>
          </a:prstGeom>
          <a:solidFill>
            <a:srgbClr val="B3C6E7"/>
          </a:solidFill>
          <a:ln cap="flat" cmpd="sng" w="5715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12"/>
          <p:cNvCxnSpPr>
            <a:stCxn id="214" idx="6"/>
            <a:endCxn id="213" idx="1"/>
          </p:cNvCxnSpPr>
          <p:nvPr/>
        </p:nvCxnSpPr>
        <p:spPr>
          <a:xfrm>
            <a:off x="3863662" y="2640166"/>
            <a:ext cx="1326600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12"/>
          <p:cNvCxnSpPr>
            <a:stCxn id="213" idx="3"/>
            <a:endCxn id="215" idx="1"/>
          </p:cNvCxnSpPr>
          <p:nvPr/>
        </p:nvCxnSpPr>
        <p:spPr>
          <a:xfrm>
            <a:off x="7688688" y="2640165"/>
            <a:ext cx="1506900" cy="450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12"/>
          <p:cNvSpPr/>
          <p:nvPr/>
        </p:nvSpPr>
        <p:spPr>
          <a:xfrm>
            <a:off x="506680" y="4881088"/>
            <a:ext cx="52286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Extraction</a:t>
            </a:r>
            <a:endParaRPr b="0" sz="60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7894750" y="2270832"/>
            <a:ext cx="1120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4043965" y="2270832"/>
            <a:ext cx="940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870027" y="1390917"/>
            <a:ext cx="2588655" cy="1403797"/>
          </a:xfrm>
          <a:prstGeom prst="rect">
            <a:avLst/>
          </a:prstGeom>
          <a:solidFill>
            <a:srgbClr val="FF9999"/>
          </a:solidFill>
          <a:ln cap="flat" cmpd="sng" w="5715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Keywords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5022760" y="1062507"/>
            <a:ext cx="2215167" cy="2060619"/>
          </a:xfrm>
          <a:prstGeom prst="ellipse">
            <a:avLst/>
          </a:prstGeom>
          <a:solidFill>
            <a:schemeClr val="accent6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 Text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8693238" y="1268568"/>
            <a:ext cx="2189409" cy="164849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 List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3"/>
          <p:cNvCxnSpPr>
            <a:stCxn id="225" idx="3"/>
            <a:endCxn id="226" idx="2"/>
          </p:cNvCxnSpPr>
          <p:nvPr/>
        </p:nvCxnSpPr>
        <p:spPr>
          <a:xfrm>
            <a:off x="3458682" y="2092816"/>
            <a:ext cx="1564200" cy="0"/>
          </a:xfrm>
          <a:prstGeom prst="straightConnector1">
            <a:avLst/>
          </a:prstGeom>
          <a:noFill/>
          <a:ln cap="flat" cmpd="sng" w="38100">
            <a:solidFill>
              <a:srgbClr val="FF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13"/>
          <p:cNvCxnSpPr>
            <a:stCxn id="226" idx="6"/>
            <a:endCxn id="227" idx="1"/>
          </p:cNvCxnSpPr>
          <p:nvPr/>
        </p:nvCxnSpPr>
        <p:spPr>
          <a:xfrm>
            <a:off x="7237927" y="2092817"/>
            <a:ext cx="14553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13"/>
          <p:cNvSpPr/>
          <p:nvPr/>
        </p:nvSpPr>
        <p:spPr>
          <a:xfrm>
            <a:off x="500180" y="4705983"/>
            <a:ext cx="59170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Set Extraction</a:t>
            </a:r>
            <a:endParaRPr b="0" sz="60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3747751" y="1723483"/>
            <a:ext cx="1275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7482625" y="1723483"/>
            <a:ext cx="131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/>
          <p:nvPr/>
        </p:nvSpPr>
        <p:spPr>
          <a:xfrm>
            <a:off x="953037" y="1687132"/>
            <a:ext cx="2871988" cy="1545465"/>
          </a:xfrm>
          <a:prstGeom prst="rect">
            <a:avLst/>
          </a:prstGeom>
          <a:solidFill>
            <a:srgbClr val="EDEDED"/>
          </a:solidFill>
          <a:ln cap="flat" cmpd="sng" w="57150">
            <a:solidFill>
              <a:srgbClr val="EDED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Reserved Keywords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5280338" y="1326523"/>
            <a:ext cx="2318197" cy="2266681"/>
          </a:xfrm>
          <a:prstGeom prst="ellipse">
            <a:avLst/>
          </a:prstGeom>
          <a:solidFill>
            <a:srgbClr val="FF9999"/>
          </a:solidFill>
          <a:ln cap="flat" cmpd="sng" w="5715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9092485" y="1687132"/>
            <a:ext cx="2459864" cy="1545465"/>
          </a:xfrm>
          <a:prstGeom prst="rect">
            <a:avLst/>
          </a:prstGeom>
          <a:solidFill>
            <a:srgbClr val="FFC000"/>
          </a:solidFill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14"/>
          <p:cNvCxnSpPr>
            <a:stCxn id="237" idx="3"/>
            <a:endCxn id="238" idx="2"/>
          </p:cNvCxnSpPr>
          <p:nvPr/>
        </p:nvCxnSpPr>
        <p:spPr>
          <a:xfrm>
            <a:off x="3825025" y="2459865"/>
            <a:ext cx="1455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14"/>
          <p:cNvCxnSpPr>
            <a:stCxn id="238" idx="6"/>
            <a:endCxn id="239" idx="1"/>
          </p:cNvCxnSpPr>
          <p:nvPr/>
        </p:nvCxnSpPr>
        <p:spPr>
          <a:xfrm>
            <a:off x="7598535" y="2459864"/>
            <a:ext cx="1494000" cy="0"/>
          </a:xfrm>
          <a:prstGeom prst="straightConnector1">
            <a:avLst/>
          </a:prstGeom>
          <a:noFill/>
          <a:ln cap="flat" cmpd="sng" w="38100">
            <a:solidFill>
              <a:srgbClr val="FF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14"/>
          <p:cNvSpPr txBox="1"/>
          <p:nvPr/>
        </p:nvSpPr>
        <p:spPr>
          <a:xfrm>
            <a:off x="4121240" y="2090531"/>
            <a:ext cx="1197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7753081" y="2060723"/>
            <a:ext cx="1004552" cy="36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658797" y="4847651"/>
            <a:ext cx="661443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Extraction</a:t>
            </a:r>
            <a:endParaRPr b="0" sz="60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700289" y="785611"/>
            <a:ext cx="1815921" cy="117197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571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3451550" y="656925"/>
            <a:ext cx="2662800" cy="1300800"/>
          </a:xfrm>
          <a:prstGeom prst="rect">
            <a:avLst/>
          </a:prstGeom>
          <a:solidFill>
            <a:srgbClr val="FEE599"/>
          </a:solidFill>
          <a:ln cap="flat" cmpd="sng" w="5715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and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(year||years||4digits)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3541690" y="2627291"/>
            <a:ext cx="1764406" cy="1700011"/>
          </a:xfrm>
          <a:prstGeom prst="diamond">
            <a:avLst/>
          </a:prstGeom>
          <a:solidFill>
            <a:srgbClr val="F7CAAC"/>
          </a:solidFill>
          <a:ln cap="flat" cmpd="sng" w="38100">
            <a:solidFill>
              <a:srgbClr val="F7CAA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3734873" y="5190186"/>
            <a:ext cx="2060620" cy="1094704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7225048" y="4984124"/>
            <a:ext cx="1918952" cy="1687132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digits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15"/>
          <p:cNvCxnSpPr>
            <a:stCxn id="249" idx="3"/>
            <a:endCxn id="250" idx="1"/>
          </p:cNvCxnSpPr>
          <p:nvPr/>
        </p:nvCxnSpPr>
        <p:spPr>
          <a:xfrm flipH="1" rot="10800000">
            <a:off x="2516210" y="1307400"/>
            <a:ext cx="935400" cy="642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15"/>
          <p:cNvCxnSpPr>
            <a:endCxn id="251" idx="0"/>
          </p:cNvCxnSpPr>
          <p:nvPr/>
        </p:nvCxnSpPr>
        <p:spPr>
          <a:xfrm>
            <a:off x="4423893" y="1957691"/>
            <a:ext cx="0" cy="6696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15"/>
          <p:cNvCxnSpPr/>
          <p:nvPr/>
        </p:nvCxnSpPr>
        <p:spPr>
          <a:xfrm>
            <a:off x="4423892" y="4327302"/>
            <a:ext cx="19318" cy="862884"/>
          </a:xfrm>
          <a:prstGeom prst="straightConnector1">
            <a:avLst/>
          </a:prstGeom>
          <a:noFill/>
          <a:ln cap="flat" cmpd="sng" w="38100">
            <a:solidFill>
              <a:srgbClr val="F4B08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p15"/>
          <p:cNvSpPr txBox="1"/>
          <p:nvPr/>
        </p:nvSpPr>
        <p:spPr>
          <a:xfrm>
            <a:off x="2624070" y="1002268"/>
            <a:ext cx="1081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4448041" y="2107774"/>
            <a:ext cx="1365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4433551" y="4572000"/>
            <a:ext cx="1030310" cy="37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15"/>
          <p:cNvCxnSpPr>
            <a:stCxn id="252" idx="3"/>
          </p:cNvCxnSpPr>
          <p:nvPr/>
        </p:nvCxnSpPr>
        <p:spPr>
          <a:xfrm>
            <a:off x="5795493" y="5737538"/>
            <a:ext cx="14295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1" name="Google Shape;261;p15"/>
          <p:cNvSpPr/>
          <p:nvPr/>
        </p:nvSpPr>
        <p:spPr>
          <a:xfrm>
            <a:off x="7225048" y="2987899"/>
            <a:ext cx="2228045" cy="133940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No.of Years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15"/>
          <p:cNvCxnSpPr>
            <a:stCxn id="253" idx="0"/>
          </p:cNvCxnSpPr>
          <p:nvPr/>
        </p:nvCxnSpPr>
        <p:spPr>
          <a:xfrm rot="10800000">
            <a:off x="8184524" y="4327424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3" name="Google Shape;263;p15"/>
          <p:cNvSpPr txBox="1"/>
          <p:nvPr/>
        </p:nvSpPr>
        <p:spPr>
          <a:xfrm>
            <a:off x="8184524" y="4520485"/>
            <a:ext cx="895082" cy="37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9994006" y="500405"/>
            <a:ext cx="2047741" cy="1457184"/>
          </a:xfrm>
          <a:prstGeom prst="triangle">
            <a:avLst>
              <a:gd fmla="val 50000" name="adj"/>
            </a:avLst>
          </a:prstGeom>
          <a:solidFill>
            <a:srgbClr val="FF9999"/>
          </a:solidFill>
          <a:ln cap="flat" cmpd="sng" w="127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numbers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15"/>
          <p:cNvCxnSpPr>
            <a:stCxn id="261" idx="0"/>
          </p:cNvCxnSpPr>
          <p:nvPr/>
        </p:nvCxnSpPr>
        <p:spPr>
          <a:xfrm rot="10800000">
            <a:off x="8339070" y="2242699"/>
            <a:ext cx="0" cy="745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6" name="Google Shape;266;p15"/>
          <p:cNvSpPr/>
          <p:nvPr/>
        </p:nvSpPr>
        <p:spPr>
          <a:xfrm>
            <a:off x="7511602" y="576122"/>
            <a:ext cx="1654936" cy="1637902"/>
          </a:xfrm>
          <a:prstGeom prst="diamond">
            <a:avLst/>
          </a:prstGeom>
          <a:solidFill>
            <a:srgbClr val="A8D08C"/>
          </a:solidFill>
          <a:ln cap="flat" cmpd="sng" w="12700">
            <a:solidFill>
              <a:srgbClr val="C4E0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10354614" y="2807594"/>
            <a:ext cx="1687133" cy="1700011"/>
          </a:xfrm>
          <a:prstGeom prst="diamond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10084158" y="5190186"/>
            <a:ext cx="2015543" cy="13007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5"/>
          <p:cNvCxnSpPr>
            <a:stCxn id="266" idx="3"/>
          </p:cNvCxnSpPr>
          <p:nvPr/>
        </p:nvCxnSpPr>
        <p:spPr>
          <a:xfrm>
            <a:off x="9166538" y="1395073"/>
            <a:ext cx="11880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15"/>
          <p:cNvCxnSpPr/>
          <p:nvPr/>
        </p:nvCxnSpPr>
        <p:spPr>
          <a:xfrm>
            <a:off x="11198180" y="1957589"/>
            <a:ext cx="0" cy="850005"/>
          </a:xfrm>
          <a:prstGeom prst="straightConnector1">
            <a:avLst/>
          </a:prstGeom>
          <a:noFill/>
          <a:ln cap="flat" cmpd="sng" w="38100">
            <a:solidFill>
              <a:srgbClr val="FF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15"/>
          <p:cNvCxnSpPr>
            <a:stCxn id="267" idx="2"/>
          </p:cNvCxnSpPr>
          <p:nvPr/>
        </p:nvCxnSpPr>
        <p:spPr>
          <a:xfrm>
            <a:off x="11198181" y="4507605"/>
            <a:ext cx="0" cy="6825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15"/>
          <p:cNvCxnSpPr>
            <a:stCxn id="261" idx="3"/>
          </p:cNvCxnSpPr>
          <p:nvPr/>
        </p:nvCxnSpPr>
        <p:spPr>
          <a:xfrm>
            <a:off x="9453093" y="3657601"/>
            <a:ext cx="307500" cy="0"/>
          </a:xfrm>
          <a:prstGeom prst="straightConnector1">
            <a:avLst/>
          </a:prstGeom>
          <a:noFill/>
          <a:ln cap="flat" cmpd="sng" w="381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15"/>
          <p:cNvCxnSpPr/>
          <p:nvPr/>
        </p:nvCxnSpPr>
        <p:spPr>
          <a:xfrm>
            <a:off x="9760576" y="3657599"/>
            <a:ext cx="0" cy="2305319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15"/>
          <p:cNvCxnSpPr/>
          <p:nvPr/>
        </p:nvCxnSpPr>
        <p:spPr>
          <a:xfrm>
            <a:off x="9760576" y="5962918"/>
            <a:ext cx="323582" cy="12879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15"/>
          <p:cNvSpPr/>
          <p:nvPr/>
        </p:nvSpPr>
        <p:spPr>
          <a:xfrm>
            <a:off x="96156" y="4293807"/>
            <a:ext cx="35054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Experience Extraction</a:t>
            </a:r>
            <a:endParaRPr b="0" sz="36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/>
          <p:nvPr/>
        </p:nvSpPr>
        <p:spPr>
          <a:xfrm>
            <a:off x="772732" y="1010992"/>
            <a:ext cx="2421229" cy="2189408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4868214" y="1159099"/>
            <a:ext cx="2421228" cy="181592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 Text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8706118" y="1223493"/>
            <a:ext cx="2524259" cy="1764406"/>
          </a:xfrm>
          <a:prstGeom prst="rect">
            <a:avLst/>
          </a:prstGeom>
          <a:solidFill>
            <a:srgbClr val="FF6699"/>
          </a:solidFill>
          <a:ln cap="flat" cmpd="sng" w="127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List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16"/>
          <p:cNvCxnSpPr>
            <a:stCxn id="280" idx="6"/>
          </p:cNvCxnSpPr>
          <p:nvPr/>
        </p:nvCxnSpPr>
        <p:spPr>
          <a:xfrm>
            <a:off x="3193961" y="2105696"/>
            <a:ext cx="16743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16"/>
          <p:cNvCxnSpPr>
            <a:endCxn id="282" idx="1"/>
          </p:cNvCxnSpPr>
          <p:nvPr/>
        </p:nvCxnSpPr>
        <p:spPr>
          <a:xfrm>
            <a:off x="7289518" y="2105696"/>
            <a:ext cx="14166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" name="Google Shape;285;p16"/>
          <p:cNvSpPr/>
          <p:nvPr/>
        </p:nvSpPr>
        <p:spPr>
          <a:xfrm>
            <a:off x="604953" y="4718861"/>
            <a:ext cx="58047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No. Extraction</a:t>
            </a:r>
            <a:endParaRPr b="0" sz="48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3507350" y="1697727"/>
            <a:ext cx="991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7456867" y="1697727"/>
            <a:ext cx="1081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/>
          <p:nvPr/>
        </p:nvSpPr>
        <p:spPr>
          <a:xfrm>
            <a:off x="953037" y="257589"/>
            <a:ext cx="1880315" cy="79849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953037" y="1307207"/>
            <a:ext cx="1854558" cy="850007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953037" y="2395463"/>
            <a:ext cx="1854558" cy="811373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953037" y="4533366"/>
            <a:ext cx="1854558" cy="901522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Experience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953037" y="5756856"/>
            <a:ext cx="1880315" cy="811369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953037" y="3425780"/>
            <a:ext cx="1854558" cy="785612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7379594" y="296214"/>
            <a:ext cx="3915178" cy="6465194"/>
          </a:xfrm>
          <a:prstGeom prst="can">
            <a:avLst>
              <a:gd fmla="val 25000" name="adj"/>
            </a:avLst>
          </a:prstGeom>
          <a:solidFill>
            <a:srgbClr val="D8D8D8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Table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3322747" y="3573887"/>
            <a:ext cx="3541689" cy="4893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3322746" y="4591324"/>
            <a:ext cx="3541689" cy="4893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3322748" y="2556450"/>
            <a:ext cx="3541689" cy="4893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3322749" y="1487511"/>
            <a:ext cx="3541689" cy="4893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3322750" y="315533"/>
            <a:ext cx="3541689" cy="4893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3322745" y="5917841"/>
            <a:ext cx="3541689" cy="4893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2731394" y="171942"/>
            <a:ext cx="6232301" cy="935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Deployment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799" y="1369991"/>
            <a:ext cx="10759763" cy="50436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bd9cc60fd_0_0"/>
          <p:cNvSpPr txBox="1"/>
          <p:nvPr>
            <p:ph idx="1" type="subTitle"/>
          </p:nvPr>
        </p:nvSpPr>
        <p:spPr>
          <a:xfrm>
            <a:off x="677525" y="677075"/>
            <a:ext cx="11187600" cy="571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•</a:t>
            </a:r>
            <a:r>
              <a:rPr b="1" lang="en-US"/>
              <a:t>Business Problem : </a:t>
            </a:r>
            <a:r>
              <a:rPr lang="en-US" sz="2100">
                <a:solidFill>
                  <a:srgbClr val="222222"/>
                </a:solidFill>
              </a:rPr>
              <a:t>A recruiter needs to go through thousands of resume to find out the best resume as per the job description. This process is tedious, exhausting, and time-consuming. </a:t>
            </a:r>
            <a:endParaRPr sz="21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222222"/>
                </a:solidFill>
              </a:rPr>
              <a:t>If this process can be automated where data from multiple resumes can be seen together in a form of</a:t>
            </a:r>
            <a:r>
              <a:rPr lang="en-US" sz="2100">
                <a:solidFill>
                  <a:srgbClr val="222222"/>
                </a:solidFill>
              </a:rPr>
              <a:t> </a:t>
            </a:r>
            <a:r>
              <a:rPr lang="en-US" sz="2100">
                <a:solidFill>
                  <a:srgbClr val="222222"/>
                </a:solidFill>
              </a:rPr>
              <a:t>table. This will help the recruiter to compare resumes and will also reduce the effort, time and labor.</a:t>
            </a:r>
            <a:endParaRPr sz="21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•</a:t>
            </a:r>
            <a:r>
              <a:rPr b="1" lang="en-US"/>
              <a:t>Business Objective : </a:t>
            </a:r>
            <a:r>
              <a:rPr lang="en-US" sz="2100"/>
              <a:t>The aim of this project is to build a feature where a resume is taken as the input and personal, professional, skill set details need to be extracted into a tabular format.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•</a:t>
            </a:r>
            <a:r>
              <a:rPr b="1" lang="en-US"/>
              <a:t>Sample Data Set Details:  </a:t>
            </a:r>
            <a:r>
              <a:rPr lang="en-US" sz="2100"/>
              <a:t>79 sample Resumes were provided.</a:t>
            </a:r>
            <a:endParaRPr sz="21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bd9cc60ef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316" name="Google Shape;316;g10bd9cc60ef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Deployment - Streamlit framework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Multiple or Single resumes upload - file upload widget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Extracted data from resumes – displayed as Table.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Duplicate resumes upload - displayed in another table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Delete – for duplicate files.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Download - resume data in form of csv file.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2370786" y="133305"/>
            <a:ext cx="6863366" cy="897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Final table</a:t>
            </a:r>
            <a:endParaRPr sz="4800"/>
          </a:p>
        </p:txBody>
      </p:sp>
      <p:pic>
        <p:nvPicPr>
          <p:cNvPr id="322" name="Google Shape;3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450" y="1272861"/>
            <a:ext cx="10573957" cy="507222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554865" y="25642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ThankYou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77214" y="387327"/>
            <a:ext cx="98963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Resume Parser 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90470" y="2057780"/>
            <a:ext cx="11383851" cy="4180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Resume Parsing, is the conversion of a free-form CV/resume document into structured information — suitable for storage, reporting, and manipulation by a computer.</a:t>
            </a:r>
            <a:endParaRPr/>
          </a:p>
          <a:p>
            <a:pPr indent="-1079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Resume parsers analyze a resume, extract the desired information, and insert the information into a database with a unique entry for each candidate. Once the resume has been analyzed, a recruiter can search the database for keywords and phrases and get a list of relevant candidates.</a:t>
            </a:r>
            <a:endParaRPr/>
          </a:p>
          <a:p>
            <a:pPr indent="-1079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565" y="4446483"/>
            <a:ext cx="2699466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7115" y="4484583"/>
            <a:ext cx="28575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1385565" y="5640946"/>
            <a:ext cx="25167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Text Extraction</a:t>
            </a:r>
            <a:endParaRPr b="0" i="0" sz="2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7106068" y="5640946"/>
            <a:ext cx="34674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Information Extraction</a:t>
            </a:r>
            <a:endParaRPr b="0" i="0" sz="32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689733" y="182787"/>
            <a:ext cx="10515600" cy="106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Benefits of ML-based Resume Parsing</a:t>
            </a:r>
            <a:br>
              <a:rPr lang="en-US" sz="3200"/>
            </a:br>
            <a:endParaRPr sz="3200"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2646249" y="1249623"/>
            <a:ext cx="8559084" cy="505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Processes various file formats</a:t>
            </a:r>
            <a:r>
              <a:rPr lang="en-US" sz="2000"/>
              <a:t>: The ML-based resume parser can process all popular file types including PDF, DOC, DOCX, ZIP, giving candidates the freedom to upload their resume in any format.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Deciphers complex resumes</a:t>
            </a:r>
            <a:r>
              <a:rPr lang="en-US" sz="2000"/>
              <a:t>: The ML-based parser recognizes and extracts information from divergent formats. Example: Tabular templates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Machine learning for better accuracy</a:t>
            </a:r>
            <a:r>
              <a:rPr lang="en-US" sz="2000"/>
              <a:t>: Optical Character Recognition (OCR) and Deep NLP algorithms to extract text from resumes.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Lightning-fast processing</a:t>
            </a:r>
            <a:r>
              <a:rPr lang="en-US" sz="2000"/>
              <a:t>: The ML-enabled parser takes 1-3 seconds to process the most complex of the resumes.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Resume Quality Score</a:t>
            </a:r>
            <a:r>
              <a:rPr lang="en-US" sz="2000"/>
              <a:t>: Indexes resume based on their pedigree with AI-backed score, irrespective of the job profile.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342" y="1312578"/>
            <a:ext cx="759854" cy="717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2750" y="2425891"/>
            <a:ext cx="750273" cy="82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342" y="3617561"/>
            <a:ext cx="656821" cy="80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8663" y="4554047"/>
            <a:ext cx="681135" cy="83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2945" y="5519521"/>
            <a:ext cx="676853" cy="8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Approaches to create Dataset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Natural Language Processing (NLP)</a:t>
            </a:r>
            <a:endParaRPr sz="2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 libraries/Python Packages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Predictive Analytics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Regular Expression/Rule Based Parsing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Named Entity Recognition (NER)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Spacy’s NER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BERT NER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6615" y="1690688"/>
            <a:ext cx="5945842" cy="445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2037009" y="243257"/>
            <a:ext cx="7390326" cy="665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Dataset – Extracted from Resume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2476" l="3518" r="9632" t="-315"/>
          <a:stretch/>
        </p:blipFill>
        <p:spPr>
          <a:xfrm>
            <a:off x="1918952" y="1223493"/>
            <a:ext cx="8788959" cy="482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Exploratory Data Analysis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018505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 </a:t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46151"/>
            <a:ext cx="9954296" cy="404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2087450" y="300732"/>
            <a:ext cx="7700493" cy="793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Named Entity Recognition</a:t>
            </a:r>
            <a:endParaRPr/>
          </a:p>
        </p:txBody>
      </p:sp>
      <p:pic>
        <p:nvPicPr>
          <p:cNvPr id="139" name="Google Shape;13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848" y="1600536"/>
            <a:ext cx="8963696" cy="455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2528938" y="458023"/>
            <a:ext cx="6863366" cy="536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Bigrams &amp; Trigrams</a:t>
            </a:r>
            <a:br>
              <a:rPr lang="en-US" sz="4000"/>
            </a:br>
            <a:endParaRPr sz="4000"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352" y="1134313"/>
            <a:ext cx="9888569" cy="243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352" y="3812497"/>
            <a:ext cx="9792538" cy="292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2021-12-13T16:33:31Z</dcterms:created>
  <dc:creator>Dhruvi Ramani</dc:creator>
</cp:coreProperties>
</file>