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5" r:id="rId6"/>
    <p:sldMasterId id="2147483677" r:id="rId7"/>
    <p:sldMasterId id="214748368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y="6858000" cx="9144000"/>
  <p:notesSz cx="6858000" cy="9144000"/>
  <p:embeddedFontLst>
    <p:embeddedFont>
      <p:font typeface="Corben"/>
      <p:bold r:id="rId22"/>
    </p:embeddedFont>
    <p:embeddedFont>
      <p:font typeface="Jost"/>
      <p:regular r:id="rId23"/>
      <p:bold r:id="rId24"/>
      <p:italic r:id="rId25"/>
      <p:boldItalic r:id="rId26"/>
    </p:embeddedFont>
    <p:embeddedFont>
      <p:font typeface="Century Schoolbook"/>
      <p:regular r:id="rId27"/>
      <p:bold r:id="rId28"/>
      <p:italic r:id="rId29"/>
      <p:boldItalic r:id="rId30"/>
    </p:embeddedFont>
    <p:embeddedFont>
      <p:font typeface="Century Gothic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/4y36VBpZs2AHMPdANkwvcCNW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9280E1-7EA8-42A4-BA2E-4383A2BBCCBA}">
  <a:tblStyle styleId="{DE9280E1-7EA8-42A4-BA2E-4383A2BBCCB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1AD4E8CA-BA00-4D90-8549-7956B7566E6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5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font" Target="fonts/Corben-bold.fntdata"/><Relationship Id="rId21" Type="http://schemas.openxmlformats.org/officeDocument/2006/relationships/slide" Target="slides/slide12.xml"/><Relationship Id="rId24" Type="http://schemas.openxmlformats.org/officeDocument/2006/relationships/font" Target="fonts/Jost-bold.fntdata"/><Relationship Id="rId23" Type="http://schemas.openxmlformats.org/officeDocument/2006/relationships/font" Target="fonts/Jost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Jost-boldItalic.fntdata"/><Relationship Id="rId25" Type="http://schemas.openxmlformats.org/officeDocument/2006/relationships/font" Target="fonts/Jost-italic.fntdata"/><Relationship Id="rId28" Type="http://schemas.openxmlformats.org/officeDocument/2006/relationships/font" Target="fonts/CenturySchoolbook-bold.fntdata"/><Relationship Id="rId27" Type="http://schemas.openxmlformats.org/officeDocument/2006/relationships/font" Target="fonts/CenturySchoolbook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enturySchoolbook-italic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font" Target="fonts/CenturyGothic-regular.fntdata"/><Relationship Id="rId30" Type="http://schemas.openxmlformats.org/officeDocument/2006/relationships/font" Target="fonts/CenturySchoolbook-boldItalic.fntdata"/><Relationship Id="rId11" Type="http://schemas.openxmlformats.org/officeDocument/2006/relationships/slide" Target="slides/slide2.xml"/><Relationship Id="rId33" Type="http://schemas.openxmlformats.org/officeDocument/2006/relationships/font" Target="fonts/CenturyGothic-italic.fntdata"/><Relationship Id="rId10" Type="http://schemas.openxmlformats.org/officeDocument/2006/relationships/slide" Target="slides/slide1.xml"/><Relationship Id="rId32" Type="http://schemas.openxmlformats.org/officeDocument/2006/relationships/font" Target="fonts/CenturyGothic-bold.fntdata"/><Relationship Id="rId13" Type="http://schemas.openxmlformats.org/officeDocument/2006/relationships/slide" Target="slides/slide4.xml"/><Relationship Id="rId35" Type="http://customschemas.google.com/relationships/presentationmetadata" Target="metadata"/><Relationship Id="rId12" Type="http://schemas.openxmlformats.org/officeDocument/2006/relationships/slide" Target="slides/slide3.xml"/><Relationship Id="rId34" Type="http://schemas.openxmlformats.org/officeDocument/2006/relationships/font" Target="fonts/CenturyGothic-boldItalic.fntdata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64" name="Google Shape;6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65" name="Google Shape;65;p2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9"/>
          <p:cNvSpPr/>
          <p:nvPr>
            <p:ph idx="2" type="pic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9"/>
          <p:cNvSpPr txBox="1"/>
          <p:nvPr>
            <p:ph idx="1" type="body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274300" lIns="292600" spcFirstLastPara="1" rIns="274300" wrap="square" tIns="274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0" name="Google Shape;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1" name="Google Shape;71;p2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showMasterSp="0">
  <p:cSld name="Picture above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30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30"/>
          <p:cNvSpPr/>
          <p:nvPr>
            <p:ph idx="2" type="pic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</p:sp>
      <p:pic>
        <p:nvPicPr>
          <p:cNvPr id="76" name="Google Shape;7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77" name="Google Shape;77;p3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 showMasterSp="0">
  <p:cSld name="2 Pictures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1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31"/>
          <p:cNvSpPr/>
          <p:nvPr>
            <p:ph idx="2" type="pic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1"/>
          <p:cNvSpPr/>
          <p:nvPr>
            <p:ph idx="3" type="pic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0607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 showMasterSp="0">
  <p:cSld name="3 Pictures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91425" spcFirstLastPara="1" rIns="91425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32"/>
          <p:cNvSpPr txBox="1"/>
          <p:nvPr>
            <p:ph idx="1" type="subTitle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137150" lIns="292600" spcFirstLastPara="1" rIns="274300" wrap="square" tIns="1371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32"/>
          <p:cNvSpPr/>
          <p:nvPr>
            <p:ph idx="2" type="pic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2"/>
          <p:cNvSpPr/>
          <p:nvPr>
            <p:ph idx="3" type="pic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2"/>
          <p:cNvSpPr/>
          <p:nvPr>
            <p:ph idx="4" type="pic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</p:sp>
      <p:pic>
        <p:nvPicPr>
          <p:cNvPr id="93" name="Google Shape;9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4" name="Google Shape;94;p3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98" name="Google Shape;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99" name="Google Shape;99;p3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800" lIns="274300" spcFirstLastPara="1" rIns="91425" wrap="square" tIns="685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b="0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1" type="ftr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104" name="Google Shape;10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0936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5" name="Google Shape;105;p3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5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" type="body"/>
          </p:nvPr>
        </p:nvSpPr>
        <p:spPr>
          <a:xfrm>
            <a:off x="623888" y="4589465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7"/>
          <p:cNvSpPr txBox="1"/>
          <p:nvPr>
            <p:ph idx="11" type="ftr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" type="body"/>
          </p:nvPr>
        </p:nvSpPr>
        <p:spPr>
          <a:xfrm>
            <a:off x="6286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2" type="body"/>
          </p:nvPr>
        </p:nvSpPr>
        <p:spPr>
          <a:xfrm>
            <a:off x="4629150" y="1825625"/>
            <a:ext cx="38862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/>
          <p:nvPr>
            <p:ph type="title"/>
          </p:nvPr>
        </p:nvSpPr>
        <p:spPr>
          <a:xfrm>
            <a:off x="629841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3" type="body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8"/>
          <p:cNvSpPr txBox="1"/>
          <p:nvPr>
            <p:ph idx="4" type="body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8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0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0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1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5" name="Google Shape;155;p41"/>
          <p:cNvSpPr txBox="1"/>
          <p:nvPr>
            <p:ph idx="2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p41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1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1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2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42"/>
          <p:cNvSpPr txBox="1"/>
          <p:nvPr>
            <p:ph idx="1" type="body"/>
          </p:nvPr>
        </p:nvSpPr>
        <p:spPr>
          <a:xfrm>
            <a:off x="629841" y="2057401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3" name="Google Shape;163;p42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2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2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3"/>
          <p:cNvSpPr txBox="1"/>
          <p:nvPr>
            <p:ph idx="1" type="body"/>
          </p:nvPr>
        </p:nvSpPr>
        <p:spPr>
          <a:xfrm rot="5400000">
            <a:off x="2396330" y="57944"/>
            <a:ext cx="435133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43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3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4"/>
          <p:cNvSpPr txBox="1"/>
          <p:nvPr>
            <p:ph type="title"/>
          </p:nvPr>
        </p:nvSpPr>
        <p:spPr>
          <a:xfrm rot="5400000">
            <a:off x="4623594" y="2285208"/>
            <a:ext cx="581183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4"/>
          <p:cNvSpPr txBox="1"/>
          <p:nvPr>
            <p:ph idx="1" type="body"/>
          </p:nvPr>
        </p:nvSpPr>
        <p:spPr>
          <a:xfrm rot="5400000">
            <a:off x="623095" y="370683"/>
            <a:ext cx="581183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44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4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8" name="Google Shape;18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1" name="Google Shape;21;p2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0" name="Google Shape;20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3" name="Google Shape;213;p5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5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5" name="Google Shape;215;p5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5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3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1" name="Google Shape;231;p53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2" name="Google Shape;232;p5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5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5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5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9" name="Google Shape;239;p5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5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5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6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5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8"/>
          <p:cNvSpPr txBox="1"/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8"/>
          <p:cNvSpPr txBox="1"/>
          <p:nvPr>
            <p:ph idx="1" type="subTitle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b="1" sz="1100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6" name="Google Shape;266;p5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t" bIns="91425" lIns="292600" spcFirstLastPara="1" rIns="2743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2"/>
          <p:cNvSpPr/>
          <p:nvPr>
            <p:ph idx="2" type="pic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6" name="Google Shape;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826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" name="Google Shape;27;p2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9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270" name="Google Shape;270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1" name="Google Shape;271;p5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"/>
          <p:cNvSpPr txBox="1"/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  <p:pic>
        <p:nvPicPr>
          <p:cNvPr id="275" name="Google Shape;27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350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76" name="Google Shape;276;p6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1"/>
          <p:cNvSpPr txBox="1"/>
          <p:nvPr>
            <p:ph idx="1" type="body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sp>
        <p:nvSpPr>
          <p:cNvPr id="280" name="Google Shape;280;p61"/>
          <p:cNvSpPr txBox="1"/>
          <p:nvPr>
            <p:ph idx="2" type="body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indent="-349250" lvl="1" marL="9144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indent="-330200" lvl="2" marL="13716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indent="-317500" lvl="3" marL="18288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/>
        </p:txBody>
      </p:sp>
      <p:pic>
        <p:nvPicPr>
          <p:cNvPr id="281" name="Google Shape;281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82" name="Google Shape;282;p6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2"/>
          <p:cNvSpPr txBox="1"/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62"/>
          <p:cNvSpPr txBox="1"/>
          <p:nvPr>
            <p:ph idx="1" type="body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6" name="Google Shape;286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sp>
        <p:nvSpPr>
          <p:cNvPr id="287" name="Google Shape;287;p62"/>
          <p:cNvSpPr txBox="1"/>
          <p:nvPr>
            <p:ph idx="3" type="body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b="1" sz="1900"/>
            </a:lvl1pPr>
            <a:lvl2pPr indent="-2286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b="1" sz="1600"/>
            </a:lvl2pPr>
            <a:lvl3pPr indent="-2286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288" name="Google Shape;288;p62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indent="-330200" lvl="1" marL="9144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indent="-317500" lvl="2" marL="1371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indent="-304800" lvl="3" marL="1828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/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0" name="Google Shape;290;p6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3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3" name="Google Shape;293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15811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4" name="Google Shape;294;p6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97" name="Google Shape;297;p6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/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5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indent="-368300" lvl="1" marL="9144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indent="-349250" lvl="2" marL="137160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indent="-330200" lvl="3" marL="18288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/>
        </p:txBody>
      </p:sp>
      <p:sp>
        <p:nvSpPr>
          <p:cNvPr id="301" name="Google Shape;301;p65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2" name="Google Shape;30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3" name="Google Shape;303;p6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6"/>
          <p:cNvSpPr txBox="1"/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6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indent="-228600" lvl="1" marL="9144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  <p:pic>
        <p:nvPicPr>
          <p:cNvPr id="308" name="Google Shape;308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806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09" name="Google Shape;309;p6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7"/>
          <p:cNvSpPr txBox="1"/>
          <p:nvPr>
            <p:ph idx="1" type="body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3" name="Google Shape;313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1217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4" name="Google Shape;314;p6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/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8"/>
          <p:cNvSpPr txBox="1"/>
          <p:nvPr>
            <p:ph idx="1" type="body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indent="-342900" lvl="2" marL="1371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19" name="Google Shape;319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45700" lIns="1188700" spcFirstLastPara="1" rIns="2743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anchorCtr="0" anchor="ctr" bIns="91425" lIns="292600" spcFirstLastPara="1" rIns="274300" wrap="square" tIns="9142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1" name="Google Shape;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" name="Google Shape;32;p2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showMasterSp="0" type="tbl">
  <p:cSld name="TABLE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2" name="Google Shape;322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5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23" name="Google Shape;323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0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1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37" name="Google Shape;3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21792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8" name="Google Shape;38;p2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2" type="body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3" type="body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4" type="body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b="0" i="0" sz="18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b="0" i="0" sz="1600" u="none" cap="none" strike="noStrik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cxnSp>
        <p:nvCxnSpPr>
          <p:cNvPr id="45" name="Google Shape;45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" name="Google Shape;46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2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2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cap="flat" cmpd="sng" w="38100">
            <a:solidFill>
              <a:srgbClr val="D5D9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" name="Google Shape;5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2" name="Google Shape;52;p2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5" name="Google Shape;5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8896" y="12648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6" name="Google Shape;56;p2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59752" y="9144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59" name="Google Shape;59;p2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8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5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4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3" name="Google Shape;183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68896" y="8509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84" name="Google Shape;184;p4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"/>
          <p:cNvSpPr txBox="1"/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57"/>
          <p:cNvSpPr txBox="1"/>
          <p:nvPr>
            <p:ph idx="1" type="body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79400" lvl="2" marL="1371600" marR="0" rtl="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8575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575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575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5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5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5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159751" y="6667"/>
            <a:ext cx="1975104" cy="426949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261" name="Google Shape;261;p5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"/>
          <p:cNvSpPr txBox="1"/>
          <p:nvPr/>
        </p:nvSpPr>
        <p:spPr>
          <a:xfrm>
            <a:off x="2981937" y="68566"/>
            <a:ext cx="2974693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rgbClr val="726200"/>
                </a:solidFill>
                <a:latin typeface="Arial"/>
                <a:ea typeface="Arial"/>
                <a:cs typeface="Arial"/>
                <a:sym typeface="Arial"/>
              </a:rPr>
              <a:t>Warranty Claim</a:t>
            </a:r>
            <a:endParaRPr b="0" i="1" sz="1400" u="none" cap="none" strike="noStrike">
              <a:solidFill>
                <a:srgbClr val="7262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"/>
          <p:cNvSpPr txBox="1"/>
          <p:nvPr/>
        </p:nvSpPr>
        <p:spPr>
          <a:xfrm>
            <a:off x="383880" y="3493286"/>
            <a:ext cx="8979041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 objective of the analysis is to predict an item when sold, what is the probability that customer would file fraudulent / Genuine warranty and to understand important factors associated with them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"/>
          <p:cNvSpPr txBox="1"/>
          <p:nvPr/>
        </p:nvSpPr>
        <p:spPr>
          <a:xfrm>
            <a:off x="383880" y="1644302"/>
            <a:ext cx="7743463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A7580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warranty cost and not sure if all the claims are genuine</a:t>
            </a:r>
            <a:endParaRPr b="0" i="0" sz="2000" u="none" cap="none" strike="noStrike">
              <a:solidFill>
                <a:srgbClr val="A758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"/>
          <p:cNvSpPr txBox="1"/>
          <p:nvPr/>
        </p:nvSpPr>
        <p:spPr>
          <a:xfrm>
            <a:off x="0" y="2903091"/>
            <a:ext cx="2569579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❖"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"/>
          <p:cNvSpPr txBox="1"/>
          <p:nvPr/>
        </p:nvSpPr>
        <p:spPr>
          <a:xfrm>
            <a:off x="0" y="961433"/>
            <a:ext cx="3762507" cy="954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❖"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"/>
          <p:cNvSpPr txBox="1"/>
          <p:nvPr/>
        </p:nvSpPr>
        <p:spPr>
          <a:xfrm>
            <a:off x="223090" y="221877"/>
            <a:ext cx="6925292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3"/>
          <p:cNvSpPr txBox="1"/>
          <p:nvPr/>
        </p:nvSpPr>
        <p:spPr>
          <a:xfrm>
            <a:off x="291904" y="998806"/>
            <a:ext cx="8560191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is done using Streamlit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4"/>
          <p:cNvSpPr txBox="1"/>
          <p:nvPr/>
        </p:nvSpPr>
        <p:spPr>
          <a:xfrm>
            <a:off x="90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4"/>
          <p:cNvSpPr txBox="1"/>
          <p:nvPr/>
        </p:nvSpPr>
        <p:spPr>
          <a:xfrm>
            <a:off x="90782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362554" y="1073652"/>
            <a:ext cx="81873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data was highly imbalanced . So Challenged faced was how to predict model accurately 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4"/>
          <p:cNvSpPr txBox="1"/>
          <p:nvPr/>
        </p:nvSpPr>
        <p:spPr>
          <a:xfrm>
            <a:off x="362554" y="4276242"/>
            <a:ext cx="85985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tried different sampling technique in order to balance the data at last as per the accuracy we selected Over sampeling technique to balance data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"/>
          <p:cNvSpPr txBox="1"/>
          <p:nvPr/>
        </p:nvSpPr>
        <p:spPr>
          <a:xfrm>
            <a:off x="609600" y="1538514"/>
            <a:ext cx="715554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name : Warranty Claim Fraud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           Detection</a:t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Team Name : </a:t>
            </a:r>
            <a:r>
              <a:rPr b="1" i="0" lang="en-US" sz="3200" u="none" cap="none" strike="noStrike">
                <a:solidFill>
                  <a:srgbClr val="2B9AE5"/>
                </a:solidFill>
                <a:latin typeface="Arial"/>
                <a:ea typeface="Arial"/>
                <a:cs typeface="Arial"/>
                <a:sym typeface="Arial"/>
              </a:rPr>
              <a:t>Group 1</a:t>
            </a:r>
            <a:endParaRPr b="0" i="0" sz="3200" u="none" cap="none" strike="noStrike">
              <a:solidFill>
                <a:srgbClr val="2B9A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Mentor Name : </a:t>
            </a:r>
            <a:r>
              <a:rPr b="1" i="0" lang="en-US" sz="36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Neha</a:t>
            </a:r>
            <a:endParaRPr b="0" i="0" sz="36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b="1" i="0" lang="en-US" sz="2400" u="none" cap="none" strike="noStrike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Date :</a:t>
            </a:r>
            <a:r>
              <a:rPr b="1" i="0" lang="en-US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10/10/21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"/>
          <p:cNvSpPr txBox="1"/>
          <p:nvPr/>
        </p:nvSpPr>
        <p:spPr>
          <a:xfrm>
            <a:off x="617133" y="1320750"/>
            <a:ext cx="7510867" cy="4216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en-US" sz="3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C9E5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0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Model Predictions</a:t>
            </a:r>
            <a:endParaRPr b="0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C9E5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"/>
          <p:cNvSpPr txBox="1"/>
          <p:nvPr/>
        </p:nvSpPr>
        <p:spPr>
          <a:xfrm>
            <a:off x="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279" y="4116599"/>
            <a:ext cx="8603441" cy="263607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"/>
          <p:cNvSpPr txBox="1"/>
          <p:nvPr/>
        </p:nvSpPr>
        <p:spPr>
          <a:xfrm>
            <a:off x="312516" y="921831"/>
            <a:ext cx="8272684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Dataset Details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Raw Dataset contains  358 Rows and 21 columns, it doesn’t have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any NAN values , Every Columns has 358 data points . Fraud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column is target column else 20 columns are independent 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Data set is combination of categorical , numerical values.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Target Column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 Fraud “ column is a target column of dataset , which indicate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wheather the claimant applied for warrenty is Fraudulent or Not.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column consist of 1 and 0 , 1 is Fraudulent 0 is non Fraudulent.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Product Type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 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Claimants are claiming warranty on TV and AC.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"/>
          <p:cNvSpPr txBox="1"/>
          <p:nvPr/>
        </p:nvSpPr>
        <p:spPr>
          <a:xfrm>
            <a:off x="0" y="0"/>
            <a:ext cx="15047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"/>
          <p:cNvSpPr txBox="1"/>
          <p:nvPr/>
        </p:nvSpPr>
        <p:spPr>
          <a:xfrm>
            <a:off x="0" y="501315"/>
            <a:ext cx="8998498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Warranty Claim dataset columns such as “Claim_Value” ,“Product_Age”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contains outlier as shown in below char.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0" name="Google Shape;3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03" y="1424604"/>
            <a:ext cx="3695700" cy="261229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7"/>
          <p:cNvSpPr txBox="1"/>
          <p:nvPr/>
        </p:nvSpPr>
        <p:spPr>
          <a:xfrm>
            <a:off x="1675561" y="1138517"/>
            <a:ext cx="24314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Claim _ Value</a:t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9249" y="1401939"/>
            <a:ext cx="3629025" cy="261229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7"/>
          <p:cNvSpPr txBox="1"/>
          <p:nvPr/>
        </p:nvSpPr>
        <p:spPr>
          <a:xfrm>
            <a:off x="5577142" y="1081506"/>
            <a:ext cx="19512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Product _ Age</a:t>
            </a:r>
            <a:endParaRPr b="0" i="0" sz="20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"/>
          <p:cNvSpPr txBox="1"/>
          <p:nvPr/>
        </p:nvSpPr>
        <p:spPr>
          <a:xfrm>
            <a:off x="114300" y="3999817"/>
            <a:ext cx="88841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2"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Fraud column which consist of unique value 0 &amp; 1 have imbalce between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two classes</a:t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5" name="Google Shape;36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9387" y="4362450"/>
            <a:ext cx="3705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"/>
          <p:cNvSpPr txBox="1"/>
          <p:nvPr/>
        </p:nvSpPr>
        <p:spPr>
          <a:xfrm>
            <a:off x="154745" y="18288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"/>
          <p:cNvSpPr txBox="1"/>
          <p:nvPr/>
        </p:nvSpPr>
        <p:spPr>
          <a:xfrm>
            <a:off x="418514" y="787789"/>
            <a:ext cx="833510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 are columns such as “Region” , “City” , “State” , “Are” … which was containing string .So to convert that into numeric form we used One Hot In-coder 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2" name="Google Shape;372;p6"/>
          <p:cNvGraphicFramePr/>
          <p:nvPr/>
        </p:nvGraphicFramePr>
        <p:xfrm>
          <a:off x="404446" y="22939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{DE9280E1-7EA8-42A4-BA2E-4383A2BBCCBA}</a:tableStyleId>
              </a:tblPr>
              <a:tblGrid>
                <a:gridCol w="594350"/>
                <a:gridCol w="900325"/>
                <a:gridCol w="1181700"/>
                <a:gridCol w="1155300"/>
                <a:gridCol w="1320325"/>
                <a:gridCol w="1252300"/>
                <a:gridCol w="1890550"/>
                <a:gridCol w="208275"/>
              </a:tblGrid>
              <a:tr h="6271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Region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State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Area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City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Consumer profile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Product category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05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South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Karnataka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Urban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Bangalore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Business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Entertainment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44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South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Karnataka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Rural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Bangalore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Business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Household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44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North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Haryana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Urban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Chandigarh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Personal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Household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44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South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Tamil Nadu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Urban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Chennai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Business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Entertainment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44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North East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Jharkhand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Rural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Ranchi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Personal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Entertainment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  <a:tr h="4442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North West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Kerala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Urban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Kochi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Personal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Entertainment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"/>
          <p:cNvSpPr txBox="1"/>
          <p:nvPr/>
        </p:nvSpPr>
        <p:spPr>
          <a:xfrm>
            <a:off x="88900" y="612120"/>
            <a:ext cx="86233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lesser number of Farud cases as comaired to Non Fraudulant cases therefore data is Imbalance .In such situation Sampling Technique should be applied on data before model building.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8"/>
          <p:cNvSpPr txBox="1"/>
          <p:nvPr/>
        </p:nvSpPr>
        <p:spPr>
          <a:xfrm>
            <a:off x="0" y="88900"/>
            <a:ext cx="18669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8"/>
          <p:cNvSpPr txBox="1"/>
          <p:nvPr/>
        </p:nvSpPr>
        <p:spPr>
          <a:xfrm>
            <a:off x="0" y="1781671"/>
            <a:ext cx="34671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Sampling Technique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8"/>
          <p:cNvSpPr txBox="1"/>
          <p:nvPr/>
        </p:nvSpPr>
        <p:spPr>
          <a:xfrm>
            <a:off x="317500" y="2304891"/>
            <a:ext cx="23495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Jost"/>
                <a:ea typeface="Jost"/>
                <a:cs typeface="Jost"/>
                <a:sym typeface="Jost"/>
              </a:rPr>
              <a:t>Over Sampling</a:t>
            </a:r>
            <a:endParaRPr b="0" i="0" sz="2000" u="none" cap="none" strike="noStrike">
              <a:solidFill>
                <a:srgbClr val="000000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81" name="Google Shape;381;p8"/>
          <p:cNvSpPr txBox="1"/>
          <p:nvPr/>
        </p:nvSpPr>
        <p:spPr>
          <a:xfrm>
            <a:off x="482600" y="2828111"/>
            <a:ext cx="84455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checking accuracy of model by appling different samplaing technique we decided to go up with Over Sampling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8"/>
          <p:cNvGraphicFramePr/>
          <p:nvPr/>
        </p:nvGraphicFramePr>
        <p:xfrm>
          <a:off x="858130" y="3597552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9B5FF"/>
                    </a:gs>
                    <a:gs pos="35000">
                      <a:srgbClr val="B9CBFF"/>
                    </a:gs>
                    <a:gs pos="100000">
                      <a:srgbClr val="E2E9FF"/>
                    </a:gs>
                  </a:gsLst>
                  <a:lin ang="16200000" scaled="0"/>
                </a:gradFill>
                <a:tableStyleId>{1AD4E8CA-BA00-4D90-8549-7956B7566E67}</a:tableStyleId>
              </a:tblPr>
              <a:tblGrid>
                <a:gridCol w="1497900"/>
                <a:gridCol w="2022225"/>
                <a:gridCol w="1792725"/>
                <a:gridCol w="267125"/>
                <a:gridCol w="197882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b="1" lang="en-US" sz="1400" u="none" cap="none" strike="noStrike"/>
                      </a:br>
                      <a:r>
                        <a:rPr b="1" lang="en-US" sz="1400" u="none" cap="none" strike="noStrike"/>
                        <a:t>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1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Model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Best Score  </a:t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test_score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98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Logistic Regression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0.791345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0.796296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64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Decision Tree Classifier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0.911125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0.901235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5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Gaussian NB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0.706680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0.679012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Random Forest Classifier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0.954510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0.944444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43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SVM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0.909042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0.907407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 txBox="1"/>
          <p:nvPr/>
        </p:nvSpPr>
        <p:spPr>
          <a:xfrm>
            <a:off x="110308" y="1366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9"/>
          <p:cNvSpPr txBox="1"/>
          <p:nvPr/>
        </p:nvSpPr>
        <p:spPr>
          <a:xfrm>
            <a:off x="773721" y="1352162"/>
            <a:ext cx="829993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Classifier out perform all the classification model for the given dataset (Warranty Claim) . The accuracy displayed by random forest was much better than other classification model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9"/>
          <p:cNvSpPr txBox="1"/>
          <p:nvPr/>
        </p:nvSpPr>
        <p:spPr>
          <a:xfrm>
            <a:off x="464233" y="874837"/>
            <a:ext cx="42484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61" y="2870378"/>
            <a:ext cx="5518819" cy="398762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9"/>
          <p:cNvSpPr txBox="1"/>
          <p:nvPr/>
        </p:nvSpPr>
        <p:spPr>
          <a:xfrm>
            <a:off x="1931555" y="2389530"/>
            <a:ext cx="44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B9AE5"/>
                </a:solidFill>
                <a:latin typeface="Arial"/>
                <a:ea typeface="Arial"/>
                <a:cs typeface="Arial"/>
                <a:sym typeface="Arial"/>
              </a:rPr>
              <a:t>Performance of Random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B9AE5"/>
                </a:solidFill>
                <a:latin typeface="Arial"/>
                <a:ea typeface="Arial"/>
                <a:cs typeface="Arial"/>
                <a:sym typeface="Arial"/>
              </a:rPr>
              <a:t>     Forest Classifier</a:t>
            </a:r>
            <a:endParaRPr b="0" i="0" sz="1800" u="none" cap="none" strike="noStrike">
              <a:solidFill>
                <a:srgbClr val="2B9AE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"/>
          <p:cNvSpPr txBox="1"/>
          <p:nvPr/>
        </p:nvSpPr>
        <p:spPr>
          <a:xfrm>
            <a:off x="1012874" y="81087"/>
            <a:ext cx="77666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Template for Model results 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0"/>
          <p:cNvSpPr txBox="1"/>
          <p:nvPr/>
        </p:nvSpPr>
        <p:spPr>
          <a:xfrm>
            <a:off x="0" y="1221840"/>
            <a:ext cx="7766612" cy="295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details and configuration   </a:t>
            </a:r>
            <a:endParaRPr/>
          </a:p>
          <a:p>
            <a: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Random Forest Classifier is a Supervised Machine Learning</a:t>
            </a:r>
            <a:endParaRPr/>
          </a:p>
          <a:p>
            <a: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Algorithm that is used in classification problem . It builds decision</a:t>
            </a:r>
            <a:endParaRPr/>
          </a:p>
          <a:p>
            <a:pPr indent="0" lvl="4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trees on different samples and takes their majority vote for  classification and average in case of regression. ... It performs better results for classification problem</a:t>
            </a:r>
            <a:endParaRPr b="0" i="0" sz="1800" u="none" cap="none" strike="noStrike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Accuracy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Train Accuracy  0.97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Test  Accuracy   0.95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0"/>
          <p:cNvSpPr txBox="1"/>
          <p:nvPr/>
        </p:nvSpPr>
        <p:spPr>
          <a:xfrm>
            <a:off x="2059669" y="604307"/>
            <a:ext cx="5024662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: Random Forest Classifier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0"/>
          <p:cNvSpPr/>
          <p:nvPr/>
        </p:nvSpPr>
        <p:spPr>
          <a:xfrm>
            <a:off x="1012874" y="4317276"/>
            <a:ext cx="10311618" cy="7386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     recall      f1-score     support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0"/>
          <p:cNvSpPr/>
          <p:nvPr/>
        </p:nvSpPr>
        <p:spPr>
          <a:xfrm>
            <a:off x="633046" y="4796415"/>
            <a:ext cx="4756110" cy="55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0                  1.00                         0.91                      0.95                            77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1                   0.92                        1.00                     0.96                             85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01" name="Google Shape;401;p10"/>
          <p:cNvSpPr/>
          <p:nvPr/>
        </p:nvSpPr>
        <p:spPr>
          <a:xfrm>
            <a:off x="173620" y="5337582"/>
            <a:ext cx="7085309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                                                                                      0.96                           162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02" name="Google Shape;402;p10"/>
          <p:cNvSpPr/>
          <p:nvPr/>
        </p:nvSpPr>
        <p:spPr>
          <a:xfrm>
            <a:off x="173620" y="5622294"/>
            <a:ext cx="5184111" cy="5539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macro avg             0.96                         0.95                     0.96                           162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avg      0.96                         0.96                     0.96                            162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2012-08-17T07:00:49Z</dcterms:created>
  <dc:creator>Gonala, Shirish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