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3" r:id="rId1"/>
  </p:sldMasterIdLst>
  <p:notesMasterIdLst>
    <p:notesMasterId r:id="rId19"/>
  </p:notes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7A00F3-9263-4E6E-9AFF-8C4A09DE0642}" type="datetimeFigureOut">
              <a:rPr lang="en-CA" smtClean="0"/>
              <a:t>2025-08-03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81D5DE-D716-4F09-96EF-7F9198C0D1F2}" type="slidenum">
              <a:rPr lang="en-CA" smtClean="0"/>
              <a:t>‹#›</a:t>
            </a:fld>
            <a:endParaRPr lang="en-CA"/>
          </a:p>
        </p:txBody>
      </p:sp>
    </p:spTree>
    <p:extLst>
      <p:ext uri="{BB962C8B-B14F-4D97-AF65-F5344CB8AC3E}">
        <p14:creationId xmlns:p14="http://schemas.microsoft.com/office/powerpoint/2010/main" val="3689449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081D5DE-D716-4F09-96EF-7F9198C0D1F2}" type="slidenum">
              <a:rPr lang="en-CA" smtClean="0"/>
              <a:t>8</a:t>
            </a:fld>
            <a:endParaRPr lang="en-CA"/>
          </a:p>
        </p:txBody>
      </p:sp>
    </p:spTree>
    <p:extLst>
      <p:ext uri="{BB962C8B-B14F-4D97-AF65-F5344CB8AC3E}">
        <p14:creationId xmlns:p14="http://schemas.microsoft.com/office/powerpoint/2010/main" val="393111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E06EDF-0E83-8AFE-3AC8-D8AEEC82AF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073852C-9B67-E34B-580B-FDBE07F20C6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622437-3F3D-9026-355E-D71881A07FC3}"/>
              </a:ext>
            </a:extLst>
          </p:cNvPr>
          <p:cNvSpPr>
            <a:spLocks noGrp="1"/>
          </p:cNvSpPr>
          <p:nvPr>
            <p:ph type="body" idx="1"/>
          </p:nvPr>
        </p:nvSpPr>
        <p:spPr/>
        <p:txBody>
          <a:bodyPr/>
          <a:lstStyle/>
          <a:p>
            <a:endParaRPr lang="en-CA" dirty="0"/>
          </a:p>
        </p:txBody>
      </p:sp>
      <p:sp>
        <p:nvSpPr>
          <p:cNvPr id="4" name="Slide Number Placeholder 3">
            <a:extLst>
              <a:ext uri="{FF2B5EF4-FFF2-40B4-BE49-F238E27FC236}">
                <a16:creationId xmlns:a16="http://schemas.microsoft.com/office/drawing/2014/main" id="{B99CFAE3-478F-72DC-3B2C-4CA4BABF4641}"/>
              </a:ext>
            </a:extLst>
          </p:cNvPr>
          <p:cNvSpPr>
            <a:spLocks noGrp="1"/>
          </p:cNvSpPr>
          <p:nvPr>
            <p:ph type="sldNum" sz="quarter" idx="5"/>
          </p:nvPr>
        </p:nvSpPr>
        <p:spPr/>
        <p:txBody>
          <a:bodyPr/>
          <a:lstStyle/>
          <a:p>
            <a:fld id="{D081D5DE-D716-4F09-96EF-7F9198C0D1F2}" type="slidenum">
              <a:rPr lang="en-CA" smtClean="0"/>
              <a:t>9</a:t>
            </a:fld>
            <a:endParaRPr lang="en-CA"/>
          </a:p>
        </p:txBody>
      </p:sp>
    </p:spTree>
    <p:extLst>
      <p:ext uri="{BB962C8B-B14F-4D97-AF65-F5344CB8AC3E}">
        <p14:creationId xmlns:p14="http://schemas.microsoft.com/office/powerpoint/2010/main" val="1668734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227948-B4E4-57FC-C361-1E67F2105CD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EBC27A6-9DF8-24A1-2BD0-AD822750CEB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AA21E0F-F804-7934-8BF5-8680B2D69F2F}"/>
              </a:ext>
            </a:extLst>
          </p:cNvPr>
          <p:cNvSpPr>
            <a:spLocks noGrp="1"/>
          </p:cNvSpPr>
          <p:nvPr>
            <p:ph type="body" idx="1"/>
          </p:nvPr>
        </p:nvSpPr>
        <p:spPr/>
        <p:txBody>
          <a:bodyPr/>
          <a:lstStyle/>
          <a:p>
            <a:endParaRPr lang="en-CA" dirty="0"/>
          </a:p>
        </p:txBody>
      </p:sp>
      <p:sp>
        <p:nvSpPr>
          <p:cNvPr id="4" name="Slide Number Placeholder 3">
            <a:extLst>
              <a:ext uri="{FF2B5EF4-FFF2-40B4-BE49-F238E27FC236}">
                <a16:creationId xmlns:a16="http://schemas.microsoft.com/office/drawing/2014/main" id="{573A2319-E7F0-6EEA-489C-C3EF914B4C03}"/>
              </a:ext>
            </a:extLst>
          </p:cNvPr>
          <p:cNvSpPr>
            <a:spLocks noGrp="1"/>
          </p:cNvSpPr>
          <p:nvPr>
            <p:ph type="sldNum" sz="quarter" idx="5"/>
          </p:nvPr>
        </p:nvSpPr>
        <p:spPr/>
        <p:txBody>
          <a:bodyPr/>
          <a:lstStyle/>
          <a:p>
            <a:fld id="{D081D5DE-D716-4F09-96EF-7F9198C0D1F2}" type="slidenum">
              <a:rPr lang="en-CA" smtClean="0"/>
              <a:t>10</a:t>
            </a:fld>
            <a:endParaRPr lang="en-CA"/>
          </a:p>
        </p:txBody>
      </p:sp>
    </p:spTree>
    <p:extLst>
      <p:ext uri="{BB962C8B-B14F-4D97-AF65-F5344CB8AC3E}">
        <p14:creationId xmlns:p14="http://schemas.microsoft.com/office/powerpoint/2010/main" val="4177253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034FA5-EBD7-AD3F-9A10-DA065373A0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D6B387-5EB5-B884-CA39-9EB6210140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D3667B2-0D4C-DC2B-A36F-7FEC5CF74AE5}"/>
              </a:ext>
            </a:extLst>
          </p:cNvPr>
          <p:cNvSpPr>
            <a:spLocks noGrp="1"/>
          </p:cNvSpPr>
          <p:nvPr>
            <p:ph type="body" idx="1"/>
          </p:nvPr>
        </p:nvSpPr>
        <p:spPr/>
        <p:txBody>
          <a:bodyPr/>
          <a:lstStyle/>
          <a:p>
            <a:endParaRPr lang="en-CA" dirty="0"/>
          </a:p>
        </p:txBody>
      </p:sp>
      <p:sp>
        <p:nvSpPr>
          <p:cNvPr id="4" name="Slide Number Placeholder 3">
            <a:extLst>
              <a:ext uri="{FF2B5EF4-FFF2-40B4-BE49-F238E27FC236}">
                <a16:creationId xmlns:a16="http://schemas.microsoft.com/office/drawing/2014/main" id="{49B83E9B-9B9D-26E4-FC24-BBAAE58A8B26}"/>
              </a:ext>
            </a:extLst>
          </p:cNvPr>
          <p:cNvSpPr>
            <a:spLocks noGrp="1"/>
          </p:cNvSpPr>
          <p:nvPr>
            <p:ph type="sldNum" sz="quarter" idx="5"/>
          </p:nvPr>
        </p:nvSpPr>
        <p:spPr/>
        <p:txBody>
          <a:bodyPr/>
          <a:lstStyle/>
          <a:p>
            <a:fld id="{D081D5DE-D716-4F09-96EF-7F9198C0D1F2}" type="slidenum">
              <a:rPr lang="en-CA" smtClean="0"/>
              <a:t>11</a:t>
            </a:fld>
            <a:endParaRPr lang="en-CA"/>
          </a:p>
        </p:txBody>
      </p:sp>
    </p:spTree>
    <p:extLst>
      <p:ext uri="{BB962C8B-B14F-4D97-AF65-F5344CB8AC3E}">
        <p14:creationId xmlns:p14="http://schemas.microsoft.com/office/powerpoint/2010/main" val="2917511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117189-4CF0-ACBF-46B0-97AFF1EE709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AFF07E-865F-5E7C-3606-6004730B856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8EBB461-739D-B61D-DE95-DAEC372BC978}"/>
              </a:ext>
            </a:extLst>
          </p:cNvPr>
          <p:cNvSpPr>
            <a:spLocks noGrp="1"/>
          </p:cNvSpPr>
          <p:nvPr>
            <p:ph type="body" idx="1"/>
          </p:nvPr>
        </p:nvSpPr>
        <p:spPr/>
        <p:txBody>
          <a:bodyPr/>
          <a:lstStyle/>
          <a:p>
            <a:endParaRPr lang="en-CA" dirty="0"/>
          </a:p>
        </p:txBody>
      </p:sp>
      <p:sp>
        <p:nvSpPr>
          <p:cNvPr id="4" name="Slide Number Placeholder 3">
            <a:extLst>
              <a:ext uri="{FF2B5EF4-FFF2-40B4-BE49-F238E27FC236}">
                <a16:creationId xmlns:a16="http://schemas.microsoft.com/office/drawing/2014/main" id="{60E5FC04-F5B7-6357-8E9A-EC3C2F605F79}"/>
              </a:ext>
            </a:extLst>
          </p:cNvPr>
          <p:cNvSpPr>
            <a:spLocks noGrp="1"/>
          </p:cNvSpPr>
          <p:nvPr>
            <p:ph type="sldNum" sz="quarter" idx="5"/>
          </p:nvPr>
        </p:nvSpPr>
        <p:spPr/>
        <p:txBody>
          <a:bodyPr/>
          <a:lstStyle/>
          <a:p>
            <a:fld id="{D081D5DE-D716-4F09-96EF-7F9198C0D1F2}" type="slidenum">
              <a:rPr lang="en-CA" smtClean="0"/>
              <a:t>12</a:t>
            </a:fld>
            <a:endParaRPr lang="en-CA"/>
          </a:p>
        </p:txBody>
      </p:sp>
    </p:spTree>
    <p:extLst>
      <p:ext uri="{BB962C8B-B14F-4D97-AF65-F5344CB8AC3E}">
        <p14:creationId xmlns:p14="http://schemas.microsoft.com/office/powerpoint/2010/main" val="6753417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095398-5733-7C61-B4A3-B5638F3070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D6D449-45BC-53E5-DD2B-1ADC31B91D5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365B81-3F57-E1BA-52BF-37532DE2DE06}"/>
              </a:ext>
            </a:extLst>
          </p:cNvPr>
          <p:cNvSpPr>
            <a:spLocks noGrp="1"/>
          </p:cNvSpPr>
          <p:nvPr>
            <p:ph type="body" idx="1"/>
          </p:nvPr>
        </p:nvSpPr>
        <p:spPr/>
        <p:txBody>
          <a:bodyPr/>
          <a:lstStyle/>
          <a:p>
            <a:endParaRPr lang="en-CA" dirty="0"/>
          </a:p>
        </p:txBody>
      </p:sp>
      <p:sp>
        <p:nvSpPr>
          <p:cNvPr id="4" name="Slide Number Placeholder 3">
            <a:extLst>
              <a:ext uri="{FF2B5EF4-FFF2-40B4-BE49-F238E27FC236}">
                <a16:creationId xmlns:a16="http://schemas.microsoft.com/office/drawing/2014/main" id="{41FAF7DB-6737-CA67-0960-4E04018F9E8C}"/>
              </a:ext>
            </a:extLst>
          </p:cNvPr>
          <p:cNvSpPr>
            <a:spLocks noGrp="1"/>
          </p:cNvSpPr>
          <p:nvPr>
            <p:ph type="sldNum" sz="quarter" idx="5"/>
          </p:nvPr>
        </p:nvSpPr>
        <p:spPr/>
        <p:txBody>
          <a:bodyPr/>
          <a:lstStyle/>
          <a:p>
            <a:fld id="{D081D5DE-D716-4F09-96EF-7F9198C0D1F2}" type="slidenum">
              <a:rPr lang="en-CA" smtClean="0"/>
              <a:t>13</a:t>
            </a:fld>
            <a:endParaRPr lang="en-CA"/>
          </a:p>
        </p:txBody>
      </p:sp>
    </p:spTree>
    <p:extLst>
      <p:ext uri="{BB962C8B-B14F-4D97-AF65-F5344CB8AC3E}">
        <p14:creationId xmlns:p14="http://schemas.microsoft.com/office/powerpoint/2010/main" val="3046499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0CF8CF-4C5F-9739-514C-F33B24EF3A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1D085AB-1B02-C026-8A7E-20F53E7E64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4EB5AFA-0ACF-4BF9-EFFB-A621E2BB6490}"/>
              </a:ext>
            </a:extLst>
          </p:cNvPr>
          <p:cNvSpPr>
            <a:spLocks noGrp="1"/>
          </p:cNvSpPr>
          <p:nvPr>
            <p:ph type="body" idx="1"/>
          </p:nvPr>
        </p:nvSpPr>
        <p:spPr/>
        <p:txBody>
          <a:bodyPr/>
          <a:lstStyle/>
          <a:p>
            <a:endParaRPr lang="en-CA" dirty="0"/>
          </a:p>
        </p:txBody>
      </p:sp>
      <p:sp>
        <p:nvSpPr>
          <p:cNvPr id="4" name="Slide Number Placeholder 3">
            <a:extLst>
              <a:ext uri="{FF2B5EF4-FFF2-40B4-BE49-F238E27FC236}">
                <a16:creationId xmlns:a16="http://schemas.microsoft.com/office/drawing/2014/main" id="{51C71AD6-CD66-98B7-8814-B047754D969C}"/>
              </a:ext>
            </a:extLst>
          </p:cNvPr>
          <p:cNvSpPr>
            <a:spLocks noGrp="1"/>
          </p:cNvSpPr>
          <p:nvPr>
            <p:ph type="sldNum" sz="quarter" idx="5"/>
          </p:nvPr>
        </p:nvSpPr>
        <p:spPr/>
        <p:txBody>
          <a:bodyPr/>
          <a:lstStyle/>
          <a:p>
            <a:fld id="{D081D5DE-D716-4F09-96EF-7F9198C0D1F2}" type="slidenum">
              <a:rPr lang="en-CA" smtClean="0"/>
              <a:t>14</a:t>
            </a:fld>
            <a:endParaRPr lang="en-CA"/>
          </a:p>
        </p:txBody>
      </p:sp>
    </p:spTree>
    <p:extLst>
      <p:ext uri="{BB962C8B-B14F-4D97-AF65-F5344CB8AC3E}">
        <p14:creationId xmlns:p14="http://schemas.microsoft.com/office/powerpoint/2010/main" val="9314152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8E6584-7C3C-0395-EFDF-E37832CC8B2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E2276C-7D5C-897B-E528-91A186F9C77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87D1D3B-69E1-D812-CC2D-38F8DF6279CD}"/>
              </a:ext>
            </a:extLst>
          </p:cNvPr>
          <p:cNvSpPr>
            <a:spLocks noGrp="1"/>
          </p:cNvSpPr>
          <p:nvPr>
            <p:ph type="body" idx="1"/>
          </p:nvPr>
        </p:nvSpPr>
        <p:spPr/>
        <p:txBody>
          <a:bodyPr/>
          <a:lstStyle/>
          <a:p>
            <a:endParaRPr lang="en-CA" dirty="0"/>
          </a:p>
        </p:txBody>
      </p:sp>
      <p:sp>
        <p:nvSpPr>
          <p:cNvPr id="4" name="Slide Number Placeholder 3">
            <a:extLst>
              <a:ext uri="{FF2B5EF4-FFF2-40B4-BE49-F238E27FC236}">
                <a16:creationId xmlns:a16="http://schemas.microsoft.com/office/drawing/2014/main" id="{6D42510A-54CF-9C50-ED81-4AFA9FCB949B}"/>
              </a:ext>
            </a:extLst>
          </p:cNvPr>
          <p:cNvSpPr>
            <a:spLocks noGrp="1"/>
          </p:cNvSpPr>
          <p:nvPr>
            <p:ph type="sldNum" sz="quarter" idx="5"/>
          </p:nvPr>
        </p:nvSpPr>
        <p:spPr/>
        <p:txBody>
          <a:bodyPr/>
          <a:lstStyle/>
          <a:p>
            <a:fld id="{D081D5DE-D716-4F09-96EF-7F9198C0D1F2}" type="slidenum">
              <a:rPr lang="en-CA" smtClean="0"/>
              <a:t>15</a:t>
            </a:fld>
            <a:endParaRPr lang="en-CA"/>
          </a:p>
        </p:txBody>
      </p:sp>
    </p:spTree>
    <p:extLst>
      <p:ext uri="{BB962C8B-B14F-4D97-AF65-F5344CB8AC3E}">
        <p14:creationId xmlns:p14="http://schemas.microsoft.com/office/powerpoint/2010/main" val="14569338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F69106-BB5F-4CED-DFFC-249CFC00A0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DF81A4-37BB-3691-A1F9-5D0AF5EC973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67A2649-A761-A03D-170E-0B52FD874528}"/>
              </a:ext>
            </a:extLst>
          </p:cNvPr>
          <p:cNvSpPr>
            <a:spLocks noGrp="1"/>
          </p:cNvSpPr>
          <p:nvPr>
            <p:ph type="body" idx="1"/>
          </p:nvPr>
        </p:nvSpPr>
        <p:spPr/>
        <p:txBody>
          <a:bodyPr/>
          <a:lstStyle/>
          <a:p>
            <a:endParaRPr lang="en-CA" dirty="0"/>
          </a:p>
        </p:txBody>
      </p:sp>
      <p:sp>
        <p:nvSpPr>
          <p:cNvPr id="4" name="Slide Number Placeholder 3">
            <a:extLst>
              <a:ext uri="{FF2B5EF4-FFF2-40B4-BE49-F238E27FC236}">
                <a16:creationId xmlns:a16="http://schemas.microsoft.com/office/drawing/2014/main" id="{094E5CD9-6A71-84A4-5599-DA71DF78BC50}"/>
              </a:ext>
            </a:extLst>
          </p:cNvPr>
          <p:cNvSpPr>
            <a:spLocks noGrp="1"/>
          </p:cNvSpPr>
          <p:nvPr>
            <p:ph type="sldNum" sz="quarter" idx="5"/>
          </p:nvPr>
        </p:nvSpPr>
        <p:spPr/>
        <p:txBody>
          <a:bodyPr/>
          <a:lstStyle/>
          <a:p>
            <a:fld id="{D081D5DE-D716-4F09-96EF-7F9198C0D1F2}" type="slidenum">
              <a:rPr lang="en-CA" smtClean="0"/>
              <a:t>16</a:t>
            </a:fld>
            <a:endParaRPr lang="en-CA"/>
          </a:p>
        </p:txBody>
      </p:sp>
    </p:spTree>
    <p:extLst>
      <p:ext uri="{BB962C8B-B14F-4D97-AF65-F5344CB8AC3E}">
        <p14:creationId xmlns:p14="http://schemas.microsoft.com/office/powerpoint/2010/main" val="2141477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8/3/2025</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979034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C07B66AD-7C08-490A-ADA4-B47E10FB2407}" type="datetime1">
              <a:rPr lang="en-US" smtClean="0"/>
              <a:t>8/3/2025</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910203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5B95027-4255-49E7-9841-CD21BCC99996}" type="datetime1">
              <a:rPr lang="en-US" smtClean="0"/>
              <a:t>8/3/2025</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7045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F89F774-3FA6-43B8-9241-99959C8FD463}" type="datetime1">
              <a:rPr lang="en-US" smtClean="0"/>
              <a:t>8/3/2025</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918267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9504452-5DCC-4FE2-A5C9-8A5EF6714D65}" type="datetime1">
              <a:rPr lang="en-US" smtClean="0"/>
              <a:t>8/3/2025</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6628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E579ABC2-0180-4F3A-A895-A85BC724D472}" type="datetime1">
              <a:rPr lang="en-US" smtClean="0"/>
              <a:t>8/3/2025</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925133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6AEEA9BA-4E8F-439E-BEA4-91FBA01E3F5F}" type="datetime1">
              <a:rPr lang="en-US" smtClean="0"/>
              <a:t>8/3/2025</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905217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E15BF18-0007-481C-AA29-413124BC3EE7}" type="datetime1">
              <a:rPr lang="en-US" smtClean="0"/>
              <a:t>8/3/2025</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729545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9BE9870-3748-43AD-B547-02A075CB4A1D}" type="datetime1">
              <a:rPr lang="en-US" smtClean="0"/>
              <a:t>8/3/2025</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980364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558E7897-33C5-4F1A-9307-D068E37F3DC7}" type="datetime1">
              <a:rPr lang="en-US" smtClean="0"/>
              <a:t>8/3/2025</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920400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82E171BA-CC09-47C8-A6DF-F5C5CB59CEEC}" type="datetime1">
              <a:rPr lang="en-US" smtClean="0"/>
              <a:t>8/3/2025</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217682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DA38F49-B3E2-4BF0-BEC7-C30D34ABBB8D}" type="datetime1">
              <a:rPr lang="en-US" smtClean="0"/>
              <a:t>8/3/2025</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3897606"/>
      </p:ext>
    </p:extLst>
  </p:cSld>
  <p:clrMap bg1="lt1" tx1="dk1" bg2="lt2" tx2="dk2" accent1="accent1" accent2="accent2" accent3="accent3" accent4="accent4" accent5="accent5" accent6="accent6" hlink="hlink" folHlink="folHlink"/>
  <p:sldLayoutIdLst>
    <p:sldLayoutId id="2147483898" r:id="rId1"/>
    <p:sldLayoutId id="2147483899" r:id="rId2"/>
    <p:sldLayoutId id="2147483900" r:id="rId3"/>
    <p:sldLayoutId id="2147483901" r:id="rId4"/>
    <p:sldLayoutId id="2147483902" r:id="rId5"/>
    <p:sldLayoutId id="2147483896" r:id="rId6"/>
    <p:sldLayoutId id="2147483892" r:id="rId7"/>
    <p:sldLayoutId id="2147483893" r:id="rId8"/>
    <p:sldLayoutId id="2147483894" r:id="rId9"/>
    <p:sldLayoutId id="2147483895" r:id="rId10"/>
    <p:sldLayoutId id="2147483897" r:id="rId11"/>
  </p:sldLayoutIdLst>
  <p:hf sldNum="0"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lurry image of colorful lights&#10;&#10;AI-generated content may be incorrect.">
            <a:extLst>
              <a:ext uri="{FF2B5EF4-FFF2-40B4-BE49-F238E27FC236}">
                <a16:creationId xmlns:a16="http://schemas.microsoft.com/office/drawing/2014/main" id="{228633AF-6975-9522-B91A-FCC92A20CCB2}"/>
              </a:ext>
            </a:extLst>
          </p:cNvPr>
          <p:cNvPicPr>
            <a:picLocks noChangeAspect="1"/>
          </p:cNvPicPr>
          <p:nvPr/>
        </p:nvPicPr>
        <p:blipFill>
          <a:blip r:embed="rId2"/>
          <a:srcRect l="5549" t="9091" r="5159" b="1"/>
          <a:stretch>
            <a:fillRect/>
          </a:stretch>
        </p:blipFill>
        <p:spPr>
          <a:xfrm>
            <a:off x="20" y="10"/>
            <a:ext cx="12191979" cy="6857990"/>
          </a:xfrm>
          <a:prstGeom prst="rect">
            <a:avLst/>
          </a:prstGeom>
        </p:spPr>
      </p:pic>
      <p:sp>
        <p:nvSpPr>
          <p:cNvPr id="18" name="Rectangle 17">
            <a:extLst>
              <a:ext uri="{FF2B5EF4-FFF2-40B4-BE49-F238E27FC236}">
                <a16:creationId xmlns:a16="http://schemas.microsoft.com/office/drawing/2014/main" id="{122AB34F-E75C-451A-8410-05B6C249E9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648484" y="0"/>
            <a:ext cx="8543515" cy="6858000"/>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8798E2-92AB-E373-791C-9FC39CFA7C48}"/>
              </a:ext>
            </a:extLst>
          </p:cNvPr>
          <p:cNvSpPr>
            <a:spLocks noGrp="1"/>
          </p:cNvSpPr>
          <p:nvPr>
            <p:ph type="ctrTitle"/>
          </p:nvPr>
        </p:nvSpPr>
        <p:spPr>
          <a:xfrm>
            <a:off x="6638061" y="914400"/>
            <a:ext cx="4892948" cy="3427867"/>
          </a:xfrm>
        </p:spPr>
        <p:txBody>
          <a:bodyPr anchor="t">
            <a:normAutofit/>
          </a:bodyPr>
          <a:lstStyle/>
          <a:p>
            <a:pPr algn="r"/>
            <a:r>
              <a:rPr lang="en-CA">
                <a:solidFill>
                  <a:srgbClr val="FFFFFF"/>
                </a:solidFill>
              </a:rPr>
              <a:t>Used Car Price Prediction</a:t>
            </a:r>
          </a:p>
        </p:txBody>
      </p:sp>
      <p:sp>
        <p:nvSpPr>
          <p:cNvPr id="3" name="Subtitle 2">
            <a:extLst>
              <a:ext uri="{FF2B5EF4-FFF2-40B4-BE49-F238E27FC236}">
                <a16:creationId xmlns:a16="http://schemas.microsoft.com/office/drawing/2014/main" id="{CCBC25EA-C21E-3E79-FEEF-0881C11C52EB}"/>
              </a:ext>
            </a:extLst>
          </p:cNvPr>
          <p:cNvSpPr>
            <a:spLocks noGrp="1"/>
          </p:cNvSpPr>
          <p:nvPr>
            <p:ph type="subTitle" idx="1"/>
          </p:nvPr>
        </p:nvSpPr>
        <p:spPr>
          <a:xfrm>
            <a:off x="6589835" y="5253051"/>
            <a:ext cx="4941173" cy="812923"/>
          </a:xfrm>
        </p:spPr>
        <p:txBody>
          <a:bodyPr anchor="t">
            <a:normAutofit/>
          </a:bodyPr>
          <a:lstStyle/>
          <a:p>
            <a:pPr algn="r">
              <a:lnSpc>
                <a:spcPct val="120000"/>
              </a:lnSpc>
            </a:pPr>
            <a:r>
              <a:rPr lang="en-US" sz="1400">
                <a:solidFill>
                  <a:srgbClr val="FFFFFF"/>
                </a:solidFill>
              </a:rPr>
              <a:t>A Data Science Project to Estimate Fair Market Price for Used Cars</a:t>
            </a:r>
          </a:p>
          <a:p>
            <a:pPr algn="r">
              <a:lnSpc>
                <a:spcPct val="120000"/>
              </a:lnSpc>
            </a:pPr>
            <a:endParaRPr lang="en-CA" sz="1400">
              <a:solidFill>
                <a:srgbClr val="FFFFFF"/>
              </a:solidFill>
            </a:endParaRPr>
          </a:p>
        </p:txBody>
      </p:sp>
      <p:cxnSp>
        <p:nvCxnSpPr>
          <p:cNvPr id="20" name="Straight Connector 19">
            <a:extLst>
              <a:ext uri="{FF2B5EF4-FFF2-40B4-BE49-F238E27FC236}">
                <a16:creationId xmlns:a16="http://schemas.microsoft.com/office/drawing/2014/main" id="{97CC2FE6-3AD0-4131-B4BC-1F4D65E25E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38375" y="48612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792292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215E4A4-E8B1-3CF9-1D00-E21FB584A597}"/>
            </a:ext>
          </a:extLst>
        </p:cNvPr>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28602233-9071-BA15-9A45-3E872454059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8C46995C-6B4E-7E73-6FDE-821D560E7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4A66B9-DCE5-89D5-A776-22A3BDB6F5E6}"/>
              </a:ext>
            </a:extLst>
          </p:cNvPr>
          <p:cNvSpPr>
            <a:spLocks noGrp="1"/>
          </p:cNvSpPr>
          <p:nvPr>
            <p:ph type="title"/>
          </p:nvPr>
        </p:nvSpPr>
        <p:spPr>
          <a:xfrm>
            <a:off x="640079" y="218104"/>
            <a:ext cx="10445015" cy="1425066"/>
          </a:xfrm>
        </p:spPr>
        <p:txBody>
          <a:bodyPr vert="horz" lIns="91440" tIns="45720" rIns="91440" bIns="45720" rtlCol="0" anchor="t">
            <a:normAutofit/>
          </a:bodyPr>
          <a:lstStyle/>
          <a:p>
            <a:pPr>
              <a:lnSpc>
                <a:spcPct val="90000"/>
              </a:lnSpc>
            </a:pPr>
            <a:r>
              <a:rPr lang="en-US" sz="4200" dirty="0" err="1">
                <a:latin typeface="Arial" panose="020B0604020202020204" pitchFamily="34" charset="0"/>
                <a:cs typeface="Arial" panose="020B0604020202020204" pitchFamily="34" charset="0"/>
              </a:rPr>
              <a:t>BoxPlot</a:t>
            </a:r>
            <a:r>
              <a:rPr lang="en-US" sz="4200" dirty="0">
                <a:latin typeface="Arial" panose="020B0604020202020204" pitchFamily="34" charset="0"/>
                <a:cs typeface="Arial" panose="020B0604020202020204" pitchFamily="34" charset="0"/>
              </a:rPr>
              <a:t> of ‘drive-wheels’ and ‘Price’</a:t>
            </a:r>
          </a:p>
        </p:txBody>
      </p:sp>
      <p:cxnSp>
        <p:nvCxnSpPr>
          <p:cNvPr id="14" name="Straight Connector 13">
            <a:extLst>
              <a:ext uri="{FF2B5EF4-FFF2-40B4-BE49-F238E27FC236}">
                <a16:creationId xmlns:a16="http://schemas.microsoft.com/office/drawing/2014/main" id="{7467F32D-4355-FBF6-3EA9-8EF954868F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44596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43F33F96-1F30-729F-897B-600A383ADD2D}"/>
              </a:ext>
            </a:extLst>
          </p:cNvPr>
          <p:cNvPicPr>
            <a:picLocks noChangeAspect="1"/>
          </p:cNvPicPr>
          <p:nvPr/>
        </p:nvPicPr>
        <p:blipFill>
          <a:blip r:embed="rId3"/>
          <a:stretch>
            <a:fillRect/>
          </a:stretch>
        </p:blipFill>
        <p:spPr>
          <a:xfrm>
            <a:off x="520585" y="1031000"/>
            <a:ext cx="11031336" cy="5955107"/>
          </a:xfrm>
          <a:prstGeom prst="rect">
            <a:avLst/>
          </a:prstGeom>
        </p:spPr>
      </p:pic>
    </p:spTree>
    <p:extLst>
      <p:ext uri="{BB962C8B-B14F-4D97-AF65-F5344CB8AC3E}">
        <p14:creationId xmlns:p14="http://schemas.microsoft.com/office/powerpoint/2010/main" val="2470215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A1D1C05-D0B5-5EAD-2CFE-42BB009A5917}"/>
            </a:ext>
          </a:extLst>
        </p:cNvPr>
        <p:cNvGrpSpPr/>
        <p:nvPr/>
      </p:nvGrpSpPr>
      <p:grpSpPr>
        <a:xfrm>
          <a:off x="0" y="0"/>
          <a:ext cx="0" cy="0"/>
          <a:chOff x="0" y="0"/>
          <a:chExt cx="0" cy="0"/>
        </a:xfrm>
      </p:grpSpPr>
      <p:cxnSp>
        <p:nvCxnSpPr>
          <p:cNvPr id="19" name="Straight Connector 1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21" name="Rectangle 20">
            <a:extLst>
              <a:ext uri="{FF2B5EF4-FFF2-40B4-BE49-F238E27FC236}">
                <a16:creationId xmlns:a16="http://schemas.microsoft.com/office/drawing/2014/main" id="{149F9F0F-FB8C-5565-247C-BDCC156B5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ABA4FDDF-F59C-428B-8603-3A86D75931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CA137DBC-414F-BCC3-266E-1E4CB621F851}"/>
              </a:ext>
            </a:extLst>
          </p:cNvPr>
          <p:cNvPicPr>
            <a:picLocks noChangeAspect="1"/>
          </p:cNvPicPr>
          <p:nvPr/>
        </p:nvPicPr>
        <p:blipFill>
          <a:blip r:embed="rId3"/>
          <a:stretch>
            <a:fillRect/>
          </a:stretch>
        </p:blipFill>
        <p:spPr>
          <a:xfrm>
            <a:off x="347095" y="149594"/>
            <a:ext cx="11497809" cy="6708406"/>
          </a:xfrm>
          <a:prstGeom prst="rect">
            <a:avLst/>
          </a:prstGeom>
        </p:spPr>
      </p:pic>
    </p:spTree>
    <p:extLst>
      <p:ext uri="{BB962C8B-B14F-4D97-AF65-F5344CB8AC3E}">
        <p14:creationId xmlns:p14="http://schemas.microsoft.com/office/powerpoint/2010/main" val="3830810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A063E0C-4259-8F56-D1D1-6067BE4A4C6A}"/>
            </a:ext>
          </a:extLst>
        </p:cNvPr>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DCC0ED8-0AFA-D7CB-6532-ACD11078D7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FB00BCAE-36F2-1167-DDF0-A417A93DC7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C5B44EA5-6206-649D-786F-68B6710101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44596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AE96390E-7F50-28C4-F7C3-2B6D72B1A4E2}"/>
              </a:ext>
            </a:extLst>
          </p:cNvPr>
          <p:cNvPicPr>
            <a:picLocks noChangeAspect="1"/>
          </p:cNvPicPr>
          <p:nvPr/>
        </p:nvPicPr>
        <p:blipFill>
          <a:blip r:embed="rId3"/>
          <a:stretch>
            <a:fillRect/>
          </a:stretch>
        </p:blipFill>
        <p:spPr>
          <a:xfrm>
            <a:off x="201754" y="165161"/>
            <a:ext cx="11653362" cy="6607797"/>
          </a:xfrm>
          <a:prstGeom prst="rect">
            <a:avLst/>
          </a:prstGeom>
        </p:spPr>
      </p:pic>
    </p:spTree>
    <p:extLst>
      <p:ext uri="{BB962C8B-B14F-4D97-AF65-F5344CB8AC3E}">
        <p14:creationId xmlns:p14="http://schemas.microsoft.com/office/powerpoint/2010/main" val="3988114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BB4D9E6-C582-BD5B-E2AE-92F83050DD70}"/>
            </a:ext>
          </a:extLst>
        </p:cNvPr>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A0F277FC-1E91-3FC2-D084-68AD06B232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0A4497EF-4B93-988A-56F4-61634F5FE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963BBA5B-29C6-14F9-20CA-B816BB82FF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44596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3622566B-4052-5F34-36D9-4719DEF5AD82}"/>
              </a:ext>
            </a:extLst>
          </p:cNvPr>
          <p:cNvPicPr>
            <a:picLocks noChangeAspect="1"/>
          </p:cNvPicPr>
          <p:nvPr/>
        </p:nvPicPr>
        <p:blipFill>
          <a:blip r:embed="rId3"/>
          <a:stretch>
            <a:fillRect/>
          </a:stretch>
        </p:blipFill>
        <p:spPr>
          <a:xfrm>
            <a:off x="250379" y="216826"/>
            <a:ext cx="11492442" cy="6641173"/>
          </a:xfrm>
          <a:prstGeom prst="rect">
            <a:avLst/>
          </a:prstGeom>
        </p:spPr>
      </p:pic>
    </p:spTree>
    <p:extLst>
      <p:ext uri="{BB962C8B-B14F-4D97-AF65-F5344CB8AC3E}">
        <p14:creationId xmlns:p14="http://schemas.microsoft.com/office/powerpoint/2010/main" val="4223819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377A5C1-086E-5ED3-C841-43DE08508B93}"/>
            </a:ext>
          </a:extLst>
        </p:cNvPr>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CDA8AF42-DA8A-5057-EF15-FE28280082D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F010BCFE-8237-382B-8378-C3E83155F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E954783B-285F-9928-CAE1-29E90B650B5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44596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62C2D700-95A3-3337-01D0-231F8A33BFDB}"/>
              </a:ext>
            </a:extLst>
          </p:cNvPr>
          <p:cNvPicPr>
            <a:picLocks noChangeAspect="1"/>
          </p:cNvPicPr>
          <p:nvPr/>
        </p:nvPicPr>
        <p:blipFill>
          <a:blip r:embed="rId3"/>
          <a:stretch>
            <a:fillRect/>
          </a:stretch>
        </p:blipFill>
        <p:spPr>
          <a:xfrm>
            <a:off x="307532" y="241863"/>
            <a:ext cx="11643835" cy="6287274"/>
          </a:xfrm>
          <a:prstGeom prst="rect">
            <a:avLst/>
          </a:prstGeom>
        </p:spPr>
      </p:pic>
    </p:spTree>
    <p:extLst>
      <p:ext uri="{BB962C8B-B14F-4D97-AF65-F5344CB8AC3E}">
        <p14:creationId xmlns:p14="http://schemas.microsoft.com/office/powerpoint/2010/main" val="633015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DEC36F3-3726-4A05-35D9-F9FB1AE54960}"/>
            </a:ext>
          </a:extLst>
        </p:cNvPr>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9D9238FA-A2F6-89A5-9AC8-2C84E8A735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50CACB87-328C-3DAA-CA5D-A1BD0DA750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DC363811-E95D-EE46-A126-29EF5CC7FD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44596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6CCC9C6F-99FA-BF38-5972-F1E0B5820C12}"/>
              </a:ext>
            </a:extLst>
          </p:cNvPr>
          <p:cNvPicPr>
            <a:picLocks noChangeAspect="1"/>
          </p:cNvPicPr>
          <p:nvPr/>
        </p:nvPicPr>
        <p:blipFill>
          <a:blip r:embed="rId3"/>
          <a:stretch>
            <a:fillRect/>
          </a:stretch>
        </p:blipFill>
        <p:spPr>
          <a:xfrm>
            <a:off x="272606" y="232868"/>
            <a:ext cx="11550426" cy="6625132"/>
          </a:xfrm>
          <a:prstGeom prst="rect">
            <a:avLst/>
          </a:prstGeom>
        </p:spPr>
      </p:pic>
    </p:spTree>
    <p:extLst>
      <p:ext uri="{BB962C8B-B14F-4D97-AF65-F5344CB8AC3E}">
        <p14:creationId xmlns:p14="http://schemas.microsoft.com/office/powerpoint/2010/main" val="1851721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AD4AD0A-0DF5-2381-EC08-86462FB192C6}"/>
            </a:ext>
          </a:extLst>
        </p:cNvPr>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DDAC114-4F87-C289-F9D2-ACC16C7FBE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48C75E64-6217-866C-1A18-AC0E167B16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D67B2721-EBE3-C8DC-A4A2-A0A06443A09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44596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35BE04B1-103D-0727-82F2-A09944FE91CB}"/>
              </a:ext>
            </a:extLst>
          </p:cNvPr>
          <p:cNvPicPr>
            <a:picLocks noChangeAspect="1"/>
          </p:cNvPicPr>
          <p:nvPr/>
        </p:nvPicPr>
        <p:blipFill>
          <a:blip r:embed="rId3"/>
          <a:stretch>
            <a:fillRect/>
          </a:stretch>
        </p:blipFill>
        <p:spPr>
          <a:xfrm>
            <a:off x="389389" y="256674"/>
            <a:ext cx="11642189" cy="6247128"/>
          </a:xfrm>
          <a:prstGeom prst="rect">
            <a:avLst/>
          </a:prstGeom>
        </p:spPr>
      </p:pic>
    </p:spTree>
    <p:extLst>
      <p:ext uri="{BB962C8B-B14F-4D97-AF65-F5344CB8AC3E}">
        <p14:creationId xmlns:p14="http://schemas.microsoft.com/office/powerpoint/2010/main" val="2084665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F7C5311-9B2A-E4FA-EB47-293ABE8562BF}"/>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6D27ED1-8F06-E8D5-45AB-962BC0915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0F7D46-0D82-F11C-CA42-418480AAD2FF}"/>
              </a:ext>
            </a:extLst>
          </p:cNvPr>
          <p:cNvSpPr>
            <a:spLocks noGrp="1"/>
          </p:cNvSpPr>
          <p:nvPr>
            <p:ph type="title"/>
          </p:nvPr>
        </p:nvSpPr>
        <p:spPr>
          <a:xfrm>
            <a:off x="640079" y="581416"/>
            <a:ext cx="10890929" cy="1387934"/>
          </a:xfrm>
        </p:spPr>
        <p:txBody>
          <a:bodyPr anchor="b">
            <a:normAutofit/>
          </a:bodyPr>
          <a:lstStyle/>
          <a:p>
            <a:r>
              <a:rPr lang="en-US" dirty="0"/>
              <a:t>Conclusion </a:t>
            </a:r>
            <a:endParaRPr lang="en-CA" dirty="0"/>
          </a:p>
        </p:txBody>
      </p:sp>
      <p:sp>
        <p:nvSpPr>
          <p:cNvPr id="3" name="Content Placeholder 2">
            <a:extLst>
              <a:ext uri="{FF2B5EF4-FFF2-40B4-BE49-F238E27FC236}">
                <a16:creationId xmlns:a16="http://schemas.microsoft.com/office/drawing/2014/main" id="{FE105283-8582-CB96-2519-89299AF1368E}"/>
              </a:ext>
            </a:extLst>
          </p:cNvPr>
          <p:cNvSpPr>
            <a:spLocks noGrp="1"/>
          </p:cNvSpPr>
          <p:nvPr>
            <p:ph idx="1"/>
          </p:nvPr>
        </p:nvSpPr>
        <p:spPr>
          <a:xfrm>
            <a:off x="640080" y="2529435"/>
            <a:ext cx="10890929" cy="3768480"/>
          </a:xfrm>
        </p:spPr>
        <p:txBody>
          <a:bodyPr>
            <a:normAutofit fontScale="70000" lnSpcReduction="20000"/>
          </a:bodyPr>
          <a:lstStyle/>
          <a:p>
            <a:r>
              <a:rPr lang="en-US" b="1" dirty="0">
                <a:latin typeface="Arial" panose="020B0604020202020204" pitchFamily="34" charset="0"/>
                <a:cs typeface="Arial" panose="020B0604020202020204" pitchFamily="34" charset="0"/>
              </a:rPr>
              <a:t>Key Takeaways:</a:t>
            </a:r>
          </a:p>
          <a:p>
            <a:r>
              <a:rPr lang="en-US" b="1" dirty="0">
                <a:latin typeface="Arial" panose="020B0604020202020204" pitchFamily="34" charset="0"/>
                <a:cs typeface="Arial" panose="020B0604020202020204" pitchFamily="34" charset="0"/>
              </a:rPr>
              <a:t>Random Forest Regressor</a:t>
            </a:r>
            <a:r>
              <a:rPr lang="en-US" dirty="0">
                <a:latin typeface="Arial" panose="020B0604020202020204" pitchFamily="34" charset="0"/>
                <a:cs typeface="Arial" panose="020B0604020202020204" pitchFamily="34" charset="0"/>
              </a:rPr>
              <a:t> delivered the best performance</a:t>
            </a:r>
          </a:p>
          <a:p>
            <a:pPr lvl="1"/>
            <a:r>
              <a:rPr lang="en-US" dirty="0">
                <a:latin typeface="Arial" panose="020B0604020202020204" pitchFamily="34" charset="0"/>
                <a:cs typeface="Arial" panose="020B0604020202020204" pitchFamily="34" charset="0"/>
              </a:rPr>
              <a:t>Train R²: 0.988</a:t>
            </a:r>
          </a:p>
          <a:p>
            <a:pPr lvl="1"/>
            <a:r>
              <a:rPr lang="en-US" dirty="0">
                <a:latin typeface="Arial" panose="020B0604020202020204" pitchFamily="34" charset="0"/>
                <a:cs typeface="Arial" panose="020B0604020202020204" pitchFamily="34" charset="0"/>
              </a:rPr>
              <a:t>Test R²: 0.956</a:t>
            </a:r>
          </a:p>
          <a:p>
            <a:pPr lvl="1"/>
            <a:r>
              <a:rPr lang="en-US" dirty="0">
                <a:latin typeface="Arial" panose="020B0604020202020204" pitchFamily="34" charset="0"/>
                <a:cs typeface="Arial" panose="020B0604020202020204" pitchFamily="34" charset="0"/>
              </a:rPr>
              <a:t>RMSE: 1533.12</a:t>
            </a:r>
          </a:p>
          <a:p>
            <a:r>
              <a:rPr lang="en-US" b="1" dirty="0">
                <a:latin typeface="Arial" panose="020B0604020202020204" pitchFamily="34" charset="0"/>
                <a:cs typeface="Arial" panose="020B0604020202020204" pitchFamily="34" charset="0"/>
              </a:rPr>
              <a:t>Ridge Regression</a:t>
            </a:r>
            <a:r>
              <a:rPr lang="en-US" dirty="0">
                <a:latin typeface="Arial" panose="020B0604020202020204" pitchFamily="34" charset="0"/>
                <a:cs typeface="Arial" panose="020B0604020202020204" pitchFamily="34" charset="0"/>
              </a:rPr>
              <a:t> and </a:t>
            </a:r>
            <a:r>
              <a:rPr lang="en-US" b="1" dirty="0">
                <a:latin typeface="Arial" panose="020B0604020202020204" pitchFamily="34" charset="0"/>
                <a:cs typeface="Arial" panose="020B0604020202020204" pitchFamily="34" charset="0"/>
              </a:rPr>
              <a:t>Linear Regression</a:t>
            </a:r>
            <a:r>
              <a:rPr lang="en-US" dirty="0">
                <a:latin typeface="Arial" panose="020B0604020202020204" pitchFamily="34" charset="0"/>
                <a:cs typeface="Arial" panose="020B0604020202020204" pitchFamily="34" charset="0"/>
              </a:rPr>
              <a:t> performed well, but less accurate than Random Forest.</a:t>
            </a:r>
          </a:p>
          <a:p>
            <a:r>
              <a:rPr lang="en-US" dirty="0">
                <a:latin typeface="Arial" panose="020B0604020202020204" pitchFamily="34" charset="0"/>
                <a:cs typeface="Arial" panose="020B0604020202020204" pitchFamily="34" charset="0"/>
              </a:rPr>
              <a:t>The model captures </a:t>
            </a:r>
            <a:r>
              <a:rPr lang="en-US" b="1" dirty="0">
                <a:latin typeface="Arial" panose="020B0604020202020204" pitchFamily="34" charset="0"/>
                <a:cs typeface="Arial" panose="020B0604020202020204" pitchFamily="34" charset="0"/>
              </a:rPr>
              <a:t>key price-driving features</a:t>
            </a:r>
            <a:r>
              <a:rPr lang="en-US" dirty="0">
                <a:latin typeface="Arial" panose="020B0604020202020204" pitchFamily="34" charset="0"/>
                <a:cs typeface="Arial" panose="020B0604020202020204" pitchFamily="34" charset="0"/>
              </a:rPr>
              <a:t> such as engine size, horsepower, curb weight, and fuel type.</a:t>
            </a:r>
          </a:p>
          <a:p>
            <a:r>
              <a:rPr lang="en-US" b="1" dirty="0">
                <a:latin typeface="Arial" panose="020B0604020202020204" pitchFamily="34" charset="0"/>
                <a:cs typeface="Arial" panose="020B0604020202020204" pitchFamily="34" charset="0"/>
              </a:rPr>
              <a:t>Cross-validation confirms</a:t>
            </a:r>
            <a:r>
              <a:rPr lang="en-US" dirty="0">
                <a:latin typeface="Arial" panose="020B0604020202020204" pitchFamily="34" charset="0"/>
                <a:cs typeface="Arial" panose="020B0604020202020204" pitchFamily="34" charset="0"/>
              </a:rPr>
              <a:t> model reliability:</a:t>
            </a:r>
          </a:p>
          <a:p>
            <a:pPr lvl="1"/>
            <a:r>
              <a:rPr lang="en-US" dirty="0">
                <a:latin typeface="Arial" panose="020B0604020202020204" pitchFamily="34" charset="0"/>
                <a:cs typeface="Arial" panose="020B0604020202020204" pitchFamily="34" charset="0"/>
              </a:rPr>
              <a:t>Random Forest CV Mean R²: </a:t>
            </a:r>
            <a:r>
              <a:rPr lang="en-US" b="1" dirty="0">
                <a:latin typeface="Arial" panose="020B0604020202020204" pitchFamily="34" charset="0"/>
                <a:cs typeface="Arial" panose="020B0604020202020204" pitchFamily="34" charset="0"/>
              </a:rPr>
              <a:t>0.907</a:t>
            </a:r>
            <a:r>
              <a:rPr lang="en-US" dirty="0">
                <a:latin typeface="Arial" panose="020B0604020202020204" pitchFamily="34" charset="0"/>
                <a:cs typeface="Arial" panose="020B0604020202020204" pitchFamily="34" charset="0"/>
              </a:rPr>
              <a:t> (lowest std dev = most stable)</a:t>
            </a:r>
          </a:p>
          <a:p>
            <a:r>
              <a:rPr lang="en-US" b="1" dirty="0">
                <a:latin typeface="Arial" panose="020B0604020202020204" pitchFamily="34" charset="0"/>
                <a:cs typeface="Arial" panose="020B0604020202020204" pitchFamily="34" charset="0"/>
              </a:rPr>
              <a:t>Business Insight:</a:t>
            </a:r>
          </a:p>
          <a:p>
            <a:r>
              <a:rPr lang="en-US" dirty="0">
                <a:latin typeface="Arial" panose="020B0604020202020204" pitchFamily="34" charset="0"/>
                <a:cs typeface="Arial" panose="020B0604020202020204" pitchFamily="34" charset="0"/>
              </a:rPr>
              <a:t>The final model can be reliably used to </a:t>
            </a:r>
            <a:r>
              <a:rPr lang="en-US" b="1" dirty="0">
                <a:latin typeface="Arial" panose="020B0604020202020204" pitchFamily="34" charset="0"/>
                <a:cs typeface="Arial" panose="020B0604020202020204" pitchFamily="34" charset="0"/>
              </a:rPr>
              <a:t>predict car prices</a:t>
            </a:r>
            <a:r>
              <a:rPr lang="en-US" dirty="0">
                <a:latin typeface="Arial" panose="020B0604020202020204" pitchFamily="34" charset="0"/>
                <a:cs typeface="Arial" panose="020B0604020202020204" pitchFamily="34" charset="0"/>
              </a:rPr>
              <a:t> based on car attributes.</a:t>
            </a:r>
          </a:p>
          <a:p>
            <a:r>
              <a:rPr lang="en-US" dirty="0">
                <a:latin typeface="Arial" panose="020B0604020202020204" pitchFamily="34" charset="0"/>
                <a:cs typeface="Arial" panose="020B0604020202020204" pitchFamily="34" charset="0"/>
              </a:rPr>
              <a:t>This can help sellers like "Tom" set </a:t>
            </a:r>
            <a:r>
              <a:rPr lang="en-US" b="1" dirty="0">
                <a:latin typeface="Arial" panose="020B0604020202020204" pitchFamily="34" charset="0"/>
                <a:cs typeface="Arial" panose="020B0604020202020204" pitchFamily="34" charset="0"/>
              </a:rPr>
              <a:t>fair and data-driven prices</a:t>
            </a:r>
            <a:r>
              <a:rPr lang="en-US" dirty="0">
                <a:latin typeface="Arial" panose="020B0604020202020204" pitchFamily="34" charset="0"/>
                <a:cs typeface="Arial" panose="020B0604020202020204" pitchFamily="34" charset="0"/>
              </a:rPr>
              <a:t>.</a:t>
            </a:r>
          </a:p>
          <a:p>
            <a:endParaRPr lang="en-CA" dirty="0">
              <a:latin typeface="Arial" panose="020B0604020202020204" pitchFamily="34" charset="0"/>
              <a:cs typeface="Arial" panose="020B0604020202020204" pitchFamily="34" charset="0"/>
            </a:endParaRPr>
          </a:p>
        </p:txBody>
      </p:sp>
      <p:cxnSp>
        <p:nvCxnSpPr>
          <p:cNvPr id="17" name="Straight Connector 16">
            <a:extLst>
              <a:ext uri="{FF2B5EF4-FFF2-40B4-BE49-F238E27FC236}">
                <a16:creationId xmlns:a16="http://schemas.microsoft.com/office/drawing/2014/main" id="{3E4131AB-3633-4225-C70D-04EC1001B8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2307479"/>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4583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6922EC-F6E8-50CF-4C1F-5AF1D4F92672}"/>
              </a:ext>
            </a:extLst>
          </p:cNvPr>
          <p:cNvSpPr>
            <a:spLocks noGrp="1"/>
          </p:cNvSpPr>
          <p:nvPr>
            <p:ph type="title"/>
          </p:nvPr>
        </p:nvSpPr>
        <p:spPr>
          <a:xfrm>
            <a:off x="640080" y="570750"/>
            <a:ext cx="10890929" cy="1387934"/>
          </a:xfrm>
        </p:spPr>
        <p:txBody>
          <a:bodyPr anchor="b">
            <a:normAutofit/>
          </a:bodyPr>
          <a:lstStyle/>
          <a:p>
            <a:r>
              <a:rPr lang="en-US" dirty="0"/>
              <a:t>Business Problem </a:t>
            </a:r>
            <a:endParaRPr lang="en-CA" dirty="0"/>
          </a:p>
        </p:txBody>
      </p:sp>
      <p:sp>
        <p:nvSpPr>
          <p:cNvPr id="3" name="Content Placeholder 2">
            <a:extLst>
              <a:ext uri="{FF2B5EF4-FFF2-40B4-BE49-F238E27FC236}">
                <a16:creationId xmlns:a16="http://schemas.microsoft.com/office/drawing/2014/main" id="{8CDCD1E6-F0C9-579A-BEF0-1D5B2AA84100}"/>
              </a:ext>
            </a:extLst>
          </p:cNvPr>
          <p:cNvSpPr>
            <a:spLocks noGrp="1"/>
          </p:cNvSpPr>
          <p:nvPr>
            <p:ph idx="1"/>
          </p:nvPr>
        </p:nvSpPr>
        <p:spPr>
          <a:xfrm>
            <a:off x="640080" y="2761673"/>
            <a:ext cx="10890929" cy="3536241"/>
          </a:xfrm>
        </p:spPr>
        <p:txBody>
          <a:bodyPr>
            <a:normAutofit/>
          </a:bodyPr>
          <a:lstStyle/>
          <a:p>
            <a:pPr marL="0" indent="0">
              <a:buNone/>
            </a:pPr>
            <a:r>
              <a:rPr lang="en-US" dirty="0"/>
              <a:t>Our friend Tom wants to sell his used car but doesn't know the right price to ask. He wants to maximize the price without scaring away potential buyers. The goal is to help Tom estimate a fair and competitive price using data analysis and machine learning techniques.</a:t>
            </a:r>
          </a:p>
          <a:p>
            <a:endParaRPr lang="en-CA" dirty="0"/>
          </a:p>
        </p:txBody>
      </p:sp>
      <p:cxnSp>
        <p:nvCxnSpPr>
          <p:cNvPr id="17" name="Straight Connector 16">
            <a:extLst>
              <a:ext uri="{FF2B5EF4-FFF2-40B4-BE49-F238E27FC236}">
                <a16:creationId xmlns:a16="http://schemas.microsoft.com/office/drawing/2014/main" id="{E62D3963-2153-4637-96E6-E31BD2CE5D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2307479"/>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2772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0" name="Rectangle 9">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E7278A-0F99-7D32-E2EA-52BB93E40562}"/>
              </a:ext>
            </a:extLst>
          </p:cNvPr>
          <p:cNvSpPr>
            <a:spLocks noGrp="1"/>
          </p:cNvSpPr>
          <p:nvPr>
            <p:ph type="title"/>
          </p:nvPr>
        </p:nvSpPr>
        <p:spPr>
          <a:xfrm>
            <a:off x="1946564" y="1249217"/>
            <a:ext cx="8298873" cy="2258284"/>
          </a:xfrm>
        </p:spPr>
        <p:txBody>
          <a:bodyPr vert="horz" lIns="91440" tIns="45720" rIns="91440" bIns="45720" rtlCol="0" anchor="b">
            <a:normAutofit/>
          </a:bodyPr>
          <a:lstStyle/>
          <a:p>
            <a:pPr algn="ctr"/>
            <a:r>
              <a:rPr lang="en-US" sz="6600"/>
              <a:t>EDA (Exploratory Data Analysis)</a:t>
            </a:r>
          </a:p>
        </p:txBody>
      </p:sp>
      <p:cxnSp>
        <p:nvCxnSpPr>
          <p:cNvPr id="12" name="Straight Connector 11">
            <a:extLst>
              <a:ext uri="{FF2B5EF4-FFF2-40B4-BE49-F238E27FC236}">
                <a16:creationId xmlns:a16="http://schemas.microsoft.com/office/drawing/2014/main" id="{5E10C1D6-7EDE-467F-89EA-E0244EB623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0240" y="4290504"/>
            <a:ext cx="731520"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9312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F67122-4DC8-6174-097C-5D0AC43C7293}"/>
              </a:ext>
            </a:extLst>
          </p:cNvPr>
          <p:cNvSpPr>
            <a:spLocks noGrp="1"/>
          </p:cNvSpPr>
          <p:nvPr>
            <p:ph type="title"/>
          </p:nvPr>
        </p:nvSpPr>
        <p:spPr>
          <a:xfrm>
            <a:off x="640079" y="218104"/>
            <a:ext cx="10445015" cy="1425066"/>
          </a:xfrm>
        </p:spPr>
        <p:txBody>
          <a:bodyPr vert="horz" lIns="91440" tIns="45720" rIns="91440" bIns="45720" rtlCol="0" anchor="t">
            <a:normAutofit/>
          </a:bodyPr>
          <a:lstStyle/>
          <a:p>
            <a:pPr>
              <a:lnSpc>
                <a:spcPct val="90000"/>
              </a:lnSpc>
            </a:pPr>
            <a:r>
              <a:rPr lang="en-US" sz="4400" dirty="0">
                <a:latin typeface="Arial" panose="020B0604020202020204" pitchFamily="34" charset="0"/>
                <a:cs typeface="Arial" panose="020B0604020202020204" pitchFamily="34" charset="0"/>
              </a:rPr>
              <a:t>Scatterplot of 'engine-size' and 'price'</a:t>
            </a:r>
          </a:p>
        </p:txBody>
      </p:sp>
      <p:cxnSp>
        <p:nvCxnSpPr>
          <p:cNvPr id="14" name="Straight Connector 13">
            <a:extLst>
              <a:ext uri="{FF2B5EF4-FFF2-40B4-BE49-F238E27FC236}">
                <a16:creationId xmlns:a16="http://schemas.microsoft.com/office/drawing/2014/main" id="{59D7B6BE-A4E0-4483-BEC5-493AC3E5D2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44596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graph with blue dots&#10;&#10;AI-generated content may be incorrect.">
            <a:extLst>
              <a:ext uri="{FF2B5EF4-FFF2-40B4-BE49-F238E27FC236}">
                <a16:creationId xmlns:a16="http://schemas.microsoft.com/office/drawing/2014/main" id="{4B8F31E0-0A16-CA23-77EF-7BD4A5EC3AE5}"/>
              </a:ext>
            </a:extLst>
          </p:cNvPr>
          <p:cNvPicPr>
            <a:picLocks noGrp="1" noChangeAspect="1"/>
          </p:cNvPicPr>
          <p:nvPr>
            <p:ph idx="1"/>
          </p:nvPr>
        </p:nvPicPr>
        <p:blipFill>
          <a:blip r:embed="rId2"/>
          <a:stretch>
            <a:fillRect/>
          </a:stretch>
        </p:blipFill>
        <p:spPr>
          <a:xfrm>
            <a:off x="713232" y="1267328"/>
            <a:ext cx="10083105" cy="5372568"/>
          </a:xfrm>
          <a:prstGeom prst="rect">
            <a:avLst/>
          </a:prstGeom>
        </p:spPr>
      </p:pic>
    </p:spTree>
    <p:extLst>
      <p:ext uri="{BB962C8B-B14F-4D97-AF65-F5344CB8AC3E}">
        <p14:creationId xmlns:p14="http://schemas.microsoft.com/office/powerpoint/2010/main" val="1539459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A70D2E2-748A-1E99-111D-EF17F01C554E}"/>
            </a:ext>
          </a:extLst>
        </p:cNvPr>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6667C72E-34FC-024E-F81E-70CD548334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D54FDA3F-4014-292B-C481-F59F11BA97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ADAB42-87D0-D2E7-C5A8-D288DC938BD0}"/>
              </a:ext>
            </a:extLst>
          </p:cNvPr>
          <p:cNvSpPr>
            <a:spLocks noGrp="1"/>
          </p:cNvSpPr>
          <p:nvPr>
            <p:ph type="title"/>
          </p:nvPr>
        </p:nvSpPr>
        <p:spPr>
          <a:xfrm>
            <a:off x="640079" y="218104"/>
            <a:ext cx="10445015" cy="1425066"/>
          </a:xfrm>
        </p:spPr>
        <p:txBody>
          <a:bodyPr vert="horz" lIns="91440" tIns="45720" rIns="91440" bIns="45720" rtlCol="0" anchor="t">
            <a:normAutofit/>
          </a:bodyPr>
          <a:lstStyle/>
          <a:p>
            <a:pPr>
              <a:lnSpc>
                <a:spcPct val="90000"/>
              </a:lnSpc>
            </a:pPr>
            <a:r>
              <a:rPr lang="en-US" sz="4200" dirty="0">
                <a:latin typeface="Arial" panose="020B0604020202020204" pitchFamily="34" charset="0"/>
                <a:cs typeface="Arial" panose="020B0604020202020204" pitchFamily="34" charset="0"/>
              </a:rPr>
              <a:t>Scatterplot of ‘highway-mpg' and 'price'</a:t>
            </a:r>
          </a:p>
        </p:txBody>
      </p:sp>
      <p:cxnSp>
        <p:nvCxnSpPr>
          <p:cNvPr id="14" name="Straight Connector 13">
            <a:extLst>
              <a:ext uri="{FF2B5EF4-FFF2-40B4-BE49-F238E27FC236}">
                <a16:creationId xmlns:a16="http://schemas.microsoft.com/office/drawing/2014/main" id="{715544A9-D114-D650-448E-CF2F300BEF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44596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BEA6670A-132D-1B62-4D2A-A80229892B20}"/>
              </a:ext>
            </a:extLst>
          </p:cNvPr>
          <p:cNvPicPr>
            <a:picLocks noChangeAspect="1"/>
          </p:cNvPicPr>
          <p:nvPr/>
        </p:nvPicPr>
        <p:blipFill>
          <a:blip r:embed="rId2"/>
          <a:stretch>
            <a:fillRect/>
          </a:stretch>
        </p:blipFill>
        <p:spPr>
          <a:xfrm>
            <a:off x="627247" y="1418580"/>
            <a:ext cx="10924674" cy="5096765"/>
          </a:xfrm>
          <a:prstGeom prst="rect">
            <a:avLst/>
          </a:prstGeom>
        </p:spPr>
      </p:pic>
    </p:spTree>
    <p:extLst>
      <p:ext uri="{BB962C8B-B14F-4D97-AF65-F5344CB8AC3E}">
        <p14:creationId xmlns:p14="http://schemas.microsoft.com/office/powerpoint/2010/main" val="4230689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7CCB6C7-E21A-8D98-EA4E-9521EF66DE11}"/>
            </a:ext>
          </a:extLst>
        </p:cNvPr>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78D23C43-0E89-85F9-6906-0121C46BAD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12A427ED-63F1-7754-9467-913F524FE6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BD03B5-1579-B725-15D6-8EFD3AA26C16}"/>
              </a:ext>
            </a:extLst>
          </p:cNvPr>
          <p:cNvSpPr>
            <a:spLocks noGrp="1"/>
          </p:cNvSpPr>
          <p:nvPr>
            <p:ph type="title"/>
          </p:nvPr>
        </p:nvSpPr>
        <p:spPr>
          <a:xfrm>
            <a:off x="640079" y="218104"/>
            <a:ext cx="10445015" cy="1425066"/>
          </a:xfrm>
        </p:spPr>
        <p:txBody>
          <a:bodyPr vert="horz" lIns="91440" tIns="45720" rIns="91440" bIns="45720" rtlCol="0" anchor="t">
            <a:normAutofit/>
          </a:bodyPr>
          <a:lstStyle/>
          <a:p>
            <a:pPr>
              <a:lnSpc>
                <a:spcPct val="90000"/>
              </a:lnSpc>
            </a:pPr>
            <a:r>
              <a:rPr lang="en-US" sz="4200" dirty="0">
                <a:latin typeface="Arial" panose="020B0604020202020204" pitchFamily="34" charset="0"/>
                <a:cs typeface="Arial" panose="020B0604020202020204" pitchFamily="34" charset="0"/>
              </a:rPr>
              <a:t>Scatterplot of 'peak-rpm' and 'price'</a:t>
            </a:r>
          </a:p>
        </p:txBody>
      </p:sp>
      <p:cxnSp>
        <p:nvCxnSpPr>
          <p:cNvPr id="14" name="Straight Connector 13">
            <a:extLst>
              <a:ext uri="{FF2B5EF4-FFF2-40B4-BE49-F238E27FC236}">
                <a16:creationId xmlns:a16="http://schemas.microsoft.com/office/drawing/2014/main" id="{F3DE7081-02C6-F779-5920-FE9C113FB6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44596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238C36E2-5BA8-706D-C7A5-9BE48140EA17}"/>
              </a:ext>
            </a:extLst>
          </p:cNvPr>
          <p:cNvPicPr>
            <a:picLocks noChangeAspect="1"/>
          </p:cNvPicPr>
          <p:nvPr/>
        </p:nvPicPr>
        <p:blipFill>
          <a:blip r:embed="rId2"/>
          <a:stretch>
            <a:fillRect/>
          </a:stretch>
        </p:blipFill>
        <p:spPr>
          <a:xfrm>
            <a:off x="176463" y="1347537"/>
            <a:ext cx="11497484" cy="5292359"/>
          </a:xfrm>
          <a:prstGeom prst="rect">
            <a:avLst/>
          </a:prstGeom>
        </p:spPr>
      </p:pic>
    </p:spTree>
    <p:extLst>
      <p:ext uri="{BB962C8B-B14F-4D97-AF65-F5344CB8AC3E}">
        <p14:creationId xmlns:p14="http://schemas.microsoft.com/office/powerpoint/2010/main" val="4228838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7A3FAF1-FE4C-3816-1C35-ACA63C52FCA6}"/>
            </a:ext>
          </a:extLst>
        </p:cNvPr>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8DD8AB19-EF74-2AF5-B24B-856F6708C8D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12D3FD72-C310-7045-D7C6-BD92A21495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61837E-ECCC-E328-29FF-7788DD93B2E8}"/>
              </a:ext>
            </a:extLst>
          </p:cNvPr>
          <p:cNvSpPr>
            <a:spLocks noGrp="1"/>
          </p:cNvSpPr>
          <p:nvPr>
            <p:ph type="title"/>
          </p:nvPr>
        </p:nvSpPr>
        <p:spPr>
          <a:xfrm>
            <a:off x="640079" y="218104"/>
            <a:ext cx="10445015" cy="1425066"/>
          </a:xfrm>
        </p:spPr>
        <p:txBody>
          <a:bodyPr vert="horz" lIns="91440" tIns="45720" rIns="91440" bIns="45720" rtlCol="0" anchor="t">
            <a:normAutofit/>
          </a:bodyPr>
          <a:lstStyle/>
          <a:p>
            <a:pPr>
              <a:lnSpc>
                <a:spcPct val="90000"/>
              </a:lnSpc>
            </a:pPr>
            <a:r>
              <a:rPr lang="en-US" sz="4200" dirty="0">
                <a:latin typeface="Arial" panose="020B0604020202020204" pitchFamily="34" charset="0"/>
                <a:cs typeface="Arial" panose="020B0604020202020204" pitchFamily="34" charset="0"/>
              </a:rPr>
              <a:t>Heatmap Plot</a:t>
            </a:r>
          </a:p>
        </p:txBody>
      </p:sp>
      <p:cxnSp>
        <p:nvCxnSpPr>
          <p:cNvPr id="14" name="Straight Connector 13">
            <a:extLst>
              <a:ext uri="{FF2B5EF4-FFF2-40B4-BE49-F238E27FC236}">
                <a16:creationId xmlns:a16="http://schemas.microsoft.com/office/drawing/2014/main" id="{B942DF39-697A-19DB-052D-98CBA934E47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44596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FB3B2B94-7927-DC1B-23E9-5B982765C77B}"/>
              </a:ext>
            </a:extLst>
          </p:cNvPr>
          <p:cNvPicPr>
            <a:picLocks noChangeAspect="1"/>
          </p:cNvPicPr>
          <p:nvPr/>
        </p:nvPicPr>
        <p:blipFill>
          <a:blip r:embed="rId2"/>
          <a:stretch>
            <a:fillRect/>
          </a:stretch>
        </p:blipFill>
        <p:spPr>
          <a:xfrm>
            <a:off x="544629" y="1031001"/>
            <a:ext cx="11102742" cy="5608895"/>
          </a:xfrm>
          <a:prstGeom prst="rect">
            <a:avLst/>
          </a:prstGeom>
        </p:spPr>
      </p:pic>
    </p:spTree>
    <p:extLst>
      <p:ext uri="{BB962C8B-B14F-4D97-AF65-F5344CB8AC3E}">
        <p14:creationId xmlns:p14="http://schemas.microsoft.com/office/powerpoint/2010/main" val="980625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2A0192C-391E-505E-2DF5-9F2C4BAC1424}"/>
            </a:ext>
          </a:extLst>
        </p:cNvPr>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846EFB0-CAD0-CBF6-22B4-2E4B78CE39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8DF7F6EC-196A-FFBE-9D68-A99FDA112A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857C7B-9E31-2EC2-B1F6-92CD231B8217}"/>
              </a:ext>
            </a:extLst>
          </p:cNvPr>
          <p:cNvSpPr>
            <a:spLocks noGrp="1"/>
          </p:cNvSpPr>
          <p:nvPr>
            <p:ph type="title"/>
          </p:nvPr>
        </p:nvSpPr>
        <p:spPr>
          <a:xfrm>
            <a:off x="640079" y="218104"/>
            <a:ext cx="10445015" cy="1425066"/>
          </a:xfrm>
        </p:spPr>
        <p:txBody>
          <a:bodyPr vert="horz" lIns="91440" tIns="45720" rIns="91440" bIns="45720" rtlCol="0" anchor="t">
            <a:normAutofit/>
          </a:bodyPr>
          <a:lstStyle/>
          <a:p>
            <a:pPr>
              <a:lnSpc>
                <a:spcPct val="90000"/>
              </a:lnSpc>
            </a:pPr>
            <a:r>
              <a:rPr lang="en-US" sz="4200" dirty="0" err="1">
                <a:latin typeface="Arial" panose="020B0604020202020204" pitchFamily="34" charset="0"/>
                <a:cs typeface="Arial" panose="020B0604020202020204" pitchFamily="34" charset="0"/>
              </a:rPr>
              <a:t>BoxPlot</a:t>
            </a:r>
            <a:r>
              <a:rPr lang="en-US" sz="4200" dirty="0">
                <a:latin typeface="Arial" panose="020B0604020202020204" pitchFamily="34" charset="0"/>
                <a:cs typeface="Arial" panose="020B0604020202020204" pitchFamily="34" charset="0"/>
              </a:rPr>
              <a:t> of ‘Body-style’ and ‘Price’</a:t>
            </a:r>
          </a:p>
        </p:txBody>
      </p:sp>
      <p:cxnSp>
        <p:nvCxnSpPr>
          <p:cNvPr id="14" name="Straight Connector 13">
            <a:extLst>
              <a:ext uri="{FF2B5EF4-FFF2-40B4-BE49-F238E27FC236}">
                <a16:creationId xmlns:a16="http://schemas.microsoft.com/office/drawing/2014/main" id="{36C13F0A-422C-7B3C-1F59-4A13B843174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44596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1BCE404A-E6A2-4BBB-589B-7DF799580808}"/>
              </a:ext>
            </a:extLst>
          </p:cNvPr>
          <p:cNvPicPr>
            <a:picLocks noChangeAspect="1"/>
          </p:cNvPicPr>
          <p:nvPr/>
        </p:nvPicPr>
        <p:blipFill>
          <a:blip r:embed="rId3"/>
          <a:stretch>
            <a:fillRect/>
          </a:stretch>
        </p:blipFill>
        <p:spPr>
          <a:xfrm>
            <a:off x="440374" y="1233639"/>
            <a:ext cx="11038393" cy="5513049"/>
          </a:xfrm>
          <a:prstGeom prst="rect">
            <a:avLst/>
          </a:prstGeom>
        </p:spPr>
      </p:pic>
    </p:spTree>
    <p:extLst>
      <p:ext uri="{BB962C8B-B14F-4D97-AF65-F5344CB8AC3E}">
        <p14:creationId xmlns:p14="http://schemas.microsoft.com/office/powerpoint/2010/main" val="1201830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A179417-DCF6-2387-0006-D9F50978270C}"/>
            </a:ext>
          </a:extLst>
        </p:cNvPr>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A622528D-443A-4481-D3AC-8C3BB9FB4E6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2AB9F352-26F3-6855-6DD7-2CEB895A2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507B79-2F45-C93B-5D73-75CF99920241}"/>
              </a:ext>
            </a:extLst>
          </p:cNvPr>
          <p:cNvSpPr>
            <a:spLocks noGrp="1"/>
          </p:cNvSpPr>
          <p:nvPr>
            <p:ph type="title"/>
          </p:nvPr>
        </p:nvSpPr>
        <p:spPr>
          <a:xfrm>
            <a:off x="640079" y="218104"/>
            <a:ext cx="10445015" cy="1425066"/>
          </a:xfrm>
        </p:spPr>
        <p:txBody>
          <a:bodyPr vert="horz" lIns="91440" tIns="45720" rIns="91440" bIns="45720" rtlCol="0" anchor="t">
            <a:normAutofit/>
          </a:bodyPr>
          <a:lstStyle/>
          <a:p>
            <a:pPr>
              <a:lnSpc>
                <a:spcPct val="90000"/>
              </a:lnSpc>
            </a:pPr>
            <a:r>
              <a:rPr lang="en-US" sz="4200" dirty="0" err="1">
                <a:latin typeface="Arial" panose="020B0604020202020204" pitchFamily="34" charset="0"/>
                <a:cs typeface="Arial" panose="020B0604020202020204" pitchFamily="34" charset="0"/>
              </a:rPr>
              <a:t>BoxPlot</a:t>
            </a:r>
            <a:r>
              <a:rPr lang="en-US" sz="4200" dirty="0">
                <a:latin typeface="Arial" panose="020B0604020202020204" pitchFamily="34" charset="0"/>
                <a:cs typeface="Arial" panose="020B0604020202020204" pitchFamily="34" charset="0"/>
              </a:rPr>
              <a:t> of ‘engine-location’ and ‘Price’</a:t>
            </a:r>
          </a:p>
        </p:txBody>
      </p:sp>
      <p:cxnSp>
        <p:nvCxnSpPr>
          <p:cNvPr id="14" name="Straight Connector 13">
            <a:extLst>
              <a:ext uri="{FF2B5EF4-FFF2-40B4-BE49-F238E27FC236}">
                <a16:creationId xmlns:a16="http://schemas.microsoft.com/office/drawing/2014/main" id="{0401A164-670E-E53D-8E65-FDF037773D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44596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31D788D2-BF4B-FE28-48FC-8F352965BB1D}"/>
              </a:ext>
            </a:extLst>
          </p:cNvPr>
          <p:cNvPicPr>
            <a:picLocks noChangeAspect="1"/>
          </p:cNvPicPr>
          <p:nvPr/>
        </p:nvPicPr>
        <p:blipFill>
          <a:blip r:embed="rId3"/>
          <a:stretch>
            <a:fillRect/>
          </a:stretch>
        </p:blipFill>
        <p:spPr>
          <a:xfrm>
            <a:off x="433858" y="1201889"/>
            <a:ext cx="11244795" cy="5438005"/>
          </a:xfrm>
          <a:prstGeom prst="rect">
            <a:avLst/>
          </a:prstGeom>
        </p:spPr>
      </p:pic>
    </p:spTree>
    <p:extLst>
      <p:ext uri="{BB962C8B-B14F-4D97-AF65-F5344CB8AC3E}">
        <p14:creationId xmlns:p14="http://schemas.microsoft.com/office/powerpoint/2010/main" val="1386695050"/>
      </p:ext>
    </p:extLst>
  </p:cSld>
  <p:clrMapOvr>
    <a:masterClrMapping/>
  </p:clrMapOvr>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48</TotalTime>
  <Words>244</Words>
  <Application>Microsoft Office PowerPoint</Application>
  <PresentationFormat>Widescreen</PresentationFormat>
  <Paragraphs>34</Paragraphs>
  <Slides>17</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Aptos</vt:lpstr>
      <vt:lpstr>Arial</vt:lpstr>
      <vt:lpstr>Grandview Display</vt:lpstr>
      <vt:lpstr>DashVTI</vt:lpstr>
      <vt:lpstr>Used Car Price Prediction</vt:lpstr>
      <vt:lpstr>Business Problem </vt:lpstr>
      <vt:lpstr>EDA (Exploratory Data Analysis)</vt:lpstr>
      <vt:lpstr>Scatterplot of 'engine-size' and 'price'</vt:lpstr>
      <vt:lpstr>Scatterplot of ‘highway-mpg' and 'price'</vt:lpstr>
      <vt:lpstr>Scatterplot of 'peak-rpm' and 'price'</vt:lpstr>
      <vt:lpstr>Heatmap Plot</vt:lpstr>
      <vt:lpstr>BoxPlot of ‘Body-style’ and ‘Price’</vt:lpstr>
      <vt:lpstr>BoxPlot of ‘engine-location’ and ‘Price’</vt:lpstr>
      <vt:lpstr>BoxPlot of ‘drive-wheels’ and ‘Price’</vt:lpstr>
      <vt:lpstr>PowerPoint Presentation</vt:lpstr>
      <vt:lpstr>PowerPoint Presentation</vt:lpstr>
      <vt:lpstr>PowerPoint Presentation</vt:lpstr>
      <vt:lpstr>PowerPoint Presentation</vt:lpstr>
      <vt:lpstr>PowerPoint Presentation</vt:lpstr>
      <vt:lpstr>PowerPoint Presentation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Manil Snehalbhai Shah</dc:creator>
  <cp:lastModifiedBy>Manil Snehalbhai Shah</cp:lastModifiedBy>
  <cp:revision>1</cp:revision>
  <dcterms:created xsi:type="dcterms:W3CDTF">2025-08-03T16:57:35Z</dcterms:created>
  <dcterms:modified xsi:type="dcterms:W3CDTF">2025-08-03T17:45:50Z</dcterms:modified>
</cp:coreProperties>
</file>