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38" r:id="rId2"/>
    <p:sldId id="518" r:id="rId3"/>
    <p:sldId id="580" r:id="rId4"/>
    <p:sldId id="581" r:id="rId5"/>
    <p:sldId id="540" r:id="rId6"/>
    <p:sldId id="570" r:id="rId7"/>
    <p:sldId id="584" r:id="rId8"/>
    <p:sldId id="575" r:id="rId9"/>
    <p:sldId id="585" r:id="rId10"/>
    <p:sldId id="571" r:id="rId11"/>
    <p:sldId id="530" r:id="rId12"/>
    <p:sldId id="586" r:id="rId13"/>
    <p:sldId id="592" r:id="rId14"/>
    <p:sldId id="582" r:id="rId15"/>
    <p:sldId id="526" r:id="rId16"/>
    <p:sldId id="576" r:id="rId17"/>
    <p:sldId id="532" r:id="rId18"/>
    <p:sldId id="533" r:id="rId19"/>
    <p:sldId id="534" r:id="rId20"/>
    <p:sldId id="535" r:id="rId21"/>
    <p:sldId id="536" r:id="rId22"/>
    <p:sldId id="523" r:id="rId23"/>
    <p:sldId id="587" r:id="rId24"/>
    <p:sldId id="537" r:id="rId25"/>
    <p:sldId id="539" r:id="rId26"/>
    <p:sldId id="577" r:id="rId27"/>
    <p:sldId id="524" r:id="rId28"/>
    <p:sldId id="578" r:id="rId29"/>
    <p:sldId id="545" r:id="rId30"/>
    <p:sldId id="549" r:id="rId31"/>
    <p:sldId id="590" r:id="rId32"/>
    <p:sldId id="550" r:id="rId33"/>
    <p:sldId id="569" r:id="rId34"/>
    <p:sldId id="557" r:id="rId35"/>
    <p:sldId id="556" r:id="rId36"/>
    <p:sldId id="559" r:id="rId37"/>
    <p:sldId id="558" r:id="rId38"/>
    <p:sldId id="588" r:id="rId39"/>
    <p:sldId id="560" r:id="rId40"/>
    <p:sldId id="589" r:id="rId41"/>
    <p:sldId id="579" r:id="rId42"/>
    <p:sldId id="572" r:id="rId43"/>
    <p:sldId id="591" r:id="rId44"/>
    <p:sldId id="593" r:id="rId4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alakshmi Nandakumar" initials="R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2" autoAdjust="0"/>
  </p:normalViewPr>
  <p:slideViewPr>
    <p:cSldViewPr>
      <p:cViewPr>
        <p:scale>
          <a:sx n="66" d="100"/>
          <a:sy n="66" d="100"/>
        </p:scale>
        <p:origin x="-126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9458-CF3D-4CF6-8688-C3FC3A35C86A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6E94-D078-43BA-9100-97F4AE79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5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2F00-D51F-415C-A131-6E15E34B959F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B51F2-AF4C-47A7-96D6-D4052994F1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51F2-AF4C-47A7-96D6-D4052994F16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104-4D90-49C8-BA06-D177E9ADED29}" type="datetime1">
              <a:rPr lang="en-US" smtClean="0"/>
              <a:t>8/24/2012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15F9-7865-4D54-B3B8-B26A4805E3D7}" type="datetime1">
              <a:rPr lang="en-US" smtClean="0"/>
              <a:t>8/24/2012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F14-1D75-43A6-B3EA-D80C6653D056}" type="datetime1">
              <a:rPr lang="en-US" smtClean="0"/>
              <a:t>8/24/2012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55AB-BBEA-4FB7-AF9D-AC3FC62D6084}" type="datetime1">
              <a:rPr lang="en-US" smtClean="0"/>
              <a:t>8/24/2012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EC1-1664-41D9-9B07-81036CBC31A5}" type="datetime1">
              <a:rPr lang="en-US" smtClean="0"/>
              <a:t>8/24/2012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1737-D4C3-4E94-9F36-343F607A7B5A}" type="datetime1">
              <a:rPr lang="en-US" smtClean="0"/>
              <a:t>8/24/2012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B116-2E31-49D1-BF91-50FF963F22B1}" type="datetime1">
              <a:rPr lang="en-US" smtClean="0"/>
              <a:t>8/24/2012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40E6-BB28-4962-A616-EE0AE61D18BE}" type="datetime1">
              <a:rPr lang="en-US" smtClean="0"/>
              <a:t>8/24/2012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C0FE-C871-4EF2-8D52-7CB3335803E4}" type="datetime1">
              <a:rPr lang="en-US" smtClean="0"/>
              <a:t>8/24/2012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0BAF-6277-4B26-B18A-2F13ED5B3D3F}" type="datetime1">
              <a:rPr lang="en-US" smtClean="0"/>
              <a:t>8/24/2012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2F31-5D4C-44CE-B15B-9E842516B87D}" type="datetime1">
              <a:rPr lang="en-US" smtClean="0"/>
              <a:t>8/24/2012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7892-56AF-4DDD-9EB1-F92BFB9B7D78}" type="datetime1">
              <a:rPr lang="en-US" smtClean="0"/>
              <a:t>8/24/2012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Centaur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8E2E-F9C4-4885-9926-4D52D73A71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4.png"/><Relationship Id="rId7" Type="http://schemas.openxmlformats.org/officeDocument/2006/relationships/image" Target="../media/image2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5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8.png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8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18.jpe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4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520" y="3068960"/>
            <a:ext cx="8640960" cy="1800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Rajalakshmi </a:t>
            </a:r>
            <a:r>
              <a:rPr lang="en-US" i="1" dirty="0" err="1" smtClean="0">
                <a:solidFill>
                  <a:schemeClr val="tx1"/>
                </a:solidFill>
              </a:rPr>
              <a:t>Nandakumar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Krishna Kant Chintalapudi 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Venkat Padmanabhan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3528" y="764704"/>
            <a:ext cx="8280920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134672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Centaur : Locating Devices in an Office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b="1" i="1" dirty="0" smtClean="0">
                <a:solidFill>
                  <a:schemeClr val="bg1"/>
                </a:solidFill>
              </a:rPr>
              <a:t>nvironment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517232"/>
            <a:ext cx="2448272" cy="750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62886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INDIA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37"/>
          <p:cNvGrpSpPr/>
          <p:nvPr/>
        </p:nvGrpSpPr>
        <p:grpSpPr>
          <a:xfrm>
            <a:off x="1187624" y="174912"/>
            <a:ext cx="6616321" cy="949832"/>
            <a:chOff x="6266" y="868589"/>
            <a:chExt cx="4925774" cy="949832"/>
          </a:xfrm>
        </p:grpSpPr>
        <p:sp>
          <p:nvSpPr>
            <p:cNvPr id="26" name="Rounded Rectangle 25"/>
            <p:cNvSpPr/>
            <p:nvPr/>
          </p:nvSpPr>
          <p:spPr>
            <a:xfrm>
              <a:off x="6266" y="868589"/>
              <a:ext cx="4925774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948" y="972035"/>
              <a:ext cx="4719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Related Work : WiFi Localization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60128" y="1268760"/>
            <a:ext cx="8404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Schemes like </a:t>
            </a:r>
            <a:r>
              <a:rPr lang="en-US" sz="2800" b="1" dirty="0" smtClean="0">
                <a:solidFill>
                  <a:srgbClr val="FF0000"/>
                </a:solidFill>
              </a:rPr>
              <a:t>Radar, Horus </a:t>
            </a:r>
            <a:r>
              <a:rPr lang="en-US" sz="2800" dirty="0" smtClean="0"/>
              <a:t>constructs RF maps by fingerprinting every location and use it to localize devices.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 smtClean="0"/>
              <a:t>Requires huge effort to construct database.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Schemes like </a:t>
            </a:r>
            <a:r>
              <a:rPr lang="en-US" sz="2800" b="1" dirty="0" smtClean="0">
                <a:solidFill>
                  <a:srgbClr val="FF0000"/>
                </a:solidFill>
              </a:rPr>
              <a:t>EZ</a:t>
            </a:r>
            <a:r>
              <a:rPr lang="en-US" sz="2800" dirty="0" smtClean="0"/>
              <a:t> that use RF propagation model to localize devices.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 smtClean="0"/>
              <a:t>Accuracy is low compared to the above schemes.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19" y="1066463"/>
            <a:ext cx="4597526" cy="5328591"/>
          </a:xfrm>
          <a:prstGeom prst="rect">
            <a:avLst/>
          </a:prstGeom>
        </p:spPr>
      </p:pic>
      <p:grpSp>
        <p:nvGrpSpPr>
          <p:cNvPr id="72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73" name="Rounded Rectangle 72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4879" y="941468"/>
              <a:ext cx="578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How Well Does WiFi Localization Work?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464"/>
            <a:ext cx="4294954" cy="43195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sp>
        <p:nvSpPr>
          <p:cNvPr id="13" name="TextBox 12"/>
          <p:cNvSpPr txBox="1"/>
          <p:nvPr/>
        </p:nvSpPr>
        <p:spPr>
          <a:xfrm>
            <a:off x="5739187" y="601199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Error in m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98886" y="3414675"/>
            <a:ext cx="129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CDF in %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6516215" y="1221408"/>
            <a:ext cx="1095179" cy="50405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5250" y="1974709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Tail error is high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94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1259632" y="1295288"/>
            <a:ext cx="5976664" cy="4006113"/>
            <a:chOff x="289840" y="868589"/>
            <a:chExt cx="8348032" cy="1825996"/>
          </a:xfrm>
        </p:grpSpPr>
        <p:sp>
          <p:nvSpPr>
            <p:cNvPr id="6" name="Rounded Rectangle 5"/>
            <p:cNvSpPr/>
            <p:nvPr/>
          </p:nvSpPr>
          <p:spPr>
            <a:xfrm>
              <a:off x="289840" y="868589"/>
              <a:ext cx="8348032" cy="182599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0276" y="1129260"/>
              <a:ext cx="5427160" cy="1304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How does Centaur solve these problems by fusing WiFi and Acoustic Localization ? 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4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/>
          <p:nvPr/>
        </p:nvGrpSpPr>
        <p:grpSpPr>
          <a:xfrm>
            <a:off x="84920" y="117150"/>
            <a:ext cx="8923110" cy="949314"/>
            <a:chOff x="144015" y="869107"/>
            <a:chExt cx="6643152" cy="949314"/>
          </a:xfrm>
        </p:grpSpPr>
        <p:sp>
          <p:nvSpPr>
            <p:cNvPr id="5" name="Rounded Rectangle 4"/>
            <p:cNvSpPr/>
            <p:nvPr/>
          </p:nvSpPr>
          <p:spPr>
            <a:xfrm>
              <a:off x="144015" y="869107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2711" y="972035"/>
              <a:ext cx="3004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b="1" dirty="0" smtClean="0">
                  <a:solidFill>
                    <a:schemeClr val="bg1"/>
                  </a:solidFill>
                </a:rPr>
                <a:t>Coverage in Centaur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5206" y="1579068"/>
            <a:ext cx="1858548" cy="1833022"/>
            <a:chOff x="855206" y="1579068"/>
            <a:chExt cx="1858548" cy="1833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154" y="2672950"/>
              <a:ext cx="990600" cy="7391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06" y="1579068"/>
              <a:ext cx="674370" cy="6115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67832" y="2178413"/>
              <a:ext cx="642938" cy="64293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585660" y="1556792"/>
            <a:ext cx="1858548" cy="1833022"/>
            <a:chOff x="855206" y="1579068"/>
            <a:chExt cx="1858548" cy="1833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154" y="2672950"/>
              <a:ext cx="990600" cy="7391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06" y="1579068"/>
              <a:ext cx="674370" cy="61150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67832" y="2178413"/>
              <a:ext cx="642938" cy="642938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066124"/>
            <a:ext cx="990600" cy="7391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40" y="5910710"/>
            <a:ext cx="674370" cy="611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6818">
            <a:off x="4803524" y="5589241"/>
            <a:ext cx="642938" cy="642938"/>
          </a:xfrm>
          <a:prstGeom prst="rect">
            <a:avLst/>
          </a:prstGeom>
        </p:spPr>
      </p:pic>
      <p:pic>
        <p:nvPicPr>
          <p:cNvPr id="21" name="Picture 4" descr="C:\Users\t-argu\Documents\pic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84" y="3303961"/>
            <a:ext cx="1316661" cy="106114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843808" y="3303961"/>
            <a:ext cx="600673" cy="34106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64514" y="4509120"/>
            <a:ext cx="20809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54693" y="3161295"/>
            <a:ext cx="486532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58" y="4011897"/>
            <a:ext cx="1331149" cy="99444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293751" y="2253089"/>
            <a:ext cx="130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Device with speaker and </a:t>
            </a:r>
            <a:r>
              <a:rPr lang="en-US" b="1" dirty="0" err="1" smtClean="0"/>
              <a:t>mic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24994" y="4869160"/>
            <a:ext cx="1724453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048369" y="4111612"/>
            <a:ext cx="1801078" cy="10947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228184" y="3357352"/>
            <a:ext cx="685074" cy="65454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50628" y="5085184"/>
            <a:ext cx="130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Device with only speaker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3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7150"/>
            <a:ext cx="8923110" cy="949314"/>
            <a:chOff x="144015" y="869107"/>
            <a:chExt cx="6643152" cy="949314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9107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2711" y="972035"/>
              <a:ext cx="3004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b="1" dirty="0" smtClean="0">
                  <a:solidFill>
                    <a:schemeClr val="bg1"/>
                  </a:solidFill>
                </a:rPr>
                <a:t>Coverage in Centaur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01" y="2809398"/>
            <a:ext cx="990600" cy="739140"/>
          </a:xfrm>
          <a:prstGeom prst="rect">
            <a:avLst/>
          </a:prstGeom>
        </p:spPr>
      </p:pic>
      <p:pic>
        <p:nvPicPr>
          <p:cNvPr id="40" name="Picture 39" descr="C:\Users\t-argu\Documents\pics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46" y="3970088"/>
            <a:ext cx="937523" cy="9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47" y="2451781"/>
            <a:ext cx="990600" cy="739140"/>
          </a:xfrm>
          <a:prstGeom prst="rect">
            <a:avLst/>
          </a:prstGeom>
        </p:spPr>
      </p:pic>
      <p:pic>
        <p:nvPicPr>
          <p:cNvPr id="43" name="Picture 42" descr="C:\Users\padmanab\AppData\Local\Microsoft\Windows\Temporary Internet Files\Content.IE5\7E0GMGKI\MC90043157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12" y="3634739"/>
            <a:ext cx="952381" cy="95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C:\Users\t-argu\Documents\pics\us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7362">
            <a:off x="6731758" y="4322613"/>
            <a:ext cx="627641" cy="62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" y="1579068"/>
            <a:ext cx="674370" cy="6115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47" y="1731468"/>
            <a:ext cx="674370" cy="61150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" y="4048708"/>
            <a:ext cx="674370" cy="61150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7832" y="2178413"/>
            <a:ext cx="642938" cy="6429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611">
            <a:off x="2322172" y="2433307"/>
            <a:ext cx="642938" cy="6429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01269" y="3549786"/>
            <a:ext cx="642938" cy="642938"/>
          </a:xfrm>
          <a:prstGeom prst="rect">
            <a:avLst/>
          </a:prstGeom>
        </p:spPr>
      </p:pic>
      <p:sp>
        <p:nvSpPr>
          <p:cNvPr id="62" name="TextBox 23"/>
          <p:cNvSpPr txBox="1"/>
          <p:nvPr/>
        </p:nvSpPr>
        <p:spPr>
          <a:xfrm>
            <a:off x="214556" y="301479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WiFi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258366" y="2735490"/>
            <a:ext cx="1960857" cy="1657370"/>
            <a:chOff x="2455134" y="2835862"/>
            <a:chExt cx="1960857" cy="165737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10481">
              <a:off x="2986539" y="2835862"/>
              <a:ext cx="891320" cy="71960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49489">
              <a:off x="2455134" y="3773625"/>
              <a:ext cx="891320" cy="719607"/>
            </a:xfrm>
            <a:prstGeom prst="rect">
              <a:avLst/>
            </a:prstGeom>
          </p:spPr>
        </p:pic>
        <p:sp>
          <p:nvSpPr>
            <p:cNvPr id="55" name="TextBox 25"/>
            <p:cNvSpPr txBox="1"/>
            <p:nvPr/>
          </p:nvSpPr>
          <p:spPr>
            <a:xfrm>
              <a:off x="2525730" y="341796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Acoustic ranging</a:t>
              </a:r>
            </a:p>
          </p:txBody>
        </p:sp>
      </p:grpSp>
      <p:sp>
        <p:nvSpPr>
          <p:cNvPr id="48" name="TextBox 29"/>
          <p:cNvSpPr txBox="1"/>
          <p:nvPr/>
        </p:nvSpPr>
        <p:spPr>
          <a:xfrm>
            <a:off x="6601869" y="48407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Secondary localization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peripherals</a:t>
            </a:r>
            <a:r>
              <a:rPr lang="en-US" noProof="0" dirty="0">
                <a:solidFill>
                  <a:sysClr val="windowText" lastClr="000000"/>
                </a:solidFill>
                <a:latin typeface="Arial"/>
              </a:rPr>
              <a:t>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47" y="4325469"/>
            <a:ext cx="990600" cy="73914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58076">
            <a:off x="4921671" y="3165882"/>
            <a:ext cx="891320" cy="71960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1136">
            <a:off x="4100815" y="4480992"/>
            <a:ext cx="891320" cy="71960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060103" y="4952850"/>
            <a:ext cx="135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Devices with only speaker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43808" y="5013176"/>
            <a:ext cx="135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Devices with speaker and </a:t>
            </a:r>
            <a:r>
              <a:rPr lang="en-US" dirty="0" err="1" smtClean="0"/>
              <a:t>mic.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561593" y="1065510"/>
            <a:ext cx="153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Devices with WiFi ,speaker and </a:t>
            </a:r>
            <a:r>
              <a:rPr lang="en-US" dirty="0" err="1" smtClean="0"/>
              <a:t>mic.</a:t>
            </a:r>
            <a:endParaRPr lang="en-US" dirty="0"/>
          </a:p>
        </p:txBody>
      </p:sp>
      <p:sp>
        <p:nvSpPr>
          <p:cNvPr id="71" name="TextBox 25"/>
          <p:cNvSpPr txBox="1"/>
          <p:nvPr/>
        </p:nvSpPr>
        <p:spPr>
          <a:xfrm>
            <a:off x="4288891" y="3822761"/>
            <a:ext cx="134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Arial"/>
              </a:rPr>
              <a:t>Distance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22943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8" grpId="0"/>
      <p:bldP spid="68" grpId="0"/>
      <p:bldP spid="69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60" y="809961"/>
            <a:ext cx="823832" cy="818839"/>
          </a:xfrm>
          <a:prstGeom prst="rect">
            <a:avLst/>
          </a:prstGeom>
        </p:spPr>
      </p:pic>
      <p:grpSp>
        <p:nvGrpSpPr>
          <p:cNvPr id="31" name="Group 37"/>
          <p:cNvGrpSpPr/>
          <p:nvPr/>
        </p:nvGrpSpPr>
        <p:grpSpPr>
          <a:xfrm>
            <a:off x="1575730" y="188640"/>
            <a:ext cx="6431296" cy="936104"/>
            <a:chOff x="144015" y="882317"/>
            <a:chExt cx="4788025" cy="936104"/>
          </a:xfrm>
        </p:grpSpPr>
        <p:sp>
          <p:nvSpPr>
            <p:cNvPr id="32" name="Rounded Rectangle 31"/>
            <p:cNvSpPr/>
            <p:nvPr/>
          </p:nvSpPr>
          <p:spPr>
            <a:xfrm>
              <a:off x="144015" y="882317"/>
              <a:ext cx="4261181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36" y="972035"/>
              <a:ext cx="2963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Accuracy in Centaur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25985"/>
            <a:ext cx="823832" cy="8188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6" y="5735755"/>
            <a:ext cx="823832" cy="81883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5656" y="5232366"/>
            <a:ext cx="785434" cy="8609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84" y="5767535"/>
            <a:ext cx="823832" cy="8188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82" y="5850521"/>
            <a:ext cx="823832" cy="81883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6506">
            <a:off x="1881019" y="1450119"/>
            <a:ext cx="785434" cy="8609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643">
            <a:off x="4609876" y="1563359"/>
            <a:ext cx="785434" cy="8609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06854">
            <a:off x="4319881" y="5246233"/>
            <a:ext cx="785434" cy="8609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001">
            <a:off x="6683672" y="1438250"/>
            <a:ext cx="785434" cy="86093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2122">
            <a:off x="7205642" y="5261984"/>
            <a:ext cx="785434" cy="860930"/>
          </a:xfrm>
          <a:prstGeom prst="rect">
            <a:avLst/>
          </a:prstGeom>
        </p:spPr>
      </p:pic>
      <p:pic>
        <p:nvPicPr>
          <p:cNvPr id="68" name="Picture 6" descr="C:\Users\t-argu\Documents\pics\lap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04" y="4005064"/>
            <a:ext cx="915236" cy="6870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C:\Users\t-argu\Documents\pics\lap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915236" cy="6870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46" y="1124744"/>
            <a:ext cx="823832" cy="8188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555776" y="4653136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111550" y="471063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sz="3200" b="1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395537" y="2276872"/>
            <a:ext cx="8760256" cy="1547787"/>
            <a:chOff x="395537" y="2313262"/>
            <a:chExt cx="8760256" cy="15477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95537" y="3861048"/>
              <a:ext cx="82809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1163508" y="2444779"/>
              <a:ext cx="2385866" cy="1416270"/>
              <a:chOff x="1163508" y="2444779"/>
              <a:chExt cx="2385866" cy="141627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1341242" y="3145656"/>
                <a:ext cx="0" cy="71539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547664" y="2895916"/>
                <a:ext cx="0" cy="96513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1763688" y="2708920"/>
                <a:ext cx="11984" cy="1152128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1979712" y="2574872"/>
                <a:ext cx="0" cy="127166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181222" y="2574872"/>
                <a:ext cx="0" cy="127166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368780" y="2444779"/>
                <a:ext cx="0" cy="1401755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555776" y="2708920"/>
                <a:ext cx="0" cy="112310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742772" y="2924944"/>
                <a:ext cx="0" cy="907076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944282" y="2924944"/>
                <a:ext cx="0" cy="936105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3131840" y="3210703"/>
                <a:ext cx="0" cy="650345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333350" y="3270470"/>
                <a:ext cx="0" cy="57606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3549374" y="3503352"/>
                <a:ext cx="0" cy="34318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1163508" y="3284984"/>
                <a:ext cx="0" cy="547036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5364088" y="2444779"/>
              <a:ext cx="2592288" cy="1416270"/>
              <a:chOff x="5364088" y="2444779"/>
              <a:chExt cx="2592288" cy="1416270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5748244" y="3145656"/>
                <a:ext cx="0" cy="71539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5954666" y="2924944"/>
                <a:ext cx="20491" cy="93610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6170690" y="2924944"/>
                <a:ext cx="26910" cy="936105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6386714" y="2708920"/>
                <a:ext cx="0" cy="113761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588224" y="2444779"/>
                <a:ext cx="0" cy="1401755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6775782" y="2708920"/>
                <a:ext cx="0" cy="113761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6962778" y="2895916"/>
                <a:ext cx="0" cy="93610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7149774" y="3210703"/>
                <a:ext cx="0" cy="621317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351284" y="3392996"/>
                <a:ext cx="0" cy="46805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7538842" y="3270470"/>
                <a:ext cx="0" cy="590578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7740352" y="3068960"/>
                <a:ext cx="0" cy="77757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7956376" y="3363968"/>
                <a:ext cx="0" cy="482566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364088" y="3363968"/>
                <a:ext cx="0" cy="46805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570510" y="3145656"/>
                <a:ext cx="3346" cy="68636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2691083" y="2313262"/>
              <a:ext cx="2135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P(</a:t>
              </a:r>
              <a:r>
                <a:rPr lang="en-US" sz="2800" b="1" dirty="0" err="1" smtClean="0"/>
                <a:t>x</a:t>
              </a:r>
              <a:r>
                <a:rPr lang="en-US" sz="2800" b="1" baseline="-25000" dirty="0" err="1" smtClean="0"/>
                <a:t>A</a:t>
              </a:r>
              <a:r>
                <a:rPr lang="en-US" sz="2800" b="1" dirty="0" smtClean="0"/>
                <a:t> |  </a:t>
              </a:r>
              <a:r>
                <a:rPr lang="en-US" sz="2800" b="1" dirty="0" err="1" smtClean="0"/>
                <a:t>WiFi</a:t>
              </a:r>
              <a:r>
                <a:rPr lang="en-US" sz="2800" b="1" baseline="-25000" dirty="0" err="1"/>
                <a:t>A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20272" y="2348880"/>
              <a:ext cx="2135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P(</a:t>
              </a:r>
              <a:r>
                <a:rPr lang="en-US" sz="2800" b="1" dirty="0" err="1" smtClean="0"/>
                <a:t>x</a:t>
              </a:r>
              <a:r>
                <a:rPr lang="en-US" sz="2800" b="1" baseline="-25000" dirty="0" err="1" smtClean="0"/>
                <a:t>B</a:t>
              </a:r>
              <a:r>
                <a:rPr lang="en-US" sz="2800" b="1" dirty="0" smtClean="0"/>
                <a:t> |  </a:t>
              </a:r>
              <a:r>
                <a:rPr lang="en-US" sz="2800" b="1" dirty="0" err="1" smtClean="0"/>
                <a:t>WiFi</a:t>
              </a:r>
              <a:r>
                <a:rPr lang="en-US" sz="2800" b="1" baseline="-25000" dirty="0" err="1" smtClean="0"/>
                <a:t>B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13338" y="4166326"/>
            <a:ext cx="2682798" cy="927569"/>
            <a:chOff x="3113338" y="4166326"/>
            <a:chExt cx="2682798" cy="9275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3113338" y="4166326"/>
              <a:ext cx="2682798" cy="671335"/>
              <a:chOff x="3113338" y="4166326"/>
              <a:chExt cx="2682798" cy="671335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077" y="4166326"/>
                <a:ext cx="1480705" cy="616406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379462" y="4221255"/>
                <a:ext cx="1361293" cy="616406"/>
              </a:xfrm>
              <a:prstGeom prst="rect">
                <a:avLst/>
              </a:prstGeom>
            </p:spPr>
          </p:pic>
          <p:cxnSp>
            <p:nvCxnSpPr>
              <p:cNvPr id="135" name="Straight Arrow Connector 134"/>
              <p:cNvCxnSpPr/>
              <p:nvPr/>
            </p:nvCxnSpPr>
            <p:spPr>
              <a:xfrm>
                <a:off x="3113338" y="4474529"/>
                <a:ext cx="2682798" cy="5492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4208765" y="4509120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AB</a:t>
              </a:r>
              <a:endParaRPr lang="en-US" sz="32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9652" y="1772254"/>
            <a:ext cx="8989192" cy="2059766"/>
            <a:chOff x="23961" y="1801284"/>
            <a:chExt cx="8989192" cy="2059766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395537" y="3861048"/>
              <a:ext cx="82809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2732567" y="2449844"/>
              <a:ext cx="816807" cy="1411206"/>
              <a:chOff x="2732567" y="2449844"/>
              <a:chExt cx="816807" cy="1411206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H="1" flipV="1">
                <a:off x="2732567" y="3277062"/>
                <a:ext cx="10205" cy="554958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2934077" y="3061038"/>
                <a:ext cx="10206" cy="800012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131840" y="2828560"/>
                <a:ext cx="0" cy="1032489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 flipV="1">
                <a:off x="3323145" y="2449844"/>
                <a:ext cx="10205" cy="139669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3539169" y="2887994"/>
                <a:ext cx="10205" cy="95854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5364088" y="2427563"/>
              <a:ext cx="809852" cy="1433487"/>
              <a:chOff x="5364088" y="2427563"/>
              <a:chExt cx="809852" cy="1433487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5748244" y="2887994"/>
                <a:ext cx="0" cy="97305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5944461" y="2427563"/>
                <a:ext cx="10205" cy="1433486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6170690" y="2887994"/>
                <a:ext cx="3250" cy="973056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5364088" y="3385460"/>
                <a:ext cx="0" cy="446560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5570510" y="3182306"/>
                <a:ext cx="21799" cy="649714"/>
              </a:xfrm>
              <a:prstGeom prst="line">
                <a:avLst/>
              </a:prstGeom>
              <a:ln w="5715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23961" y="1854690"/>
              <a:ext cx="3832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P(</a:t>
              </a:r>
              <a:r>
                <a:rPr lang="en-US" sz="2800" b="1" dirty="0" err="1" smtClean="0"/>
                <a:t>x</a:t>
              </a:r>
              <a:r>
                <a:rPr lang="en-US" sz="2800" b="1" baseline="-25000" dirty="0" err="1" smtClean="0"/>
                <a:t>A</a:t>
              </a:r>
              <a:r>
                <a:rPr lang="en-US" sz="2800" b="1" dirty="0" smtClean="0"/>
                <a:t> |  </a:t>
              </a:r>
              <a:r>
                <a:rPr lang="en-US" sz="2800" b="1" dirty="0" err="1" smtClean="0"/>
                <a:t>WiFi</a:t>
              </a:r>
              <a:r>
                <a:rPr lang="en-US" sz="2800" b="1" baseline="-25000" dirty="0" err="1" smtClean="0"/>
                <a:t>A</a:t>
              </a:r>
              <a:r>
                <a:rPr lang="en-US" sz="2800" b="1" dirty="0"/>
                <a:t> </a:t>
              </a:r>
              <a:r>
                <a:rPr lang="en-US" sz="2800" b="1" dirty="0" smtClean="0"/>
                <a:t>,</a:t>
              </a:r>
              <a:r>
                <a:rPr lang="en-US" sz="2800" b="1" dirty="0" err="1" smtClean="0"/>
                <a:t>WiFi</a:t>
              </a:r>
              <a:r>
                <a:rPr lang="en-US" sz="2800" b="1" baseline="-25000" dirty="0" err="1"/>
                <a:t>B</a:t>
              </a:r>
              <a:r>
                <a:rPr lang="en-US" sz="2800" b="1" dirty="0" smtClean="0"/>
                <a:t> , </a:t>
              </a:r>
              <a:r>
                <a:rPr lang="en-US" sz="2800" b="1" dirty="0" err="1" smtClean="0"/>
                <a:t>d</a:t>
              </a:r>
              <a:r>
                <a:rPr lang="en-US" sz="2800" b="1" baseline="-25000" dirty="0" err="1" smtClean="0"/>
                <a:t>AB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81875" y="1801284"/>
              <a:ext cx="3731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P(</a:t>
              </a:r>
              <a:r>
                <a:rPr lang="en-US" sz="2800" b="1" dirty="0" err="1" smtClean="0"/>
                <a:t>x</a:t>
              </a:r>
              <a:r>
                <a:rPr lang="en-US" sz="2800" b="1" baseline="-25000" dirty="0" err="1" smtClean="0"/>
                <a:t>B</a:t>
              </a:r>
              <a:r>
                <a:rPr lang="en-US" sz="2800" b="1" dirty="0" smtClean="0"/>
                <a:t> |</a:t>
              </a:r>
              <a:r>
                <a:rPr lang="en-US" sz="2800" b="1" dirty="0"/>
                <a:t> </a:t>
              </a:r>
              <a:r>
                <a:rPr lang="en-US" sz="2800" b="1" dirty="0" err="1"/>
                <a:t>WiFi</a:t>
              </a:r>
              <a:r>
                <a:rPr lang="en-US" sz="2800" b="1" baseline="-25000" dirty="0" err="1"/>
                <a:t>A</a:t>
              </a:r>
              <a:r>
                <a:rPr lang="en-US" sz="2800" b="1" dirty="0"/>
                <a:t> ,</a:t>
              </a:r>
              <a:r>
                <a:rPr lang="en-US" sz="2800" b="1" dirty="0" err="1" smtClean="0"/>
                <a:t>WiFi</a:t>
              </a:r>
              <a:r>
                <a:rPr lang="en-US" sz="2800" b="1" baseline="-25000" dirty="0" err="1"/>
                <a:t>B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, </a:t>
              </a:r>
              <a:r>
                <a:rPr lang="en-US" sz="2800" b="1" dirty="0" err="1"/>
                <a:t>d</a:t>
              </a:r>
              <a:r>
                <a:rPr lang="en-US" sz="2800" b="1" baseline="-25000" dirty="0" err="1"/>
                <a:t>AB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5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2267744" y="131664"/>
            <a:ext cx="4248474" cy="792088"/>
            <a:chOff x="1769102" y="883621"/>
            <a:chExt cx="3162940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1769102" y="883621"/>
              <a:ext cx="3162940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2412" y="985834"/>
              <a:ext cx="16709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Challenges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87624" y="1412775"/>
            <a:ext cx="5886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i="1" dirty="0">
                <a:solidFill>
                  <a:srgbClr val="FF0000"/>
                </a:solidFill>
              </a:rPr>
              <a:t>Acoustic ranging in cluttered office environments</a:t>
            </a:r>
            <a:r>
              <a:rPr lang="en-US" sz="3200" b="1" i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i="1" dirty="0"/>
              <a:t>Accommodating speaker-only (“deaf”) </a:t>
            </a:r>
            <a:r>
              <a:rPr lang="en-US" sz="3200" i="1" dirty="0" smtClean="0"/>
              <a:t>devices.</a:t>
            </a:r>
          </a:p>
          <a:p>
            <a:pPr marL="514350" indent="-514350">
              <a:buFont typeface="+mj-lt"/>
              <a:buAutoNum type="arabicPeriod"/>
            </a:pPr>
            <a:endParaRPr lang="en-US" sz="3200" i="1" dirty="0"/>
          </a:p>
          <a:p>
            <a:pPr marL="514350" indent="-514350">
              <a:buFont typeface="+mj-lt"/>
              <a:buAutoNum type="arabicPeriod"/>
            </a:pPr>
            <a:r>
              <a:rPr lang="en-US" sz="3200" i="1" dirty="0"/>
              <a:t>Fusing WiFi and Acoustic Localization using Bayesian Inference.</a:t>
            </a:r>
          </a:p>
          <a:p>
            <a:pPr marL="514350" indent="-514350">
              <a:buFont typeface="+mj-lt"/>
              <a:buAutoNum type="arabicPeriod"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01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65871" y="941467"/>
              <a:ext cx="436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bg1"/>
                  </a:solidFill>
                </a:rPr>
                <a:t>BeepBeep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 : Acoustic Ranging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4838" y="1052736"/>
            <a:ext cx="7845762" cy="1818935"/>
            <a:chOff x="764838" y="-457200"/>
            <a:chExt cx="7845762" cy="1818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8" y="163465"/>
              <a:ext cx="1527956" cy="107442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830" y="116009"/>
              <a:ext cx="584665" cy="58466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71495" y="743801"/>
              <a:ext cx="537211" cy="45096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153" y="287315"/>
              <a:ext cx="1527956" cy="107442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53200" y="-5018"/>
              <a:ext cx="584665" cy="58466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284594" y="599044"/>
              <a:ext cx="537211" cy="45096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6939" y="-457200"/>
              <a:ext cx="1698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Laptop A</a:t>
              </a:r>
              <a:endParaRPr lang="en-US" sz="3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562" y="-432375"/>
              <a:ext cx="1681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Laptop B</a:t>
              </a:r>
              <a:endParaRPr lang="en-US" sz="32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2942437" y="293676"/>
              <a:ext cx="35122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14800" y="-341531"/>
              <a:ext cx="915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/>
                <a:t>d</a:t>
              </a:r>
              <a:r>
                <a:rPr lang="en-US" sz="3600" b="1" baseline="-25000" dirty="0" err="1" smtClean="0"/>
                <a:t>AB</a:t>
              </a:r>
              <a:endParaRPr lang="en-US" sz="3600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887459" y="5917676"/>
            <a:ext cx="3896557" cy="1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235366" y="3458758"/>
            <a:ext cx="0" cy="2606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9552" y="5602117"/>
            <a:ext cx="367698" cy="48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87459" y="3873009"/>
            <a:ext cx="3785959" cy="870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692010" y="3873009"/>
            <a:ext cx="590004" cy="204466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28448" y="3873009"/>
            <a:ext cx="584490" cy="204466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214605" y="5828403"/>
            <a:ext cx="492223" cy="597687"/>
            <a:chOff x="1137356" y="2057400"/>
            <a:chExt cx="539044" cy="648944"/>
          </a:xfrm>
        </p:grpSpPr>
        <p:sp>
          <p:nvSpPr>
            <p:cNvPr id="72" name="TextBox 71"/>
            <p:cNvSpPr txBox="1"/>
            <p:nvPr/>
          </p:nvSpPr>
          <p:spPr>
            <a:xfrm>
              <a:off x="1137356" y="2209800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321826" y="2057400"/>
              <a:ext cx="354574" cy="648944"/>
              <a:chOff x="947870" y="2057400"/>
              <a:chExt cx="354574" cy="64894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973508" y="2057400"/>
                <a:ext cx="328936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baseline="-25000" dirty="0" smtClean="0"/>
                  <a:t>A</a:t>
                </a:r>
                <a:endParaRPr lang="en-US" sz="28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47870" y="2326753"/>
                <a:ext cx="328936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baseline="-25000" dirty="0" smtClean="0"/>
                  <a:t>A</a:t>
                </a:r>
                <a:endParaRPr lang="en-US" sz="2800" b="1" baseline="-25000" dirty="0"/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706828" y="5918893"/>
            <a:ext cx="0" cy="400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5159" y="3637039"/>
            <a:ext cx="353061" cy="48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211758" y="5880196"/>
            <a:ext cx="0" cy="400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79086" y="3465192"/>
            <a:ext cx="0" cy="400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807624" y="3130027"/>
            <a:ext cx="483441" cy="597687"/>
            <a:chOff x="1137356" y="2057400"/>
            <a:chExt cx="529426" cy="648944"/>
          </a:xfrm>
        </p:grpSpPr>
        <p:sp>
          <p:nvSpPr>
            <p:cNvPr id="68" name="TextBox 67"/>
            <p:cNvSpPr txBox="1"/>
            <p:nvPr/>
          </p:nvSpPr>
          <p:spPr>
            <a:xfrm>
              <a:off x="1137356" y="2209800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21826" y="2057400"/>
              <a:ext cx="344956" cy="648944"/>
              <a:chOff x="947870" y="2057400"/>
              <a:chExt cx="344956" cy="6489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973508" y="2057400"/>
                <a:ext cx="319318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baseline="-25000" dirty="0"/>
                  <a:t>B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47870" y="2326753"/>
                <a:ext cx="328936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baseline="-25000" dirty="0" smtClean="0"/>
                  <a:t>A</a:t>
                </a:r>
                <a:endParaRPr lang="en-US" sz="2800" b="1" baseline="-25000" dirty="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139952" y="6023863"/>
            <a:ext cx="353060" cy="42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4349642" y="5883500"/>
            <a:ext cx="323776" cy="597687"/>
            <a:chOff x="947870" y="2057400"/>
            <a:chExt cx="354574" cy="648944"/>
          </a:xfrm>
        </p:grpSpPr>
        <p:sp>
          <p:nvSpPr>
            <p:cNvPr id="66" name="TextBox 65"/>
            <p:cNvSpPr txBox="1"/>
            <p:nvPr/>
          </p:nvSpPr>
          <p:spPr>
            <a:xfrm>
              <a:off x="973508" y="2057400"/>
              <a:ext cx="328936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baseline="-25000" dirty="0" smtClean="0"/>
                <a:t>A</a:t>
              </a:r>
              <a:endParaRPr lang="en-US" sz="2800" b="1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870" y="2326753"/>
              <a:ext cx="319318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baseline="-25000" dirty="0"/>
                <a:t>B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3631695" y="3480934"/>
            <a:ext cx="0" cy="400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608936" y="3145769"/>
            <a:ext cx="483441" cy="597687"/>
            <a:chOff x="1137356" y="2057400"/>
            <a:chExt cx="529426" cy="648944"/>
          </a:xfrm>
        </p:grpSpPr>
        <p:sp>
          <p:nvSpPr>
            <p:cNvPr id="60" name="TextBox 59"/>
            <p:cNvSpPr txBox="1"/>
            <p:nvPr/>
          </p:nvSpPr>
          <p:spPr>
            <a:xfrm>
              <a:off x="1137356" y="2209800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21826" y="2057400"/>
              <a:ext cx="344956" cy="648944"/>
              <a:chOff x="947870" y="2057400"/>
              <a:chExt cx="344956" cy="64894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973508" y="2057400"/>
                <a:ext cx="319318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baseline="-25000" dirty="0"/>
                  <a:t>B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47870" y="2326753"/>
                <a:ext cx="328936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baseline="-25000" dirty="0" smtClean="0"/>
                  <a:t>B</a:t>
                </a:r>
                <a:endParaRPr lang="en-US" sz="2800" b="1" baseline="-25000" dirty="0"/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 flipV="1">
            <a:off x="1730505" y="6597352"/>
            <a:ext cx="2528341" cy="19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261195" y="3175417"/>
            <a:ext cx="148458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292794" y="3922882"/>
            <a:ext cx="9050" cy="20458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626846" y="3873009"/>
            <a:ext cx="9050" cy="20458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63688" y="6093296"/>
            <a:ext cx="584237" cy="0"/>
          </a:xfrm>
          <a:prstGeom prst="line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35896" y="6093296"/>
            <a:ext cx="584237" cy="0"/>
          </a:xfrm>
          <a:prstGeom prst="line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346945" y="4529039"/>
                <a:ext cx="4833567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𝑨𝑩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𝑵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𝑨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𝑵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𝑨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𝑵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𝑩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𝑵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𝑩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45" y="4529039"/>
                <a:ext cx="4833567" cy="6685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290063" y="5483390"/>
            <a:ext cx="4292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BeepBeep</a:t>
            </a:r>
            <a:r>
              <a:rPr lang="en-US" sz="2000" b="1" dirty="0" smtClean="0"/>
              <a:t> [</a:t>
            </a:r>
            <a:r>
              <a:rPr lang="en-US" sz="2000" b="1" dirty="0" err="1" smtClean="0"/>
              <a:t>Sensys</a:t>
            </a:r>
            <a:r>
              <a:rPr lang="en-US" sz="2000" b="1" dirty="0" smtClean="0"/>
              <a:t> 2007]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90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64" grpId="0"/>
      <p:bldP spid="10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5926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Determining the Onset of Acoustic Signal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7248" y="1052736"/>
            <a:ext cx="8563224" cy="1440160"/>
            <a:chOff x="300944" y="5301208"/>
            <a:chExt cx="8563224" cy="1440160"/>
          </a:xfrm>
        </p:grpSpPr>
        <p:grpSp>
          <p:nvGrpSpPr>
            <p:cNvPr id="84" name="Group 83"/>
            <p:cNvGrpSpPr/>
            <p:nvPr/>
          </p:nvGrpSpPr>
          <p:grpSpPr>
            <a:xfrm>
              <a:off x="300944" y="5301208"/>
              <a:ext cx="8563224" cy="1440160"/>
              <a:chOff x="300944" y="3284984"/>
              <a:chExt cx="8563224" cy="144016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44" y="3284984"/>
                <a:ext cx="8419208" cy="144016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2123" y="3564305"/>
                <a:ext cx="8472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i="1" dirty="0" smtClean="0">
                    <a:solidFill>
                      <a:schemeClr val="bg1"/>
                    </a:solidFill>
                  </a:rPr>
                  <a:t>Send a known signal – correlate at the receiver, find peak</a:t>
                </a:r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7748" y="4077072"/>
                <a:ext cx="824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i="1" dirty="0" smtClean="0">
                    <a:solidFill>
                      <a:schemeClr val="bg1"/>
                    </a:solidFill>
                  </a:rPr>
                  <a:t>Chirp/PN sequence have excellent auto correlation properties </a:t>
                </a:r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8847" y="545393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39" y="2708920"/>
            <a:ext cx="6338509" cy="39604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sp>
        <p:nvSpPr>
          <p:cNvPr id="9" name="TextBox 8"/>
          <p:cNvSpPr txBox="1"/>
          <p:nvPr/>
        </p:nvSpPr>
        <p:spPr>
          <a:xfrm>
            <a:off x="4932040" y="3140968"/>
            <a:ext cx="222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6m Line of Sight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03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7275" y="941467"/>
              <a:ext cx="5774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Effect of Multipath in Non-Line of Sight 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7248" y="1052736"/>
            <a:ext cx="8563224" cy="936104"/>
            <a:chOff x="300944" y="5301208"/>
            <a:chExt cx="8563224" cy="936104"/>
          </a:xfrm>
        </p:grpSpPr>
        <p:grpSp>
          <p:nvGrpSpPr>
            <p:cNvPr id="84" name="Group 83"/>
            <p:cNvGrpSpPr/>
            <p:nvPr/>
          </p:nvGrpSpPr>
          <p:grpSpPr>
            <a:xfrm>
              <a:off x="300944" y="5301208"/>
              <a:ext cx="8563224" cy="936104"/>
              <a:chOff x="300944" y="3284984"/>
              <a:chExt cx="8563224" cy="93610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44" y="3284984"/>
                <a:ext cx="8419208" cy="93610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2123" y="3564305"/>
                <a:ext cx="8472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i="1" dirty="0" smtClean="0">
                    <a:solidFill>
                      <a:schemeClr val="bg1"/>
                    </a:solidFill>
                  </a:rPr>
                  <a:t>The shortest path will be weaker than reflected paths</a:t>
                </a:r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8847" y="545393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7128792" cy="3578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sp>
        <p:nvSpPr>
          <p:cNvPr id="4" name="Oval 3"/>
          <p:cNvSpPr/>
          <p:nvPr/>
        </p:nvSpPr>
        <p:spPr>
          <a:xfrm>
            <a:off x="6372200" y="292494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3415"/>
            <a:ext cx="2095500" cy="131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91" y="3258827"/>
            <a:ext cx="1868383" cy="14368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45873" y="3163961"/>
            <a:ext cx="5246557" cy="3391070"/>
            <a:chOff x="1840577" y="1812656"/>
            <a:chExt cx="5545506" cy="4722184"/>
          </a:xfrm>
        </p:grpSpPr>
        <p:pic>
          <p:nvPicPr>
            <p:cNvPr id="1028" name="Picture 4" descr="C:\Users\t-argu\Documents\pics\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921" y="1812656"/>
              <a:ext cx="1643529" cy="174956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t-argu\Documents\pics\confused-ma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173" y="4643834"/>
              <a:ext cx="3058676" cy="189100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t-argu\Documents\pics\ap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5" t="4" r="-4582" b="67433"/>
            <a:stretch/>
          </p:blipFill>
          <p:spPr bwMode="auto">
            <a:xfrm rot="16846620">
              <a:off x="6756083" y="3126590"/>
              <a:ext cx="756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C:\Users\t-argu\Documents\pics\lap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577" y="3646730"/>
              <a:ext cx="2326006" cy="17462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t-argu\Documents\pics\windows-phone-7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0958" b="20958"/>
            <a:stretch/>
          </p:blipFill>
          <p:spPr bwMode="auto">
            <a:xfrm>
              <a:off x="3140966" y="2514590"/>
              <a:ext cx="1888138" cy="1728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06295" y="5382511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IT</a:t>
              </a:r>
              <a:endParaRPr lang="en-US" sz="3200" b="1" dirty="0"/>
            </a:p>
          </p:txBody>
        </p:sp>
        <p:pic>
          <p:nvPicPr>
            <p:cNvPr id="23" name="Picture 7" descr="C:\Users\t-argu\Documents\pics\usb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04286">
              <a:off x="2109304" y="5058007"/>
              <a:ext cx="626555" cy="62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loud 4"/>
            <p:cNvSpPr/>
            <p:nvPr/>
          </p:nvSpPr>
          <p:spPr>
            <a:xfrm>
              <a:off x="4699000" y="3646730"/>
              <a:ext cx="2195962" cy="1321200"/>
            </a:xfrm>
            <a:prstGeom prst="cloud">
              <a:avLst/>
            </a:prstGeom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Manual Tracking</a:t>
              </a:r>
              <a:endParaRPr lang="en-US" sz="2400" b="1" dirty="0"/>
            </a:p>
          </p:txBody>
        </p:sp>
      </p:grpSp>
      <p:grpSp>
        <p:nvGrpSpPr>
          <p:cNvPr id="30" name="Group 37"/>
          <p:cNvGrpSpPr/>
          <p:nvPr/>
        </p:nvGrpSpPr>
        <p:grpSpPr>
          <a:xfrm>
            <a:off x="899592" y="116632"/>
            <a:ext cx="7220952" cy="949832"/>
            <a:chOff x="144015" y="868589"/>
            <a:chExt cx="5375916" cy="949832"/>
          </a:xfrm>
        </p:grpSpPr>
        <p:sp>
          <p:nvSpPr>
            <p:cNvPr id="31" name="Rounded Rectangle 30"/>
            <p:cNvSpPr/>
            <p:nvPr/>
          </p:nvSpPr>
          <p:spPr>
            <a:xfrm>
              <a:off x="144015" y="868589"/>
              <a:ext cx="5375916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30014" y="941468"/>
              <a:ext cx="172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Motivation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3828" y="1087899"/>
            <a:ext cx="8892480" cy="17864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304039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Enterprises have a plethora of IT assets.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physical asset tracking and maintenance is vital for an enterprise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119" y="943524"/>
              <a:ext cx="5693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b="1" dirty="0" err="1" smtClean="0">
                  <a:solidFill>
                    <a:schemeClr val="bg1"/>
                  </a:solidFill>
                </a:rPr>
                <a:t>EchoBeep</a:t>
              </a:r>
              <a:r>
                <a:rPr lang="en-IN" sz="3600" b="1" dirty="0" smtClean="0">
                  <a:solidFill>
                    <a:schemeClr val="bg1"/>
                  </a:solidFill>
                </a:rPr>
                <a:t> – Acoustic Ranging for NLOS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8434906" cy="5112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1920" y="594850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 in </a:t>
            </a:r>
            <a:r>
              <a:rPr lang="en-US" sz="2400" b="1" dirty="0" err="1" smtClean="0"/>
              <a:t>ms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47004" y="345019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Correlation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5936" y="980728"/>
            <a:ext cx="8488063" cy="5594972"/>
            <a:chOff x="655936" y="980728"/>
            <a:chExt cx="8488063" cy="559497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36" y="980728"/>
              <a:ext cx="8488063" cy="54726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21566" y="3356992"/>
                  <a:ext cx="65788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𝑾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566" y="3356992"/>
                  <a:ext cx="657882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910879" y="6175590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Time in </a:t>
              </a:r>
              <a:r>
                <a:rPr lang="en-US" sz="2000" b="1" dirty="0" err="1" smtClean="0"/>
                <a:t>ms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3958" y="1196752"/>
            <a:ext cx="8462538" cy="5574045"/>
            <a:chOff x="573958" y="1196752"/>
            <a:chExt cx="8462538" cy="557404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58" y="1196752"/>
              <a:ext cx="8462538" cy="54726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396491" y="3597521"/>
                  <a:ext cx="42600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91" y="3597521"/>
                  <a:ext cx="4260085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3851920" y="637068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Time in </a:t>
              </a:r>
              <a:r>
                <a:rPr lang="en-US" sz="2000" b="1" dirty="0" err="1" smtClean="0"/>
                <a:t>ms</a:t>
              </a:r>
              <a:endParaRPr lang="en-US" sz="2000" b="1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6464"/>
            <a:ext cx="8434906" cy="57043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39952" y="640465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in </a:t>
            </a:r>
            <a:r>
              <a:rPr lang="en-US" sz="2000" b="1" dirty="0" err="1" smtClean="0"/>
              <a:t>ms</a:t>
            </a:r>
            <a:endParaRPr lang="en-US" sz="2000" b="1" dirty="0"/>
          </a:p>
        </p:txBody>
      </p:sp>
      <p:sp>
        <p:nvSpPr>
          <p:cNvPr id="23" name="Oval 22"/>
          <p:cNvSpPr/>
          <p:nvPr/>
        </p:nvSpPr>
        <p:spPr>
          <a:xfrm>
            <a:off x="7350046" y="1066464"/>
            <a:ext cx="576064" cy="49032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72000" y="3874776"/>
            <a:ext cx="576064" cy="49032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3838" y="941467"/>
              <a:ext cx="38973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Performance of </a:t>
              </a:r>
              <a:r>
                <a:rPr lang="en-US" sz="3600" b="1" dirty="0" err="1" smtClean="0">
                  <a:solidFill>
                    <a:schemeClr val="bg1"/>
                  </a:solidFill>
                </a:rPr>
                <a:t>EchoBeep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6912767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2267744" y="131664"/>
            <a:ext cx="4248474" cy="792088"/>
            <a:chOff x="1769102" y="883621"/>
            <a:chExt cx="3162940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1769102" y="883621"/>
              <a:ext cx="3162940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2412" y="985834"/>
              <a:ext cx="16709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Challenges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187624" y="1412775"/>
            <a:ext cx="5886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i="1" dirty="0"/>
              <a:t>Acoustic ranging in cluttered office environments</a:t>
            </a:r>
            <a:r>
              <a:rPr lang="en-US" sz="3200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i="1" dirty="0">
                <a:solidFill>
                  <a:srgbClr val="FF0000"/>
                </a:solidFill>
              </a:rPr>
              <a:t>Accommodating speaker-only (“deaf”) </a:t>
            </a:r>
            <a:r>
              <a:rPr lang="en-US" sz="3200" b="1" i="1" dirty="0" smtClean="0">
                <a:solidFill>
                  <a:srgbClr val="FF0000"/>
                </a:solidFill>
              </a:rPr>
              <a:t>devices.</a:t>
            </a:r>
          </a:p>
          <a:p>
            <a:pPr marL="514350" indent="-514350">
              <a:buFont typeface="+mj-lt"/>
              <a:buAutoNum type="arabicPeriod"/>
            </a:pPr>
            <a:endParaRPr lang="en-US" sz="3200" i="1" dirty="0"/>
          </a:p>
          <a:p>
            <a:pPr marL="514350" indent="-514350">
              <a:buFont typeface="+mj-lt"/>
              <a:buAutoNum type="arabicPeriod"/>
            </a:pPr>
            <a:r>
              <a:rPr lang="en-US" sz="3200" i="1" dirty="0"/>
              <a:t>Fusing WiFi and Acoustic Localization using Bayesian Inference.</a:t>
            </a:r>
          </a:p>
          <a:p>
            <a:pPr marL="514350" indent="-514350">
              <a:buFont typeface="+mj-lt"/>
              <a:buAutoNum type="arabicPeriod"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622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896" y="1059035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Devices like Desktops may have only Speakers.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EchoBeep</a:t>
            </a:r>
            <a:r>
              <a:rPr lang="en-US" sz="3200" dirty="0" smtClean="0"/>
              <a:t> can be applied only to devices that have both Speaker and Microphone.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7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8" name="Rounded Rectangle 7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7146" y="941467"/>
              <a:ext cx="4456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Locating Speaker Only Devices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896" y="3801814"/>
            <a:ext cx="7460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We find Distance Difference between devices and Use them to localize speaker only devices.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0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67846" y="116632"/>
            <a:ext cx="8946094" cy="949832"/>
            <a:chOff x="144015" y="868589"/>
            <a:chExt cx="6660265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298" y="972035"/>
              <a:ext cx="6445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bg1"/>
                  </a:solidFill>
                </a:rPr>
                <a:t>DeafBeep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 – Measuring Distance Differences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539552" y="5138193"/>
            <a:ext cx="5350064" cy="16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177717" y="2559642"/>
            <a:ext cx="0" cy="2843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45002" y="4759063"/>
            <a:ext cx="172712" cy="51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539552" y="3821620"/>
            <a:ext cx="5350064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7753" y="2935872"/>
            <a:ext cx="528186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8083" y="4731826"/>
            <a:ext cx="388465" cy="51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98083" y="3431273"/>
            <a:ext cx="376475" cy="51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8083" y="2523841"/>
            <a:ext cx="404951" cy="51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500944" y="5160645"/>
            <a:ext cx="0" cy="354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01722" y="2952204"/>
            <a:ext cx="545498" cy="223752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47943" y="2597736"/>
            <a:ext cx="0" cy="354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483903" y="2898919"/>
            <a:ext cx="594567" cy="2255588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08951" y="5154506"/>
            <a:ext cx="569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76219" y="2627521"/>
            <a:ext cx="0" cy="354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67420" y="5134042"/>
            <a:ext cx="0" cy="354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16671" y="2857847"/>
            <a:ext cx="257525" cy="95864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59781" y="2597736"/>
            <a:ext cx="0" cy="354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5213304" y="3803393"/>
            <a:ext cx="354573" cy="1357252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64761" y="5154506"/>
            <a:ext cx="0" cy="354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47908" y="1988840"/>
            <a:ext cx="559637" cy="739723"/>
            <a:chOff x="1057182" y="1937658"/>
            <a:chExt cx="735056" cy="908091"/>
          </a:xfrm>
        </p:grpSpPr>
        <p:sp>
          <p:nvSpPr>
            <p:cNvPr id="102" name="TextBox 101"/>
            <p:cNvSpPr txBox="1"/>
            <p:nvPr/>
          </p:nvSpPr>
          <p:spPr>
            <a:xfrm>
              <a:off x="1057182" y="2209800"/>
              <a:ext cx="559443" cy="63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N</a:t>
              </a:r>
              <a:endParaRPr lang="en-US" sz="3200" b="1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361982" y="1937658"/>
              <a:ext cx="430256" cy="838437"/>
              <a:chOff x="988026" y="1937658"/>
              <a:chExt cx="430256" cy="838437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988026" y="1937658"/>
                <a:ext cx="42952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A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002540" y="2318658"/>
                <a:ext cx="415742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B</a:t>
                </a: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575798" y="4406325"/>
            <a:ext cx="559637" cy="739723"/>
            <a:chOff x="1057182" y="1937658"/>
            <a:chExt cx="735057" cy="908091"/>
          </a:xfrm>
        </p:grpSpPr>
        <p:sp>
          <p:nvSpPr>
            <p:cNvPr id="98" name="TextBox 97"/>
            <p:cNvSpPr txBox="1"/>
            <p:nvPr/>
          </p:nvSpPr>
          <p:spPr>
            <a:xfrm>
              <a:off x="1057182" y="2209800"/>
              <a:ext cx="559443" cy="63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N</a:t>
              </a:r>
              <a:endParaRPr lang="en-US" sz="3200" b="1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361982" y="1937658"/>
              <a:ext cx="430257" cy="838437"/>
              <a:chOff x="988026" y="1937658"/>
              <a:chExt cx="430257" cy="83843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988026" y="1937658"/>
                <a:ext cx="41574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B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02540" y="2318658"/>
                <a:ext cx="41574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B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2940270" y="2050912"/>
            <a:ext cx="570129" cy="739723"/>
            <a:chOff x="1057182" y="1937658"/>
            <a:chExt cx="748837" cy="908091"/>
          </a:xfrm>
        </p:grpSpPr>
        <p:sp>
          <p:nvSpPr>
            <p:cNvPr id="94" name="TextBox 93"/>
            <p:cNvSpPr txBox="1"/>
            <p:nvPr/>
          </p:nvSpPr>
          <p:spPr>
            <a:xfrm>
              <a:off x="1057182" y="2209800"/>
              <a:ext cx="559443" cy="63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N</a:t>
              </a:r>
              <a:endParaRPr lang="en-US" sz="3200" b="1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361982" y="1937658"/>
              <a:ext cx="444037" cy="838437"/>
              <a:chOff x="988026" y="1937658"/>
              <a:chExt cx="444037" cy="838437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988026" y="1937658"/>
                <a:ext cx="42952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A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02540" y="2318658"/>
                <a:ext cx="42952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 smtClean="0"/>
                  <a:t>A</a:t>
                </a:r>
                <a:endParaRPr lang="en-US" sz="3200" b="1" baseline="-25000" dirty="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3305265" y="4406325"/>
            <a:ext cx="570130" cy="739723"/>
            <a:chOff x="1057182" y="1937658"/>
            <a:chExt cx="748838" cy="908091"/>
          </a:xfrm>
        </p:grpSpPr>
        <p:sp>
          <p:nvSpPr>
            <p:cNvPr id="90" name="TextBox 89"/>
            <p:cNvSpPr txBox="1"/>
            <p:nvPr/>
          </p:nvSpPr>
          <p:spPr>
            <a:xfrm>
              <a:off x="1057182" y="2209800"/>
              <a:ext cx="559443" cy="63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N</a:t>
              </a:r>
              <a:endParaRPr lang="en-US" sz="3200" b="1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61982" y="1937658"/>
              <a:ext cx="444038" cy="838437"/>
              <a:chOff x="988026" y="1937658"/>
              <a:chExt cx="444038" cy="83843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988026" y="1937658"/>
                <a:ext cx="41574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B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02540" y="2318658"/>
                <a:ext cx="429524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 smtClean="0"/>
                  <a:t>A</a:t>
                </a:r>
                <a:endParaRPr lang="en-US" sz="3200" b="1" baseline="-25000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929686" y="2112984"/>
            <a:ext cx="559079" cy="739723"/>
            <a:chOff x="1057182" y="1937658"/>
            <a:chExt cx="734323" cy="908091"/>
          </a:xfrm>
        </p:grpSpPr>
        <p:sp>
          <p:nvSpPr>
            <p:cNvPr id="86" name="TextBox 85"/>
            <p:cNvSpPr txBox="1"/>
            <p:nvPr/>
          </p:nvSpPr>
          <p:spPr>
            <a:xfrm>
              <a:off x="1057182" y="2209800"/>
              <a:ext cx="559443" cy="63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N</a:t>
              </a:r>
              <a:endParaRPr lang="en-US" sz="3200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361982" y="1937658"/>
              <a:ext cx="429523" cy="838437"/>
              <a:chOff x="988026" y="1937658"/>
              <a:chExt cx="429523" cy="838437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88026" y="1937658"/>
                <a:ext cx="42952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A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02540" y="2318658"/>
                <a:ext cx="403932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C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879631" y="4409643"/>
            <a:ext cx="550645" cy="739723"/>
            <a:chOff x="1057182" y="1937658"/>
            <a:chExt cx="723246" cy="908091"/>
          </a:xfrm>
        </p:grpSpPr>
        <p:sp>
          <p:nvSpPr>
            <p:cNvPr id="82" name="TextBox 81"/>
            <p:cNvSpPr txBox="1"/>
            <p:nvPr/>
          </p:nvSpPr>
          <p:spPr>
            <a:xfrm>
              <a:off x="1057182" y="2209800"/>
              <a:ext cx="559443" cy="63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N</a:t>
              </a:r>
              <a:endParaRPr lang="en-US" sz="32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361982" y="1937658"/>
              <a:ext cx="418446" cy="838437"/>
              <a:chOff x="988026" y="1937658"/>
              <a:chExt cx="418446" cy="83843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988026" y="1937658"/>
                <a:ext cx="415743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 smtClean="0"/>
                  <a:t>B</a:t>
                </a:r>
                <a:endParaRPr lang="en-US" sz="3200" b="1" baseline="-25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02540" y="2318658"/>
                <a:ext cx="403932" cy="45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baseline="-25000" dirty="0"/>
                  <a:t>C</a:t>
                </a:r>
              </a:p>
            </p:txBody>
          </p:sp>
        </p:grpSp>
      </p:grpSp>
      <p:cxnSp>
        <p:nvCxnSpPr>
          <p:cNvPr id="14" name="Straight Connector 13"/>
          <p:cNvCxnSpPr/>
          <p:nvPr/>
        </p:nvCxnSpPr>
        <p:spPr>
          <a:xfrm>
            <a:off x="1575798" y="5726045"/>
            <a:ext cx="3912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66121" y="2112984"/>
            <a:ext cx="3522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47943" y="2981990"/>
            <a:ext cx="0" cy="21786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48064" y="2996952"/>
            <a:ext cx="0" cy="21786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935046" y="2924944"/>
                <a:ext cx="3245466" cy="203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/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𝑨𝑩𝑪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𝑵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𝑨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𝑵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𝑩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𝑪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𝑩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𝑵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𝑩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46" y="2924944"/>
                <a:ext cx="3245466" cy="20383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575798" y="5311276"/>
            <a:ext cx="4714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08690" y="5373216"/>
            <a:ext cx="4714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935046" y="1257235"/>
            <a:ext cx="790497" cy="697031"/>
            <a:chOff x="764838" y="4251338"/>
            <a:chExt cx="2058657" cy="1121877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8" y="4298794"/>
              <a:ext cx="1527956" cy="107442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830" y="4251338"/>
              <a:ext cx="584665" cy="58466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71495" y="4879130"/>
              <a:ext cx="537211" cy="45096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8184192" y="1255678"/>
            <a:ext cx="686458" cy="655170"/>
            <a:chOff x="764838" y="4251338"/>
            <a:chExt cx="2058657" cy="1121877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8" y="4298794"/>
              <a:ext cx="1449783" cy="1074419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830" y="4251338"/>
              <a:ext cx="584665" cy="584665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71495" y="4879130"/>
              <a:ext cx="537211" cy="450960"/>
            </a:xfrm>
            <a:prstGeom prst="rect">
              <a:avLst/>
            </a:prstGeom>
          </p:spPr>
        </p:pic>
      </p:grpSp>
      <p:grpSp>
        <p:nvGrpSpPr>
          <p:cNvPr id="124" name="Group 123"/>
          <p:cNvGrpSpPr/>
          <p:nvPr/>
        </p:nvGrpSpPr>
        <p:grpSpPr>
          <a:xfrm>
            <a:off x="6960844" y="1583263"/>
            <a:ext cx="853512" cy="1059442"/>
            <a:chOff x="3058977" y="4696741"/>
            <a:chExt cx="1935861" cy="2102583"/>
          </a:xfrm>
        </p:grpSpPr>
        <p:pic>
          <p:nvPicPr>
            <p:cNvPr id="126" name="Picture 4" descr="C:\Users\t-argu\Documents\pics\serv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977" y="5049760"/>
              <a:ext cx="1643529" cy="174956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4696741"/>
              <a:ext cx="584665" cy="58466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008383" y="1952891"/>
            <a:ext cx="55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8119759" y="1835532"/>
            <a:ext cx="55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655048" y="2309733"/>
            <a:ext cx="55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67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9402" y="941467"/>
              <a:ext cx="3886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Performance of </a:t>
              </a:r>
              <a:r>
                <a:rPr lang="en-US" sz="3600" b="1" dirty="0" err="1" smtClean="0">
                  <a:solidFill>
                    <a:schemeClr val="bg1"/>
                  </a:solidFill>
                </a:rPr>
                <a:t>DeafBeep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149703" y="5497127"/>
            <a:ext cx="65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The uncertainty is maximum when distance difference is close to 0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583264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/>
          <p:cNvGrpSpPr/>
          <p:nvPr/>
        </p:nvGrpSpPr>
        <p:grpSpPr>
          <a:xfrm>
            <a:off x="2267744" y="131664"/>
            <a:ext cx="4248474" cy="792088"/>
            <a:chOff x="1769102" y="883621"/>
            <a:chExt cx="3162940" cy="792088"/>
          </a:xfrm>
        </p:grpSpPr>
        <p:sp>
          <p:nvSpPr>
            <p:cNvPr id="7" name="Rounded Rectangle 6"/>
            <p:cNvSpPr/>
            <p:nvPr/>
          </p:nvSpPr>
          <p:spPr>
            <a:xfrm>
              <a:off x="1769102" y="883621"/>
              <a:ext cx="3162940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2412" y="985834"/>
              <a:ext cx="16709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Challenges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448781" y="1340768"/>
            <a:ext cx="5886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i="1" dirty="0"/>
              <a:t>Acoustic ranging in cluttered office environments</a:t>
            </a:r>
            <a:r>
              <a:rPr lang="en-US" sz="3200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i="1" dirty="0"/>
              <a:t>Accommodating speaker-only (“deaf”) </a:t>
            </a:r>
            <a:r>
              <a:rPr lang="en-US" sz="3200" i="1" dirty="0" smtClean="0"/>
              <a:t>devices.</a:t>
            </a:r>
          </a:p>
          <a:p>
            <a:pPr marL="514350" indent="-514350">
              <a:buFont typeface="+mj-lt"/>
              <a:buAutoNum type="arabicPeriod"/>
            </a:pPr>
            <a:endParaRPr lang="en-US" sz="3200" i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i="1" dirty="0">
                <a:solidFill>
                  <a:srgbClr val="FF0000"/>
                </a:solidFill>
              </a:rPr>
              <a:t>Fusing WiFi and Acoustic Localization using Bayesian Inference.</a:t>
            </a:r>
          </a:p>
          <a:p>
            <a:pPr marL="514350" indent="-514350">
              <a:buFont typeface="+mj-lt"/>
              <a:buAutoNum type="arabicPeriod"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824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68" y="260648"/>
            <a:ext cx="7920880" cy="194421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Modeling Centaur as a Bayesian Graph</a:t>
            </a:r>
            <a:endParaRPr lang="en-IN" b="1" i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143" y="3236550"/>
            <a:ext cx="8505730" cy="2592288"/>
            <a:chOff x="316020" y="5281307"/>
            <a:chExt cx="4746800" cy="3456384"/>
          </a:xfrm>
        </p:grpSpPr>
        <p:grpSp>
          <p:nvGrpSpPr>
            <p:cNvPr id="6" name="Group 5"/>
            <p:cNvGrpSpPr/>
            <p:nvPr/>
          </p:nvGrpSpPr>
          <p:grpSpPr>
            <a:xfrm>
              <a:off x="316020" y="5281307"/>
              <a:ext cx="4746800" cy="3456384"/>
              <a:chOff x="316020" y="3265083"/>
              <a:chExt cx="4746800" cy="3456384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16020" y="3265083"/>
                <a:ext cx="4746800" cy="345638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2111" y="3607734"/>
                <a:ext cx="4454618" cy="2421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bg1"/>
                    </a:solidFill>
                  </a:rPr>
                  <a:t>Each measurement is modeled as a Bayesian Sub graph.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bg1"/>
                    </a:solidFill>
                  </a:rPr>
                  <a:t>All these sub graphs are put together to form a complete Bayesian graph.</a:t>
                </a:r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8847" y="545393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2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3404417" y="2090356"/>
            <a:ext cx="1553265" cy="705402"/>
          </a:xfrm>
          <a:prstGeom prst="ellipse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3956981" y="2135921"/>
            <a:ext cx="53091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r>
              <a:rPr lang="en-US" sz="2800" b="1" baseline="-25000" dirty="0" smtClean="0"/>
              <a:t>A</a:t>
            </a:r>
            <a:endParaRPr lang="en-US" sz="2800" b="1" baseline="-25000" dirty="0"/>
          </a:p>
        </p:txBody>
      </p:sp>
      <p:cxnSp>
        <p:nvCxnSpPr>
          <p:cNvPr id="14" name="Straight Arrow Connector 13"/>
          <p:cNvCxnSpPr>
            <a:endCxn id="12" idx="4"/>
          </p:cNvCxnSpPr>
          <p:nvPr/>
        </p:nvCxnSpPr>
        <p:spPr>
          <a:xfrm flipV="1">
            <a:off x="4178531" y="2795758"/>
            <a:ext cx="2518" cy="83365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04417" y="3629415"/>
            <a:ext cx="1553265" cy="705402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3934499" y="3714544"/>
            <a:ext cx="526106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 smtClean="0"/>
              <a:t>A</a:t>
            </a:r>
            <a:endParaRPr lang="en-US" sz="2800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207" y="2343109"/>
            <a:ext cx="184731" cy="3795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rtlCol="0">
            <a:spAutoFit/>
          </a:bodyPr>
          <a:lstStyle/>
          <a:p>
            <a:endParaRPr lang="en-US" sz="28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7784" y="1522954"/>
            <a:ext cx="297068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P(R</a:t>
            </a:r>
            <a:r>
              <a:rPr lang="en-US" sz="2800" b="1" baseline="-25000" dirty="0" smtClean="0"/>
              <a:t>A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A</a:t>
            </a:r>
            <a:r>
              <a:rPr lang="en-US" sz="2800" b="1" dirty="0" smtClean="0"/>
              <a:t>|  X</a:t>
            </a:r>
            <a:r>
              <a:rPr lang="en-US" sz="2800" b="1" baseline="-25000" dirty="0" smtClean="0"/>
              <a:t>A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A</a:t>
            </a:r>
            <a:r>
              <a:rPr lang="en-US" sz="2800" b="1" dirty="0" smtClean="0"/>
              <a:t> 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1960" y="4412226"/>
            <a:ext cx="167545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P(X</a:t>
            </a:r>
            <a:r>
              <a:rPr lang="en-US" sz="2800" b="1" baseline="-25000" dirty="0" smtClean="0"/>
              <a:t>A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A</a:t>
            </a:r>
            <a:r>
              <a:rPr lang="en-US" sz="2800" b="1" dirty="0" smtClean="0"/>
              <a:t> )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47814" y="189509"/>
            <a:ext cx="659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Sub Graph for WiFi Measurement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1390" y="3689728"/>
            <a:ext cx="1351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87419" y="3982116"/>
            <a:ext cx="899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2405" y="2420888"/>
            <a:ext cx="899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1486" y="2046174"/>
            <a:ext cx="1990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Evidence Node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0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8" grpId="0"/>
      <p:bldP spid="11" grpId="0"/>
      <p:bldP spid="24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102199" y="37759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54972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52990" y="37759"/>
            <a:ext cx="416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Bayesian Sub Graphs</a:t>
            </a:r>
            <a:endParaRPr lang="en-IN" sz="36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endCxn id="47" idx="7"/>
          </p:cNvCxnSpPr>
          <p:nvPr/>
        </p:nvCxnSpPr>
        <p:spPr>
          <a:xfrm rot="10800000" flipH="1">
            <a:off x="5541544" y="4021369"/>
            <a:ext cx="469602" cy="7292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 rot="10800000">
            <a:off x="4709706" y="2280815"/>
            <a:ext cx="4038757" cy="3219209"/>
            <a:chOff x="-4038364" y="-457200"/>
            <a:chExt cx="8286868" cy="3585176"/>
          </a:xfrm>
        </p:grpSpPr>
        <p:grpSp>
          <p:nvGrpSpPr>
            <p:cNvPr id="44" name="Group 43"/>
            <p:cNvGrpSpPr/>
            <p:nvPr/>
          </p:nvGrpSpPr>
          <p:grpSpPr>
            <a:xfrm>
              <a:off x="-4038364" y="-457200"/>
              <a:ext cx="8286868" cy="3585176"/>
              <a:chOff x="-397948" y="5257800"/>
              <a:chExt cx="8286868" cy="3585176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657600" y="6781800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0800000">
                <a:off x="4572000" y="7096780"/>
                <a:ext cx="9316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ym typeface="Symbol"/>
                  </a:rPr>
                  <a:t></a:t>
                </a:r>
                <a:r>
                  <a:rPr lang="en-US" sz="2800" b="1" baseline="30000" dirty="0" smtClean="0">
                    <a:sym typeface="Symbol"/>
                  </a:rPr>
                  <a:t>2</a:t>
                </a:r>
                <a:r>
                  <a:rPr lang="en-US" sz="2800" b="1" baseline="-25000" dirty="0" smtClean="0"/>
                  <a:t>ABC</a:t>
                </a:r>
                <a:endParaRPr lang="en-US" sz="2800" b="1" baseline="-25000" dirty="0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299970" y="6092398"/>
                <a:ext cx="891030" cy="7656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716616" y="52578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0646139">
                <a:off x="4040392" y="5364609"/>
                <a:ext cx="1064807" cy="582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X</a:t>
                </a:r>
                <a:r>
                  <a:rPr lang="en-US" sz="2800" b="1" baseline="-25000" dirty="0" smtClean="0"/>
                  <a:t>C</a:t>
                </a:r>
                <a:endParaRPr lang="en-US" sz="2800" b="1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0800000">
                <a:off x="-397948" y="7780404"/>
                <a:ext cx="8286868" cy="106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P(</a:t>
                </a:r>
                <a:r>
                  <a:rPr lang="en-US" sz="2800" b="1" dirty="0">
                    <a:sym typeface="Symbol"/>
                  </a:rPr>
                  <a:t></a:t>
                </a:r>
                <a:r>
                  <a:rPr lang="en-US" sz="2800" b="1" baseline="30000" dirty="0" smtClean="0">
                    <a:sym typeface="Symbol"/>
                  </a:rPr>
                  <a:t>2</a:t>
                </a:r>
                <a:r>
                  <a:rPr lang="en-US" sz="2800" b="1" baseline="-25000" dirty="0" smtClean="0"/>
                  <a:t>ABC</a:t>
                </a:r>
                <a:r>
                  <a:rPr lang="en-US" sz="2800" b="1" dirty="0" smtClean="0"/>
                  <a:t> = </a:t>
                </a:r>
                <a:r>
                  <a:rPr lang="en-US" sz="2800" b="1" dirty="0" smtClean="0">
                    <a:sym typeface="Symbol"/>
                  </a:rPr>
                  <a:t></a:t>
                </a:r>
                <a:r>
                  <a:rPr lang="en-US" sz="2800" b="1" baseline="-25000" dirty="0" smtClean="0">
                    <a:sym typeface="Symbol"/>
                  </a:rPr>
                  <a:t>ABC</a:t>
                </a:r>
                <a:r>
                  <a:rPr lang="en-US" sz="2800" b="1" dirty="0" smtClean="0"/>
                  <a:t>|  </a:t>
                </a:r>
              </a:p>
              <a:p>
                <a:r>
                  <a:rPr lang="en-US" sz="2800" b="1" dirty="0" smtClean="0"/>
                  <a:t>X = </a:t>
                </a:r>
                <a:r>
                  <a:rPr lang="en-US" sz="2800" b="1" dirty="0" err="1" smtClean="0"/>
                  <a:t>x</a:t>
                </a:r>
                <a:r>
                  <a:rPr lang="en-US" sz="2800" b="1" baseline="-25000" dirty="0" err="1"/>
                  <a:t>A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, </a:t>
                </a:r>
                <a:r>
                  <a:rPr lang="en-US" sz="2800" b="1" dirty="0" smtClean="0"/>
                  <a:t>X</a:t>
                </a:r>
                <a:r>
                  <a:rPr lang="en-US" sz="2800" b="1" baseline="-25000" dirty="0" smtClean="0"/>
                  <a:t>B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= </a:t>
                </a:r>
                <a:r>
                  <a:rPr lang="en-US" sz="2800" b="1" dirty="0" err="1" smtClean="0"/>
                  <a:t>x</a:t>
                </a:r>
                <a:r>
                  <a:rPr lang="en-US" sz="2800" b="1" baseline="-25000" dirty="0" err="1" smtClean="0"/>
                  <a:t>B</a:t>
                </a:r>
                <a:r>
                  <a:rPr lang="en-US" sz="2800" b="1" dirty="0"/>
                  <a:t> , </a:t>
                </a:r>
                <a:r>
                  <a:rPr lang="en-US" sz="2800" b="1" dirty="0" smtClean="0"/>
                  <a:t>X</a:t>
                </a:r>
                <a:r>
                  <a:rPr lang="en-US" sz="2800" b="1" baseline="-25000" dirty="0" smtClean="0"/>
                  <a:t>C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= </a:t>
                </a:r>
                <a:r>
                  <a:rPr lang="en-US" sz="2800" b="1" dirty="0" err="1" smtClean="0"/>
                  <a:t>x</a:t>
                </a:r>
                <a:r>
                  <a:rPr lang="en-US" sz="2800" b="1" baseline="-25000" dirty="0" err="1" smtClean="0"/>
                  <a:t>C</a:t>
                </a:r>
                <a:r>
                  <a:rPr lang="en-US" sz="2800" b="1" dirty="0" smtClean="0"/>
                  <a:t>)</a:t>
                </a:r>
                <a:endParaRPr lang="en-US" sz="2800" b="1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59216" y="54102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0800000">
                <a:off x="1811241" y="5467100"/>
                <a:ext cx="1128924" cy="582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X</a:t>
                </a:r>
                <a:r>
                  <a:rPr lang="en-US" sz="2800" b="1" baseline="-25000" dirty="0" smtClean="0"/>
                  <a:t>A</a:t>
                </a:r>
                <a:endParaRPr lang="en-US" sz="2800" b="1" baseline="-25000" dirty="0"/>
              </a:p>
            </p:txBody>
          </p:sp>
          <p:cxnSp>
            <p:nvCxnSpPr>
              <p:cNvPr id="55" name="Straight Arrow Connector 54"/>
              <p:cNvCxnSpPr>
                <a:stCxn id="50" idx="4"/>
              </p:cNvCxnSpPr>
              <p:nvPr/>
            </p:nvCxnSpPr>
            <p:spPr>
              <a:xfrm>
                <a:off x="4631016" y="6096000"/>
                <a:ext cx="0" cy="7474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2072824" y="-403830"/>
              <a:ext cx="1828800" cy="838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89594" y="5304848"/>
            <a:ext cx="166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P(X</a:t>
            </a:r>
            <a:r>
              <a:rPr lang="en-US" sz="2800" b="1" baseline="-25000" dirty="0" smtClean="0"/>
              <a:t>A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A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10450" y="5642084"/>
            <a:ext cx="119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P(X</a:t>
            </a:r>
            <a:r>
              <a:rPr lang="en-US" sz="2800" b="1" baseline="-25000" dirty="0" smtClean="0"/>
              <a:t>C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C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428792"/>
            <a:ext cx="1217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P(X</a:t>
            </a:r>
            <a:r>
              <a:rPr lang="en-US" sz="2800" b="1" baseline="-25000" dirty="0"/>
              <a:t>B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B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56" name="TextBox 55"/>
          <p:cNvSpPr txBox="1"/>
          <p:nvPr/>
        </p:nvSpPr>
        <p:spPr>
          <a:xfrm rot="21446139">
            <a:off x="5087503" y="4766695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</a:t>
            </a:r>
            <a:r>
              <a:rPr lang="en-US" sz="2800" b="1" baseline="-25000" dirty="0"/>
              <a:t>B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8445" y="2676707"/>
            <a:ext cx="3383314" cy="2480485"/>
            <a:chOff x="1851801" y="3087468"/>
            <a:chExt cx="4951281" cy="3600953"/>
          </a:xfrm>
        </p:grpSpPr>
        <p:sp>
          <p:nvSpPr>
            <p:cNvPr id="58" name="TextBox 57"/>
            <p:cNvSpPr txBox="1"/>
            <p:nvPr/>
          </p:nvSpPr>
          <p:spPr>
            <a:xfrm>
              <a:off x="6104806" y="3921204"/>
              <a:ext cx="184731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baseline="-250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851801" y="3773269"/>
              <a:ext cx="4938805" cy="2915152"/>
              <a:chOff x="1851801" y="5257800"/>
              <a:chExt cx="4938805" cy="291515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657600" y="6781800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80098" y="6835942"/>
                <a:ext cx="6559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 smtClean="0"/>
                  <a:t>d</a:t>
                </a:r>
                <a:r>
                  <a:rPr lang="en-US" sz="2800" b="1" baseline="-25000" dirty="0" err="1" smtClean="0"/>
                  <a:t>AB</a:t>
                </a:r>
                <a:endParaRPr lang="en-US" sz="2800" b="1" baseline="-25000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3299970" y="6092398"/>
                <a:ext cx="891030" cy="7656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961806" y="52578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647606" y="5297269"/>
                <a:ext cx="5164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X</a:t>
                </a:r>
                <a:r>
                  <a:rPr lang="en-US" sz="2800" b="1" baseline="-25000" dirty="0" smtClean="0"/>
                  <a:t>B</a:t>
                </a:r>
                <a:endParaRPr lang="en-US" sz="2800" b="1" baseline="-25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851801" y="7649732"/>
                <a:ext cx="4164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P(</a:t>
                </a:r>
                <a:r>
                  <a:rPr lang="en-US" sz="2800" b="1" dirty="0" err="1" smtClean="0"/>
                  <a:t>d</a:t>
                </a:r>
                <a:r>
                  <a:rPr lang="en-US" sz="2800" b="1" baseline="-25000" dirty="0" err="1" smtClean="0"/>
                  <a:t>AB</a:t>
                </a:r>
                <a:r>
                  <a:rPr lang="en-US" sz="2800" b="1" dirty="0" smtClean="0"/>
                  <a:t> = d|  X</a:t>
                </a:r>
                <a:r>
                  <a:rPr lang="en-US" sz="2800" b="1" baseline="-25000" dirty="0" smtClean="0"/>
                  <a:t>A</a:t>
                </a:r>
                <a:r>
                  <a:rPr lang="en-US" sz="2800" b="1" dirty="0" smtClean="0"/>
                  <a:t> = </a:t>
                </a:r>
                <a:r>
                  <a:rPr lang="en-US" sz="2800" b="1" dirty="0" err="1" smtClean="0"/>
                  <a:t>x</a:t>
                </a:r>
                <a:r>
                  <a:rPr lang="en-US" sz="2800" b="1" baseline="-25000" dirty="0" err="1"/>
                  <a:t>A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, </a:t>
                </a:r>
                <a:r>
                  <a:rPr lang="en-US" sz="2800" b="1" dirty="0" smtClean="0"/>
                  <a:t>X</a:t>
                </a:r>
                <a:r>
                  <a:rPr lang="en-US" sz="2800" b="1" baseline="-25000" dirty="0" smtClean="0"/>
                  <a:t>B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= </a:t>
                </a:r>
                <a:r>
                  <a:rPr lang="en-US" sz="2800" b="1" dirty="0" err="1" smtClean="0"/>
                  <a:t>x</a:t>
                </a:r>
                <a:r>
                  <a:rPr lang="en-US" sz="2800" b="1" baseline="-25000" dirty="0" err="1"/>
                  <a:t>B</a:t>
                </a:r>
                <a:r>
                  <a:rPr lang="en-US" sz="2800" b="1" dirty="0" smtClean="0"/>
                  <a:t>)</a:t>
                </a:r>
                <a:endParaRPr lang="en-US" sz="2800" b="1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62200" y="52578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87224" y="5334000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X</a:t>
                </a:r>
                <a:r>
                  <a:rPr lang="en-US" sz="2800" b="1" baseline="-25000" dirty="0" smtClean="0"/>
                  <a:t>A</a:t>
                </a:r>
                <a:endParaRPr lang="en-US" sz="2800" b="1" baseline="-25000" dirty="0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4961806" y="6096000"/>
                <a:ext cx="937912" cy="7656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249411" y="3087468"/>
              <a:ext cx="1675459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P(X</a:t>
              </a:r>
              <a:r>
                <a:rPr lang="en-US" sz="2800" b="1" baseline="-25000" dirty="0" smtClean="0"/>
                <a:t>A</a:t>
              </a:r>
              <a:r>
                <a:rPr lang="en-US" sz="2800" b="1" dirty="0" smtClean="0"/>
                <a:t> = </a:t>
              </a:r>
              <a:r>
                <a:rPr lang="en-US" sz="2800" b="1" dirty="0" err="1" smtClean="0"/>
                <a:t>x</a:t>
              </a:r>
              <a:r>
                <a:rPr lang="en-US" sz="2800" b="1" baseline="-25000" dirty="0" err="1" smtClean="0"/>
                <a:t>A</a:t>
              </a:r>
              <a:r>
                <a:rPr lang="en-US" sz="2800" b="1" dirty="0" smtClean="0"/>
                <a:t> )</a:t>
              </a:r>
              <a:endParaRPr lang="en-US" sz="28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46859" y="3087469"/>
              <a:ext cx="1656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P(X</a:t>
              </a:r>
              <a:r>
                <a:rPr lang="en-US" sz="2800" b="1" baseline="-25000" dirty="0" smtClean="0"/>
                <a:t>B</a:t>
              </a:r>
              <a:r>
                <a:rPr lang="en-US" sz="2800" b="1" dirty="0" smtClean="0"/>
                <a:t> = </a:t>
              </a:r>
              <a:r>
                <a:rPr lang="en-US" sz="2800" b="1" dirty="0" err="1" smtClean="0"/>
                <a:t>x</a:t>
              </a:r>
              <a:r>
                <a:rPr lang="en-US" sz="2800" b="1" baseline="-25000" dirty="0" err="1" smtClean="0"/>
                <a:t>B</a:t>
              </a:r>
              <a:r>
                <a:rPr lang="en-US" sz="2800" b="1" dirty="0" smtClean="0"/>
                <a:t> )</a:t>
              </a:r>
              <a:endParaRPr lang="en-US" sz="2800" b="1" dirty="0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922578" y="1189522"/>
            <a:ext cx="2062034" cy="65530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109843" y="1268179"/>
            <a:ext cx="164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EchoBeep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32674" y="1198202"/>
            <a:ext cx="2072260" cy="73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596468" y="1285937"/>
            <a:ext cx="163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DeafBeep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11560" y="5324192"/>
            <a:ext cx="8136904" cy="14127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Documents and Settings\t-lenins\Local Settings\Temporary Internet Files\Content.IE5\JJ6NZ3MN\MCj023710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867" y="1215012"/>
            <a:ext cx="6707061" cy="3541763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128" y="1883269"/>
            <a:ext cx="1017271" cy="1336514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3728" y="2016920"/>
            <a:ext cx="2393346" cy="100127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3600128" y="3152957"/>
            <a:ext cx="1981200" cy="153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57528" y="3152957"/>
            <a:ext cx="1981200" cy="153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6" name="Group 37"/>
          <p:cNvGrpSpPr/>
          <p:nvPr/>
        </p:nvGrpSpPr>
        <p:grpSpPr>
          <a:xfrm>
            <a:off x="795191" y="188640"/>
            <a:ext cx="7220952" cy="949832"/>
            <a:chOff x="144015" y="868589"/>
            <a:chExt cx="5375916" cy="949832"/>
          </a:xfrm>
        </p:grpSpPr>
        <p:sp>
          <p:nvSpPr>
            <p:cNvPr id="27" name="Rounded Rectangle 26"/>
            <p:cNvSpPr/>
            <p:nvPr/>
          </p:nvSpPr>
          <p:spPr>
            <a:xfrm>
              <a:off x="144015" y="868589"/>
              <a:ext cx="5375916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7532" y="941468"/>
              <a:ext cx="29650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RFID Based Systems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5191" y="5553526"/>
            <a:ext cx="749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+    RFID systems can track all kinds of devices.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    Requires additional infrastructure.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78" y="2417656"/>
            <a:ext cx="1152128" cy="12010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12095"/>
            <a:ext cx="1152128" cy="1201081"/>
          </a:xfrm>
          <a:prstGeom prst="rect">
            <a:avLst/>
          </a:prstGeom>
        </p:spPr>
      </p:pic>
      <p:sp>
        <p:nvSpPr>
          <p:cNvPr id="17" name="TextBox 28"/>
          <p:cNvSpPr txBox="1"/>
          <p:nvPr/>
        </p:nvSpPr>
        <p:spPr>
          <a:xfrm>
            <a:off x="6804248" y="4823600"/>
            <a:ext cx="23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orbel" pitchFamily="34" charset="0"/>
              </a:rPr>
              <a:t>RFID Antennas</a:t>
            </a:r>
            <a:endParaRPr lang="en-US" sz="2400" b="1" dirty="0">
              <a:latin typeface="Corbe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1152128" cy="12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68508" y="189510"/>
            <a:ext cx="440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Putting it all Together 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60102" y="1199443"/>
            <a:ext cx="3703518" cy="4144742"/>
            <a:chOff x="2440428" y="1244539"/>
            <a:chExt cx="6161786" cy="5293818"/>
          </a:xfrm>
        </p:grpSpPr>
        <p:grpSp>
          <p:nvGrpSpPr>
            <p:cNvPr id="33" name="Group 32"/>
            <p:cNvGrpSpPr/>
            <p:nvPr/>
          </p:nvGrpSpPr>
          <p:grpSpPr>
            <a:xfrm>
              <a:off x="2440428" y="1244539"/>
              <a:ext cx="6161786" cy="5293818"/>
              <a:chOff x="927407" y="-998408"/>
              <a:chExt cx="7578469" cy="756501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716888" y="441662"/>
                <a:ext cx="2025739" cy="1716496"/>
                <a:chOff x="3733800" y="408913"/>
                <a:chExt cx="2025739" cy="171649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3800" y="408913"/>
                  <a:ext cx="1716496" cy="1716496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4874" y="500651"/>
                  <a:ext cx="584665" cy="584665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198603" y="1041681"/>
                  <a:ext cx="537211" cy="450960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7023" y="3358684"/>
                <a:ext cx="1527956" cy="107442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3286" y="4953000"/>
                <a:ext cx="1527956" cy="1074420"/>
              </a:xfrm>
              <a:prstGeom prst="rect">
                <a:avLst/>
              </a:prstGeom>
            </p:spPr>
          </p:pic>
          <p:grpSp>
            <p:nvGrpSpPr>
              <p:cNvPr id="41" name="Group 40"/>
              <p:cNvGrpSpPr/>
              <p:nvPr/>
            </p:nvGrpSpPr>
            <p:grpSpPr>
              <a:xfrm>
                <a:off x="6497049" y="2863220"/>
                <a:ext cx="2008827" cy="1716496"/>
                <a:chOff x="5486400" y="569504"/>
                <a:chExt cx="2008827" cy="1716496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569504"/>
                  <a:ext cx="1716496" cy="1716496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0562" y="963524"/>
                  <a:ext cx="584665" cy="584665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3733800" y="2297305"/>
                <a:ext cx="2008828" cy="1716496"/>
                <a:chOff x="5486400" y="569504"/>
                <a:chExt cx="2008828" cy="1716496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569504"/>
                  <a:ext cx="1716496" cy="1716496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0563" y="1014983"/>
                  <a:ext cx="584665" cy="584665"/>
                </a:xfrm>
                <a:prstGeom prst="rect">
                  <a:avLst/>
                </a:prstGeom>
              </p:spPr>
            </p:pic>
          </p:grpSp>
          <p:sp>
            <p:nvSpPr>
              <p:cNvPr id="43" name="TextBox 42"/>
              <p:cNvSpPr txBox="1"/>
              <p:nvPr/>
            </p:nvSpPr>
            <p:spPr>
              <a:xfrm>
                <a:off x="927407" y="4267200"/>
                <a:ext cx="1623696" cy="659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Laptop A</a:t>
                </a:r>
                <a:endParaRPr lang="en-US" sz="24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23007" y="5906870"/>
                <a:ext cx="1607924" cy="659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Laptop B</a:t>
                </a:r>
                <a:endParaRPr lang="en-US" sz="24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25952" y="4209870"/>
                <a:ext cx="1846166" cy="118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400" b="1" dirty="0" smtClean="0"/>
                  <a:t>esktop D</a:t>
                </a:r>
              </a:p>
              <a:p>
                <a:r>
                  <a:rPr lang="en-US" sz="2400" b="1" dirty="0" smtClean="0"/>
                  <a:t>(Anchor)</a:t>
                </a:r>
                <a:endParaRPr lang="en-US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35668" y="-998408"/>
                <a:ext cx="1808706" cy="118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400" b="1" dirty="0" smtClean="0"/>
                  <a:t>esktop C</a:t>
                </a:r>
              </a:p>
              <a:p>
                <a:r>
                  <a:rPr lang="en-US" sz="2400" b="1" dirty="0" smtClean="0"/>
                  <a:t>(Anchor)</a:t>
                </a:r>
                <a:endParaRPr lang="en-US" sz="24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3581400"/>
                <a:ext cx="1792933" cy="659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400" b="1" dirty="0" smtClean="0"/>
                  <a:t>esktop E</a:t>
                </a:r>
                <a:endParaRPr lang="en-US" sz="2400" b="1" dirty="0"/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597" y="4149080"/>
              <a:ext cx="475371" cy="40913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58320" y="4502136"/>
              <a:ext cx="375928" cy="36666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76" y="5296938"/>
              <a:ext cx="475371" cy="40913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05899" y="5649994"/>
              <a:ext cx="375928" cy="36666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32236" y="1628800"/>
            <a:ext cx="4799804" cy="4433411"/>
            <a:chOff x="-1518399" y="1545771"/>
            <a:chExt cx="11173058" cy="5731329"/>
          </a:xfrm>
        </p:grpSpPr>
        <p:grpSp>
          <p:nvGrpSpPr>
            <p:cNvPr id="61" name="Group 60"/>
            <p:cNvGrpSpPr/>
            <p:nvPr/>
          </p:nvGrpSpPr>
          <p:grpSpPr>
            <a:xfrm>
              <a:off x="1173406" y="3657600"/>
              <a:ext cx="1828800" cy="838200"/>
              <a:chOff x="1173406" y="3657600"/>
              <a:chExt cx="1828800" cy="83820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775060" y="3753534"/>
                <a:ext cx="931128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 smtClean="0"/>
                  <a:t>A</a:t>
                </a:r>
                <a:endParaRPr lang="en-US" sz="2400" b="1" baseline="-25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334000" y="3561665"/>
              <a:ext cx="1828800" cy="838200"/>
              <a:chOff x="1173406" y="3657600"/>
              <a:chExt cx="1828800" cy="8382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775060" y="3753534"/>
                <a:ext cx="912456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/>
                  <a:t>B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198449" y="6438900"/>
              <a:ext cx="1828800" cy="838200"/>
              <a:chOff x="1354494" y="5406283"/>
              <a:chExt cx="1828800" cy="83820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354494" y="540628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942139" y="5468034"/>
                <a:ext cx="1145862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</a:t>
                </a:r>
                <a:r>
                  <a:rPr lang="en-US" sz="2400" b="1" baseline="-25000" dirty="0" err="1" smtClean="0"/>
                  <a:t>AB</a:t>
                </a:r>
                <a:endParaRPr lang="en-US" sz="2400" b="1" baseline="-25000" dirty="0"/>
              </a:p>
            </p:txBody>
          </p:sp>
        </p:grpSp>
        <p:cxnSp>
          <p:nvCxnSpPr>
            <p:cNvPr id="64" name="Straight Arrow Connector 63"/>
            <p:cNvCxnSpPr>
              <a:stCxn id="138" idx="4"/>
              <a:endCxn id="134" idx="1"/>
            </p:cNvCxnSpPr>
            <p:nvPr/>
          </p:nvCxnSpPr>
          <p:spPr>
            <a:xfrm>
              <a:off x="2087806" y="4495800"/>
              <a:ext cx="1378465" cy="20658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36" idx="3"/>
              <a:endCxn id="134" idx="7"/>
            </p:cNvCxnSpPr>
            <p:nvPr/>
          </p:nvCxnSpPr>
          <p:spPr>
            <a:xfrm flipH="1">
              <a:off x="4759427" y="4277113"/>
              <a:ext cx="842395" cy="22845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132" idx="0"/>
            </p:cNvCxnSpPr>
            <p:nvPr/>
          </p:nvCxnSpPr>
          <p:spPr>
            <a:xfrm>
              <a:off x="1173408" y="4160157"/>
              <a:ext cx="88050" cy="8876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347058" y="5047804"/>
              <a:ext cx="1828800" cy="838200"/>
              <a:chOff x="685800" y="1981200"/>
              <a:chExt cx="1828800" cy="83820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685800" y="1981200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057078" y="2101666"/>
                <a:ext cx="1128684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</a:t>
                </a:r>
                <a:r>
                  <a:rPr lang="en-US" sz="2400" b="1" baseline="-25000" dirty="0" err="1" smtClean="0"/>
                  <a:t>AC</a:t>
                </a:r>
                <a:endParaRPr lang="en-US" sz="2400" b="1" baseline="-25000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6705600" y="4265625"/>
              <a:ext cx="182049" cy="9144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5791200" y="5167086"/>
              <a:ext cx="1828800" cy="838200"/>
              <a:chOff x="3505200" y="3276600"/>
              <a:chExt cx="1828800" cy="83820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3505200" y="3276600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092845" y="3338351"/>
                <a:ext cx="1114741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</a:t>
                </a:r>
                <a:r>
                  <a:rPr lang="en-US" sz="2400" b="1" baseline="-25000" dirty="0" err="1" smtClean="0"/>
                  <a:t>BC</a:t>
                </a:r>
                <a:endParaRPr lang="en-US" sz="2400" b="1" baseline="-250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098909" y="1545771"/>
              <a:ext cx="1828800" cy="838200"/>
              <a:chOff x="1173406" y="3657600"/>
              <a:chExt cx="1828800" cy="8382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775060" y="3753534"/>
                <a:ext cx="881335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E</a:t>
                </a:r>
                <a:endParaRPr lang="en-US" sz="2400" b="1" baseline="-25000" dirty="0"/>
              </a:p>
            </p:txBody>
          </p:sp>
        </p:grpSp>
        <p:cxnSp>
          <p:nvCxnSpPr>
            <p:cNvPr id="71" name="Straight Arrow Connector 70"/>
            <p:cNvCxnSpPr>
              <a:endCxn id="126" idx="2"/>
            </p:cNvCxnSpPr>
            <p:nvPr/>
          </p:nvCxnSpPr>
          <p:spPr>
            <a:xfrm>
              <a:off x="2066035" y="4512273"/>
              <a:ext cx="1011986" cy="9888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126" idx="6"/>
            </p:cNvCxnSpPr>
            <p:nvPr/>
          </p:nvCxnSpPr>
          <p:spPr>
            <a:xfrm flipH="1">
              <a:off x="4906821" y="4300747"/>
              <a:ext cx="695001" cy="12004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3078021" y="5082053"/>
              <a:ext cx="1828800" cy="838200"/>
              <a:chOff x="1860363" y="5501153"/>
              <a:chExt cx="1828800" cy="8382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866494" y="5562838"/>
                <a:ext cx="1606448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ABC</a:t>
                </a:r>
                <a:endParaRPr lang="en-US" sz="2400" b="1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24457" y="1943544"/>
              <a:ext cx="1828800" cy="838200"/>
              <a:chOff x="1860363" y="5501153"/>
              <a:chExt cx="1828800" cy="8382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909506" y="5562838"/>
                <a:ext cx="1570596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ACE</a:t>
                </a:r>
                <a:endParaRPr lang="en-US" sz="2400" b="1" baseline="-25000" dirty="0"/>
              </a:p>
            </p:txBody>
          </p:sp>
        </p:grpSp>
        <p:cxnSp>
          <p:nvCxnSpPr>
            <p:cNvPr id="75" name="Straight Arrow Connector 74"/>
            <p:cNvCxnSpPr>
              <a:endCxn id="124" idx="4"/>
            </p:cNvCxnSpPr>
            <p:nvPr/>
          </p:nvCxnSpPr>
          <p:spPr>
            <a:xfrm flipH="1" flipV="1">
              <a:off x="1638857" y="2781744"/>
              <a:ext cx="143569" cy="8839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24" idx="7"/>
            </p:cNvCxnSpPr>
            <p:nvPr/>
          </p:nvCxnSpPr>
          <p:spPr>
            <a:xfrm flipH="1">
              <a:off x="2285435" y="1943545"/>
              <a:ext cx="836525" cy="1227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5239026" y="2133600"/>
              <a:ext cx="1847574" cy="838200"/>
              <a:chOff x="1841589" y="5501153"/>
              <a:chExt cx="1847574" cy="83820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841589" y="5562838"/>
                <a:ext cx="1556655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>
                    <a:sym typeface="Symbol"/>
                  </a:rPr>
                  <a:t>B</a:t>
                </a:r>
                <a:r>
                  <a:rPr lang="en-US" sz="2400" b="1" baseline="-25000" dirty="0" smtClean="0"/>
                  <a:t>CE</a:t>
                </a:r>
                <a:endParaRPr lang="en-US" sz="2400" b="1" baseline="-25000" dirty="0"/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>
              <a:off x="4949375" y="1973194"/>
              <a:ext cx="671281" cy="222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5935654" y="2929559"/>
              <a:ext cx="153464" cy="728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120" idx="6"/>
            </p:cNvCxnSpPr>
            <p:nvPr/>
          </p:nvCxnSpPr>
          <p:spPr>
            <a:xfrm flipH="1">
              <a:off x="347058" y="4003444"/>
              <a:ext cx="826351" cy="42589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-1518399" y="4010238"/>
              <a:ext cx="1954109" cy="838200"/>
              <a:chOff x="1823706" y="5501153"/>
              <a:chExt cx="1954109" cy="8382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823706" y="5562838"/>
                <a:ext cx="1954109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ACD</a:t>
                </a:r>
                <a:endParaRPr lang="en-US" sz="2400" b="1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708131" y="4277113"/>
              <a:ext cx="1946528" cy="838200"/>
              <a:chOff x="1742635" y="5501153"/>
              <a:chExt cx="1946528" cy="8382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742635" y="5562838"/>
                <a:ext cx="1937391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>
                    <a:sym typeface="Symbol"/>
                  </a:rPr>
                  <a:t>B</a:t>
                </a:r>
                <a:r>
                  <a:rPr lang="en-US" sz="2400" b="1" baseline="-25000" dirty="0" smtClean="0"/>
                  <a:t>CD</a:t>
                </a:r>
                <a:endParaRPr lang="en-US" sz="2400" b="1" baseline="-25000" dirty="0"/>
              </a:p>
            </p:txBody>
          </p:sp>
        </p:grpSp>
        <p:cxnSp>
          <p:nvCxnSpPr>
            <p:cNvPr id="103" name="Straight Arrow Connector 102"/>
            <p:cNvCxnSpPr>
              <a:stCxn id="136" idx="6"/>
              <a:endCxn id="118" idx="2"/>
            </p:cNvCxnSpPr>
            <p:nvPr/>
          </p:nvCxnSpPr>
          <p:spPr>
            <a:xfrm>
              <a:off x="7162800" y="3980765"/>
              <a:ext cx="663059" cy="7154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2892326" y="2895600"/>
              <a:ext cx="1908274" cy="838200"/>
              <a:chOff x="1780889" y="5501153"/>
              <a:chExt cx="1908274" cy="8382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780889" y="5562838"/>
                <a:ext cx="1903812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ABE</a:t>
                </a:r>
                <a:endParaRPr lang="en-US" sz="2400" b="1" baseline="-25000" dirty="0"/>
              </a:p>
            </p:txBody>
          </p:sp>
        </p:grpSp>
        <p:cxnSp>
          <p:nvCxnSpPr>
            <p:cNvPr id="105" name="Straight Arrow Connector 104"/>
            <p:cNvCxnSpPr>
              <a:endCxn id="116" idx="0"/>
            </p:cNvCxnSpPr>
            <p:nvPr/>
          </p:nvCxnSpPr>
          <p:spPr>
            <a:xfrm flipH="1">
              <a:off x="3886200" y="2407405"/>
              <a:ext cx="68948" cy="4881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16" idx="6"/>
            </p:cNvCxnSpPr>
            <p:nvPr/>
          </p:nvCxnSpPr>
          <p:spPr>
            <a:xfrm flipH="1" flipV="1">
              <a:off x="4800600" y="3314700"/>
              <a:ext cx="526148" cy="614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6" idx="3"/>
            </p:cNvCxnSpPr>
            <p:nvPr/>
          </p:nvCxnSpPr>
          <p:spPr>
            <a:xfrm flipV="1">
              <a:off x="2996766" y="3611048"/>
              <a:ext cx="242856" cy="3923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902163" y="3280451"/>
              <a:ext cx="663059" cy="373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7543800" y="2819400"/>
              <a:ext cx="1828800" cy="838200"/>
              <a:chOff x="1860363" y="5501153"/>
              <a:chExt cx="1828800" cy="8382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385885" y="5562838"/>
                <a:ext cx="918680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R</a:t>
                </a:r>
                <a:r>
                  <a:rPr lang="en-US" sz="2400" b="1" baseline="-25000" dirty="0" smtClean="0"/>
                  <a:t>B</a:t>
                </a:r>
                <a:endParaRPr lang="en-US" sz="2400" b="1" baseline="-25000" dirty="0"/>
              </a:p>
            </p:txBody>
          </p:sp>
        </p:grpSp>
        <p:cxnSp>
          <p:nvCxnSpPr>
            <p:cNvPr id="110" name="Straight Arrow Connector 109"/>
            <p:cNvCxnSpPr/>
            <p:nvPr/>
          </p:nvCxnSpPr>
          <p:spPr>
            <a:xfrm flipH="1" flipV="1">
              <a:off x="724457" y="3204251"/>
              <a:ext cx="700290" cy="5820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-1121137" y="2723465"/>
              <a:ext cx="1828800" cy="838200"/>
              <a:chOff x="1860363" y="5501153"/>
              <a:chExt cx="1828800" cy="8382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85886" y="5562838"/>
                <a:ext cx="1123926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R</a:t>
                </a:r>
                <a:r>
                  <a:rPr lang="en-US" sz="2400" b="1" baseline="-25000" dirty="0">
                    <a:sym typeface="Symbol"/>
                  </a:rPr>
                  <a:t>A</a:t>
                </a:r>
                <a:endParaRPr lang="en-US" sz="2400" b="1" baseline="-25000" dirty="0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1547664" y="2708920"/>
            <a:ext cx="6762614" cy="1549770"/>
            <a:chOff x="316019" y="5281307"/>
            <a:chExt cx="5118210" cy="3228990"/>
          </a:xfrm>
        </p:grpSpPr>
        <p:grpSp>
          <p:nvGrpSpPr>
            <p:cNvPr id="91" name="Group 90"/>
            <p:cNvGrpSpPr/>
            <p:nvPr/>
          </p:nvGrpSpPr>
          <p:grpSpPr>
            <a:xfrm>
              <a:off x="316019" y="5281307"/>
              <a:ext cx="5118210" cy="3228990"/>
              <a:chOff x="316019" y="3265083"/>
              <a:chExt cx="5118210" cy="322899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16019" y="3265083"/>
                <a:ext cx="5118210" cy="322899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69825" y="3757246"/>
                <a:ext cx="4454618" cy="1987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i="1" dirty="0">
                    <a:solidFill>
                      <a:schemeClr val="bg1"/>
                    </a:solidFill>
                  </a:rPr>
                  <a:t>E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xact inference of a Bayesian graph with loops is NP-Hard</a:t>
                </a:r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098847" y="545393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0425" y="1279225"/>
            <a:ext cx="1771335" cy="1440469"/>
            <a:chOff x="271884" y="1268760"/>
            <a:chExt cx="1771335" cy="1440469"/>
          </a:xfrm>
        </p:grpSpPr>
        <p:sp>
          <p:nvSpPr>
            <p:cNvPr id="140" name="Oval 139"/>
            <p:cNvSpPr/>
            <p:nvPr/>
          </p:nvSpPr>
          <p:spPr>
            <a:xfrm>
              <a:off x="1257590" y="2060848"/>
              <a:ext cx="785629" cy="648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50403" y="2122390"/>
              <a:ext cx="400001" cy="418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 smtClean="0"/>
                <a:t>A</a:t>
              </a:r>
              <a:endParaRPr lang="en-US" sz="2400" b="1" baseline="-250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1884" y="1268760"/>
              <a:ext cx="785629" cy="648381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7544" y="1340768"/>
              <a:ext cx="482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Symbol"/>
                </a:rPr>
                <a:t>R</a:t>
              </a:r>
              <a:r>
                <a:rPr lang="en-US" sz="2400" b="1" baseline="-25000" dirty="0">
                  <a:sym typeface="Symbol"/>
                </a:rPr>
                <a:t>A</a:t>
              </a:r>
              <a:endParaRPr lang="en-US" sz="2400" b="1" baseline="-25000" dirty="0"/>
            </a:p>
          </p:txBody>
        </p:sp>
        <p:cxnSp>
          <p:nvCxnSpPr>
            <p:cNvPr id="144" name="Straight Arrow Connector 143"/>
            <p:cNvCxnSpPr>
              <a:endCxn id="142" idx="5"/>
            </p:cNvCxnSpPr>
            <p:nvPr/>
          </p:nvCxnSpPr>
          <p:spPr>
            <a:xfrm flipH="1" flipV="1">
              <a:off x="942460" y="1822188"/>
              <a:ext cx="423103" cy="3288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31840" y="1268760"/>
            <a:ext cx="2225789" cy="1656493"/>
            <a:chOff x="3131840" y="1988840"/>
            <a:chExt cx="2225789" cy="1656493"/>
          </a:xfrm>
        </p:grpSpPr>
        <p:sp>
          <p:nvSpPr>
            <p:cNvPr id="145" name="Oval 144"/>
            <p:cNvSpPr/>
            <p:nvPr/>
          </p:nvSpPr>
          <p:spPr>
            <a:xfrm>
              <a:off x="3131840" y="1988840"/>
              <a:ext cx="785629" cy="6379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34403" y="2074605"/>
              <a:ext cx="400001" cy="418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 smtClean="0"/>
                <a:t>A</a:t>
              </a:r>
              <a:endParaRPr lang="en-US" sz="2400" b="1" baseline="-250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572000" y="1988840"/>
              <a:ext cx="785629" cy="648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88024" y="2060848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/>
                <a:t>B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3858379" y="2996952"/>
              <a:ext cx="785629" cy="648381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40257" y="3115583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ym typeface="Symbol"/>
                </a:rPr>
                <a:t>d</a:t>
              </a:r>
              <a:r>
                <a:rPr lang="en-US" sz="2400" b="1" baseline="-25000" dirty="0" err="1" smtClean="0">
                  <a:sym typeface="Symbol"/>
                </a:rPr>
                <a:t>AB</a:t>
              </a:r>
              <a:endParaRPr lang="en-US" sz="2400" b="1" baseline="-25000" dirty="0"/>
            </a:p>
          </p:txBody>
        </p:sp>
        <p:cxnSp>
          <p:nvCxnSpPr>
            <p:cNvPr id="152" name="Straight Arrow Connector 151"/>
            <p:cNvCxnSpPr>
              <a:endCxn id="150" idx="1"/>
            </p:cNvCxnSpPr>
            <p:nvPr/>
          </p:nvCxnSpPr>
          <p:spPr>
            <a:xfrm>
              <a:off x="3726382" y="2708513"/>
              <a:ext cx="247050" cy="3833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150" idx="7"/>
            </p:cNvCxnSpPr>
            <p:nvPr/>
          </p:nvCxnSpPr>
          <p:spPr>
            <a:xfrm flipH="1">
              <a:off x="4528955" y="2647686"/>
              <a:ext cx="219674" cy="4442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547664" y="3140659"/>
            <a:ext cx="2225789" cy="2664605"/>
            <a:chOff x="1547664" y="3140659"/>
            <a:chExt cx="2225789" cy="2664605"/>
          </a:xfrm>
        </p:grpSpPr>
        <p:sp>
          <p:nvSpPr>
            <p:cNvPr id="154" name="Oval 153"/>
            <p:cNvSpPr/>
            <p:nvPr/>
          </p:nvSpPr>
          <p:spPr>
            <a:xfrm>
              <a:off x="1547664" y="5156883"/>
              <a:ext cx="785629" cy="648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32361" y="5219083"/>
              <a:ext cx="400001" cy="418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 smtClean="0"/>
                <a:t>A</a:t>
              </a:r>
              <a:endParaRPr lang="en-US" sz="2400" b="1" baseline="-25000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987824" y="5156883"/>
              <a:ext cx="785629" cy="648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209480" y="5229200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/>
                <a:t>B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2274203" y="4220779"/>
              <a:ext cx="785629" cy="648381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9" name="Oval 158"/>
            <p:cNvSpPr/>
            <p:nvPr/>
          </p:nvSpPr>
          <p:spPr>
            <a:xfrm>
              <a:off x="2274203" y="3140659"/>
              <a:ext cx="785629" cy="648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1760" y="3183050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Symbol"/>
                </a:rPr>
                <a:t>X</a:t>
              </a:r>
              <a:r>
                <a:rPr lang="en-US" sz="2400" b="1" baseline="-25000" dirty="0">
                  <a:sym typeface="Symbol"/>
                </a:rPr>
                <a:t>E</a:t>
              </a:r>
              <a:endParaRPr lang="en-US" sz="2400" b="1" baseline="-25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67744" y="4293096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Symbol"/>
                </a:rPr>
                <a:t></a:t>
              </a:r>
              <a:r>
                <a:rPr lang="en-US" sz="2400" b="1" baseline="30000" dirty="0" smtClean="0">
                  <a:sym typeface="Symbol"/>
                </a:rPr>
                <a:t>2</a:t>
              </a:r>
              <a:r>
                <a:rPr lang="en-US" sz="2400" b="1" baseline="-25000" dirty="0" smtClean="0"/>
                <a:t>ABE</a:t>
              </a:r>
              <a:endParaRPr lang="en-US" sz="2400" b="1" baseline="-25000" dirty="0"/>
            </a:p>
          </p:txBody>
        </p:sp>
        <p:cxnSp>
          <p:nvCxnSpPr>
            <p:cNvPr id="162" name="Straight Arrow Connector 161"/>
            <p:cNvCxnSpPr>
              <a:stCxn id="159" idx="4"/>
              <a:endCxn id="158" idx="0"/>
            </p:cNvCxnSpPr>
            <p:nvPr/>
          </p:nvCxnSpPr>
          <p:spPr>
            <a:xfrm>
              <a:off x="2667018" y="3789040"/>
              <a:ext cx="0" cy="4317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158" idx="3"/>
            </p:cNvCxnSpPr>
            <p:nvPr/>
          </p:nvCxnSpPr>
          <p:spPr>
            <a:xfrm flipV="1">
              <a:off x="2068508" y="4774207"/>
              <a:ext cx="320748" cy="3892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6" idx="0"/>
            </p:cNvCxnSpPr>
            <p:nvPr/>
          </p:nvCxnSpPr>
          <p:spPr>
            <a:xfrm flipH="1" flipV="1">
              <a:off x="3059832" y="4702508"/>
              <a:ext cx="320807" cy="4543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17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82659E-7 L -0.00556 0.450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22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0.15214 C 0.00746 0.15237 0.00312 0.2844 0.00746 0.29758 C 0.00746 0.39122 0.00746 0.47607 0.00746 0.57156 L -0.16893 0.56786 " pathEditMode="relative" rAng="0" ptsTypes="ffAf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209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75656" y="204849"/>
            <a:ext cx="6484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Approximate Bayesian Inference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268760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Approximate Bayesian Techniques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Loopy Belief Propagation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Sampling techniques like Gibbs Sampling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Maximum Likelihood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These well known techniques don’t converge easily for our problem.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0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68" y="2204864"/>
            <a:ext cx="7920880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Bayesian inference in Centaur</a:t>
            </a:r>
            <a:endParaRPr lang="en-IN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760" y="1124744"/>
            <a:ext cx="4392488" cy="21602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564160" y="4365104"/>
            <a:ext cx="4392488" cy="21602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921812" y="1235368"/>
            <a:ext cx="3422768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Partition the entire graph into loop free sub graphs and perform exact inference on the sub graphs.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76227" y="4475728"/>
            <a:ext cx="3339987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Maximize the joint distribution by searching over the narrowed distribution obtained in the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step. 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427984" y="3284984"/>
            <a:ext cx="648072" cy="108012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11" name="Rounded Rectangle 10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97341" y="173386"/>
            <a:ext cx="349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Two Step Process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12" name="Rounded Rectangle 11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84360" y="191567"/>
            <a:ext cx="686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First Partition The Graph Into Trees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395" y="1412776"/>
            <a:ext cx="3822197" cy="4707586"/>
            <a:chOff x="41395" y="992571"/>
            <a:chExt cx="3822197" cy="4707586"/>
          </a:xfrm>
        </p:grpSpPr>
        <p:grpSp>
          <p:nvGrpSpPr>
            <p:cNvPr id="83" name="Group 82"/>
            <p:cNvGrpSpPr/>
            <p:nvPr/>
          </p:nvGrpSpPr>
          <p:grpSpPr>
            <a:xfrm>
              <a:off x="41395" y="992571"/>
              <a:ext cx="3822197" cy="3742585"/>
              <a:chOff x="-1518399" y="1167029"/>
              <a:chExt cx="10478890" cy="483825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173406" y="3657600"/>
                <a:ext cx="1828800" cy="838200"/>
                <a:chOff x="1173406" y="3657600"/>
                <a:chExt cx="1828800" cy="838200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775060" y="3753534"/>
                  <a:ext cx="1000789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X</a:t>
                  </a:r>
                  <a:r>
                    <a:rPr lang="en-US" sz="2000" b="1" baseline="-25000" dirty="0" smtClean="0"/>
                    <a:t>A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4402713" y="3748824"/>
                <a:ext cx="1828800" cy="838200"/>
                <a:chOff x="242119" y="3844759"/>
                <a:chExt cx="1828800" cy="8382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242119" y="3844759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19666" y="3996781"/>
                  <a:ext cx="982129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X</a:t>
                  </a:r>
                  <a:r>
                    <a:rPr lang="en-US" sz="2000" b="1" baseline="-25000" dirty="0"/>
                    <a:t>B</a:t>
                  </a:r>
                </a:p>
              </p:txBody>
            </p:sp>
          </p:grpSp>
          <p:cxnSp>
            <p:nvCxnSpPr>
              <p:cNvPr id="94" name="Straight Arrow Connector 93"/>
              <p:cNvCxnSpPr>
                <a:endCxn id="191" idx="0"/>
              </p:cNvCxnSpPr>
              <p:nvPr/>
            </p:nvCxnSpPr>
            <p:spPr>
              <a:xfrm>
                <a:off x="1173408" y="4160157"/>
                <a:ext cx="88050" cy="88764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47058" y="5047804"/>
                <a:ext cx="1828800" cy="838200"/>
                <a:chOff x="685800" y="1981200"/>
                <a:chExt cx="1828800" cy="838200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85800" y="1981200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1057077" y="2101666"/>
                  <a:ext cx="1197661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/>
                    <a:t>d</a:t>
                  </a:r>
                  <a:r>
                    <a:rPr lang="en-US" sz="2000" b="1" baseline="-25000" dirty="0" err="1" smtClean="0"/>
                    <a:t>AC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15" name="Straight Arrow Connector 114"/>
              <p:cNvCxnSpPr>
                <a:stCxn id="195" idx="4"/>
                <a:endCxn id="189" idx="0"/>
              </p:cNvCxnSpPr>
              <p:nvPr/>
            </p:nvCxnSpPr>
            <p:spPr>
              <a:xfrm flipH="1">
                <a:off x="5055631" y="4587024"/>
                <a:ext cx="261484" cy="58006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4141230" y="5167086"/>
                <a:ext cx="1828800" cy="838200"/>
                <a:chOff x="1855230" y="3276600"/>
                <a:chExt cx="1828800" cy="838200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855230" y="3276600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2116714" y="3375877"/>
                  <a:ext cx="1183632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/>
                    <a:t>d</a:t>
                  </a:r>
                  <a:r>
                    <a:rPr lang="en-US" sz="2000" b="1" baseline="-25000" dirty="0" err="1" smtClean="0"/>
                    <a:t>BC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786162" y="1167029"/>
                <a:ext cx="1828800" cy="838200"/>
                <a:chOff x="860659" y="3278858"/>
                <a:chExt cx="1828800" cy="838200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860659" y="3278858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260634" y="3374792"/>
                  <a:ext cx="952277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X</a:t>
                  </a:r>
                  <a:r>
                    <a:rPr lang="en-US" sz="2000" b="1" baseline="-25000" dirty="0" smtClean="0"/>
                    <a:t>E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724457" y="1943544"/>
                <a:ext cx="1828800" cy="838200"/>
                <a:chOff x="1860363" y="5501153"/>
                <a:chExt cx="1828800" cy="838200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909506" y="5562838"/>
                  <a:ext cx="1637977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 smtClean="0"/>
                    <a:t>ACE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54" name="Straight Arrow Connector 153"/>
              <p:cNvCxnSpPr>
                <a:endCxn id="183" idx="4"/>
              </p:cNvCxnSpPr>
              <p:nvPr/>
            </p:nvCxnSpPr>
            <p:spPr>
              <a:xfrm flipH="1" flipV="1">
                <a:off x="1638857" y="2781744"/>
                <a:ext cx="143569" cy="8839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87" idx="2"/>
                <a:endCxn id="183" idx="7"/>
              </p:cNvCxnSpPr>
              <p:nvPr/>
            </p:nvCxnSpPr>
            <p:spPr>
              <a:xfrm flipH="1">
                <a:off x="2285433" y="1586130"/>
                <a:ext cx="500729" cy="48016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/>
              <p:cNvGrpSpPr/>
              <p:nvPr/>
            </p:nvGrpSpPr>
            <p:grpSpPr>
              <a:xfrm>
                <a:off x="3899851" y="2547653"/>
                <a:ext cx="1847576" cy="838200"/>
                <a:chOff x="502414" y="5915206"/>
                <a:chExt cx="1847576" cy="838200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521188" y="5915206"/>
                  <a:ext cx="1828802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502414" y="5976891"/>
                  <a:ext cx="1623947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>
                      <a:sym typeface="Symbol"/>
                    </a:rPr>
                    <a:t>B</a:t>
                  </a:r>
                  <a:r>
                    <a:rPr lang="en-US" sz="2000" b="1" baseline="-25000" dirty="0" smtClean="0"/>
                    <a:t>CE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57" name="Straight Arrow Connector 156"/>
              <p:cNvCxnSpPr/>
              <p:nvPr/>
            </p:nvCxnSpPr>
            <p:spPr>
              <a:xfrm>
                <a:off x="4614962" y="1826212"/>
                <a:ext cx="345122" cy="80392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95" idx="1"/>
                <a:endCxn id="181" idx="4"/>
              </p:cNvCxnSpPr>
              <p:nvPr/>
            </p:nvCxnSpPr>
            <p:spPr>
              <a:xfrm flipV="1">
                <a:off x="4670536" y="3385853"/>
                <a:ext cx="162489" cy="48572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endCxn id="179" idx="6"/>
              </p:cNvCxnSpPr>
              <p:nvPr/>
            </p:nvCxnSpPr>
            <p:spPr>
              <a:xfrm flipH="1">
                <a:off x="347058" y="4003444"/>
                <a:ext cx="826351" cy="42589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-1518399" y="4010238"/>
                <a:ext cx="1995055" cy="838200"/>
                <a:chOff x="1823706" y="5501153"/>
                <a:chExt cx="1995055" cy="838200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823706" y="5562838"/>
                  <a:ext cx="1995055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 smtClean="0"/>
                    <a:t>ACD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6981963" y="4130564"/>
                <a:ext cx="1978528" cy="838200"/>
                <a:chOff x="1016467" y="5354604"/>
                <a:chExt cx="1978528" cy="838200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134194" y="5354604"/>
                  <a:ext cx="1828801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016467" y="5416288"/>
                  <a:ext cx="1978528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>
                      <a:sym typeface="Symbol"/>
                    </a:rPr>
                    <a:t>B</a:t>
                  </a:r>
                  <a:r>
                    <a:rPr lang="en-US" sz="2000" b="1" baseline="-25000" dirty="0" smtClean="0"/>
                    <a:t>CD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62" name="Straight Arrow Connector 161"/>
              <p:cNvCxnSpPr>
                <a:stCxn id="195" idx="6"/>
              </p:cNvCxnSpPr>
              <p:nvPr/>
            </p:nvCxnSpPr>
            <p:spPr>
              <a:xfrm>
                <a:off x="6231513" y="4167925"/>
                <a:ext cx="929436" cy="33504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 flipV="1">
                <a:off x="5792718" y="3448561"/>
                <a:ext cx="663060" cy="3735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167"/>
              <p:cNvGrpSpPr/>
              <p:nvPr/>
            </p:nvGrpSpPr>
            <p:grpSpPr>
              <a:xfrm>
                <a:off x="6246550" y="2819400"/>
                <a:ext cx="1828800" cy="838200"/>
                <a:chOff x="563113" y="5501153"/>
                <a:chExt cx="1828800" cy="8382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56311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88636" y="5562838"/>
                  <a:ext cx="989592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R</a:t>
                  </a:r>
                  <a:r>
                    <a:rPr lang="en-US" sz="2000" b="1" baseline="-25000" dirty="0" smtClean="0"/>
                    <a:t>B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69" name="Straight Arrow Connector 168"/>
              <p:cNvCxnSpPr/>
              <p:nvPr/>
            </p:nvCxnSpPr>
            <p:spPr>
              <a:xfrm flipH="1" flipV="1">
                <a:off x="724457" y="3204251"/>
                <a:ext cx="700290" cy="5820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-1121137" y="2723465"/>
                <a:ext cx="1828800" cy="838200"/>
                <a:chOff x="1860363" y="5501153"/>
                <a:chExt cx="1828800" cy="838200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2385887" y="5562838"/>
                  <a:ext cx="1187469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R</a:t>
                  </a:r>
                  <a:r>
                    <a:rPr lang="en-US" sz="2000" b="1" baseline="-25000" dirty="0">
                      <a:sym typeface="Symbol"/>
                    </a:rPr>
                    <a:t>A</a:t>
                  </a:r>
                  <a:endParaRPr lang="en-US" sz="2000" b="1" baseline="-25000" dirty="0"/>
                </a:p>
              </p:txBody>
            </p:sp>
          </p:grpSp>
        </p:grpSp>
        <p:sp>
          <p:nvSpPr>
            <p:cNvPr id="259" name="Rounded Rectangle 258"/>
            <p:cNvSpPr/>
            <p:nvPr/>
          </p:nvSpPr>
          <p:spPr>
            <a:xfrm>
              <a:off x="164997" y="4869160"/>
              <a:ext cx="3470899" cy="830997"/>
            </a:xfrm>
            <a:prstGeom prst="round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9356" y="4869160"/>
              <a:ext cx="354654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Remove all evidence that causes loops – G1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71329" y="1484784"/>
            <a:ext cx="3264967" cy="4323096"/>
            <a:chOff x="3971329" y="1124744"/>
            <a:chExt cx="3264967" cy="4323096"/>
          </a:xfrm>
        </p:grpSpPr>
        <p:grpSp>
          <p:nvGrpSpPr>
            <p:cNvPr id="20" name="Group 19"/>
            <p:cNvGrpSpPr/>
            <p:nvPr/>
          </p:nvGrpSpPr>
          <p:grpSpPr>
            <a:xfrm>
              <a:off x="4283968" y="1124744"/>
              <a:ext cx="2309543" cy="2198599"/>
              <a:chOff x="4951360" y="1412776"/>
              <a:chExt cx="2572968" cy="2281965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4951360" y="3046360"/>
                <a:ext cx="785629" cy="648381"/>
                <a:chOff x="1173406" y="3657600"/>
                <a:chExt cx="1828800" cy="838200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775060" y="3753534"/>
                  <a:ext cx="931128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-25000" dirty="0" smtClean="0"/>
                    <a:t>A</a:t>
                  </a:r>
                  <a:endParaRPr lang="en-US" sz="2400" b="1" baseline="-25000" dirty="0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6738699" y="2972150"/>
                <a:ext cx="785629" cy="648381"/>
                <a:chOff x="1173406" y="3657600"/>
                <a:chExt cx="1828800" cy="838200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1775060" y="3753534"/>
                  <a:ext cx="912456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-25000" dirty="0"/>
                    <a:t>B</a:t>
                  </a: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778532" y="1412776"/>
                <a:ext cx="785629" cy="648381"/>
                <a:chOff x="1173406" y="3657600"/>
                <a:chExt cx="1828800" cy="838200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1775060" y="3753534"/>
                  <a:ext cx="881335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-25000" dirty="0" smtClean="0"/>
                    <a:t>E</a:t>
                  </a:r>
                  <a:endParaRPr lang="en-US" sz="2400" b="1" baseline="-25000" dirty="0"/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5657449" y="2387092"/>
                <a:ext cx="911137" cy="648381"/>
                <a:chOff x="1705609" y="5410879"/>
                <a:chExt cx="2120959" cy="838200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860363" y="5410879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1705609" y="5562839"/>
                  <a:ext cx="2120959" cy="61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ym typeface="Symbol"/>
                    </a:rPr>
                    <a:t></a:t>
                  </a:r>
                  <a:r>
                    <a:rPr lang="en-US" sz="2400" b="1" baseline="30000" dirty="0" smtClean="0">
                      <a:sym typeface="Symbol"/>
                    </a:rPr>
                    <a:t>2</a:t>
                  </a:r>
                  <a:r>
                    <a:rPr lang="en-US" sz="2400" b="1" baseline="-25000" dirty="0" smtClean="0"/>
                    <a:t>ABE</a:t>
                  </a:r>
                  <a:endParaRPr lang="en-US" sz="2400" b="1" baseline="-25000" dirty="0"/>
                </a:p>
              </p:txBody>
            </p:sp>
          </p:grpSp>
          <p:cxnSp>
            <p:nvCxnSpPr>
              <p:cNvPr id="224" name="Straight Arrow Connector 223"/>
              <p:cNvCxnSpPr>
                <a:endCxn id="235" idx="0"/>
              </p:cNvCxnSpPr>
              <p:nvPr/>
            </p:nvCxnSpPr>
            <p:spPr>
              <a:xfrm flipH="1">
                <a:off x="6116742" y="2009452"/>
                <a:ext cx="29619" cy="37763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>
                <a:endCxn id="235" idx="6"/>
              </p:cNvCxnSpPr>
              <p:nvPr/>
            </p:nvCxnSpPr>
            <p:spPr>
              <a:xfrm flipH="1" flipV="1">
                <a:off x="6509557" y="2711281"/>
                <a:ext cx="226027" cy="4756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57" idx="0"/>
              </p:cNvCxnSpPr>
              <p:nvPr/>
            </p:nvCxnSpPr>
            <p:spPr>
              <a:xfrm flipV="1">
                <a:off x="5344175" y="2689804"/>
                <a:ext cx="379753" cy="3565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Rounded Rectangle 285"/>
            <p:cNvSpPr/>
            <p:nvPr/>
          </p:nvSpPr>
          <p:spPr>
            <a:xfrm>
              <a:off x="4046970" y="3429000"/>
              <a:ext cx="3178167" cy="20188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971329" y="3501008"/>
              <a:ext cx="326496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Now form the complement graph of G1 and again remove all loop causing evidence nodes – G2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32240" y="1124744"/>
            <a:ext cx="2289824" cy="2395428"/>
            <a:chOff x="6732240" y="1124744"/>
            <a:chExt cx="2289824" cy="2395428"/>
          </a:xfrm>
        </p:grpSpPr>
        <p:grpSp>
          <p:nvGrpSpPr>
            <p:cNvPr id="261" name="Group 260"/>
            <p:cNvGrpSpPr/>
            <p:nvPr/>
          </p:nvGrpSpPr>
          <p:grpSpPr>
            <a:xfrm>
              <a:off x="6732240" y="1229896"/>
              <a:ext cx="785629" cy="648381"/>
              <a:chOff x="1173406" y="3657600"/>
              <a:chExt cx="1828800" cy="838200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775060" y="3753534"/>
                <a:ext cx="931128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 smtClean="0"/>
                  <a:t>A</a:t>
                </a:r>
                <a:endParaRPr lang="en-US" sz="2400" b="1" baseline="-25000" dirty="0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8236435" y="1124744"/>
              <a:ext cx="785629" cy="648381"/>
              <a:chOff x="1173406" y="3657600"/>
              <a:chExt cx="1828800" cy="838200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775060" y="3753534"/>
                <a:ext cx="912456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/>
                  <a:t>B</a:t>
                </a:r>
              </a:p>
            </p:txBody>
          </p:sp>
        </p:grpSp>
        <p:cxnSp>
          <p:nvCxnSpPr>
            <p:cNvPr id="275" name="Straight Arrow Connector 274"/>
            <p:cNvCxnSpPr>
              <a:endCxn id="278" idx="2"/>
            </p:cNvCxnSpPr>
            <p:nvPr/>
          </p:nvCxnSpPr>
          <p:spPr>
            <a:xfrm>
              <a:off x="7115702" y="1891019"/>
              <a:ext cx="434736" cy="7649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endCxn id="278" idx="6"/>
            </p:cNvCxnSpPr>
            <p:nvPr/>
          </p:nvCxnSpPr>
          <p:spPr>
            <a:xfrm flipH="1">
              <a:off x="8336068" y="1727396"/>
              <a:ext cx="298564" cy="928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/>
            <p:cNvGrpSpPr/>
            <p:nvPr/>
          </p:nvGrpSpPr>
          <p:grpSpPr>
            <a:xfrm>
              <a:off x="7550439" y="2331767"/>
              <a:ext cx="785629" cy="648381"/>
              <a:chOff x="1860363" y="5501153"/>
              <a:chExt cx="1828800" cy="838200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866494" y="5562838"/>
                <a:ext cx="1606448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ABC</a:t>
                </a:r>
                <a:endParaRPr lang="en-US" sz="2400" b="1" baseline="-250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68344" y="2996952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G3</a:t>
              </a:r>
              <a:endParaRPr lang="en-US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27624" y="3760012"/>
            <a:ext cx="1787339" cy="2568472"/>
            <a:chOff x="7327624" y="3760012"/>
            <a:chExt cx="1787339" cy="2568472"/>
          </a:xfrm>
        </p:grpSpPr>
        <p:grpSp>
          <p:nvGrpSpPr>
            <p:cNvPr id="26" name="Group 25"/>
            <p:cNvGrpSpPr/>
            <p:nvPr/>
          </p:nvGrpSpPr>
          <p:grpSpPr>
            <a:xfrm>
              <a:off x="7327624" y="3760012"/>
              <a:ext cx="1787339" cy="2045251"/>
              <a:chOff x="7327624" y="3745386"/>
              <a:chExt cx="2572968" cy="3075755"/>
            </a:xfrm>
          </p:grpSpPr>
          <p:grpSp>
            <p:nvGrpSpPr>
              <p:cNvPr id="288" name="Group 287"/>
              <p:cNvGrpSpPr/>
              <p:nvPr/>
            </p:nvGrpSpPr>
            <p:grpSpPr>
              <a:xfrm>
                <a:off x="7327624" y="3828323"/>
                <a:ext cx="785629" cy="683306"/>
                <a:chOff x="1173406" y="3612450"/>
                <a:chExt cx="1828800" cy="883350"/>
              </a:xfrm>
            </p:grpSpPr>
            <p:sp>
              <p:nvSpPr>
                <p:cNvPr id="289" name="Oval 288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1349964" y="3612450"/>
                  <a:ext cx="931127" cy="5407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-25000" dirty="0" smtClean="0"/>
                    <a:t>A</a:t>
                  </a:r>
                  <a:endParaRPr lang="en-US" sz="2400" b="1" baseline="-25000" dirty="0"/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9114963" y="3745386"/>
                <a:ext cx="785629" cy="692035"/>
                <a:chOff x="1173406" y="3601166"/>
                <a:chExt cx="1828800" cy="894634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484126" y="3601166"/>
                  <a:ext cx="912455" cy="54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-25000" dirty="0"/>
                    <a:t>B</a:t>
                  </a: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197557" y="6014695"/>
                <a:ext cx="917407" cy="806446"/>
                <a:chOff x="1354494" y="5406283"/>
                <a:chExt cx="2135555" cy="104254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1354494" y="5406283"/>
                  <a:ext cx="2135555" cy="104254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1436406" y="5468034"/>
                  <a:ext cx="1145863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d</a:t>
                  </a:r>
                  <a:r>
                    <a:rPr lang="en-US" sz="2400" b="1" baseline="-25000" dirty="0" err="1" smtClean="0"/>
                    <a:t>AB</a:t>
                  </a:r>
                  <a:endParaRPr lang="en-US" sz="2400" b="1" baseline="-25000" dirty="0"/>
                </a:p>
              </p:txBody>
            </p:sp>
          </p:grpSp>
          <p:cxnSp>
            <p:nvCxnSpPr>
              <p:cNvPr id="297" name="Straight Arrow Connector 296"/>
              <p:cNvCxnSpPr>
                <a:stCxn id="289" idx="4"/>
                <a:endCxn id="295" idx="1"/>
              </p:cNvCxnSpPr>
              <p:nvPr/>
            </p:nvCxnSpPr>
            <p:spPr>
              <a:xfrm>
                <a:off x="7720439" y="4511629"/>
                <a:ext cx="611469" cy="162116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>
                <a:stCxn id="292" idx="3"/>
                <a:endCxn id="295" idx="7"/>
              </p:cNvCxnSpPr>
              <p:nvPr/>
            </p:nvCxnSpPr>
            <p:spPr>
              <a:xfrm flipH="1">
                <a:off x="8980613" y="4342468"/>
                <a:ext cx="249404" cy="179033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TextBox 303"/>
            <p:cNvSpPr txBox="1"/>
            <p:nvPr/>
          </p:nvSpPr>
          <p:spPr>
            <a:xfrm>
              <a:off x="8007810" y="5805264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G4</a:t>
              </a:r>
              <a:endParaRPr lang="en-US" sz="2800" b="1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076452" y="1556792"/>
            <a:ext cx="4799804" cy="4433411"/>
            <a:chOff x="-1518399" y="1545771"/>
            <a:chExt cx="11173058" cy="5731329"/>
          </a:xfrm>
        </p:grpSpPr>
        <p:grpSp>
          <p:nvGrpSpPr>
            <p:cNvPr id="164" name="Group 163"/>
            <p:cNvGrpSpPr/>
            <p:nvPr/>
          </p:nvGrpSpPr>
          <p:grpSpPr>
            <a:xfrm>
              <a:off x="1173406" y="3657600"/>
              <a:ext cx="1828800" cy="838200"/>
              <a:chOff x="1173406" y="3657600"/>
              <a:chExt cx="1828800" cy="838200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775060" y="3753534"/>
                <a:ext cx="931128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 smtClean="0"/>
                  <a:t>A</a:t>
                </a:r>
                <a:endParaRPr lang="en-US" sz="2400" b="1" baseline="-25000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334000" y="3561665"/>
              <a:ext cx="1828800" cy="838200"/>
              <a:chOff x="1173406" y="3657600"/>
              <a:chExt cx="1828800" cy="838200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775060" y="3753534"/>
                <a:ext cx="912456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/>
                  <a:t>B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198449" y="6438900"/>
              <a:ext cx="1828800" cy="838200"/>
              <a:chOff x="1354494" y="5406283"/>
              <a:chExt cx="1828800" cy="838200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1354494" y="540628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942139" y="5468034"/>
                <a:ext cx="1145862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</a:t>
                </a:r>
                <a:r>
                  <a:rPr lang="en-US" sz="2400" b="1" baseline="-25000" dirty="0" err="1" smtClean="0"/>
                  <a:t>AB</a:t>
                </a:r>
                <a:endParaRPr lang="en-US" sz="2400" b="1" baseline="-25000" dirty="0"/>
              </a:p>
            </p:txBody>
          </p:sp>
        </p:grpSp>
        <p:cxnSp>
          <p:nvCxnSpPr>
            <p:cNvPr id="175" name="Straight Arrow Connector 174"/>
            <p:cNvCxnSpPr>
              <a:stCxn id="270" idx="4"/>
              <a:endCxn id="254" idx="1"/>
            </p:cNvCxnSpPr>
            <p:nvPr/>
          </p:nvCxnSpPr>
          <p:spPr>
            <a:xfrm>
              <a:off x="2087806" y="4495800"/>
              <a:ext cx="1378465" cy="20658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268" idx="3"/>
              <a:endCxn id="254" idx="7"/>
            </p:cNvCxnSpPr>
            <p:nvPr/>
          </p:nvCxnSpPr>
          <p:spPr>
            <a:xfrm flipH="1">
              <a:off x="4759427" y="4277113"/>
              <a:ext cx="842395" cy="22845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252" idx="0"/>
            </p:cNvCxnSpPr>
            <p:nvPr/>
          </p:nvCxnSpPr>
          <p:spPr>
            <a:xfrm>
              <a:off x="1173408" y="4160157"/>
              <a:ext cx="88050" cy="8876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347058" y="5047804"/>
              <a:ext cx="1828800" cy="838200"/>
              <a:chOff x="685800" y="1981200"/>
              <a:chExt cx="1828800" cy="838200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685800" y="1981200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57078" y="2101666"/>
                <a:ext cx="1128684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</a:t>
                </a:r>
                <a:r>
                  <a:rPr lang="en-US" sz="2400" b="1" baseline="-25000" dirty="0" err="1" smtClean="0"/>
                  <a:t>AC</a:t>
                </a:r>
                <a:endParaRPr lang="en-US" sz="2400" b="1" baseline="-25000" dirty="0"/>
              </a:p>
            </p:txBody>
          </p:sp>
        </p:grpSp>
        <p:cxnSp>
          <p:nvCxnSpPr>
            <p:cNvPr id="193" name="Straight Arrow Connector 192"/>
            <p:cNvCxnSpPr/>
            <p:nvPr/>
          </p:nvCxnSpPr>
          <p:spPr>
            <a:xfrm flipH="1">
              <a:off x="6705600" y="4265625"/>
              <a:ext cx="182049" cy="9144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5791200" y="5167086"/>
              <a:ext cx="1828800" cy="838200"/>
              <a:chOff x="3505200" y="3276600"/>
              <a:chExt cx="1828800" cy="838200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3505200" y="3276600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4092845" y="3338351"/>
                <a:ext cx="1114741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</a:t>
                </a:r>
                <a:r>
                  <a:rPr lang="en-US" sz="2400" b="1" baseline="-25000" dirty="0" err="1" smtClean="0"/>
                  <a:t>BC</a:t>
                </a:r>
                <a:endParaRPr lang="en-US" sz="2400" b="1" baseline="-25000" dirty="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098909" y="1545771"/>
              <a:ext cx="1828800" cy="838200"/>
              <a:chOff x="1173406" y="3657600"/>
              <a:chExt cx="1828800" cy="838200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1173406" y="3657600"/>
                <a:ext cx="1828800" cy="838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775060" y="3753534"/>
                <a:ext cx="881335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E</a:t>
                </a:r>
                <a:endParaRPr lang="en-US" sz="2400" b="1" baseline="-25000" dirty="0"/>
              </a:p>
            </p:txBody>
          </p:sp>
        </p:grpSp>
        <p:cxnSp>
          <p:nvCxnSpPr>
            <p:cNvPr id="202" name="Straight Arrow Connector 201"/>
            <p:cNvCxnSpPr>
              <a:endCxn id="244" idx="2"/>
            </p:cNvCxnSpPr>
            <p:nvPr/>
          </p:nvCxnSpPr>
          <p:spPr>
            <a:xfrm>
              <a:off x="2066035" y="4512273"/>
              <a:ext cx="1011986" cy="9888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244" idx="6"/>
            </p:cNvCxnSpPr>
            <p:nvPr/>
          </p:nvCxnSpPr>
          <p:spPr>
            <a:xfrm flipH="1">
              <a:off x="4906821" y="4300747"/>
              <a:ext cx="695001" cy="12004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078021" y="5082053"/>
              <a:ext cx="1828800" cy="838200"/>
              <a:chOff x="1860363" y="5501153"/>
              <a:chExt cx="1828800" cy="838200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866494" y="5562838"/>
                <a:ext cx="1606448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ABC</a:t>
                </a:r>
                <a:endParaRPr lang="en-US" sz="2400" b="1" baseline="-25000" dirty="0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724457" y="1943544"/>
              <a:ext cx="1828800" cy="838200"/>
              <a:chOff x="1860363" y="5501153"/>
              <a:chExt cx="1828800" cy="83820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909506" y="5562838"/>
                <a:ext cx="1570596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ACE</a:t>
                </a:r>
                <a:endParaRPr lang="en-US" sz="2400" b="1" baseline="-25000" dirty="0"/>
              </a:p>
            </p:txBody>
          </p:sp>
        </p:grpSp>
        <p:cxnSp>
          <p:nvCxnSpPr>
            <p:cNvPr id="206" name="Straight Arrow Connector 205"/>
            <p:cNvCxnSpPr>
              <a:endCxn id="242" idx="4"/>
            </p:cNvCxnSpPr>
            <p:nvPr/>
          </p:nvCxnSpPr>
          <p:spPr>
            <a:xfrm flipH="1" flipV="1">
              <a:off x="1638857" y="2781744"/>
              <a:ext cx="143569" cy="8839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42" idx="7"/>
            </p:cNvCxnSpPr>
            <p:nvPr/>
          </p:nvCxnSpPr>
          <p:spPr>
            <a:xfrm flipH="1">
              <a:off x="2285435" y="1943545"/>
              <a:ext cx="836525" cy="1227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5239026" y="2133600"/>
              <a:ext cx="1847574" cy="838200"/>
              <a:chOff x="1841589" y="5501153"/>
              <a:chExt cx="1847574" cy="838200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841589" y="5562838"/>
                <a:ext cx="1556655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>
                    <a:sym typeface="Symbol"/>
                  </a:rPr>
                  <a:t>B</a:t>
                </a:r>
                <a:r>
                  <a:rPr lang="en-US" sz="2400" b="1" baseline="-25000" dirty="0" smtClean="0"/>
                  <a:t>CE</a:t>
                </a:r>
                <a:endParaRPr lang="en-US" sz="2400" b="1" baseline="-25000" dirty="0"/>
              </a:p>
            </p:txBody>
          </p:sp>
        </p:grpSp>
        <p:cxnSp>
          <p:nvCxnSpPr>
            <p:cNvPr id="210" name="Straight Arrow Connector 209"/>
            <p:cNvCxnSpPr/>
            <p:nvPr/>
          </p:nvCxnSpPr>
          <p:spPr>
            <a:xfrm>
              <a:off x="4949375" y="1973194"/>
              <a:ext cx="671281" cy="222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5935654" y="2929559"/>
              <a:ext cx="153464" cy="728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endCxn id="238" idx="6"/>
            </p:cNvCxnSpPr>
            <p:nvPr/>
          </p:nvCxnSpPr>
          <p:spPr>
            <a:xfrm flipH="1">
              <a:off x="347058" y="4003444"/>
              <a:ext cx="826351" cy="42589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-1518399" y="4010238"/>
              <a:ext cx="1954109" cy="838200"/>
              <a:chOff x="1823706" y="5501153"/>
              <a:chExt cx="1954109" cy="838200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823706" y="5562838"/>
                <a:ext cx="1954109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ACD</a:t>
                </a:r>
                <a:endParaRPr lang="en-US" sz="2400" b="1" baseline="-25000" dirty="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708131" y="4277113"/>
              <a:ext cx="1946528" cy="838200"/>
              <a:chOff x="1742635" y="5501153"/>
              <a:chExt cx="1946528" cy="838200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742635" y="5562838"/>
                <a:ext cx="1937391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>
                    <a:sym typeface="Symbol"/>
                  </a:rPr>
                  <a:t>B</a:t>
                </a:r>
                <a:r>
                  <a:rPr lang="en-US" sz="2400" b="1" baseline="-25000" dirty="0" smtClean="0"/>
                  <a:t>CD</a:t>
                </a:r>
                <a:endParaRPr lang="en-US" sz="2400" b="1" baseline="-25000" dirty="0"/>
              </a:p>
            </p:txBody>
          </p:sp>
        </p:grpSp>
        <p:cxnSp>
          <p:nvCxnSpPr>
            <p:cNvPr id="215" name="Straight Arrow Connector 214"/>
            <p:cNvCxnSpPr>
              <a:stCxn id="268" idx="6"/>
              <a:endCxn id="234" idx="2"/>
            </p:cNvCxnSpPr>
            <p:nvPr/>
          </p:nvCxnSpPr>
          <p:spPr>
            <a:xfrm>
              <a:off x="7162800" y="3980765"/>
              <a:ext cx="663059" cy="7154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/>
            <p:cNvGrpSpPr/>
            <p:nvPr/>
          </p:nvGrpSpPr>
          <p:grpSpPr>
            <a:xfrm>
              <a:off x="2892326" y="2895600"/>
              <a:ext cx="1908274" cy="838200"/>
              <a:chOff x="1780889" y="5501153"/>
              <a:chExt cx="1908274" cy="838200"/>
            </a:xfrm>
          </p:grpSpPr>
          <p:sp>
            <p:nvSpPr>
              <p:cNvPr id="232" name="Oval 231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1780889" y="5562838"/>
                <a:ext cx="1903812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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baseline="-25000" dirty="0" smtClean="0"/>
                  <a:t>ABE</a:t>
                </a:r>
                <a:endParaRPr lang="en-US" sz="2400" b="1" baseline="-25000" dirty="0"/>
              </a:p>
            </p:txBody>
          </p:sp>
        </p:grpSp>
        <p:cxnSp>
          <p:nvCxnSpPr>
            <p:cNvPr id="217" name="Straight Arrow Connector 216"/>
            <p:cNvCxnSpPr>
              <a:endCxn id="232" idx="0"/>
            </p:cNvCxnSpPr>
            <p:nvPr/>
          </p:nvCxnSpPr>
          <p:spPr>
            <a:xfrm flipH="1">
              <a:off x="3886200" y="2407405"/>
              <a:ext cx="68948" cy="4881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232" idx="6"/>
            </p:cNvCxnSpPr>
            <p:nvPr/>
          </p:nvCxnSpPr>
          <p:spPr>
            <a:xfrm flipH="1" flipV="1">
              <a:off x="4800600" y="3314700"/>
              <a:ext cx="526148" cy="614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endCxn id="232" idx="3"/>
            </p:cNvCxnSpPr>
            <p:nvPr/>
          </p:nvCxnSpPr>
          <p:spPr>
            <a:xfrm flipV="1">
              <a:off x="2996766" y="3611048"/>
              <a:ext cx="242856" cy="3923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6902163" y="3280451"/>
              <a:ext cx="663059" cy="373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7543800" y="2819400"/>
              <a:ext cx="1828800" cy="838200"/>
              <a:chOff x="1860363" y="5501153"/>
              <a:chExt cx="1828800" cy="83820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385885" y="5562838"/>
                <a:ext cx="918680" cy="54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R</a:t>
                </a:r>
                <a:r>
                  <a:rPr lang="en-US" sz="2400" b="1" baseline="-25000" dirty="0" smtClean="0"/>
                  <a:t>B</a:t>
                </a:r>
                <a:endParaRPr lang="en-US" sz="2400" b="1" baseline="-25000" dirty="0"/>
              </a:p>
            </p:txBody>
          </p:sp>
        </p:grpSp>
        <p:cxnSp>
          <p:nvCxnSpPr>
            <p:cNvPr id="222" name="Straight Arrow Connector 221"/>
            <p:cNvCxnSpPr/>
            <p:nvPr/>
          </p:nvCxnSpPr>
          <p:spPr>
            <a:xfrm flipH="1" flipV="1">
              <a:off x="724457" y="3204251"/>
              <a:ext cx="700290" cy="5820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/>
            <p:cNvGrpSpPr/>
            <p:nvPr/>
          </p:nvGrpSpPr>
          <p:grpSpPr>
            <a:xfrm>
              <a:off x="-1121137" y="2723465"/>
              <a:ext cx="1828800" cy="838200"/>
              <a:chOff x="1860363" y="5501153"/>
              <a:chExt cx="1828800" cy="838200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860363" y="5501153"/>
                <a:ext cx="1828800" cy="8382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385886" y="5562838"/>
                <a:ext cx="1123926" cy="596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R</a:t>
                </a:r>
                <a:r>
                  <a:rPr lang="en-US" sz="2400" b="1" baseline="-25000" dirty="0">
                    <a:sym typeface="Symbol"/>
                  </a:rPr>
                  <a:t>A</a:t>
                </a:r>
                <a:endParaRPr lang="en-US" sz="2400" b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2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12" name="Rounded Rectangle 11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5273" y="189510"/>
            <a:ext cx="7646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Use Pearl’s Exact Inference In Cascade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1395" y="1280602"/>
            <a:ext cx="3822197" cy="4884702"/>
            <a:chOff x="41395" y="992571"/>
            <a:chExt cx="3822197" cy="4884702"/>
          </a:xfrm>
        </p:grpSpPr>
        <p:grpSp>
          <p:nvGrpSpPr>
            <p:cNvPr id="91" name="Group 90"/>
            <p:cNvGrpSpPr/>
            <p:nvPr/>
          </p:nvGrpSpPr>
          <p:grpSpPr>
            <a:xfrm>
              <a:off x="41395" y="992571"/>
              <a:ext cx="3822197" cy="3742585"/>
              <a:chOff x="-1518399" y="1167029"/>
              <a:chExt cx="10478890" cy="4838257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173406" y="3657600"/>
                <a:ext cx="1828800" cy="838200"/>
                <a:chOff x="1173406" y="3657600"/>
                <a:chExt cx="1828800" cy="83820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775060" y="3753534"/>
                  <a:ext cx="1000789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X</a:t>
                  </a:r>
                  <a:r>
                    <a:rPr lang="en-US" sz="2000" b="1" baseline="-25000" dirty="0" smtClean="0"/>
                    <a:t>A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02713" y="3748824"/>
                <a:ext cx="1828800" cy="838200"/>
                <a:chOff x="242119" y="3844759"/>
                <a:chExt cx="1828800" cy="8382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242119" y="3844759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19666" y="3996781"/>
                  <a:ext cx="982129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X</a:t>
                  </a:r>
                  <a:r>
                    <a:rPr lang="en-US" sz="2000" b="1" baseline="-25000" dirty="0"/>
                    <a:t>B</a:t>
                  </a:r>
                </a:p>
              </p:txBody>
            </p:sp>
          </p:grpSp>
          <p:cxnSp>
            <p:nvCxnSpPr>
              <p:cNvPr id="149" name="Straight Arrow Connector 148"/>
              <p:cNvCxnSpPr>
                <a:endCxn id="184" idx="0"/>
              </p:cNvCxnSpPr>
              <p:nvPr/>
            </p:nvCxnSpPr>
            <p:spPr>
              <a:xfrm>
                <a:off x="1173408" y="4160157"/>
                <a:ext cx="88050" cy="88764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347058" y="5047804"/>
                <a:ext cx="1828800" cy="838200"/>
                <a:chOff x="685800" y="1981200"/>
                <a:chExt cx="1828800" cy="83820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800" y="1981200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057077" y="2101666"/>
                  <a:ext cx="1197661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/>
                    <a:t>d</a:t>
                  </a:r>
                  <a:r>
                    <a:rPr lang="en-US" sz="2000" b="1" baseline="-25000" dirty="0" err="1" smtClean="0"/>
                    <a:t>AC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51" name="Straight Arrow Connector 150"/>
              <p:cNvCxnSpPr>
                <a:stCxn id="186" idx="4"/>
                <a:endCxn id="182" idx="0"/>
              </p:cNvCxnSpPr>
              <p:nvPr/>
            </p:nvCxnSpPr>
            <p:spPr>
              <a:xfrm flipH="1">
                <a:off x="5055631" y="4587024"/>
                <a:ext cx="261484" cy="58006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Group 151"/>
              <p:cNvGrpSpPr/>
              <p:nvPr/>
            </p:nvGrpSpPr>
            <p:grpSpPr>
              <a:xfrm>
                <a:off x="4141230" y="5167086"/>
                <a:ext cx="1828800" cy="838200"/>
                <a:chOff x="1855230" y="3276600"/>
                <a:chExt cx="1828800" cy="83820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1855230" y="3276600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116714" y="3375877"/>
                  <a:ext cx="1183632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/>
                    <a:t>d</a:t>
                  </a:r>
                  <a:r>
                    <a:rPr lang="en-US" sz="2000" b="1" baseline="-25000" dirty="0" err="1" smtClean="0"/>
                    <a:t>BC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2786162" y="1167029"/>
                <a:ext cx="1828800" cy="838200"/>
                <a:chOff x="860659" y="3278858"/>
                <a:chExt cx="1828800" cy="83820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860659" y="3278858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260634" y="3374792"/>
                  <a:ext cx="952277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X</a:t>
                  </a:r>
                  <a:r>
                    <a:rPr lang="en-US" sz="2000" b="1" baseline="-25000" dirty="0" smtClean="0"/>
                    <a:t>E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24457" y="1943544"/>
                <a:ext cx="1828800" cy="838200"/>
                <a:chOff x="1860363" y="5501153"/>
                <a:chExt cx="1828800" cy="83820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1909506" y="5562838"/>
                  <a:ext cx="1637977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 smtClean="0"/>
                    <a:t>ACE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55" name="Straight Arrow Connector 154"/>
              <p:cNvCxnSpPr>
                <a:endCxn id="178" idx="4"/>
              </p:cNvCxnSpPr>
              <p:nvPr/>
            </p:nvCxnSpPr>
            <p:spPr>
              <a:xfrm flipH="1" flipV="1">
                <a:off x="1638857" y="2781744"/>
                <a:ext cx="143569" cy="8839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80" idx="2"/>
                <a:endCxn id="178" idx="7"/>
              </p:cNvCxnSpPr>
              <p:nvPr/>
            </p:nvCxnSpPr>
            <p:spPr>
              <a:xfrm flipH="1">
                <a:off x="2285433" y="1586130"/>
                <a:ext cx="500729" cy="48016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/>
              <p:cNvGrpSpPr/>
              <p:nvPr/>
            </p:nvGrpSpPr>
            <p:grpSpPr>
              <a:xfrm>
                <a:off x="3899851" y="2547653"/>
                <a:ext cx="1847576" cy="838200"/>
                <a:chOff x="502414" y="5915206"/>
                <a:chExt cx="1847576" cy="83820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521188" y="5915206"/>
                  <a:ext cx="1828802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02414" y="5976891"/>
                  <a:ext cx="1623947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>
                      <a:sym typeface="Symbol"/>
                    </a:rPr>
                    <a:t>B</a:t>
                  </a:r>
                  <a:r>
                    <a:rPr lang="en-US" sz="2000" b="1" baseline="-25000" dirty="0" smtClean="0"/>
                    <a:t>CE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4614962" y="1826212"/>
                <a:ext cx="345122" cy="80392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86" idx="1"/>
                <a:endCxn id="176" idx="4"/>
              </p:cNvCxnSpPr>
              <p:nvPr/>
            </p:nvCxnSpPr>
            <p:spPr>
              <a:xfrm flipV="1">
                <a:off x="4670536" y="3385853"/>
                <a:ext cx="162489" cy="48572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endCxn id="174" idx="6"/>
              </p:cNvCxnSpPr>
              <p:nvPr/>
            </p:nvCxnSpPr>
            <p:spPr>
              <a:xfrm flipH="1">
                <a:off x="347058" y="4003444"/>
                <a:ext cx="826351" cy="42589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-1518399" y="4010238"/>
                <a:ext cx="1995055" cy="838200"/>
                <a:chOff x="1823706" y="5501153"/>
                <a:chExt cx="1995055" cy="83820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823706" y="5562838"/>
                  <a:ext cx="1995055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 smtClean="0"/>
                    <a:t>ACD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6981963" y="4130564"/>
                <a:ext cx="1978528" cy="838200"/>
                <a:chOff x="1016467" y="5354604"/>
                <a:chExt cx="1978528" cy="83820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1134194" y="5354604"/>
                  <a:ext cx="1828801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1016467" y="5416288"/>
                  <a:ext cx="1978528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</a:t>
                  </a:r>
                  <a:r>
                    <a:rPr lang="en-US" sz="2000" b="1" baseline="30000" dirty="0" smtClean="0">
                      <a:sym typeface="Symbol"/>
                    </a:rPr>
                    <a:t>2</a:t>
                  </a:r>
                  <a:r>
                    <a:rPr lang="en-US" sz="2000" b="1" baseline="-25000" dirty="0">
                      <a:sym typeface="Symbol"/>
                    </a:rPr>
                    <a:t>B</a:t>
                  </a:r>
                  <a:r>
                    <a:rPr lang="en-US" sz="2000" b="1" baseline="-25000" dirty="0" smtClean="0"/>
                    <a:t>CD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63" name="Straight Arrow Connector 162"/>
              <p:cNvCxnSpPr>
                <a:stCxn id="186" idx="6"/>
              </p:cNvCxnSpPr>
              <p:nvPr/>
            </p:nvCxnSpPr>
            <p:spPr>
              <a:xfrm>
                <a:off x="6231513" y="4167925"/>
                <a:ext cx="929436" cy="33504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792718" y="3448561"/>
                <a:ext cx="663060" cy="3735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6246550" y="2819400"/>
                <a:ext cx="1828800" cy="838200"/>
                <a:chOff x="563113" y="5501153"/>
                <a:chExt cx="1828800" cy="838200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56311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1088636" y="5562838"/>
                  <a:ext cx="989592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R</a:t>
                  </a:r>
                  <a:r>
                    <a:rPr lang="en-US" sz="2000" b="1" baseline="-25000" dirty="0" smtClean="0"/>
                    <a:t>B</a:t>
                  </a:r>
                  <a:endParaRPr lang="en-US" sz="2000" b="1" baseline="-25000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H="1" flipV="1">
                <a:off x="724457" y="3204251"/>
                <a:ext cx="700290" cy="5820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-1121137" y="2723465"/>
                <a:ext cx="1828800" cy="838200"/>
                <a:chOff x="1860363" y="5501153"/>
                <a:chExt cx="1828800" cy="838200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385887" y="5562838"/>
                  <a:ext cx="1187469" cy="517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ym typeface="Symbol"/>
                    </a:rPr>
                    <a:t>R</a:t>
                  </a:r>
                  <a:r>
                    <a:rPr lang="en-US" sz="2000" b="1" baseline="-25000" dirty="0">
                      <a:sym typeface="Symbol"/>
                    </a:rPr>
                    <a:t>A</a:t>
                  </a:r>
                  <a:endParaRPr lang="en-US" sz="2000" b="1" baseline="-25000" dirty="0"/>
                </a:p>
              </p:txBody>
            </p:sp>
          </p:grpSp>
        </p:grpSp>
        <p:sp>
          <p:nvSpPr>
            <p:cNvPr id="94" name="Rounded Rectangle 93"/>
            <p:cNvSpPr/>
            <p:nvPr/>
          </p:nvSpPr>
          <p:spPr>
            <a:xfrm>
              <a:off x="164997" y="4869161"/>
              <a:ext cx="3470899" cy="10081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9356" y="4974268"/>
              <a:ext cx="354654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Find exact inference on G1 using Pearl’s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algo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35896" y="1554176"/>
            <a:ext cx="3600400" cy="3747032"/>
            <a:chOff x="3635896" y="1554176"/>
            <a:chExt cx="3600400" cy="3747032"/>
          </a:xfrm>
        </p:grpSpPr>
        <p:grpSp>
          <p:nvGrpSpPr>
            <p:cNvPr id="190" name="Group 189"/>
            <p:cNvGrpSpPr/>
            <p:nvPr/>
          </p:nvGrpSpPr>
          <p:grpSpPr>
            <a:xfrm>
              <a:off x="3971329" y="1554176"/>
              <a:ext cx="3264967" cy="3747032"/>
              <a:chOff x="3971329" y="1124744"/>
              <a:chExt cx="3264967" cy="3747032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4283968" y="1124744"/>
                <a:ext cx="2309543" cy="2198599"/>
                <a:chOff x="4951360" y="1412776"/>
                <a:chExt cx="2572968" cy="2281965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4951360" y="3046360"/>
                  <a:ext cx="785629" cy="648381"/>
                  <a:chOff x="1173406" y="3657600"/>
                  <a:chExt cx="1828800" cy="83820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1173406" y="3657600"/>
                    <a:ext cx="1828800" cy="8382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1775060" y="3753534"/>
                    <a:ext cx="931128" cy="540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/>
                      <a:t>X</a:t>
                    </a:r>
                    <a:r>
                      <a:rPr lang="en-US" sz="2400" b="1" baseline="-25000" dirty="0" smtClean="0"/>
                      <a:t>A</a:t>
                    </a:r>
                    <a:endParaRPr lang="en-US" sz="2400" b="1" baseline="-25000" dirty="0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6738699" y="2972150"/>
                  <a:ext cx="785629" cy="648381"/>
                  <a:chOff x="1173406" y="3657600"/>
                  <a:chExt cx="1828800" cy="838200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173406" y="3657600"/>
                    <a:ext cx="1828800" cy="8382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775060" y="3753534"/>
                    <a:ext cx="912456" cy="540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/>
                      <a:t>X</a:t>
                    </a:r>
                    <a:r>
                      <a:rPr lang="en-US" sz="2400" b="1" baseline="-25000" dirty="0"/>
                      <a:t>B</a:t>
                    </a:r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5778532" y="1412776"/>
                  <a:ext cx="785629" cy="648381"/>
                  <a:chOff x="1173406" y="3657600"/>
                  <a:chExt cx="1828800" cy="838200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1173406" y="3657600"/>
                    <a:ext cx="1828800" cy="8382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1775060" y="3753534"/>
                    <a:ext cx="881335" cy="540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/>
                      <a:t>X</a:t>
                    </a:r>
                    <a:r>
                      <a:rPr lang="en-US" sz="2400" b="1" baseline="-25000" dirty="0" smtClean="0"/>
                      <a:t>E</a:t>
                    </a:r>
                    <a:endParaRPr lang="en-US" sz="2400" b="1" baseline="-25000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5657449" y="2456922"/>
                  <a:ext cx="911137" cy="648381"/>
                  <a:chOff x="1705609" y="5501153"/>
                  <a:chExt cx="2120959" cy="838200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1860363" y="5501153"/>
                    <a:ext cx="1828800" cy="8382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7001">
                        <a:srgbClr val="E6E6E6"/>
                      </a:gs>
                      <a:gs pos="32001">
                        <a:srgbClr val="7D8496"/>
                      </a:gs>
                      <a:gs pos="47000">
                        <a:srgbClr val="E6E6E6"/>
                      </a:gs>
                      <a:gs pos="85001">
                        <a:srgbClr val="7D849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1705609" y="5562839"/>
                    <a:ext cx="2120959" cy="6194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ym typeface="Symbol"/>
                      </a:rPr>
                      <a:t></a:t>
                    </a:r>
                    <a:r>
                      <a:rPr lang="en-US" sz="2400" b="1" baseline="30000" dirty="0" smtClean="0">
                        <a:sym typeface="Symbol"/>
                      </a:rPr>
                      <a:t>2</a:t>
                    </a:r>
                    <a:r>
                      <a:rPr lang="en-US" sz="2400" b="1" baseline="-25000" dirty="0" smtClean="0"/>
                      <a:t>ABE</a:t>
                    </a:r>
                    <a:endParaRPr lang="en-US" sz="2400" b="1" baseline="-25000" dirty="0"/>
                  </a:p>
                </p:txBody>
              </p:sp>
            </p:grpSp>
            <p:cxnSp>
              <p:nvCxnSpPr>
                <p:cNvPr id="198" name="Straight Arrow Connector 197"/>
                <p:cNvCxnSpPr>
                  <a:endCxn id="201" idx="0"/>
                </p:cNvCxnSpPr>
                <p:nvPr/>
              </p:nvCxnSpPr>
              <p:spPr>
                <a:xfrm flipH="1">
                  <a:off x="6116742" y="2079284"/>
                  <a:ext cx="29619" cy="37763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>
                  <a:endCxn id="201" idx="6"/>
                </p:cNvCxnSpPr>
                <p:nvPr/>
              </p:nvCxnSpPr>
              <p:spPr>
                <a:xfrm flipH="1" flipV="1">
                  <a:off x="6509557" y="2781113"/>
                  <a:ext cx="226027" cy="47568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>
                  <a:stCxn id="207" idx="0"/>
                </p:cNvCxnSpPr>
                <p:nvPr/>
              </p:nvCxnSpPr>
              <p:spPr>
                <a:xfrm flipV="1">
                  <a:off x="5344175" y="2689804"/>
                  <a:ext cx="379753" cy="3565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Rounded Rectangle 191"/>
              <p:cNvSpPr/>
              <p:nvPr/>
            </p:nvSpPr>
            <p:spPr>
              <a:xfrm>
                <a:off x="4046970" y="3429000"/>
                <a:ext cx="3178167" cy="144277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971329" y="3501008"/>
                <a:ext cx="32649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Use the inference from G1 as prior for G2 and the run Pearl’s </a:t>
                </a:r>
                <a:r>
                  <a:rPr lang="en-US" sz="2400" b="1" dirty="0" err="1" smtClean="0">
                    <a:solidFill>
                      <a:schemeClr val="bg1"/>
                    </a:solidFill>
                  </a:rPr>
                  <a:t>algo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Right Arrow 2"/>
            <p:cNvSpPr/>
            <p:nvPr/>
          </p:nvSpPr>
          <p:spPr>
            <a:xfrm>
              <a:off x="3635896" y="2028684"/>
              <a:ext cx="1171106" cy="4558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51104" y="1124744"/>
            <a:ext cx="3070960" cy="2395428"/>
            <a:chOff x="5951104" y="1124744"/>
            <a:chExt cx="3070960" cy="2395428"/>
          </a:xfrm>
        </p:grpSpPr>
        <p:grpSp>
          <p:nvGrpSpPr>
            <p:cNvPr id="209" name="Group 208"/>
            <p:cNvGrpSpPr/>
            <p:nvPr/>
          </p:nvGrpSpPr>
          <p:grpSpPr>
            <a:xfrm>
              <a:off x="6732240" y="1124744"/>
              <a:ext cx="2289824" cy="2395428"/>
              <a:chOff x="6732240" y="1124744"/>
              <a:chExt cx="2289824" cy="2395428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6732240" y="1229896"/>
                <a:ext cx="785629" cy="648381"/>
                <a:chOff x="1173406" y="3657600"/>
                <a:chExt cx="1828800" cy="83820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1775060" y="3753534"/>
                  <a:ext cx="931128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-25000" dirty="0" smtClean="0"/>
                    <a:t>A</a:t>
                  </a:r>
                  <a:endParaRPr lang="en-US" sz="2400" b="1" baseline="-25000" dirty="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8236435" y="1124744"/>
                <a:ext cx="785629" cy="648381"/>
                <a:chOff x="1173406" y="3657600"/>
                <a:chExt cx="1828800" cy="83820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1173406" y="3657600"/>
                  <a:ext cx="1828800" cy="838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1775060" y="3753534"/>
                  <a:ext cx="912456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-25000" dirty="0"/>
                    <a:t>B</a:t>
                  </a:r>
                </a:p>
              </p:txBody>
            </p:sp>
          </p:grpSp>
          <p:cxnSp>
            <p:nvCxnSpPr>
              <p:cNvPr id="212" name="Straight Arrow Connector 211"/>
              <p:cNvCxnSpPr>
                <a:endCxn id="216" idx="2"/>
              </p:cNvCxnSpPr>
              <p:nvPr/>
            </p:nvCxnSpPr>
            <p:spPr>
              <a:xfrm>
                <a:off x="7115702" y="1891019"/>
                <a:ext cx="434736" cy="76493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endCxn id="216" idx="6"/>
              </p:cNvCxnSpPr>
              <p:nvPr/>
            </p:nvCxnSpPr>
            <p:spPr>
              <a:xfrm flipH="1">
                <a:off x="8336068" y="1727396"/>
                <a:ext cx="298564" cy="92856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/>
              <p:cNvGrpSpPr/>
              <p:nvPr/>
            </p:nvGrpSpPr>
            <p:grpSpPr>
              <a:xfrm>
                <a:off x="7550439" y="2331767"/>
                <a:ext cx="785629" cy="648381"/>
                <a:chOff x="1860363" y="5501153"/>
                <a:chExt cx="1828800" cy="83820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1860363" y="5501153"/>
                  <a:ext cx="1828800" cy="8382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1866494" y="5562838"/>
                  <a:ext cx="1606448" cy="540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ym typeface="Symbol"/>
                    </a:rPr>
                    <a:t></a:t>
                  </a:r>
                  <a:r>
                    <a:rPr lang="en-US" sz="2400" b="1" baseline="30000" dirty="0" smtClean="0">
                      <a:sym typeface="Symbol"/>
                    </a:rPr>
                    <a:t>2</a:t>
                  </a:r>
                  <a:r>
                    <a:rPr lang="en-US" sz="2400" b="1" baseline="-25000" dirty="0" smtClean="0"/>
                    <a:t>ABC</a:t>
                  </a:r>
                  <a:endParaRPr lang="en-US" sz="2400" b="1" baseline="-25000" dirty="0"/>
                </a:p>
              </p:txBody>
            </p:sp>
          </p:grpSp>
          <p:sp>
            <p:nvSpPr>
              <p:cNvPr id="215" name="TextBox 214"/>
              <p:cNvSpPr txBox="1"/>
              <p:nvPr/>
            </p:nvSpPr>
            <p:spPr>
              <a:xfrm>
                <a:off x="7668344" y="2996952"/>
                <a:ext cx="596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G3</a:t>
                </a:r>
                <a:endParaRPr lang="en-US" sz="2800" b="1" dirty="0"/>
              </a:p>
            </p:txBody>
          </p:sp>
        </p:grpSp>
        <p:sp>
          <p:nvSpPr>
            <p:cNvPr id="236" name="Right Arrow 235"/>
            <p:cNvSpPr/>
            <p:nvPr/>
          </p:nvSpPr>
          <p:spPr>
            <a:xfrm>
              <a:off x="5951104" y="2120855"/>
              <a:ext cx="1171106" cy="4558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327624" y="3554038"/>
            <a:ext cx="1787339" cy="3187330"/>
            <a:chOff x="7327624" y="3554038"/>
            <a:chExt cx="1787339" cy="3187330"/>
          </a:xfrm>
        </p:grpSpPr>
        <p:grpSp>
          <p:nvGrpSpPr>
            <p:cNvPr id="222" name="Group 221"/>
            <p:cNvGrpSpPr/>
            <p:nvPr/>
          </p:nvGrpSpPr>
          <p:grpSpPr>
            <a:xfrm>
              <a:off x="7327624" y="4172896"/>
              <a:ext cx="1787339" cy="2568472"/>
              <a:chOff x="7327624" y="3760012"/>
              <a:chExt cx="1787339" cy="2568472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7327624" y="3760012"/>
                <a:ext cx="1787339" cy="2045251"/>
                <a:chOff x="7327624" y="3745386"/>
                <a:chExt cx="2572968" cy="3075755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7327624" y="3828323"/>
                  <a:ext cx="785629" cy="683306"/>
                  <a:chOff x="1173406" y="3612450"/>
                  <a:chExt cx="1828800" cy="883350"/>
                </a:xfrm>
              </p:grpSpPr>
              <p:sp>
                <p:nvSpPr>
                  <p:cNvPr id="234" name="Oval 233"/>
                  <p:cNvSpPr/>
                  <p:nvPr/>
                </p:nvSpPr>
                <p:spPr>
                  <a:xfrm>
                    <a:off x="1173406" y="3657600"/>
                    <a:ext cx="1828800" cy="8382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1349964" y="3612450"/>
                    <a:ext cx="931127" cy="5407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/>
                      <a:t>X</a:t>
                    </a:r>
                    <a:r>
                      <a:rPr lang="en-US" sz="2400" b="1" baseline="-25000" dirty="0" smtClean="0"/>
                      <a:t>A</a:t>
                    </a:r>
                    <a:endParaRPr lang="en-US" sz="2400" b="1" baseline="-25000" dirty="0"/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9114963" y="3745386"/>
                  <a:ext cx="785629" cy="692035"/>
                  <a:chOff x="1173406" y="3601166"/>
                  <a:chExt cx="1828800" cy="894634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1173406" y="3657600"/>
                    <a:ext cx="1828800" cy="8382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484126" y="3601166"/>
                    <a:ext cx="912455" cy="54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/>
                      <a:t>X</a:t>
                    </a:r>
                    <a:r>
                      <a:rPr lang="en-US" sz="2400" b="1" baseline="-25000" dirty="0"/>
                      <a:t>B</a:t>
                    </a:r>
                  </a:p>
                </p:txBody>
              </p: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8197557" y="6014695"/>
                  <a:ext cx="917407" cy="806446"/>
                  <a:chOff x="1354494" y="5406283"/>
                  <a:chExt cx="2135555" cy="1042540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1354494" y="5406283"/>
                    <a:ext cx="2135555" cy="104254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7001">
                        <a:srgbClr val="E6E6E6"/>
                      </a:gs>
                      <a:gs pos="32001">
                        <a:srgbClr val="7D8496"/>
                      </a:gs>
                      <a:gs pos="47000">
                        <a:srgbClr val="E6E6E6"/>
                      </a:gs>
                      <a:gs pos="85001">
                        <a:srgbClr val="7D849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436406" y="5468034"/>
                    <a:ext cx="1145863" cy="540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err="1" smtClean="0"/>
                      <a:t>d</a:t>
                    </a:r>
                    <a:r>
                      <a:rPr lang="en-US" sz="2400" b="1" baseline="-25000" dirty="0" err="1" smtClean="0"/>
                      <a:t>AB</a:t>
                    </a:r>
                    <a:endParaRPr lang="en-US" sz="2400" b="1" baseline="-25000" dirty="0"/>
                  </a:p>
                </p:txBody>
              </p:sp>
            </p:grpSp>
            <p:cxnSp>
              <p:nvCxnSpPr>
                <p:cNvPr id="228" name="Straight Arrow Connector 227"/>
                <p:cNvCxnSpPr>
                  <a:stCxn id="234" idx="4"/>
                  <a:endCxn id="230" idx="1"/>
                </p:cNvCxnSpPr>
                <p:nvPr/>
              </p:nvCxnSpPr>
              <p:spPr>
                <a:xfrm>
                  <a:off x="7720439" y="4511629"/>
                  <a:ext cx="611469" cy="162116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232" idx="3"/>
                  <a:endCxn id="230" idx="7"/>
                </p:cNvCxnSpPr>
                <p:nvPr/>
              </p:nvCxnSpPr>
              <p:spPr>
                <a:xfrm flipH="1">
                  <a:off x="8980613" y="4342468"/>
                  <a:ext cx="249404" cy="17903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TextBox 223"/>
              <p:cNvSpPr txBox="1"/>
              <p:nvPr/>
            </p:nvSpPr>
            <p:spPr>
              <a:xfrm>
                <a:off x="8007810" y="5805264"/>
                <a:ext cx="596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G4</a:t>
                </a:r>
                <a:endParaRPr lang="en-US" sz="2800" b="1" dirty="0"/>
              </a:p>
            </p:txBody>
          </p:sp>
        </p:grpSp>
        <p:sp>
          <p:nvSpPr>
            <p:cNvPr id="237" name="Right Arrow 236"/>
            <p:cNvSpPr/>
            <p:nvPr/>
          </p:nvSpPr>
          <p:spPr>
            <a:xfrm rot="5400000">
              <a:off x="7598765" y="3911649"/>
              <a:ext cx="1171106" cy="4558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3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12" name="Rounded Rectangle 11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41255" y="189510"/>
            <a:ext cx="6139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Now Find Maximum Likelihood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29612" y="1218188"/>
            <a:ext cx="8433723" cy="5112568"/>
            <a:chOff x="316019" y="5281307"/>
            <a:chExt cx="10875056" cy="3228990"/>
          </a:xfrm>
        </p:grpSpPr>
        <p:grpSp>
          <p:nvGrpSpPr>
            <p:cNvPr id="107" name="Group 106"/>
            <p:cNvGrpSpPr/>
            <p:nvPr/>
          </p:nvGrpSpPr>
          <p:grpSpPr>
            <a:xfrm>
              <a:off x="316019" y="5281307"/>
              <a:ext cx="10875056" cy="3228990"/>
              <a:chOff x="316019" y="3265083"/>
              <a:chExt cx="10875056" cy="322899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16019" y="3265083"/>
                <a:ext cx="10875056" cy="322899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08202" y="3527316"/>
                <a:ext cx="10211464" cy="60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bg1"/>
                    </a:solidFill>
                  </a:rPr>
                  <a:t>Search for the solution that  maximizes the exact joint distribution   P(X | E) </a:t>
                </a:r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098847" y="545393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i="1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56203" y="3039400"/>
            <a:ext cx="791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We sample each variable using the results of the posterior from the previous step for searching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3521" y="4327722"/>
            <a:ext cx="791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We used a GA but found that in most practical scenarios, since the distributions were very narrow the search converged very quickly 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68" y="2204864"/>
            <a:ext cx="7920880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Performance of Centaur</a:t>
            </a:r>
            <a:endParaRPr lang="en-IN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55776" y="189509"/>
            <a:ext cx="35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Experiment Setup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90" y="1052736"/>
            <a:ext cx="4536504" cy="2952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sp>
        <p:nvSpPr>
          <p:cNvPr id="11" name="TextBox 10"/>
          <p:cNvSpPr txBox="1"/>
          <p:nvPr/>
        </p:nvSpPr>
        <p:spPr>
          <a:xfrm>
            <a:off x="187119" y="1484784"/>
            <a:ext cx="3880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Experiments were conducted in office building of area 65m X 35m.</a:t>
            </a:r>
          </a:p>
          <a:p>
            <a:endParaRPr lang="en-US" sz="2400" dirty="0"/>
          </a:p>
          <a:p>
            <a:r>
              <a:rPr lang="en-US" sz="2400" dirty="0" smtClean="0"/>
              <a:t>Experiments included all type of devices.</a:t>
            </a:r>
          </a:p>
          <a:p>
            <a:endParaRPr lang="en-US" sz="2400" dirty="0"/>
          </a:p>
          <a:p>
            <a:r>
              <a:rPr lang="en-US" sz="2400" b="1" dirty="0" smtClean="0"/>
              <a:t>Goal :</a:t>
            </a:r>
          </a:p>
          <a:p>
            <a:endParaRPr lang="en-US" sz="2400" dirty="0"/>
          </a:p>
          <a:p>
            <a:r>
              <a:rPr lang="en-US" sz="2400" dirty="0" smtClean="0"/>
              <a:t>To evaluate</a:t>
            </a:r>
          </a:p>
          <a:p>
            <a:pPr marL="400050" indent="-400050">
              <a:buAutoNum type="romanLcParenR"/>
            </a:pPr>
            <a:r>
              <a:rPr lang="en-US" sz="2400" dirty="0" smtClean="0"/>
              <a:t>Coverage of Centaur</a:t>
            </a:r>
          </a:p>
          <a:p>
            <a:pPr marL="400050" indent="-400050">
              <a:buAutoNum type="romanLcParenR"/>
            </a:pPr>
            <a:r>
              <a:rPr lang="en-US" sz="2400" dirty="0" smtClean="0"/>
              <a:t>Accuracy of Centaur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4149080"/>
            <a:ext cx="4719334" cy="262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56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9632" y="1916832"/>
            <a:ext cx="2344817" cy="1780219"/>
            <a:chOff x="1579111" y="1965071"/>
            <a:chExt cx="2344817" cy="178021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355" y="3068960"/>
              <a:ext cx="1323573" cy="67633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  <a:bevelB/>
            </a:sp3d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111" y="1965071"/>
              <a:ext cx="768364" cy="5433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5852" y="2417028"/>
              <a:ext cx="571313" cy="732551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 flipH="1">
            <a:off x="3935235" y="3429000"/>
            <a:ext cx="2580981" cy="189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266168" y="3887062"/>
            <a:ext cx="1233824" cy="12701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12258" y="4005064"/>
            <a:ext cx="1076172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157192"/>
            <a:ext cx="1323573" cy="676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6795" y="5508622"/>
            <a:ext cx="571313" cy="7325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021288"/>
            <a:ext cx="768364" cy="54338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796136" y="1988840"/>
            <a:ext cx="2344817" cy="1780219"/>
            <a:chOff x="1579111" y="1965071"/>
            <a:chExt cx="2344817" cy="178021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355" y="3068960"/>
              <a:ext cx="1323573" cy="67633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  <a:bevelB/>
            </a:sp3d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111" y="1965071"/>
              <a:ext cx="768364" cy="54338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5852" y="2417028"/>
              <a:ext cx="571313" cy="732551"/>
            </a:xfrm>
            <a:prstGeom prst="rect">
              <a:avLst/>
            </a:prstGeom>
          </p:spPr>
        </p:pic>
      </p:grpSp>
      <p:grpSp>
        <p:nvGrpSpPr>
          <p:cNvPr id="11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12" name="Rounded Rectangle 11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92642" y="189510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Ranging on Non-Anchor Nodes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488831" cy="52565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23998" y="1196752"/>
            <a:ext cx="1222475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16407" y="915641"/>
            <a:ext cx="30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Decreases even with 2 devices.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70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795191" y="188640"/>
            <a:ext cx="7220952" cy="949832"/>
            <a:chOff x="144015" y="868589"/>
            <a:chExt cx="5375916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5375916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8835" y="941468"/>
              <a:ext cx="1459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Can We ?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5191" y="1556792"/>
            <a:ext cx="7665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/>
              <a:t>What if we consider only computing assets in an enterprise ?</a:t>
            </a:r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5191" y="3284984"/>
            <a:ext cx="7665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 Can we track these devices without any additional infrastructure by leveraging the sensing capabilities of these devices?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87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0110" y="22007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Locating Speaker only Devices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7" y="1547740"/>
            <a:ext cx="1323573" cy="676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28" y="1502361"/>
            <a:ext cx="1323573" cy="676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cxnSp>
        <p:nvCxnSpPr>
          <p:cNvPr id="15" name="Straight Arrow Connector 14"/>
          <p:cNvCxnSpPr/>
          <p:nvPr/>
        </p:nvCxnSpPr>
        <p:spPr>
          <a:xfrm flipH="1">
            <a:off x="3902036" y="1844824"/>
            <a:ext cx="128887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5F8E2E-F9C4-4885-9926-4D52D73A7125}" type="slidenum">
              <a:rPr lang="en-IN" smtClean="0"/>
              <a:pPr/>
              <a:t>40</a:t>
            </a:fld>
            <a:endParaRPr lang="en-IN"/>
          </a:p>
        </p:txBody>
      </p:sp>
      <p:pic>
        <p:nvPicPr>
          <p:cNvPr id="23" name="Picture 4" descr="C:\Users\t-argu\Documents\pics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83" y="2975580"/>
            <a:ext cx="1643529" cy="17495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>
            <a:off x="5184352" y="2352812"/>
            <a:ext cx="752029" cy="6366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836613" y="2268099"/>
            <a:ext cx="961506" cy="65457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3" y="5632990"/>
            <a:ext cx="1323573" cy="676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  <p:cxnSp>
        <p:nvCxnSpPr>
          <p:cNvPr id="26" name="Straight Arrow Connector 25"/>
          <p:cNvCxnSpPr/>
          <p:nvPr/>
        </p:nvCxnSpPr>
        <p:spPr>
          <a:xfrm>
            <a:off x="2483768" y="2352812"/>
            <a:ext cx="1314351" cy="309241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32040" y="2352812"/>
            <a:ext cx="1555574" cy="309241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29242" y="4869160"/>
            <a:ext cx="16836" cy="7638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707904" y="60119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Error in m</a:t>
            </a:r>
            <a:endParaRPr lang="en-US" sz="2400" b="1" dirty="0"/>
          </a:p>
        </p:txBody>
      </p:sp>
      <p:grpSp>
        <p:nvGrpSpPr>
          <p:cNvPr id="5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0110" y="22007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Locating Speaker only Devices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056783" cy="50405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15816" y="4425831"/>
            <a:ext cx="5544616" cy="1463552"/>
            <a:chOff x="2220107" y="1412688"/>
            <a:chExt cx="3977723" cy="2573759"/>
          </a:xfrm>
        </p:grpSpPr>
        <p:sp>
          <p:nvSpPr>
            <p:cNvPr id="12" name="Rounded Rectangle 11"/>
            <p:cNvSpPr/>
            <p:nvPr/>
          </p:nvSpPr>
          <p:spPr>
            <a:xfrm>
              <a:off x="2220107" y="1412688"/>
              <a:ext cx="3977723" cy="239438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8032" y="1412688"/>
              <a:ext cx="3881872" cy="257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US" sz="2800" b="1" i="1" dirty="0" smtClean="0">
                  <a:solidFill>
                    <a:schemeClr val="bg1"/>
                  </a:solidFill>
                </a:rPr>
                <a:t>50 % error is less than 5m.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n-US" sz="2800" b="1" i="1" dirty="0" smtClean="0">
                  <a:solidFill>
                    <a:schemeClr val="bg1"/>
                  </a:solidFill>
                </a:rPr>
                <a:t>As number of devices increases, the error decreases.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202548" y="2693627"/>
            <a:ext cx="129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CDF in %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5889383"/>
            <a:ext cx="165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Error in 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32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6" y="1856991"/>
            <a:ext cx="8640960" cy="3280744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4548348" y="4244180"/>
            <a:ext cx="527708" cy="40895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923928" y="4532212"/>
            <a:ext cx="527708" cy="40895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332324" y="1340768"/>
            <a:ext cx="527708" cy="40895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3796" y="1445128"/>
            <a:ext cx="527708" cy="40895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7104" y="3360115"/>
            <a:ext cx="0" cy="11642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7104" y="1540013"/>
            <a:ext cx="0" cy="1222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02"/>
          <p:cNvSpPr txBox="1"/>
          <p:nvPr/>
        </p:nvSpPr>
        <p:spPr>
          <a:xfrm>
            <a:off x="-508" y="2658388"/>
            <a:ext cx="691952" cy="80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8m</a:t>
            </a:r>
            <a:endParaRPr lang="en-US" sz="2800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123594" y="5349192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91531" y="5340799"/>
            <a:ext cx="3672408" cy="83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06"/>
          <p:cNvSpPr txBox="1"/>
          <p:nvPr/>
        </p:nvSpPr>
        <p:spPr>
          <a:xfrm>
            <a:off x="4327848" y="4857970"/>
            <a:ext cx="1259882" cy="80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27m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2935956" y="2561164"/>
            <a:ext cx="152992" cy="261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32001" y="4156043"/>
            <a:ext cx="167755" cy="304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795900" y="4342784"/>
            <a:ext cx="147905" cy="236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95899" y="1635830"/>
            <a:ext cx="147906" cy="274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806813" y="4367265"/>
            <a:ext cx="188989" cy="284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40116" y="3085132"/>
            <a:ext cx="180020" cy="292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60196" y="2237307"/>
            <a:ext cx="161591" cy="224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6300" y="2574456"/>
            <a:ext cx="119487" cy="227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TextBox 121"/>
          <p:cNvSpPr txBox="1"/>
          <p:nvPr/>
        </p:nvSpPr>
        <p:spPr>
          <a:xfrm>
            <a:off x="2671664" y="2540240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91" name="TextBox 123"/>
          <p:cNvSpPr txBox="1"/>
          <p:nvPr/>
        </p:nvSpPr>
        <p:spPr>
          <a:xfrm>
            <a:off x="3103712" y="4207285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2</a:t>
            </a:r>
          </a:p>
        </p:txBody>
      </p:sp>
      <p:sp>
        <p:nvSpPr>
          <p:cNvPr id="92" name="TextBox 125"/>
          <p:cNvSpPr txBox="1"/>
          <p:nvPr/>
        </p:nvSpPr>
        <p:spPr>
          <a:xfrm>
            <a:off x="4507868" y="4399084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3</a:t>
            </a:r>
          </a:p>
        </p:txBody>
      </p:sp>
      <p:sp>
        <p:nvSpPr>
          <p:cNvPr id="93" name="TextBox 127"/>
          <p:cNvSpPr txBox="1"/>
          <p:nvPr/>
        </p:nvSpPr>
        <p:spPr>
          <a:xfrm>
            <a:off x="6967615" y="4096149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4</a:t>
            </a:r>
          </a:p>
        </p:txBody>
      </p:sp>
      <p:sp>
        <p:nvSpPr>
          <p:cNvPr id="95" name="TextBox 131"/>
          <p:cNvSpPr txBox="1"/>
          <p:nvPr/>
        </p:nvSpPr>
        <p:spPr>
          <a:xfrm>
            <a:off x="7219643" y="1963556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6</a:t>
            </a:r>
          </a:p>
        </p:txBody>
      </p:sp>
      <p:sp>
        <p:nvSpPr>
          <p:cNvPr id="96" name="TextBox 136"/>
          <p:cNvSpPr txBox="1"/>
          <p:nvPr/>
        </p:nvSpPr>
        <p:spPr>
          <a:xfrm>
            <a:off x="6709849" y="2693538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7</a:t>
            </a:r>
          </a:p>
        </p:txBody>
      </p:sp>
      <p:sp>
        <p:nvSpPr>
          <p:cNvPr id="97" name="TextBox 137"/>
          <p:cNvSpPr txBox="1"/>
          <p:nvPr/>
        </p:nvSpPr>
        <p:spPr>
          <a:xfrm>
            <a:off x="4627355" y="1762286"/>
            <a:ext cx="240553" cy="47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8</a:t>
            </a:r>
          </a:p>
        </p:txBody>
      </p:sp>
      <p:sp>
        <p:nvSpPr>
          <p:cNvPr id="98" name="TextBox 140"/>
          <p:cNvSpPr txBox="1"/>
          <p:nvPr/>
        </p:nvSpPr>
        <p:spPr>
          <a:xfrm>
            <a:off x="3823792" y="4145442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2</a:t>
            </a:r>
          </a:p>
        </p:txBody>
      </p:sp>
      <p:sp>
        <p:nvSpPr>
          <p:cNvPr id="99" name="TextBox 142"/>
          <p:cNvSpPr txBox="1"/>
          <p:nvPr/>
        </p:nvSpPr>
        <p:spPr>
          <a:xfrm>
            <a:off x="3859796" y="4636664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3</a:t>
            </a:r>
          </a:p>
        </p:txBody>
      </p:sp>
      <p:sp>
        <p:nvSpPr>
          <p:cNvPr id="100" name="TextBox 144"/>
          <p:cNvSpPr txBox="1"/>
          <p:nvPr/>
        </p:nvSpPr>
        <p:spPr>
          <a:xfrm>
            <a:off x="6164052" y="4429558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4</a:t>
            </a:r>
          </a:p>
        </p:txBody>
      </p:sp>
      <p:sp>
        <p:nvSpPr>
          <p:cNvPr id="101" name="TextBox 146"/>
          <p:cNvSpPr txBox="1"/>
          <p:nvPr/>
        </p:nvSpPr>
        <p:spPr>
          <a:xfrm>
            <a:off x="7856240" y="2873649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5</a:t>
            </a:r>
          </a:p>
        </p:txBody>
      </p:sp>
      <p:sp>
        <p:nvSpPr>
          <p:cNvPr id="102" name="TextBox 149"/>
          <p:cNvSpPr txBox="1"/>
          <p:nvPr/>
        </p:nvSpPr>
        <p:spPr>
          <a:xfrm>
            <a:off x="6139413" y="3398857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7</a:t>
            </a:r>
          </a:p>
        </p:txBody>
      </p:sp>
      <p:sp>
        <p:nvSpPr>
          <p:cNvPr id="104" name="Isosceles Triangle 103"/>
          <p:cNvSpPr/>
          <p:nvPr/>
        </p:nvSpPr>
        <p:spPr>
          <a:xfrm>
            <a:off x="4579876" y="1427209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TextBox 152"/>
          <p:cNvSpPr txBox="1"/>
          <p:nvPr/>
        </p:nvSpPr>
        <p:spPr>
          <a:xfrm>
            <a:off x="4411331" y="1620675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8</a:t>
            </a:r>
          </a:p>
        </p:txBody>
      </p:sp>
      <p:sp>
        <p:nvSpPr>
          <p:cNvPr id="106" name="Oval 105"/>
          <p:cNvSpPr/>
          <p:nvPr/>
        </p:nvSpPr>
        <p:spPr>
          <a:xfrm>
            <a:off x="2147028" y="1683292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TextBox 154"/>
          <p:cNvSpPr txBox="1"/>
          <p:nvPr/>
        </p:nvSpPr>
        <p:spPr>
          <a:xfrm>
            <a:off x="2044804" y="1625732"/>
            <a:ext cx="220526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08" name="TextBox 156"/>
          <p:cNvSpPr txBox="1"/>
          <p:nvPr/>
        </p:nvSpPr>
        <p:spPr>
          <a:xfrm>
            <a:off x="1098963" y="4448724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2</a:t>
            </a:r>
          </a:p>
        </p:txBody>
      </p:sp>
      <p:sp>
        <p:nvSpPr>
          <p:cNvPr id="110" name="TextBox 162"/>
          <p:cNvSpPr txBox="1"/>
          <p:nvPr/>
        </p:nvSpPr>
        <p:spPr>
          <a:xfrm>
            <a:off x="6416080" y="4684992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7</a:t>
            </a:r>
          </a:p>
        </p:txBody>
      </p:sp>
      <p:sp>
        <p:nvSpPr>
          <p:cNvPr id="111" name="TextBox 164"/>
          <p:cNvSpPr txBox="1"/>
          <p:nvPr/>
        </p:nvSpPr>
        <p:spPr>
          <a:xfrm>
            <a:off x="1129390" y="1531453"/>
            <a:ext cx="14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8</a:t>
            </a:r>
          </a:p>
        </p:txBody>
      </p:sp>
      <p:sp>
        <p:nvSpPr>
          <p:cNvPr id="118" name="Oval 117"/>
          <p:cNvSpPr/>
          <p:nvPr/>
        </p:nvSpPr>
        <p:spPr>
          <a:xfrm>
            <a:off x="2876368" y="5799887"/>
            <a:ext cx="328603" cy="362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>
            <a:off x="5076056" y="5696629"/>
            <a:ext cx="317542" cy="44959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92646" y="5696629"/>
            <a:ext cx="197595" cy="3970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TextBox 182"/>
          <p:cNvSpPr txBox="1"/>
          <p:nvPr/>
        </p:nvSpPr>
        <p:spPr>
          <a:xfrm>
            <a:off x="755576" y="5596791"/>
            <a:ext cx="2358768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True Location</a:t>
            </a:r>
            <a:endParaRPr lang="en-US" sz="2400" b="1" dirty="0"/>
          </a:p>
        </p:txBody>
      </p:sp>
      <p:sp>
        <p:nvSpPr>
          <p:cNvPr id="122" name="TextBox 183"/>
          <p:cNvSpPr txBox="1"/>
          <p:nvPr/>
        </p:nvSpPr>
        <p:spPr>
          <a:xfrm>
            <a:off x="3211724" y="5596790"/>
            <a:ext cx="1559776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WiFi Only</a:t>
            </a:r>
            <a:endParaRPr lang="en-US" sz="2400" b="1" dirty="0"/>
          </a:p>
        </p:txBody>
      </p:sp>
      <p:sp>
        <p:nvSpPr>
          <p:cNvPr id="124" name="TextBox 185"/>
          <p:cNvSpPr txBox="1"/>
          <p:nvPr/>
        </p:nvSpPr>
        <p:spPr>
          <a:xfrm>
            <a:off x="5652120" y="5668799"/>
            <a:ext cx="220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WiFi + acoustic</a:t>
            </a:r>
            <a:endParaRPr lang="en-US" sz="2400" b="1" dirty="0"/>
          </a:p>
        </p:txBody>
      </p:sp>
      <p:cxnSp>
        <p:nvCxnSpPr>
          <p:cNvPr id="125" name="Straight Connector 124"/>
          <p:cNvCxnSpPr>
            <a:stCxn id="82" idx="2"/>
          </p:cNvCxnSpPr>
          <p:nvPr/>
        </p:nvCxnSpPr>
        <p:spPr>
          <a:xfrm flipV="1">
            <a:off x="3012452" y="1854084"/>
            <a:ext cx="1782590" cy="9683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83" idx="0"/>
          </p:cNvCxnSpPr>
          <p:nvPr/>
        </p:nvCxnSpPr>
        <p:spPr>
          <a:xfrm>
            <a:off x="3088948" y="2802126"/>
            <a:ext cx="326931" cy="13539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3" idx="3"/>
            <a:endCxn id="84" idx="0"/>
          </p:cNvCxnSpPr>
          <p:nvPr/>
        </p:nvCxnSpPr>
        <p:spPr>
          <a:xfrm>
            <a:off x="3499756" y="4308515"/>
            <a:ext cx="1370097" cy="342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84" idx="0"/>
          </p:cNvCxnSpPr>
          <p:nvPr/>
        </p:nvCxnSpPr>
        <p:spPr>
          <a:xfrm>
            <a:off x="4867909" y="1963556"/>
            <a:ext cx="1944" cy="23792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88948" y="2732391"/>
            <a:ext cx="1747867" cy="15609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4" idx="0"/>
            <a:endCxn id="86" idx="0"/>
          </p:cNvCxnSpPr>
          <p:nvPr/>
        </p:nvCxnSpPr>
        <p:spPr>
          <a:xfrm>
            <a:off x="4869853" y="4342784"/>
            <a:ext cx="2031455" cy="244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858693" y="1856991"/>
            <a:ext cx="2664297" cy="5515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88" idx="3"/>
            <a:endCxn id="89" idx="0"/>
          </p:cNvCxnSpPr>
          <p:nvPr/>
        </p:nvCxnSpPr>
        <p:spPr>
          <a:xfrm>
            <a:off x="7621787" y="2349474"/>
            <a:ext cx="834257" cy="2249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86" idx="2"/>
          </p:cNvCxnSpPr>
          <p:nvPr/>
        </p:nvCxnSpPr>
        <p:spPr>
          <a:xfrm flipV="1">
            <a:off x="6901308" y="2768415"/>
            <a:ext cx="1517674" cy="1883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7" idx="2"/>
            <a:endCxn id="86" idx="0"/>
          </p:cNvCxnSpPr>
          <p:nvPr/>
        </p:nvCxnSpPr>
        <p:spPr>
          <a:xfrm>
            <a:off x="6830126" y="3378089"/>
            <a:ext cx="71182" cy="9891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957789" y="1873337"/>
            <a:ext cx="1752060" cy="134237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995802" y="2607147"/>
            <a:ext cx="1488429" cy="57871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6" idx="2"/>
            <a:endCxn id="88" idx="2"/>
          </p:cNvCxnSpPr>
          <p:nvPr/>
        </p:nvCxnSpPr>
        <p:spPr>
          <a:xfrm flipV="1">
            <a:off x="6830126" y="2461642"/>
            <a:ext cx="710866" cy="9444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86" idx="0"/>
          </p:cNvCxnSpPr>
          <p:nvPr/>
        </p:nvCxnSpPr>
        <p:spPr>
          <a:xfrm flipH="1">
            <a:off x="6901308" y="2492070"/>
            <a:ext cx="621682" cy="18751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83" idx="0"/>
            <a:endCxn id="85" idx="2"/>
          </p:cNvCxnSpPr>
          <p:nvPr/>
        </p:nvCxnSpPr>
        <p:spPr>
          <a:xfrm flipV="1">
            <a:off x="3415879" y="1910047"/>
            <a:ext cx="1453973" cy="22459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84" idx="0"/>
            <a:endCxn id="87" idx="1"/>
          </p:cNvCxnSpPr>
          <p:nvPr/>
        </p:nvCxnSpPr>
        <p:spPr>
          <a:xfrm flipV="1">
            <a:off x="4869853" y="3231611"/>
            <a:ext cx="1870263" cy="1111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203"/>
          <p:cNvSpPr txBox="1"/>
          <p:nvPr/>
        </p:nvSpPr>
        <p:spPr>
          <a:xfrm>
            <a:off x="8504312" y="2449019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5</a:t>
            </a:r>
          </a:p>
        </p:txBody>
      </p:sp>
      <p:sp>
        <p:nvSpPr>
          <p:cNvPr id="143" name="TextBox 204"/>
          <p:cNvSpPr txBox="1"/>
          <p:nvPr/>
        </p:nvSpPr>
        <p:spPr>
          <a:xfrm>
            <a:off x="6832535" y="1635828"/>
            <a:ext cx="240553" cy="7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6</a:t>
            </a:r>
          </a:p>
        </p:txBody>
      </p:sp>
      <p:sp>
        <p:nvSpPr>
          <p:cNvPr id="144" name="Isosceles Triangle 143"/>
          <p:cNvSpPr/>
          <p:nvPr/>
        </p:nvSpPr>
        <p:spPr>
          <a:xfrm>
            <a:off x="4016076" y="3993665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4088084" y="4549347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6344072" y="4318422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6320332" y="3215711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7040412" y="1548666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8048524" y="2660029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2935956" y="2215484"/>
            <a:ext cx="167756" cy="3247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871464" y="1572241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231504" y="4350649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403613" y="1873422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667309" y="4429558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599260" y="4715445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654160" y="4581435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8267709" y="2794740"/>
            <a:ext cx="236603" cy="190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40861" y="116632"/>
            <a:ext cx="8923109" cy="7920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2466185" y="189510"/>
            <a:ext cx="44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Composite Setup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49805" y="2564904"/>
            <a:ext cx="5670467" cy="21200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6912" y="2597864"/>
            <a:ext cx="52738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By combining acoustic measurements with WiFi, the max error decreased from 13m to 3m.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0" grpId="0" animBg="1"/>
      <p:bldP spid="168" grpId="0" animBg="1"/>
      <p:bldP spid="7" grpId="0" animBg="1"/>
      <p:bldP spid="98" grpId="0"/>
      <p:bldP spid="99" grpId="0"/>
      <p:bldP spid="100" grpId="0"/>
      <p:bldP spid="102" grpId="0"/>
      <p:bldP spid="104" grpId="0" animBg="1"/>
      <p:bldP spid="106" grpId="0" animBg="1"/>
      <p:bldP spid="107" grpId="0"/>
      <p:bldP spid="108" grpId="0"/>
      <p:bldP spid="110" grpId="0"/>
      <p:bldP spid="111" grpId="0"/>
      <p:bldP spid="118" grpId="0" animBg="1"/>
      <p:bldP spid="119" grpId="0" animBg="1"/>
      <p:bldP spid="122" grpId="0"/>
      <p:bldP spid="124" grpId="0"/>
      <p:bldP spid="142" grpId="0"/>
      <p:bldP spid="143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/>
          <p:cNvGrpSpPr/>
          <p:nvPr/>
        </p:nvGrpSpPr>
        <p:grpSpPr>
          <a:xfrm>
            <a:off x="84920" y="116632"/>
            <a:ext cx="8923109" cy="949832"/>
            <a:chOff x="144015" y="868589"/>
            <a:chExt cx="6643152" cy="949832"/>
          </a:xfrm>
        </p:grpSpPr>
        <p:sp>
          <p:nvSpPr>
            <p:cNvPr id="8" name="Rounded Rectangle 7"/>
            <p:cNvSpPr/>
            <p:nvPr/>
          </p:nvSpPr>
          <p:spPr>
            <a:xfrm>
              <a:off x="144015" y="868589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101" y="941467"/>
              <a:ext cx="137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71800" y="189510"/>
            <a:ext cx="44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Summary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46" y="1484784"/>
            <a:ext cx="83757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FF0000"/>
                </a:solidFill>
              </a:rPr>
              <a:t>EchoBeep</a:t>
            </a:r>
            <a:r>
              <a:rPr lang="en-US" sz="3200" dirty="0" smtClean="0"/>
              <a:t> : </a:t>
            </a:r>
            <a:r>
              <a:rPr lang="en-US" sz="3200" dirty="0" smtClean="0"/>
              <a:t>Performs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acoustic ranging accurately in cluttered multipath environments.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FF0000"/>
                </a:solidFill>
              </a:rPr>
              <a:t>DeafBeep</a:t>
            </a:r>
            <a:r>
              <a:rPr lang="en-US" sz="3200" dirty="0" smtClean="0"/>
              <a:t> : Compute the distance differences between devices to localize speaker only devices.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Centaur</a:t>
            </a:r>
            <a:r>
              <a:rPr lang="en-US" sz="3200" dirty="0" smtClean="0"/>
              <a:t> fuses the above acquired acoustic measurements with the WiFi measurements to track IT assets accurately </a:t>
            </a:r>
            <a:r>
              <a:rPr lang="en-US" sz="3200" dirty="0"/>
              <a:t>w</a:t>
            </a:r>
            <a:r>
              <a:rPr lang="en-US" sz="3200" dirty="0" smtClean="0"/>
              <a:t>ithout any additional infrastructure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2362200"/>
            <a:ext cx="2592288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105102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72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6277879" y="4005064"/>
            <a:ext cx="2826183" cy="27363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275857" y="4005064"/>
            <a:ext cx="3024336" cy="27363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79" y="4696717"/>
            <a:ext cx="1403157" cy="1257289"/>
          </a:xfrm>
          <a:prstGeom prst="rect">
            <a:avLst/>
          </a:prstGeom>
        </p:spPr>
      </p:pic>
      <p:grpSp>
        <p:nvGrpSpPr>
          <p:cNvPr id="5" name="Group 37"/>
          <p:cNvGrpSpPr/>
          <p:nvPr/>
        </p:nvGrpSpPr>
        <p:grpSpPr>
          <a:xfrm>
            <a:off x="84920" y="117150"/>
            <a:ext cx="8923110" cy="949314"/>
            <a:chOff x="144015" y="869107"/>
            <a:chExt cx="6643152" cy="949314"/>
          </a:xfrm>
        </p:grpSpPr>
        <p:sp>
          <p:nvSpPr>
            <p:cNvPr id="6" name="Rounded Rectangle 5"/>
            <p:cNvSpPr/>
            <p:nvPr/>
          </p:nvSpPr>
          <p:spPr>
            <a:xfrm>
              <a:off x="144015" y="869107"/>
              <a:ext cx="6643152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932" y="972035"/>
              <a:ext cx="6024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C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omputing Devices in Office Environment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74562"/>
            <a:ext cx="1584176" cy="1446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99" y="1340768"/>
            <a:ext cx="1492215" cy="1280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01" y="1094749"/>
            <a:ext cx="2103175" cy="15375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31134"/>
            <a:ext cx="1468185" cy="12344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52" y="4221088"/>
            <a:ext cx="1696048" cy="1440160"/>
          </a:xfrm>
          <a:prstGeom prst="rect">
            <a:avLst/>
          </a:prstGeom>
        </p:spPr>
      </p:pic>
      <p:pic>
        <p:nvPicPr>
          <p:cNvPr id="36" name="Picture 5" descr="C:\Users\t-argu\Documents\pics\windows-phone-7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58" b="20958"/>
          <a:stretch/>
        </p:blipFill>
        <p:spPr bwMode="auto">
          <a:xfrm>
            <a:off x="1497507" y="4562591"/>
            <a:ext cx="1608785" cy="149264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H="1">
            <a:off x="1097060" y="2621132"/>
            <a:ext cx="400447" cy="1941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97060" y="2632266"/>
            <a:ext cx="2831966" cy="19338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97061" y="2780928"/>
            <a:ext cx="5180818" cy="1785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97507" y="2632266"/>
            <a:ext cx="881527" cy="19602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379034" y="2632266"/>
            <a:ext cx="1549992" cy="19761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72432" y="2780928"/>
            <a:ext cx="3905447" cy="1811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059257" y="2780928"/>
            <a:ext cx="1218622" cy="18274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00192" y="2780928"/>
            <a:ext cx="432048" cy="18616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17817" y="2801345"/>
            <a:ext cx="1403156" cy="14197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29026" y="2632266"/>
            <a:ext cx="1130231" cy="19761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575306" y="6215406"/>
            <a:ext cx="224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Speaker</a:t>
            </a:r>
            <a:endParaRPr lang="en-US" sz="2400" b="1" dirty="0"/>
          </a:p>
        </p:txBody>
      </p:sp>
      <p:sp>
        <p:nvSpPr>
          <p:cNvPr id="118" name="Rectangle 117"/>
          <p:cNvSpPr/>
          <p:nvPr/>
        </p:nvSpPr>
        <p:spPr>
          <a:xfrm>
            <a:off x="0" y="4005064"/>
            <a:ext cx="3275856" cy="27363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72521" y="62797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Speaker and </a:t>
            </a:r>
            <a:r>
              <a:rPr lang="en-US" sz="2400" b="1" dirty="0" err="1" smtClean="0"/>
              <a:t>mic</a:t>
            </a:r>
            <a:endParaRPr lang="en-US" sz="2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30533" y="6211575"/>
            <a:ext cx="32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WiFi, Speaker and </a:t>
            </a:r>
            <a:r>
              <a:rPr lang="en-US" sz="2400" b="1" dirty="0" err="1" smtClean="0"/>
              <a:t>mic</a:t>
            </a:r>
            <a:endParaRPr lang="en-US" sz="2400" b="1" dirty="0"/>
          </a:p>
        </p:txBody>
      </p:sp>
      <p:pic>
        <p:nvPicPr>
          <p:cNvPr id="33" name="Picture 4" descr="C:\Users\t-argu\Documents\pics\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06" y="4754558"/>
            <a:ext cx="803070" cy="9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1269" y="112181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i="1" dirty="0" smtClean="0"/>
              <a:t> Centaur tracks IT assets in an enterprise by leveraging the WiFi and acoustic sensing capabilities of the devices themselves.</a:t>
            </a:r>
          </a:p>
        </p:txBody>
      </p:sp>
      <p:grpSp>
        <p:nvGrpSpPr>
          <p:cNvPr id="8" name="Group 37"/>
          <p:cNvGrpSpPr/>
          <p:nvPr/>
        </p:nvGrpSpPr>
        <p:grpSpPr>
          <a:xfrm>
            <a:off x="795191" y="116632"/>
            <a:ext cx="7220952" cy="949832"/>
            <a:chOff x="144015" y="868589"/>
            <a:chExt cx="5375916" cy="949832"/>
          </a:xfrm>
        </p:grpSpPr>
        <p:sp>
          <p:nvSpPr>
            <p:cNvPr id="9" name="Rounded Rectangle 8"/>
            <p:cNvSpPr/>
            <p:nvPr/>
          </p:nvSpPr>
          <p:spPr>
            <a:xfrm>
              <a:off x="144015" y="868589"/>
              <a:ext cx="5375916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288" y="987374"/>
              <a:ext cx="46909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Centaur : Locating IT equipment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298" y="1418311"/>
              <a:ext cx="4573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487" y="3068960"/>
            <a:ext cx="4125638" cy="3440485"/>
            <a:chOff x="107504" y="1484784"/>
            <a:chExt cx="4423467" cy="5184576"/>
          </a:xfrm>
        </p:grpSpPr>
        <p:grpSp>
          <p:nvGrpSpPr>
            <p:cNvPr id="13" name="Group 12"/>
            <p:cNvGrpSpPr/>
            <p:nvPr/>
          </p:nvGrpSpPr>
          <p:grpSpPr>
            <a:xfrm>
              <a:off x="107504" y="1484784"/>
              <a:ext cx="4423467" cy="4680520"/>
              <a:chOff x="107504" y="1484784"/>
              <a:chExt cx="4423467" cy="468052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07504" y="1484784"/>
                <a:ext cx="4423467" cy="468052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61415" y="1860883"/>
                <a:ext cx="4118047" cy="4125824"/>
                <a:chOff x="120943" y="1679440"/>
                <a:chExt cx="3370937" cy="3081145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7664" y="2909770"/>
                  <a:ext cx="990600" cy="739140"/>
                </a:xfrm>
                <a:prstGeom prst="rect">
                  <a:avLst/>
                </a:prstGeom>
              </p:spPr>
            </p:pic>
            <p:grpSp>
              <p:nvGrpSpPr>
                <p:cNvPr id="20" name="Group 19"/>
                <p:cNvGrpSpPr/>
                <p:nvPr/>
              </p:nvGrpSpPr>
              <p:grpSpPr>
                <a:xfrm>
                  <a:off x="120943" y="1679440"/>
                  <a:ext cx="3370937" cy="3081145"/>
                  <a:chOff x="120943" y="1679440"/>
                  <a:chExt cx="3370937" cy="3081145"/>
                </a:xfrm>
              </p:grpSpPr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8745" y="1679440"/>
                    <a:ext cx="674370" cy="611505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17510" y="1831840"/>
                    <a:ext cx="674370" cy="611505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3294" y="4149080"/>
                    <a:ext cx="674370" cy="611505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226195" y="2278785"/>
                    <a:ext cx="642938" cy="642938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469611">
                    <a:off x="2380535" y="2533679"/>
                    <a:ext cx="642938" cy="64293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259632" y="3650158"/>
                    <a:ext cx="642938" cy="642938"/>
                  </a:xfrm>
                  <a:prstGeom prst="rect">
                    <a:avLst/>
                  </a:prstGeom>
                </p:spPr>
              </p:pic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0943" y="2924944"/>
                    <a:ext cx="1382830" cy="620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b="1" dirty="0" err="1" smtClean="0"/>
                      <a:t>WiFi</a:t>
                    </a:r>
                    <a:r>
                      <a:rPr lang="en-US" sz="2400" b="1" dirty="0" smtClean="0"/>
                      <a:t>-based</a:t>
                    </a:r>
                  </a:p>
                  <a:p>
                    <a:pPr algn="ctr"/>
                    <a:r>
                      <a:rPr lang="en-US" sz="2400" b="1" dirty="0"/>
                      <a:t>L</a:t>
                    </a:r>
                    <a:r>
                      <a:rPr lang="en-US" sz="2400" b="1" dirty="0" smtClean="0"/>
                      <a:t>ocalization</a:t>
                    </a:r>
                    <a:endParaRPr lang="en-US" sz="2400" b="1" dirty="0"/>
                  </a:p>
                </p:txBody>
              </p:sp>
            </p:grpSp>
          </p:grpSp>
        </p:grpSp>
        <p:sp>
          <p:nvSpPr>
            <p:cNvPr id="16" name="TextBox 15"/>
            <p:cNvSpPr txBox="1"/>
            <p:nvPr/>
          </p:nvSpPr>
          <p:spPr>
            <a:xfrm>
              <a:off x="827584" y="6207695"/>
              <a:ext cx="298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Location Distributions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92693" y="3068960"/>
            <a:ext cx="4423467" cy="3686252"/>
            <a:chOff x="4788024" y="1403056"/>
            <a:chExt cx="4423467" cy="5280818"/>
          </a:xfrm>
        </p:grpSpPr>
        <p:grpSp>
          <p:nvGrpSpPr>
            <p:cNvPr id="29" name="Group 28"/>
            <p:cNvGrpSpPr/>
            <p:nvPr/>
          </p:nvGrpSpPr>
          <p:grpSpPr>
            <a:xfrm>
              <a:off x="4788024" y="1403056"/>
              <a:ext cx="4423467" cy="4680520"/>
              <a:chOff x="4788024" y="1403056"/>
              <a:chExt cx="4423467" cy="468052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4788024" y="1403056"/>
                <a:ext cx="4423467" cy="468052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788024" y="1918564"/>
                <a:ext cx="4067955" cy="4102724"/>
                <a:chOff x="4281224" y="1014285"/>
                <a:chExt cx="4749028" cy="4102724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2320" y="1014285"/>
                  <a:ext cx="1385888" cy="823913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1224" y="1314170"/>
                  <a:ext cx="1385888" cy="823913"/>
                </a:xfrm>
                <a:prstGeom prst="rect">
                  <a:avLst/>
                </a:prstGeom>
              </p:spPr>
            </p:pic>
            <p:pic>
              <p:nvPicPr>
                <p:cNvPr id="37" name="Picture 4" descr="C:\Users\t-argu\Documents\pics\server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97153" y="2492896"/>
                  <a:ext cx="937523" cy="9980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611708">
                  <a:off x="7250360" y="3468801"/>
                  <a:ext cx="891320" cy="719607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354297">
                  <a:off x="7058932" y="1778280"/>
                  <a:ext cx="697047" cy="719607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8262" y="4293096"/>
                  <a:ext cx="1385888" cy="823913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051693">
                  <a:off x="5565382" y="2089352"/>
                  <a:ext cx="697047" cy="71960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7560991" y="2571226"/>
                  <a:ext cx="146926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Acoustic</a:t>
                  </a:r>
                </a:p>
                <a:p>
                  <a:pPr algn="ctr"/>
                  <a:r>
                    <a:rPr lang="en-US" sz="2400" b="1" dirty="0" smtClean="0"/>
                    <a:t>Ranging</a:t>
                  </a:r>
                  <a:endParaRPr lang="en-US" sz="2400" b="1" dirty="0"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5392554" y="6222210"/>
              <a:ext cx="3037242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Geometric Constraints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3615160" y="4149080"/>
            <a:ext cx="1865317" cy="1050123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61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2123728" y="1295288"/>
            <a:ext cx="4536504" cy="3470111"/>
            <a:chOff x="1496784" y="868589"/>
            <a:chExt cx="6336458" cy="1581685"/>
          </a:xfrm>
        </p:grpSpPr>
        <p:sp>
          <p:nvSpPr>
            <p:cNvPr id="6" name="Rounded Rectangle 5"/>
            <p:cNvSpPr/>
            <p:nvPr/>
          </p:nvSpPr>
          <p:spPr>
            <a:xfrm>
              <a:off x="1496784" y="868589"/>
              <a:ext cx="6336458" cy="158168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0172" y="1137418"/>
              <a:ext cx="4425461" cy="88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</a:rPr>
                <a:t>Why</a:t>
              </a:r>
            </a:p>
            <a:p>
              <a:pPr algn="ctr"/>
              <a:r>
                <a:rPr lang="en-US" sz="6000" b="1" dirty="0" smtClean="0">
                  <a:solidFill>
                    <a:schemeClr val="bg1"/>
                  </a:solidFill>
                </a:rPr>
                <a:t>   Fusion?</a:t>
              </a:r>
              <a:endParaRPr lang="en-IN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669825" y="174912"/>
            <a:ext cx="7557503" cy="792088"/>
            <a:chOff x="-208170" y="868589"/>
            <a:chExt cx="562647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-208170" y="868589"/>
              <a:ext cx="5626473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7112" y="972035"/>
              <a:ext cx="5284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Related Work : Acoustic Localization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19" y="1160917"/>
            <a:ext cx="5500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Schemes like </a:t>
            </a:r>
            <a:r>
              <a:rPr lang="en-US" sz="2800" b="1" dirty="0" smtClean="0">
                <a:solidFill>
                  <a:srgbClr val="FF0000"/>
                </a:solidFill>
              </a:rPr>
              <a:t>Active Bat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Cricket</a:t>
            </a:r>
            <a:r>
              <a:rPr lang="en-US" sz="2800" dirty="0" smtClean="0"/>
              <a:t> have ultrasound devices in ceilings and host devices.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Use time of flight measurement to localize.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Measurement of time of flight requires time synchronization.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71" y="1412776"/>
            <a:ext cx="3456384" cy="3672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5515955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BeepBeep</a:t>
            </a:r>
            <a:r>
              <a:rPr lang="en-US" sz="2800" dirty="0" smtClean="0"/>
              <a:t> was the first scheme to do acoustic ranging without time synchronization.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7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669825" y="174912"/>
            <a:ext cx="7557503" cy="792088"/>
            <a:chOff x="-208170" y="868589"/>
            <a:chExt cx="562647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-208170" y="868589"/>
              <a:ext cx="5626473" cy="79208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1762" y="972035"/>
              <a:ext cx="42134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Acoustic Localization:  Issues</a:t>
              </a:r>
              <a:endParaRPr lang="en-IN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9825" y="1556792"/>
            <a:ext cx="771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Requires deployment of special ultrasound devices.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Large number of beacons because acoustic ranging can be done in the order of few meters.</a:t>
            </a:r>
          </a:p>
        </p:txBody>
      </p:sp>
    </p:spTree>
    <p:extLst>
      <p:ext uri="{BB962C8B-B14F-4D97-AF65-F5344CB8AC3E}">
        <p14:creationId xmlns:p14="http://schemas.microsoft.com/office/powerpoint/2010/main" val="92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26808</TotalTime>
  <Words>1400</Words>
  <Application>Microsoft Office PowerPoint</Application>
  <PresentationFormat>On-screen Show (4:3)</PresentationFormat>
  <Paragraphs>381</Paragraphs>
  <Slides>44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Centaur : Locating Devices in an Office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Centaur as a Bayesian Graph</vt:lpstr>
      <vt:lpstr>PowerPoint Presentation</vt:lpstr>
      <vt:lpstr>PowerPoint Presentation</vt:lpstr>
      <vt:lpstr>PowerPoint Presentation</vt:lpstr>
      <vt:lpstr>PowerPoint Presentation</vt:lpstr>
      <vt:lpstr>Bayesian inference in Centaur</vt:lpstr>
      <vt:lpstr>PowerPoint Presentation</vt:lpstr>
      <vt:lpstr>PowerPoint Presentation</vt:lpstr>
      <vt:lpstr>PowerPoint Presentation</vt:lpstr>
      <vt:lpstr>PowerPoint Presentation</vt:lpstr>
      <vt:lpstr>Performance of Centaur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– Simultaneous Localization and Modeling</dc:title>
  <dc:creator>krchinta</dc:creator>
  <cp:lastModifiedBy>Rajalakshmi Nandakumar</cp:lastModifiedBy>
  <cp:revision>1305</cp:revision>
  <cp:lastPrinted>2012-08-07T08:22:45Z</cp:lastPrinted>
  <dcterms:created xsi:type="dcterms:W3CDTF">2010-03-03T07:58:25Z</dcterms:created>
  <dcterms:modified xsi:type="dcterms:W3CDTF">2012-08-24T15:33:14Z</dcterms:modified>
</cp:coreProperties>
</file>