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8.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75" r:id="rId3"/>
    <p:sldId id="274" r:id="rId4"/>
    <p:sldId id="273" r:id="rId5"/>
    <p:sldId id="258" r:id="rId6"/>
    <p:sldId id="257" r:id="rId7"/>
    <p:sldId id="264" r:id="rId8"/>
    <p:sldId id="262" r:id="rId9"/>
    <p:sldId id="263" r:id="rId10"/>
    <p:sldId id="259" r:id="rId11"/>
    <p:sldId id="260" r:id="rId12"/>
    <p:sldId id="265" r:id="rId13"/>
    <p:sldId id="267" r:id="rId14"/>
    <p:sldId id="269" r:id="rId15"/>
    <p:sldId id="272" r:id="rId16"/>
    <p:sldId id="271" r:id="rId17"/>
    <p:sldId id="276" r:id="rId18"/>
    <p:sldId id="278" r:id="rId19"/>
    <p:sldId id="280" r:id="rId20"/>
    <p:sldId id="279" r:id="rId21"/>
    <p:sldId id="281" r:id="rId22"/>
    <p:sldId id="282" r:id="rId23"/>
    <p:sldId id="283" r:id="rId24"/>
    <p:sldId id="284" r:id="rId25"/>
    <p:sldId id="286" r:id="rId26"/>
    <p:sldId id="287" r:id="rId27"/>
    <p:sldId id="285" r:id="rId28"/>
    <p:sldId id="27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55" autoAdjust="0"/>
    <p:restoredTop sz="80545" autoAdjust="0"/>
  </p:normalViewPr>
  <p:slideViewPr>
    <p:cSldViewPr snapToGrid="0">
      <p:cViewPr>
        <p:scale>
          <a:sx n="55" d="100"/>
          <a:sy n="55" d="100"/>
        </p:scale>
        <p:origin x="134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4T15:29:13.783"/>
    </inkml:context>
    <inkml:brush xml:id="br0">
      <inkml:brushProperty name="width" value="0.05" units="cm"/>
      <inkml:brushProperty name="height" value="0.05" units="cm"/>
      <inkml:brushProperty name="color" value="#E71224"/>
    </inkml:brush>
  </inkml:definitions>
  <inkml:trace contextRef="#ctx0" brushRef="#br0">0 0 24575,'2'41'0,"2"0"0,13 55 0,3 38 0,-12 432 0,-11-315 0,2-160 0,3 107 0,-1-193 0,-1-1 0,1 1 0,0-1 0,0 1 0,1-1 0,-1 1 0,1-1 0,0 1 0,0-1 0,1 0 0,-1 0 0,1 0 0,0-1 0,0 1 0,0-1 0,0 1 0,1-1 0,-1 0 0,1 0 0,0 0 0,0-1 0,0 0 0,0 1 0,1-1 0,-1-1 0,0 1 0,1-1 0,-1 1 0,7 0 0,13 1 0,0 0 0,1-1 0,-1-2 0,38-3 0,-23 0 0,760-4 0,-519 8 0,-269-1 0,-1 0 0,1 0 0,-1-1 0,1-1 0,-1 0 0,0 0 0,1-1 0,-1 0 0,0-1 0,16-8 0,-21 8 0,0 0 0,0 0 0,0-1 0,0 1 0,-1-1 0,1 0 0,-1-1 0,-1 1 0,1-1 0,-1 1 0,0-1 0,0 0 0,0 0 0,-1 0 0,0-1 0,0 1 0,-1 0 0,1-10 0,4-38 0,-3 0 0,-3-1 0,-6-54 0,0-19 0,6-653 0,0 769 0,0 0 0,-1 0 0,0 0 0,-5-19 0,5 28 0,0-1 0,-1 1 0,1 0 0,-1-1 0,1 1 0,-1 0 0,0 0 0,0 0 0,-1 0 0,1 0 0,-1 0 0,1 1 0,-1-1 0,0 1 0,0 0 0,0 0 0,0 0 0,0 0 0,-7-2 0,-10-2 0,1 2 0,-1 0 0,1 1 0,-1 1 0,0 1 0,-30 2 0,-56-5 0,40-7 0,32 5 0,-50-4 0,73 10 0,1 0 0,0 0 0,0 1 0,0 0 0,0 1 0,0 0 0,1 1 0,-1 0 0,-13 6 0,-116 49 0,83-37 0,-18 16 0,60-29 0,0 0 0,0-2 0,-1 1 0,1-1 0,-2-1 0,-29 6 0,11-7 0,-1-1 0,0-2 0,-56-4 0,76 1 0,0 0 0,0-2 0,0 1 0,0-2 0,1 0 0,-1 0 0,1-1 0,0-1 0,1-1 0,-21-14 0,-1-6-1365,3 4-5461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1T02:43:48.353"/>
    </inkml:context>
    <inkml:brush xml:id="br0">
      <inkml:brushProperty name="width" value="0.05" units="cm"/>
      <inkml:brushProperty name="height" value="0.05" units="cm"/>
      <inkml:brushProperty name="color" value="#E71224"/>
    </inkml:brush>
  </inkml:definitions>
  <inkml:trace contextRef="#ctx0" brushRef="#br0">0 0 24575,'8'0'0,"28"0"0,16 9 0,16 2 0,4 0 0,-1-2 0,3 5 0,-10 1-8191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1T02:43:48.890"/>
    </inkml:context>
    <inkml:brush xml:id="br0">
      <inkml:brushProperty name="width" value="0.05" units="cm"/>
      <inkml:brushProperty name="height" value="0.05" units="cm"/>
      <inkml:brushProperty name="color" value="#E71224"/>
    </inkml:brush>
  </inkml:definitions>
  <inkml:trace contextRef="#ctx0" brushRef="#br0">0 1 24575,'17'0'0,"30"0"0,32 0 0,20 0 0,1 0 0,-9 0 0,-11 8 0,-19 3-8191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1T02:43:50.504"/>
    </inkml:context>
    <inkml:brush xml:id="br0">
      <inkml:brushProperty name="width" value="0.05" units="cm"/>
      <inkml:brushProperty name="height" value="0.05" units="cm"/>
      <inkml:brushProperty name="color" value="#E71224"/>
    </inkml:brush>
  </inkml:definitions>
  <inkml:trace contextRef="#ctx0" brushRef="#br0">0 1 24575,'20'11'0,"-2"1"0,1 1 0,-2 1 0,28 28 0,-26-25 0,80 85 0,97 127 0,-123-139 0,174 224 0,-229-286 0,2-2 0,39 41 0,-52-60 0,1 0 0,-1-1 0,1 0 0,1-1 0,-1 0 0,1 0 0,0-1 0,0 0 0,0 0 0,1-1 0,-1 0 0,1-1 0,11 2 0,8 0 0,-1-2 0,1-1 0,0-1 0,42-5 0,-63 4 0,-1-1 0,1 0 0,-1 0 0,0 0 0,1-1 0,-1 0 0,0 0 0,0-1 0,-1 0 0,1 0 0,-1 0 0,0-1 0,0 0 0,-1 0 0,1-1 0,-1 0 0,0 0 0,-1 0 0,1 0 0,-1-1 0,4-9 0,24-63 0,-5-2 0,-3-1 0,21-127 0,-45 207 0,5-45 0,-5 45 0,0 1 0,0-1 0,0 1 0,0 0 0,0-1 0,0 1 0,0-1 0,-1 1 0,1 0 0,0-1 0,-1 1 0,1 0 0,-1-1 0,0 1 0,1 0 0,-1 0 0,0 0 0,0-1 0,0 1 0,0 0 0,0 0 0,0 0 0,0 0 0,0 1 0,0-1 0,-2-1 0,1 2 0,1 0 0,0 0 0,-1 0 0,1 0 0,0 0 0,-1 1 0,1-1 0,0 0 0,-1 1 0,1-1 0,0 1 0,0-1 0,0 1 0,-1 0 0,1-1 0,0 1 0,0 0 0,0 0 0,0 0 0,0 0 0,0 0 0,0 0 0,1 0 0,-1 0 0,0 0 0,1 1 0,-1-1 0,0 0 0,1 0 0,-1 3 0,-17 47 0,17-50 0,-23 109 0,-21 210 0,19-97 0,-68 337 0,-14 93 0,54 3 0,53-624 0,-7 172 0,4-173 0,-1-1 0,-1 1 0,-2-1 0,-17 44 0,23-68 0,0 0 0,-1 0 0,0 0 0,0-1 0,-1 1 0,0-1 0,0 0 0,0 0 0,0 0 0,-1 0 0,0-1 0,0 1 0,0-2 0,0 1 0,-1 0 0,1-1 0,-1 0 0,0 0 0,0-1 0,0 0 0,0 0 0,-1 0 0,1 0 0,-1-1 0,1 0 0,-1-1 0,1 0 0,-1 0 0,1 0 0,-1 0 0,1-1 0,-1 0 0,1-1 0,-7-2 0,-11-4 0,0-2 0,0 0 0,1-2 0,1 0 0,0-2 0,-35-27 0,26 15 0,1-1 0,2-1 0,-42-54 0,60 68 0,0 0 0,1-1 0,1 0 0,0 0 0,1-1 0,1 0 0,0 0 0,1 0 0,1-1 0,1 0 0,0 0 0,-1-33 0,5 36 0,-1 0 0,2 0 0,0 1 0,1-1 0,0 1 0,1-1 0,1 1 0,0 0 0,1 1 0,0-1 0,1 1 0,0 0 0,1 1 0,0 0 0,1 0 0,11-11 0,21-14 0,2 3 0,1 1 0,2 2 0,59-29 0,0-1 0,0-5 0,115-66 0,-183 111-227,0-2-1,-1-1 1,-1-2-1,-2-2 1,44-42-1,-39 26-6598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4T15:29:15.255"/>
    </inkml:context>
    <inkml:brush xml:id="br0">
      <inkml:brushProperty name="width" value="0.05" units="cm"/>
      <inkml:brushProperty name="height" value="0.05" units="cm"/>
      <inkml:brushProperty name="color" value="#E71224"/>
    </inkml:brush>
  </inkml:definitions>
  <inkml:trace contextRef="#ctx0" brushRef="#br0">0 2041 24575,'34'2'0,"0"-3"0,0-1 0,-1-1 0,1-2 0,56-15 0,72-41 0,244-131 0,-59 24 0,30-10-7131,8-3 3752,14-7 894,-124 56 5361,-1-5-2010,-166 70 2052,246-135 2577,-40 26-4655,-293 163-840,206-124 0,-193 119 0,2 2 0,0 1 0,1 2 0,67-16 0,-97 29-85,1-1 0,0 0-1,-1-1 1,1 0 0,-1 0-1,0 0 1,1-1 0,-1 0-1,0-1 1,-1 0 0,1 0-1,-1 0 1,1-1 0,-1 1-1,10-12 1,4-15-6741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4T15:29:16.543"/>
    </inkml:context>
    <inkml:brush xml:id="br0">
      <inkml:brushProperty name="width" value="0.05" units="cm"/>
      <inkml:brushProperty name="height" value="0.05" units="cm"/>
      <inkml:brushProperty name="color" value="#E71224"/>
    </inkml:brush>
  </inkml:definitions>
  <inkml:trace contextRef="#ctx0" brushRef="#br0">1 0 24575,'1'4'0,"1"0"0,-1 1 0,1-1 0,0 0 0,1-1 0,-1 1 0,1 0 0,-1-1 0,1 1 0,0-1 0,0 0 0,7 5 0,3 6 0,39 52 0,-36-44 0,1-1 0,1 0 0,28 25 0,82 67 0,-63-52 0,110 76 0,-116-92 0,-48-35 0,0-1 0,0 0 0,1-1 0,0 0 0,1-1 0,-1 0 0,1-1 0,1 0 0,-1-2 0,26 7 0,83-3 0,-121-8 0,-1 0 0,1 0 0,0 0 0,0 0 0,0 0 0,-1 0 0,1 0 0,0 0 0,0 1 0,0-1 0,-1 0 0,1 1 0,0-1 0,0 0 0,-1 1 0,1-1 0,0 1 0,-1-1 0,1 1 0,-1-1 0,1 1 0,-1 0 0,1-1 0,0 2 0,-10 12 0,-39 15 0,38-23 0,-6 3 9,1 2 1,0 0-1,0 1 0,1 0 0,0 1 1,1 1-1,1 0 0,0 1 0,1 0 0,1 0 1,0 1-1,-12 29 0,11-18-195,2 0 1,0 0-1,2 1 0,2 0 1,0 1-1,2-1 1,0 46-1,4-30-6640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1T02:43:31.17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0,'0'11519,"0"-11530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1T02:43:36.2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1,'0'11625,"0"-11584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1T02:43:40.940"/>
    </inkml:context>
    <inkml:brush xml:id="br0">
      <inkml:brushProperty name="width" value="0.05" units="cm"/>
      <inkml:brushProperty name="height" value="0.05" units="cm"/>
      <inkml:brushProperty name="color" value="#E71224"/>
    </inkml:brush>
  </inkml:definitions>
  <inkml:trace contextRef="#ctx0" brushRef="#br0">1 3 24575,'95'-1'0,"-30"-1"0,-1 3 0,1 2 0,86 16 0,-72-5-341,1-4 0,0-4-1,91-4 1,-118-2-6485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1T02:43:42.779"/>
    </inkml:context>
    <inkml:brush xml:id="br0">
      <inkml:brushProperty name="width" value="0.05" units="cm"/>
      <inkml:brushProperty name="height" value="0.05" units="cm"/>
      <inkml:brushProperty name="color" value="#E71224"/>
    </inkml:brush>
  </inkml:definitions>
  <inkml:trace contextRef="#ctx0" brushRef="#br0">482 1 24575,'-9'0'0,"-19"0"0,-13 0 0,-16 0 0,-7 0 0,-1 0 0,-5 0 0,-9 0 0,10 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1T02:43:45.892"/>
    </inkml:context>
    <inkml:brush xml:id="br0">
      <inkml:brushProperty name="width" value="0.05" units="cm"/>
      <inkml:brushProperty name="height" value="0.05" units="cm"/>
      <inkml:brushProperty name="color" value="#E71224"/>
    </inkml:brush>
  </inkml:definitions>
  <inkml:trace contextRef="#ctx0" brushRef="#br0">12 0 24575,'-8'0'0,"5"8"0,12 3 0,12-1 0,12-1 0,7-3 0,6-3 0,4-1 0,0-1 0,2-1 0,-1 0 0,0-1 0,-1 1 0,7-1 0,4 1 0,-10 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1T02:43:47.322"/>
    </inkml:context>
    <inkml:brush xml:id="br0">
      <inkml:brushProperty name="width" value="0.05" units="cm"/>
      <inkml:brushProperty name="height" value="0.05" units="cm"/>
      <inkml:brushProperty name="color" value="#E71224"/>
    </inkml:brush>
  </inkml:definitions>
  <inkml:trace contextRef="#ctx0" brushRef="#br0">718 20 24575,'-16'0'0,"-15"0"0,-9 0 0,-7 0 0,-4 0 0,-1 0 0,0 0 0,1 0 0,0 0 0,0 0 0,2 0 0,-9 0 0,-2 0 0,0-9 0,11-2-8191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B4B0EF-33C6-4634-8B08-32B1031F352B}" type="datetimeFigureOut">
              <a:rPr lang="en-US" smtClean="0"/>
              <a:t>12/15/2023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F5BFDC-43AC-4286-B3C0-40F94E6A5F0C}" type="slidenum">
              <a:rPr lang="en-US" smtClean="0"/>
              <a:t>‹#›</a:t>
            </a:fld>
            <a:endParaRPr lang="en-US"/>
          </a:p>
        </p:txBody>
      </p:sp>
    </p:spTree>
    <p:extLst>
      <p:ext uri="{BB962C8B-B14F-4D97-AF65-F5344CB8AC3E}">
        <p14:creationId xmlns:p14="http://schemas.microsoft.com/office/powerpoint/2010/main" val="312083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slideshare.net/Neha54583/yolo-251142760#3"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of YOLO algorithm is to do object detection with fast AND high accuracy.</a:t>
            </a:r>
          </a:p>
        </p:txBody>
      </p:sp>
      <p:sp>
        <p:nvSpPr>
          <p:cNvPr id="4" name="Slide Number Placeholder 3"/>
          <p:cNvSpPr>
            <a:spLocks noGrp="1"/>
          </p:cNvSpPr>
          <p:nvPr>
            <p:ph type="sldNum" sz="quarter" idx="5"/>
          </p:nvPr>
        </p:nvSpPr>
        <p:spPr/>
        <p:txBody>
          <a:bodyPr/>
          <a:lstStyle/>
          <a:p>
            <a:fld id="{9BF5BFDC-43AC-4286-B3C0-40F94E6A5F0C}" type="slidenum">
              <a:rPr lang="en-US" smtClean="0"/>
              <a:t>1</a:t>
            </a:fld>
            <a:endParaRPr lang="en-US"/>
          </a:p>
        </p:txBody>
      </p:sp>
    </p:spTree>
    <p:extLst>
      <p:ext uri="{BB962C8B-B14F-4D97-AF65-F5344CB8AC3E}">
        <p14:creationId xmlns:p14="http://schemas.microsoft.com/office/powerpoint/2010/main" val="2790494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1: Split the image size here it is 3x3 but in general yolo will split into 19x19. </a:t>
            </a:r>
          </a:p>
          <a:p>
            <a:r>
              <a:rPr lang="en-US" dirty="0"/>
              <a:t>Step 2: Remove the low probability predictions.</a:t>
            </a:r>
          </a:p>
          <a:p>
            <a:r>
              <a:rPr lang="en-US" dirty="0"/>
              <a:t>Step3: Find IOU for the similar </a:t>
            </a:r>
            <a:r>
              <a:rPr lang="en-US" dirty="0" err="1"/>
              <a:t>bxoes</a:t>
            </a:r>
            <a:r>
              <a:rPr lang="en-US" dirty="0"/>
              <a:t>.</a:t>
            </a:r>
          </a:p>
          <a:p>
            <a:r>
              <a:rPr lang="en-US" dirty="0"/>
              <a:t>For each class use non-max suppression to generate a final prediction . </a:t>
            </a:r>
          </a:p>
          <a:p>
            <a:r>
              <a:rPr lang="en-US" dirty="0"/>
              <a:t> </a:t>
            </a:r>
          </a:p>
          <a:p>
            <a:endParaRPr lang="en-US" dirty="0"/>
          </a:p>
        </p:txBody>
      </p:sp>
      <p:sp>
        <p:nvSpPr>
          <p:cNvPr id="4" name="Slide Number Placeholder 3"/>
          <p:cNvSpPr>
            <a:spLocks noGrp="1"/>
          </p:cNvSpPr>
          <p:nvPr>
            <p:ph type="sldNum" sz="quarter" idx="5"/>
          </p:nvPr>
        </p:nvSpPr>
        <p:spPr/>
        <p:txBody>
          <a:bodyPr/>
          <a:lstStyle/>
          <a:p>
            <a:fld id="{9BF5BFDC-43AC-4286-B3C0-40F94E6A5F0C}" type="slidenum">
              <a:rPr lang="en-US" smtClean="0"/>
              <a:t>11</a:t>
            </a:fld>
            <a:endParaRPr lang="en-US"/>
          </a:p>
        </p:txBody>
      </p:sp>
    </p:spTree>
    <p:extLst>
      <p:ext uri="{BB962C8B-B14F-4D97-AF65-F5344CB8AC3E}">
        <p14:creationId xmlns:p14="http://schemas.microsoft.com/office/powerpoint/2010/main" val="889692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output of our network is the 7 × 7 × 30 tensor of predictions</a:t>
            </a:r>
          </a:p>
        </p:txBody>
      </p:sp>
      <p:sp>
        <p:nvSpPr>
          <p:cNvPr id="4" name="Slide Number Placeholder 3"/>
          <p:cNvSpPr>
            <a:spLocks noGrp="1"/>
          </p:cNvSpPr>
          <p:nvPr>
            <p:ph type="sldNum" sz="quarter" idx="5"/>
          </p:nvPr>
        </p:nvSpPr>
        <p:spPr/>
        <p:txBody>
          <a:bodyPr/>
          <a:lstStyle/>
          <a:p>
            <a:fld id="{9BF5BFDC-43AC-4286-B3C0-40F94E6A5F0C}" type="slidenum">
              <a:rPr lang="en-US" smtClean="0"/>
              <a:t>12</a:t>
            </a:fld>
            <a:endParaRPr lang="en-US"/>
          </a:p>
        </p:txBody>
      </p:sp>
    </p:spTree>
    <p:extLst>
      <p:ext uri="{BB962C8B-B14F-4D97-AF65-F5344CB8AC3E}">
        <p14:creationId xmlns:p14="http://schemas.microsoft.com/office/powerpoint/2010/main" val="1143207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8EAED"/>
                </a:solidFill>
                <a:effectLst/>
                <a:latin typeface="Google Sans"/>
              </a:rPr>
              <a:t>To evaluate object detection models like R-CNN and YOLO, the </a:t>
            </a:r>
            <a:r>
              <a:rPr lang="en-US" b="0" i="0" dirty="0">
                <a:solidFill>
                  <a:srgbClr val="E2EEFF"/>
                </a:solidFill>
                <a:effectLst/>
                <a:latin typeface="Google Sans"/>
              </a:rPr>
              <a:t>mean average precision</a:t>
            </a:r>
            <a:r>
              <a:rPr lang="en-US" b="0" i="0" dirty="0">
                <a:solidFill>
                  <a:srgbClr val="E8EAED"/>
                </a:solidFill>
                <a:effectLst/>
                <a:latin typeface="Google Sans"/>
              </a:rPr>
              <a:t> (</a:t>
            </a:r>
            <a:r>
              <a:rPr lang="en-US" b="0" i="0" dirty="0" err="1">
                <a:solidFill>
                  <a:srgbClr val="E8EAED"/>
                </a:solidFill>
                <a:effectLst/>
                <a:latin typeface="Google Sans"/>
              </a:rPr>
              <a:t>mAP</a:t>
            </a:r>
            <a:r>
              <a:rPr lang="en-US" b="0" i="0" dirty="0">
                <a:solidFill>
                  <a:srgbClr val="E8EAED"/>
                </a:solidFill>
                <a:effectLst/>
                <a:latin typeface="Google Sans"/>
              </a:rPr>
              <a:t>) is used. The </a:t>
            </a:r>
            <a:r>
              <a:rPr lang="en-US" b="0" i="0" dirty="0" err="1">
                <a:solidFill>
                  <a:srgbClr val="E8EAED"/>
                </a:solidFill>
                <a:effectLst/>
                <a:latin typeface="Google Sans"/>
              </a:rPr>
              <a:t>mAP</a:t>
            </a:r>
            <a:r>
              <a:rPr lang="en-US" b="0" i="0" dirty="0">
                <a:solidFill>
                  <a:srgbClr val="E8EAED"/>
                </a:solidFill>
                <a:effectLst/>
                <a:latin typeface="Google Sans"/>
              </a:rPr>
              <a:t> compares the ground-truth bounding box to the detected box and returns a score. The higher the score, the more accurate the model is in its detections.</a:t>
            </a:r>
          </a:p>
          <a:p>
            <a:endParaRPr lang="en-US" b="0" i="0" dirty="0">
              <a:solidFill>
                <a:srgbClr val="E8EAED"/>
              </a:solidFill>
              <a:effectLst/>
              <a:latin typeface="Google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Fast YOLO is the fastest detector on record for PASCAL VOC detection and is still twice as accurate as any other real-time detector. YOLO is 10 </a:t>
            </a:r>
            <a:r>
              <a:rPr lang="en-US" dirty="0" err="1"/>
              <a:t>mAP</a:t>
            </a:r>
            <a:r>
              <a:rPr lang="en-US" dirty="0"/>
              <a:t> more accurate than the fast version while still well above real-time in speed. </a:t>
            </a:r>
          </a:p>
          <a:p>
            <a:endParaRPr lang="en-US" dirty="0"/>
          </a:p>
        </p:txBody>
      </p:sp>
      <p:sp>
        <p:nvSpPr>
          <p:cNvPr id="4" name="Slide Number Placeholder 3"/>
          <p:cNvSpPr>
            <a:spLocks noGrp="1"/>
          </p:cNvSpPr>
          <p:nvPr>
            <p:ph type="sldNum" sz="quarter" idx="5"/>
          </p:nvPr>
        </p:nvSpPr>
        <p:spPr/>
        <p:txBody>
          <a:bodyPr/>
          <a:lstStyle/>
          <a:p>
            <a:fld id="{9BF5BFDC-43AC-4286-B3C0-40F94E6A5F0C}" type="slidenum">
              <a:rPr lang="en-US" smtClean="0"/>
              <a:t>14</a:t>
            </a:fld>
            <a:endParaRPr lang="en-US"/>
          </a:p>
        </p:txBody>
      </p:sp>
    </p:spTree>
    <p:extLst>
      <p:ext uri="{BB962C8B-B14F-4D97-AF65-F5344CB8AC3E}">
        <p14:creationId xmlns:p14="http://schemas.microsoft.com/office/powerpoint/2010/main" val="1915066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YOLO struggles to localize objects correctly. Localization errors account for more of YOLO’s errors than all other sources combined. Fast R-CNN makes much fewer localization errors but far more background errors. 13.6% of it’s top detections are false positives that don’t contain any objects. Fast R-CNN is almost 3x more likely to predict background detections than YOLO.</a:t>
            </a:r>
          </a:p>
        </p:txBody>
      </p:sp>
      <p:sp>
        <p:nvSpPr>
          <p:cNvPr id="4" name="Slide Number Placeholder 3"/>
          <p:cNvSpPr>
            <a:spLocks noGrp="1"/>
          </p:cNvSpPr>
          <p:nvPr>
            <p:ph type="sldNum" sz="quarter" idx="5"/>
          </p:nvPr>
        </p:nvSpPr>
        <p:spPr/>
        <p:txBody>
          <a:bodyPr/>
          <a:lstStyle/>
          <a:p>
            <a:fld id="{9BF5BFDC-43AC-4286-B3C0-40F94E6A5F0C}" type="slidenum">
              <a:rPr lang="en-US" smtClean="0"/>
              <a:t>15</a:t>
            </a:fld>
            <a:endParaRPr lang="en-US"/>
          </a:p>
        </p:txBody>
      </p:sp>
    </p:spTree>
    <p:extLst>
      <p:ext uri="{BB962C8B-B14F-4D97-AF65-F5344CB8AC3E}">
        <p14:creationId xmlns:p14="http://schemas.microsoft.com/office/powerpoint/2010/main" val="3077650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Limitations: Loss function is an approximation.</a:t>
            </a:r>
          </a:p>
          <a:p>
            <a:endParaRPr lang="en-US" dirty="0"/>
          </a:p>
        </p:txBody>
      </p:sp>
      <p:sp>
        <p:nvSpPr>
          <p:cNvPr id="4" name="Slide Number Placeholder 3"/>
          <p:cNvSpPr>
            <a:spLocks noGrp="1"/>
          </p:cNvSpPr>
          <p:nvPr>
            <p:ph type="sldNum" sz="quarter" idx="5"/>
          </p:nvPr>
        </p:nvSpPr>
        <p:spPr/>
        <p:txBody>
          <a:bodyPr/>
          <a:lstStyle/>
          <a:p>
            <a:fld id="{9BF5BFDC-43AC-4286-B3C0-40F94E6A5F0C}" type="slidenum">
              <a:rPr lang="en-US" smtClean="0"/>
              <a:t>16</a:t>
            </a:fld>
            <a:endParaRPr lang="en-US"/>
          </a:p>
        </p:txBody>
      </p:sp>
    </p:spTree>
    <p:extLst>
      <p:ext uri="{BB962C8B-B14F-4D97-AF65-F5344CB8AC3E}">
        <p14:creationId xmlns:p14="http://schemas.microsoft.com/office/powerpoint/2010/main" val="34448349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F5BFDC-43AC-4286-B3C0-40F94E6A5F0C}" type="slidenum">
              <a:rPr lang="en-US" smtClean="0"/>
              <a:t>23</a:t>
            </a:fld>
            <a:endParaRPr lang="en-US"/>
          </a:p>
        </p:txBody>
      </p:sp>
    </p:spTree>
    <p:extLst>
      <p:ext uri="{BB962C8B-B14F-4D97-AF65-F5344CB8AC3E}">
        <p14:creationId xmlns:p14="http://schemas.microsoft.com/office/powerpoint/2010/main" val="2345898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F5BFDC-43AC-4286-B3C0-40F94E6A5F0C}" type="slidenum">
              <a:rPr lang="en-US" smtClean="0"/>
              <a:t>24</a:t>
            </a:fld>
            <a:endParaRPr lang="en-US"/>
          </a:p>
        </p:txBody>
      </p:sp>
    </p:spTree>
    <p:extLst>
      <p:ext uri="{BB962C8B-B14F-4D97-AF65-F5344CB8AC3E}">
        <p14:creationId xmlns:p14="http://schemas.microsoft.com/office/powerpoint/2010/main" val="23196681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F5BFDC-43AC-4286-B3C0-40F94E6A5F0C}" type="slidenum">
              <a:rPr lang="en-US" smtClean="0"/>
              <a:t>25</a:t>
            </a:fld>
            <a:endParaRPr lang="en-US"/>
          </a:p>
        </p:txBody>
      </p:sp>
    </p:spTree>
    <p:extLst>
      <p:ext uri="{BB962C8B-B14F-4D97-AF65-F5344CB8AC3E}">
        <p14:creationId xmlns:p14="http://schemas.microsoft.com/office/powerpoint/2010/main" val="1541101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F5BFDC-43AC-4286-B3C0-40F94E6A5F0C}" type="slidenum">
              <a:rPr lang="en-US" smtClean="0"/>
              <a:t>2</a:t>
            </a:fld>
            <a:endParaRPr lang="en-US"/>
          </a:p>
        </p:txBody>
      </p:sp>
    </p:spTree>
    <p:extLst>
      <p:ext uri="{BB962C8B-B14F-4D97-AF65-F5344CB8AC3E}">
        <p14:creationId xmlns:p14="http://schemas.microsoft.com/office/powerpoint/2010/main" val="1996048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FFFF"/>
                </a:solidFill>
                <a:effectLst/>
                <a:latin typeface="Roboto" panose="02000000000000000000" pitchFamily="2" charset="0"/>
              </a:rPr>
              <a:t>Yolo uses . We apply a single neural network to the full image. This network divides the image into regions and predicts bounding boxes and probabilities for each region. These bounding boxes are weighted by the predicted probabilities.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FFFF"/>
                </a:solidFill>
                <a:effectLst/>
                <a:latin typeface="Roboto" panose="02000000000000000000" pitchFamily="2" charset="0"/>
              </a:rPr>
              <a:t>Won -&gt; </a:t>
            </a:r>
            <a:r>
              <a:rPr lang="en-US" b="0" i="0" dirty="0">
                <a:solidFill>
                  <a:srgbClr val="242424"/>
                </a:solidFill>
                <a:effectLst/>
                <a:latin typeface="source-serif-pro"/>
              </a:rPr>
              <a:t>the OpenCV People’s Choice Award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FFFF"/>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FFFF"/>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FFFF"/>
                </a:solidFill>
                <a:effectLst/>
                <a:latin typeface="Roboto" panose="02000000000000000000" pitchFamily="2" charset="0"/>
              </a:rPr>
              <a:t>Prior detection systems repurpose classifiers or localizers to perform detection. They apply the model to an image at multiple locations and scales. High scoring regions of the image are considered detections.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FFFF"/>
              </a:solidFill>
              <a:effectLst/>
              <a:latin typeface="Roboto" panose="02000000000000000000" pitchFamily="2" charset="0"/>
            </a:endParaRPr>
          </a:p>
          <a:p>
            <a:endParaRPr lang="en-US" dirty="0"/>
          </a:p>
        </p:txBody>
      </p:sp>
      <p:sp>
        <p:nvSpPr>
          <p:cNvPr id="4" name="Slide Number Placeholder 3"/>
          <p:cNvSpPr>
            <a:spLocks noGrp="1"/>
          </p:cNvSpPr>
          <p:nvPr>
            <p:ph type="sldNum" sz="quarter" idx="5"/>
          </p:nvPr>
        </p:nvSpPr>
        <p:spPr/>
        <p:txBody>
          <a:bodyPr/>
          <a:lstStyle/>
          <a:p>
            <a:fld id="{9BF5BFDC-43AC-4286-B3C0-40F94E6A5F0C}" type="slidenum">
              <a:rPr lang="en-US" smtClean="0"/>
              <a:t>3</a:t>
            </a:fld>
            <a:endParaRPr lang="en-US"/>
          </a:p>
        </p:txBody>
      </p:sp>
    </p:spTree>
    <p:extLst>
      <p:ext uri="{BB962C8B-B14F-4D97-AF65-F5344CB8AC3E}">
        <p14:creationId xmlns:p14="http://schemas.microsoft.com/office/powerpoint/2010/main" val="12751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F5BFDC-43AC-4286-B3C0-40F94E6A5F0C}" type="slidenum">
              <a:rPr lang="en-US" smtClean="0"/>
              <a:t>4</a:t>
            </a:fld>
            <a:endParaRPr lang="en-US"/>
          </a:p>
        </p:txBody>
      </p:sp>
    </p:spTree>
    <p:extLst>
      <p:ext uri="{BB962C8B-B14F-4D97-AF65-F5344CB8AC3E}">
        <p14:creationId xmlns:p14="http://schemas.microsoft.com/office/powerpoint/2010/main" val="1734526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__Source_Sans_3_4cbbeb"/>
              </a:rPr>
              <a:t>What is the object? This question seeks to identify the object in a specific image. </a:t>
            </a:r>
          </a:p>
          <a:p>
            <a:r>
              <a:rPr lang="en-US" b="0" i="0" dirty="0">
                <a:solidFill>
                  <a:srgbClr val="000000"/>
                </a:solidFill>
                <a:effectLst/>
                <a:latin typeface="__Source_Sans_3_4cbbeb"/>
              </a:rPr>
              <a:t>Where is this Located ? This question seeks to establish the exact location of the object within the image.</a:t>
            </a:r>
            <a:endParaRPr lang="en-US" dirty="0"/>
          </a:p>
          <a:p>
            <a:endParaRPr lang="en-US" b="0" i="0" dirty="0">
              <a:solidFill>
                <a:srgbClr val="000000"/>
              </a:solidFill>
              <a:effectLst/>
              <a:latin typeface="__Source_Sans_3_4cbbeb"/>
            </a:endParaRPr>
          </a:p>
          <a:p>
            <a:r>
              <a:rPr lang="en-US" b="0" i="0" dirty="0">
                <a:solidFill>
                  <a:srgbClr val="000000"/>
                </a:solidFill>
                <a:effectLst/>
                <a:latin typeface="__Source_Sans_3_4cbbeb"/>
              </a:rPr>
              <a:t> </a:t>
            </a:r>
            <a:r>
              <a:rPr lang="en-US" b="1" i="0" u="none" strike="noStrike" dirty="0">
                <a:effectLst/>
                <a:latin typeface="__Source_Sans_3_4cbbeb"/>
                <a:hlinkClick r:id="rId3"/>
              </a:rPr>
              <a:t>Object Detection It is </a:t>
            </a:r>
            <a:r>
              <a:rPr lang="en-US" b="0" i="0" dirty="0">
                <a:solidFill>
                  <a:srgbClr val="000000"/>
                </a:solidFill>
                <a:effectLst/>
                <a:latin typeface="__Source_Sans_3_4cbbeb"/>
              </a:rPr>
              <a:t>a phenomenon in computer vision that involves the detection of various objects (</a:t>
            </a:r>
            <a:r>
              <a:rPr lang="en-US" b="0" i="0" dirty="0" err="1">
                <a:solidFill>
                  <a:srgbClr val="000000"/>
                </a:solidFill>
                <a:effectLst/>
                <a:latin typeface="__Source_Sans_3_4cbbeb"/>
              </a:rPr>
              <a:t>eg.</a:t>
            </a:r>
            <a:r>
              <a:rPr lang="en-US" b="0" i="0" dirty="0">
                <a:solidFill>
                  <a:srgbClr val="000000"/>
                </a:solidFill>
                <a:effectLst/>
                <a:latin typeface="__Source_Sans_3_4cbbeb"/>
              </a:rPr>
              <a:t> people, cars, chairs, stones, buildings, and animals) in digital images or videos.</a:t>
            </a:r>
          </a:p>
        </p:txBody>
      </p:sp>
      <p:sp>
        <p:nvSpPr>
          <p:cNvPr id="4" name="Slide Number Placeholder 3"/>
          <p:cNvSpPr>
            <a:spLocks noGrp="1"/>
          </p:cNvSpPr>
          <p:nvPr>
            <p:ph type="sldNum" sz="quarter" idx="5"/>
          </p:nvPr>
        </p:nvSpPr>
        <p:spPr/>
        <p:txBody>
          <a:bodyPr/>
          <a:lstStyle/>
          <a:p>
            <a:fld id="{9BF5BFDC-43AC-4286-B3C0-40F94E6A5F0C}" type="slidenum">
              <a:rPr lang="en-US" smtClean="0"/>
              <a:t>5</a:t>
            </a:fld>
            <a:endParaRPr lang="en-US"/>
          </a:p>
        </p:txBody>
      </p:sp>
    </p:spTree>
    <p:extLst>
      <p:ext uri="{BB962C8B-B14F-4D97-AF65-F5344CB8AC3E}">
        <p14:creationId xmlns:p14="http://schemas.microsoft.com/office/powerpoint/2010/main" val="1035531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it work, How do I teach a model that this is how we can generate a  box.?</a:t>
            </a:r>
          </a:p>
        </p:txBody>
      </p:sp>
      <p:sp>
        <p:nvSpPr>
          <p:cNvPr id="4" name="Slide Number Placeholder 3"/>
          <p:cNvSpPr>
            <a:spLocks noGrp="1"/>
          </p:cNvSpPr>
          <p:nvPr>
            <p:ph type="sldNum" sz="quarter" idx="5"/>
          </p:nvPr>
        </p:nvSpPr>
        <p:spPr/>
        <p:txBody>
          <a:bodyPr/>
          <a:lstStyle/>
          <a:p>
            <a:fld id="{9BF5BFDC-43AC-4286-B3C0-40F94E6A5F0C}" type="slidenum">
              <a:rPr lang="en-US" smtClean="0"/>
              <a:t>6</a:t>
            </a:fld>
            <a:endParaRPr lang="en-US"/>
          </a:p>
        </p:txBody>
      </p:sp>
    </p:spTree>
    <p:extLst>
      <p:ext uri="{BB962C8B-B14F-4D97-AF65-F5344CB8AC3E}">
        <p14:creationId xmlns:p14="http://schemas.microsoft.com/office/powerpoint/2010/main" val="693782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bounding box also has a class — the type of the object inside the box — and a probability that tells you how confident the model is in its prediction of both the bounding box coordinates and the class.</a:t>
            </a:r>
          </a:p>
          <a:p>
            <a:endParaRPr lang="en-US" dirty="0"/>
          </a:p>
          <a:p>
            <a:endParaRPr lang="en-US" dirty="0"/>
          </a:p>
        </p:txBody>
      </p:sp>
      <p:sp>
        <p:nvSpPr>
          <p:cNvPr id="4" name="Slide Number Placeholder 3"/>
          <p:cNvSpPr>
            <a:spLocks noGrp="1"/>
          </p:cNvSpPr>
          <p:nvPr>
            <p:ph type="sldNum" sz="quarter" idx="5"/>
          </p:nvPr>
        </p:nvSpPr>
        <p:spPr/>
        <p:txBody>
          <a:bodyPr/>
          <a:lstStyle/>
          <a:p>
            <a:fld id="{9BF5BFDC-43AC-4286-B3C0-40F94E6A5F0C}" type="slidenum">
              <a:rPr lang="en-US" smtClean="0"/>
              <a:t>7</a:t>
            </a:fld>
            <a:endParaRPr lang="en-US"/>
          </a:p>
        </p:txBody>
      </p:sp>
    </p:spTree>
    <p:extLst>
      <p:ext uri="{BB962C8B-B14F-4D97-AF65-F5344CB8AC3E}">
        <p14:creationId xmlns:p14="http://schemas.microsoft.com/office/powerpoint/2010/main" val="4155761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F5BFDC-43AC-4286-B3C0-40F94E6A5F0C}" type="slidenum">
              <a:rPr lang="en-US" smtClean="0"/>
              <a:t>8</a:t>
            </a:fld>
            <a:endParaRPr lang="en-US"/>
          </a:p>
        </p:txBody>
      </p:sp>
    </p:spTree>
    <p:extLst>
      <p:ext uri="{BB962C8B-B14F-4D97-AF65-F5344CB8AC3E}">
        <p14:creationId xmlns:p14="http://schemas.microsoft.com/office/powerpoint/2010/main" val="1170925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Sum-squared error also equally weights errors in large boxes and small boxes. Our error metric should reflect that small deviations in large boxes matter less than in small boxes. To partially address this we predict the square root of the bounding box width and height instead of the width and height directly.</a:t>
            </a:r>
          </a:p>
          <a:p>
            <a:endParaRPr lang="en-US" dirty="0"/>
          </a:p>
        </p:txBody>
      </p:sp>
      <p:sp>
        <p:nvSpPr>
          <p:cNvPr id="4" name="Slide Number Placeholder 3"/>
          <p:cNvSpPr>
            <a:spLocks noGrp="1"/>
          </p:cNvSpPr>
          <p:nvPr>
            <p:ph type="sldNum" sz="quarter" idx="5"/>
          </p:nvPr>
        </p:nvSpPr>
        <p:spPr/>
        <p:txBody>
          <a:bodyPr/>
          <a:lstStyle/>
          <a:p>
            <a:fld id="{9BF5BFDC-43AC-4286-B3C0-40F94E6A5F0C}" type="slidenum">
              <a:rPr lang="en-US" smtClean="0"/>
              <a:t>10</a:t>
            </a:fld>
            <a:endParaRPr lang="en-US"/>
          </a:p>
        </p:txBody>
      </p:sp>
    </p:spTree>
    <p:extLst>
      <p:ext uri="{BB962C8B-B14F-4D97-AF65-F5344CB8AC3E}">
        <p14:creationId xmlns:p14="http://schemas.microsoft.com/office/powerpoint/2010/main" val="1991009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0B5ED-A611-A7FA-0BF6-8F6E9F6F0E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4DB785-B876-8D41-1370-D53B983EEA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BF6747-49CE-34EF-486D-C104710463AA}"/>
              </a:ext>
            </a:extLst>
          </p:cNvPr>
          <p:cNvSpPr>
            <a:spLocks noGrp="1"/>
          </p:cNvSpPr>
          <p:nvPr>
            <p:ph type="dt" sz="half" idx="10"/>
          </p:nvPr>
        </p:nvSpPr>
        <p:spPr/>
        <p:txBody>
          <a:bodyPr/>
          <a:lstStyle/>
          <a:p>
            <a:fld id="{55224B1E-F57B-4D88-B789-9A7DF18EE03E}" type="datetimeFigureOut">
              <a:rPr lang="en-US" smtClean="0"/>
              <a:t>12/15/2023</a:t>
            </a:fld>
            <a:endParaRPr lang="en-US"/>
          </a:p>
        </p:txBody>
      </p:sp>
      <p:sp>
        <p:nvSpPr>
          <p:cNvPr id="5" name="Footer Placeholder 4">
            <a:extLst>
              <a:ext uri="{FF2B5EF4-FFF2-40B4-BE49-F238E27FC236}">
                <a16:creationId xmlns:a16="http://schemas.microsoft.com/office/drawing/2014/main" id="{FB7493A9-62AA-16FE-ADD9-94FA3934D2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F2FDA3-FC9E-A492-5629-CA14523D4A15}"/>
              </a:ext>
            </a:extLst>
          </p:cNvPr>
          <p:cNvSpPr>
            <a:spLocks noGrp="1"/>
          </p:cNvSpPr>
          <p:nvPr>
            <p:ph type="sldNum" sz="quarter" idx="12"/>
          </p:nvPr>
        </p:nvSpPr>
        <p:spPr/>
        <p:txBody>
          <a:bodyPr/>
          <a:lstStyle/>
          <a:p>
            <a:fld id="{4E004DEA-7470-4012-977D-32E372AA22C8}" type="slidenum">
              <a:rPr lang="en-US" smtClean="0"/>
              <a:t>‹#›</a:t>
            </a:fld>
            <a:endParaRPr lang="en-US"/>
          </a:p>
        </p:txBody>
      </p:sp>
    </p:spTree>
    <p:extLst>
      <p:ext uri="{BB962C8B-B14F-4D97-AF65-F5344CB8AC3E}">
        <p14:creationId xmlns:p14="http://schemas.microsoft.com/office/powerpoint/2010/main" val="660915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E57F-DC29-4DC1-8D9E-256A70FA38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7BFF64-C3E1-62C4-72F5-EA650A3D5A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85728-87A0-F179-2D39-00CA92D9FB25}"/>
              </a:ext>
            </a:extLst>
          </p:cNvPr>
          <p:cNvSpPr>
            <a:spLocks noGrp="1"/>
          </p:cNvSpPr>
          <p:nvPr>
            <p:ph type="dt" sz="half" idx="10"/>
          </p:nvPr>
        </p:nvSpPr>
        <p:spPr/>
        <p:txBody>
          <a:bodyPr/>
          <a:lstStyle/>
          <a:p>
            <a:fld id="{55224B1E-F57B-4D88-B789-9A7DF18EE03E}" type="datetimeFigureOut">
              <a:rPr lang="en-US" smtClean="0"/>
              <a:t>12/15/2023</a:t>
            </a:fld>
            <a:endParaRPr lang="en-US"/>
          </a:p>
        </p:txBody>
      </p:sp>
      <p:sp>
        <p:nvSpPr>
          <p:cNvPr id="5" name="Footer Placeholder 4">
            <a:extLst>
              <a:ext uri="{FF2B5EF4-FFF2-40B4-BE49-F238E27FC236}">
                <a16:creationId xmlns:a16="http://schemas.microsoft.com/office/drawing/2014/main" id="{A6D76EF0-138E-C211-EB2A-BC210F9D1F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40D51A-4D2A-4E47-F112-E624FF17DFD4}"/>
              </a:ext>
            </a:extLst>
          </p:cNvPr>
          <p:cNvSpPr>
            <a:spLocks noGrp="1"/>
          </p:cNvSpPr>
          <p:nvPr>
            <p:ph type="sldNum" sz="quarter" idx="12"/>
          </p:nvPr>
        </p:nvSpPr>
        <p:spPr/>
        <p:txBody>
          <a:bodyPr/>
          <a:lstStyle/>
          <a:p>
            <a:fld id="{4E004DEA-7470-4012-977D-32E372AA22C8}" type="slidenum">
              <a:rPr lang="en-US" smtClean="0"/>
              <a:t>‹#›</a:t>
            </a:fld>
            <a:endParaRPr lang="en-US"/>
          </a:p>
        </p:txBody>
      </p:sp>
    </p:spTree>
    <p:extLst>
      <p:ext uri="{BB962C8B-B14F-4D97-AF65-F5344CB8AC3E}">
        <p14:creationId xmlns:p14="http://schemas.microsoft.com/office/powerpoint/2010/main" val="858490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D45FE5-54AF-3EFC-3B04-607732CD26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FB9C77-A7B1-EF00-DF13-748516BB89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F058E3-9A68-E337-D3E1-FB22CD80AA18}"/>
              </a:ext>
            </a:extLst>
          </p:cNvPr>
          <p:cNvSpPr>
            <a:spLocks noGrp="1"/>
          </p:cNvSpPr>
          <p:nvPr>
            <p:ph type="dt" sz="half" idx="10"/>
          </p:nvPr>
        </p:nvSpPr>
        <p:spPr/>
        <p:txBody>
          <a:bodyPr/>
          <a:lstStyle/>
          <a:p>
            <a:fld id="{55224B1E-F57B-4D88-B789-9A7DF18EE03E}" type="datetimeFigureOut">
              <a:rPr lang="en-US" smtClean="0"/>
              <a:t>12/15/2023</a:t>
            </a:fld>
            <a:endParaRPr lang="en-US"/>
          </a:p>
        </p:txBody>
      </p:sp>
      <p:sp>
        <p:nvSpPr>
          <p:cNvPr id="5" name="Footer Placeholder 4">
            <a:extLst>
              <a:ext uri="{FF2B5EF4-FFF2-40B4-BE49-F238E27FC236}">
                <a16:creationId xmlns:a16="http://schemas.microsoft.com/office/drawing/2014/main" id="{7EFB59B5-0622-3343-D1E2-5C76B7808E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5B4C62-DA21-A9CC-7956-6B602E1A8EF3}"/>
              </a:ext>
            </a:extLst>
          </p:cNvPr>
          <p:cNvSpPr>
            <a:spLocks noGrp="1"/>
          </p:cNvSpPr>
          <p:nvPr>
            <p:ph type="sldNum" sz="quarter" idx="12"/>
          </p:nvPr>
        </p:nvSpPr>
        <p:spPr/>
        <p:txBody>
          <a:bodyPr/>
          <a:lstStyle/>
          <a:p>
            <a:fld id="{4E004DEA-7470-4012-977D-32E372AA22C8}" type="slidenum">
              <a:rPr lang="en-US" smtClean="0"/>
              <a:t>‹#›</a:t>
            </a:fld>
            <a:endParaRPr lang="en-US"/>
          </a:p>
        </p:txBody>
      </p:sp>
    </p:spTree>
    <p:extLst>
      <p:ext uri="{BB962C8B-B14F-4D97-AF65-F5344CB8AC3E}">
        <p14:creationId xmlns:p14="http://schemas.microsoft.com/office/powerpoint/2010/main" val="3253524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9DB28-1C12-6F20-1AD7-F258176FEB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3BF127-CFC4-B624-A819-99BC736895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1E529E-9B1B-FDBD-541F-2FC999EF75DA}"/>
              </a:ext>
            </a:extLst>
          </p:cNvPr>
          <p:cNvSpPr>
            <a:spLocks noGrp="1"/>
          </p:cNvSpPr>
          <p:nvPr>
            <p:ph type="dt" sz="half" idx="10"/>
          </p:nvPr>
        </p:nvSpPr>
        <p:spPr/>
        <p:txBody>
          <a:bodyPr/>
          <a:lstStyle/>
          <a:p>
            <a:fld id="{55224B1E-F57B-4D88-B789-9A7DF18EE03E}" type="datetimeFigureOut">
              <a:rPr lang="en-US" smtClean="0"/>
              <a:t>12/15/2023</a:t>
            </a:fld>
            <a:endParaRPr lang="en-US"/>
          </a:p>
        </p:txBody>
      </p:sp>
      <p:sp>
        <p:nvSpPr>
          <p:cNvPr id="5" name="Footer Placeholder 4">
            <a:extLst>
              <a:ext uri="{FF2B5EF4-FFF2-40B4-BE49-F238E27FC236}">
                <a16:creationId xmlns:a16="http://schemas.microsoft.com/office/drawing/2014/main" id="{DB707C21-CAD6-2A9E-68BE-0D5DF5E275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CA9D83-C896-61A6-FA05-1FEA75F304B7}"/>
              </a:ext>
            </a:extLst>
          </p:cNvPr>
          <p:cNvSpPr>
            <a:spLocks noGrp="1"/>
          </p:cNvSpPr>
          <p:nvPr>
            <p:ph type="sldNum" sz="quarter" idx="12"/>
          </p:nvPr>
        </p:nvSpPr>
        <p:spPr/>
        <p:txBody>
          <a:bodyPr/>
          <a:lstStyle/>
          <a:p>
            <a:fld id="{4E004DEA-7470-4012-977D-32E372AA22C8}" type="slidenum">
              <a:rPr lang="en-US" smtClean="0"/>
              <a:t>‹#›</a:t>
            </a:fld>
            <a:endParaRPr lang="en-US"/>
          </a:p>
        </p:txBody>
      </p:sp>
    </p:spTree>
    <p:extLst>
      <p:ext uri="{BB962C8B-B14F-4D97-AF65-F5344CB8AC3E}">
        <p14:creationId xmlns:p14="http://schemas.microsoft.com/office/powerpoint/2010/main" val="524412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EE5C-EE26-9742-B2FD-BC4BFB14E5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88FDF0-C769-BE97-3D30-E4695CCCE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B9DD39-5FBD-6EB5-A45E-705ECFA865E7}"/>
              </a:ext>
            </a:extLst>
          </p:cNvPr>
          <p:cNvSpPr>
            <a:spLocks noGrp="1"/>
          </p:cNvSpPr>
          <p:nvPr>
            <p:ph type="dt" sz="half" idx="10"/>
          </p:nvPr>
        </p:nvSpPr>
        <p:spPr/>
        <p:txBody>
          <a:bodyPr/>
          <a:lstStyle/>
          <a:p>
            <a:fld id="{55224B1E-F57B-4D88-B789-9A7DF18EE03E}" type="datetimeFigureOut">
              <a:rPr lang="en-US" smtClean="0"/>
              <a:t>12/15/2023</a:t>
            </a:fld>
            <a:endParaRPr lang="en-US"/>
          </a:p>
        </p:txBody>
      </p:sp>
      <p:sp>
        <p:nvSpPr>
          <p:cNvPr id="5" name="Footer Placeholder 4">
            <a:extLst>
              <a:ext uri="{FF2B5EF4-FFF2-40B4-BE49-F238E27FC236}">
                <a16:creationId xmlns:a16="http://schemas.microsoft.com/office/drawing/2014/main" id="{E7CC4C58-CE8A-7BAA-BDA5-DDCB3F0513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8824F5-0284-1CC0-1D87-736F861809EE}"/>
              </a:ext>
            </a:extLst>
          </p:cNvPr>
          <p:cNvSpPr>
            <a:spLocks noGrp="1"/>
          </p:cNvSpPr>
          <p:nvPr>
            <p:ph type="sldNum" sz="quarter" idx="12"/>
          </p:nvPr>
        </p:nvSpPr>
        <p:spPr/>
        <p:txBody>
          <a:bodyPr/>
          <a:lstStyle/>
          <a:p>
            <a:fld id="{4E004DEA-7470-4012-977D-32E372AA22C8}" type="slidenum">
              <a:rPr lang="en-US" smtClean="0"/>
              <a:t>‹#›</a:t>
            </a:fld>
            <a:endParaRPr lang="en-US"/>
          </a:p>
        </p:txBody>
      </p:sp>
    </p:spTree>
    <p:extLst>
      <p:ext uri="{BB962C8B-B14F-4D97-AF65-F5344CB8AC3E}">
        <p14:creationId xmlns:p14="http://schemas.microsoft.com/office/powerpoint/2010/main" val="3786595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A0DF1-87AA-FCBD-6C02-C5AC49C788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FE25B0-F2D0-7FDD-7846-C10FBC3CC0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6DA26C-92FE-FBA1-E8B7-93F21CD203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140975-4FDC-BBC0-A602-856D2ED2FA95}"/>
              </a:ext>
            </a:extLst>
          </p:cNvPr>
          <p:cNvSpPr>
            <a:spLocks noGrp="1"/>
          </p:cNvSpPr>
          <p:nvPr>
            <p:ph type="dt" sz="half" idx="10"/>
          </p:nvPr>
        </p:nvSpPr>
        <p:spPr/>
        <p:txBody>
          <a:bodyPr/>
          <a:lstStyle/>
          <a:p>
            <a:fld id="{55224B1E-F57B-4D88-B789-9A7DF18EE03E}" type="datetimeFigureOut">
              <a:rPr lang="en-US" smtClean="0"/>
              <a:t>12/15/2023</a:t>
            </a:fld>
            <a:endParaRPr lang="en-US"/>
          </a:p>
        </p:txBody>
      </p:sp>
      <p:sp>
        <p:nvSpPr>
          <p:cNvPr id="6" name="Footer Placeholder 5">
            <a:extLst>
              <a:ext uri="{FF2B5EF4-FFF2-40B4-BE49-F238E27FC236}">
                <a16:creationId xmlns:a16="http://schemas.microsoft.com/office/drawing/2014/main" id="{9FDBFB1C-4152-5C86-760F-961491DA92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A73AAC-8A95-8FDC-4D12-F57111EFD3AB}"/>
              </a:ext>
            </a:extLst>
          </p:cNvPr>
          <p:cNvSpPr>
            <a:spLocks noGrp="1"/>
          </p:cNvSpPr>
          <p:nvPr>
            <p:ph type="sldNum" sz="quarter" idx="12"/>
          </p:nvPr>
        </p:nvSpPr>
        <p:spPr/>
        <p:txBody>
          <a:bodyPr/>
          <a:lstStyle/>
          <a:p>
            <a:fld id="{4E004DEA-7470-4012-977D-32E372AA22C8}" type="slidenum">
              <a:rPr lang="en-US" smtClean="0"/>
              <a:t>‹#›</a:t>
            </a:fld>
            <a:endParaRPr lang="en-US"/>
          </a:p>
        </p:txBody>
      </p:sp>
    </p:spTree>
    <p:extLst>
      <p:ext uri="{BB962C8B-B14F-4D97-AF65-F5344CB8AC3E}">
        <p14:creationId xmlns:p14="http://schemas.microsoft.com/office/powerpoint/2010/main" val="3548538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AE602-6453-893B-4C08-416DF82A3E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1A5292-035C-2B76-240C-45FC3E0704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178C34-2BD2-BDA1-95F6-0963C01AA0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BE8D7D-C1A0-55AA-65AF-97982F2D27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DBD1B-7178-A2D7-CB2E-BF77BEA38A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2F0C26-70E3-7769-2830-3559A504C3D5}"/>
              </a:ext>
            </a:extLst>
          </p:cNvPr>
          <p:cNvSpPr>
            <a:spLocks noGrp="1"/>
          </p:cNvSpPr>
          <p:nvPr>
            <p:ph type="dt" sz="half" idx="10"/>
          </p:nvPr>
        </p:nvSpPr>
        <p:spPr/>
        <p:txBody>
          <a:bodyPr/>
          <a:lstStyle/>
          <a:p>
            <a:fld id="{55224B1E-F57B-4D88-B789-9A7DF18EE03E}" type="datetimeFigureOut">
              <a:rPr lang="en-US" smtClean="0"/>
              <a:t>12/15/2023</a:t>
            </a:fld>
            <a:endParaRPr lang="en-US"/>
          </a:p>
        </p:txBody>
      </p:sp>
      <p:sp>
        <p:nvSpPr>
          <p:cNvPr id="8" name="Footer Placeholder 7">
            <a:extLst>
              <a:ext uri="{FF2B5EF4-FFF2-40B4-BE49-F238E27FC236}">
                <a16:creationId xmlns:a16="http://schemas.microsoft.com/office/drawing/2014/main" id="{F0E3C136-87A6-4C9C-8026-565862E022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EA60B2-4AFF-B012-6276-4B87E4BD0D8F}"/>
              </a:ext>
            </a:extLst>
          </p:cNvPr>
          <p:cNvSpPr>
            <a:spLocks noGrp="1"/>
          </p:cNvSpPr>
          <p:nvPr>
            <p:ph type="sldNum" sz="quarter" idx="12"/>
          </p:nvPr>
        </p:nvSpPr>
        <p:spPr/>
        <p:txBody>
          <a:bodyPr/>
          <a:lstStyle/>
          <a:p>
            <a:fld id="{4E004DEA-7470-4012-977D-32E372AA22C8}" type="slidenum">
              <a:rPr lang="en-US" smtClean="0"/>
              <a:t>‹#›</a:t>
            </a:fld>
            <a:endParaRPr lang="en-US"/>
          </a:p>
        </p:txBody>
      </p:sp>
    </p:spTree>
    <p:extLst>
      <p:ext uri="{BB962C8B-B14F-4D97-AF65-F5344CB8AC3E}">
        <p14:creationId xmlns:p14="http://schemas.microsoft.com/office/powerpoint/2010/main" val="277489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564DD-0E3C-5B95-4327-E61F293A13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9F669B-F161-A9E6-ACFC-0D3132A32ED4}"/>
              </a:ext>
            </a:extLst>
          </p:cNvPr>
          <p:cNvSpPr>
            <a:spLocks noGrp="1"/>
          </p:cNvSpPr>
          <p:nvPr>
            <p:ph type="dt" sz="half" idx="10"/>
          </p:nvPr>
        </p:nvSpPr>
        <p:spPr/>
        <p:txBody>
          <a:bodyPr/>
          <a:lstStyle/>
          <a:p>
            <a:fld id="{55224B1E-F57B-4D88-B789-9A7DF18EE03E}" type="datetimeFigureOut">
              <a:rPr lang="en-US" smtClean="0"/>
              <a:t>12/15/2023</a:t>
            </a:fld>
            <a:endParaRPr lang="en-US"/>
          </a:p>
        </p:txBody>
      </p:sp>
      <p:sp>
        <p:nvSpPr>
          <p:cNvPr id="4" name="Footer Placeholder 3">
            <a:extLst>
              <a:ext uri="{FF2B5EF4-FFF2-40B4-BE49-F238E27FC236}">
                <a16:creationId xmlns:a16="http://schemas.microsoft.com/office/drawing/2014/main" id="{421A3C34-07F5-EC08-5EF6-54CE1BB634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572F4E-B912-D3AD-DFC2-FF161A9DE137}"/>
              </a:ext>
            </a:extLst>
          </p:cNvPr>
          <p:cNvSpPr>
            <a:spLocks noGrp="1"/>
          </p:cNvSpPr>
          <p:nvPr>
            <p:ph type="sldNum" sz="quarter" idx="12"/>
          </p:nvPr>
        </p:nvSpPr>
        <p:spPr/>
        <p:txBody>
          <a:bodyPr/>
          <a:lstStyle/>
          <a:p>
            <a:fld id="{4E004DEA-7470-4012-977D-32E372AA22C8}" type="slidenum">
              <a:rPr lang="en-US" smtClean="0"/>
              <a:t>‹#›</a:t>
            </a:fld>
            <a:endParaRPr lang="en-US"/>
          </a:p>
        </p:txBody>
      </p:sp>
    </p:spTree>
    <p:extLst>
      <p:ext uri="{BB962C8B-B14F-4D97-AF65-F5344CB8AC3E}">
        <p14:creationId xmlns:p14="http://schemas.microsoft.com/office/powerpoint/2010/main" val="2454882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237F0A-066D-75A8-5AA9-6A7A2A586B95}"/>
              </a:ext>
            </a:extLst>
          </p:cNvPr>
          <p:cNvSpPr>
            <a:spLocks noGrp="1"/>
          </p:cNvSpPr>
          <p:nvPr>
            <p:ph type="dt" sz="half" idx="10"/>
          </p:nvPr>
        </p:nvSpPr>
        <p:spPr/>
        <p:txBody>
          <a:bodyPr/>
          <a:lstStyle/>
          <a:p>
            <a:fld id="{55224B1E-F57B-4D88-B789-9A7DF18EE03E}" type="datetimeFigureOut">
              <a:rPr lang="en-US" smtClean="0"/>
              <a:t>12/15/2023</a:t>
            </a:fld>
            <a:endParaRPr lang="en-US"/>
          </a:p>
        </p:txBody>
      </p:sp>
      <p:sp>
        <p:nvSpPr>
          <p:cNvPr id="3" name="Footer Placeholder 2">
            <a:extLst>
              <a:ext uri="{FF2B5EF4-FFF2-40B4-BE49-F238E27FC236}">
                <a16:creationId xmlns:a16="http://schemas.microsoft.com/office/drawing/2014/main" id="{3639B3D1-1F26-8E6D-E976-7A9C0F988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350E7A-899F-99CA-4F61-118D3FD5E592}"/>
              </a:ext>
            </a:extLst>
          </p:cNvPr>
          <p:cNvSpPr>
            <a:spLocks noGrp="1"/>
          </p:cNvSpPr>
          <p:nvPr>
            <p:ph type="sldNum" sz="quarter" idx="12"/>
          </p:nvPr>
        </p:nvSpPr>
        <p:spPr/>
        <p:txBody>
          <a:bodyPr/>
          <a:lstStyle/>
          <a:p>
            <a:fld id="{4E004DEA-7470-4012-977D-32E372AA22C8}" type="slidenum">
              <a:rPr lang="en-US" smtClean="0"/>
              <a:t>‹#›</a:t>
            </a:fld>
            <a:endParaRPr lang="en-US"/>
          </a:p>
        </p:txBody>
      </p:sp>
    </p:spTree>
    <p:extLst>
      <p:ext uri="{BB962C8B-B14F-4D97-AF65-F5344CB8AC3E}">
        <p14:creationId xmlns:p14="http://schemas.microsoft.com/office/powerpoint/2010/main" val="3047456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B7145-A795-E361-C32C-53A1D2B7F8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0E17E8-0E8A-13DD-71B6-D47242F337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921884-6A8C-07A5-4943-B49A575A3A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D9113D-1AC2-9C22-8550-98F5A3BA9F60}"/>
              </a:ext>
            </a:extLst>
          </p:cNvPr>
          <p:cNvSpPr>
            <a:spLocks noGrp="1"/>
          </p:cNvSpPr>
          <p:nvPr>
            <p:ph type="dt" sz="half" idx="10"/>
          </p:nvPr>
        </p:nvSpPr>
        <p:spPr/>
        <p:txBody>
          <a:bodyPr/>
          <a:lstStyle/>
          <a:p>
            <a:fld id="{55224B1E-F57B-4D88-B789-9A7DF18EE03E}" type="datetimeFigureOut">
              <a:rPr lang="en-US" smtClean="0"/>
              <a:t>12/15/2023</a:t>
            </a:fld>
            <a:endParaRPr lang="en-US"/>
          </a:p>
        </p:txBody>
      </p:sp>
      <p:sp>
        <p:nvSpPr>
          <p:cNvPr id="6" name="Footer Placeholder 5">
            <a:extLst>
              <a:ext uri="{FF2B5EF4-FFF2-40B4-BE49-F238E27FC236}">
                <a16:creationId xmlns:a16="http://schemas.microsoft.com/office/drawing/2014/main" id="{6E95C76B-9397-AC2B-DFE3-D6CE075179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44F676-A7DB-A137-F9DF-20DFF0942420}"/>
              </a:ext>
            </a:extLst>
          </p:cNvPr>
          <p:cNvSpPr>
            <a:spLocks noGrp="1"/>
          </p:cNvSpPr>
          <p:nvPr>
            <p:ph type="sldNum" sz="quarter" idx="12"/>
          </p:nvPr>
        </p:nvSpPr>
        <p:spPr/>
        <p:txBody>
          <a:bodyPr/>
          <a:lstStyle/>
          <a:p>
            <a:fld id="{4E004DEA-7470-4012-977D-32E372AA22C8}" type="slidenum">
              <a:rPr lang="en-US" smtClean="0"/>
              <a:t>‹#›</a:t>
            </a:fld>
            <a:endParaRPr lang="en-US"/>
          </a:p>
        </p:txBody>
      </p:sp>
    </p:spTree>
    <p:extLst>
      <p:ext uri="{BB962C8B-B14F-4D97-AF65-F5344CB8AC3E}">
        <p14:creationId xmlns:p14="http://schemas.microsoft.com/office/powerpoint/2010/main" val="196249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7DA3B-EFCC-1CBE-6B4D-928911A77D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7648CC-3D56-5ADF-3065-96B877BC9B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84BE6E-30E8-9AF0-6368-7535ABE0F4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DC692F-78E8-B32D-636E-43A3F4699DC2}"/>
              </a:ext>
            </a:extLst>
          </p:cNvPr>
          <p:cNvSpPr>
            <a:spLocks noGrp="1"/>
          </p:cNvSpPr>
          <p:nvPr>
            <p:ph type="dt" sz="half" idx="10"/>
          </p:nvPr>
        </p:nvSpPr>
        <p:spPr/>
        <p:txBody>
          <a:bodyPr/>
          <a:lstStyle/>
          <a:p>
            <a:fld id="{55224B1E-F57B-4D88-B789-9A7DF18EE03E}" type="datetimeFigureOut">
              <a:rPr lang="en-US" smtClean="0"/>
              <a:t>12/15/2023</a:t>
            </a:fld>
            <a:endParaRPr lang="en-US"/>
          </a:p>
        </p:txBody>
      </p:sp>
      <p:sp>
        <p:nvSpPr>
          <p:cNvPr id="6" name="Footer Placeholder 5">
            <a:extLst>
              <a:ext uri="{FF2B5EF4-FFF2-40B4-BE49-F238E27FC236}">
                <a16:creationId xmlns:a16="http://schemas.microsoft.com/office/drawing/2014/main" id="{A6B33B98-E2AF-82D9-DC61-9A54C084D1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1623B7-B49E-9843-2A93-77493D288D52}"/>
              </a:ext>
            </a:extLst>
          </p:cNvPr>
          <p:cNvSpPr>
            <a:spLocks noGrp="1"/>
          </p:cNvSpPr>
          <p:nvPr>
            <p:ph type="sldNum" sz="quarter" idx="12"/>
          </p:nvPr>
        </p:nvSpPr>
        <p:spPr/>
        <p:txBody>
          <a:bodyPr/>
          <a:lstStyle/>
          <a:p>
            <a:fld id="{4E004DEA-7470-4012-977D-32E372AA22C8}" type="slidenum">
              <a:rPr lang="en-US" smtClean="0"/>
              <a:t>‹#›</a:t>
            </a:fld>
            <a:endParaRPr lang="en-US"/>
          </a:p>
        </p:txBody>
      </p:sp>
    </p:spTree>
    <p:extLst>
      <p:ext uri="{BB962C8B-B14F-4D97-AF65-F5344CB8AC3E}">
        <p14:creationId xmlns:p14="http://schemas.microsoft.com/office/powerpoint/2010/main" val="161826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DB0ED7-3635-3527-5E18-A4E4AF4841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22BBEA-90DB-A2EC-0094-DC451B84D9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193A48-E7EE-DB9A-31BE-2A0B516DE2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224B1E-F57B-4D88-B789-9A7DF18EE03E}" type="datetimeFigureOut">
              <a:rPr lang="en-US" smtClean="0"/>
              <a:t>12/15/2023</a:t>
            </a:fld>
            <a:endParaRPr lang="en-US"/>
          </a:p>
        </p:txBody>
      </p:sp>
      <p:sp>
        <p:nvSpPr>
          <p:cNvPr id="5" name="Footer Placeholder 4">
            <a:extLst>
              <a:ext uri="{FF2B5EF4-FFF2-40B4-BE49-F238E27FC236}">
                <a16:creationId xmlns:a16="http://schemas.microsoft.com/office/drawing/2014/main" id="{395A57F5-DF2B-5F56-1E50-12D215040E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8E5A6A-2E22-A722-936C-3708C3FDE0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004DEA-7470-4012-977D-32E372AA22C8}" type="slidenum">
              <a:rPr lang="en-US" smtClean="0"/>
              <a:t>‹#›</a:t>
            </a:fld>
            <a:endParaRPr lang="en-US"/>
          </a:p>
        </p:txBody>
      </p:sp>
    </p:spTree>
    <p:extLst>
      <p:ext uri="{BB962C8B-B14F-4D97-AF65-F5344CB8AC3E}">
        <p14:creationId xmlns:p14="http://schemas.microsoft.com/office/powerpoint/2010/main" val="984900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rxiv.org/abs/1506.026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hyperlink" Target="https://blog.roboflow.com/whats-new-in-yolov8/" TargetMode="External"/><Relationship Id="rId3" Type="http://schemas.openxmlformats.org/officeDocument/2006/relationships/hyperlink" Target="https://blog.roboflow.com/training-a-yolov3-object-detection-model-with-a-custom-dataset/" TargetMode="External"/><Relationship Id="rId7" Type="http://schemas.openxmlformats.org/officeDocument/2006/relationships/hyperlink" Target="https://blog.roboflow.com/yolov7-breakdow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blog.roboflow.com/yolov6/" TargetMode="External"/><Relationship Id="rId5" Type="http://schemas.openxmlformats.org/officeDocument/2006/relationships/hyperlink" Target="https://blog.roboflow.com/yolov5-improvements-and-evaluation/" TargetMode="External"/><Relationship Id="rId10" Type="http://schemas.openxmlformats.org/officeDocument/2006/relationships/image" Target="../media/image1.png"/><Relationship Id="rId4" Type="http://schemas.openxmlformats.org/officeDocument/2006/relationships/hyperlink" Target="https://blog.roboflow.com/a-thorough-breakdown-of-yolov4/" TargetMode="External"/><Relationship Id="rId9" Type="http://schemas.openxmlformats.org/officeDocument/2006/relationships/hyperlink" Target="https://blog.roboflow.com/yolo-nas-how-to-train-on-custom-datase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customXml" Target="../ink/ink2.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customXml" Target="../ink/ink1.xm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customXml" Target="../ink/ink3.xml"/></Relationships>
</file>

<file path=ppt/slides/_rels/slide8.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customXml" Target="../ink/ink9.xml"/><Relationship Id="rId18" Type="http://schemas.openxmlformats.org/officeDocument/2006/relationships/image" Target="../media/image11.png"/><Relationship Id="rId3" Type="http://schemas.openxmlformats.org/officeDocument/2006/relationships/customXml" Target="../ink/ink4.xml"/><Relationship Id="rId7" Type="http://schemas.openxmlformats.org/officeDocument/2006/relationships/customXml" Target="../ink/ink6.xml"/><Relationship Id="rId12" Type="http://schemas.openxmlformats.org/officeDocument/2006/relationships/image" Target="../media/image8.png"/><Relationship Id="rId17" Type="http://schemas.openxmlformats.org/officeDocument/2006/relationships/customXml" Target="../ink/ink11.xml"/><Relationship Id="rId2" Type="http://schemas.openxmlformats.org/officeDocument/2006/relationships/notesSlide" Target="../notesSlides/notesSlide8.xml"/><Relationship Id="rId16" Type="http://schemas.openxmlformats.org/officeDocument/2006/relationships/image" Target="../media/image10.png"/><Relationship Id="rId20"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50.png"/><Relationship Id="rId11" Type="http://schemas.openxmlformats.org/officeDocument/2006/relationships/customXml" Target="../ink/ink8.xml"/><Relationship Id="rId5" Type="http://schemas.openxmlformats.org/officeDocument/2006/relationships/customXml" Target="../ink/ink5.xml"/><Relationship Id="rId15" Type="http://schemas.openxmlformats.org/officeDocument/2006/relationships/customXml" Target="../ink/ink10.xml"/><Relationship Id="rId10" Type="http://schemas.openxmlformats.org/officeDocument/2006/relationships/image" Target="../media/image70.png"/><Relationship Id="rId19" Type="http://schemas.openxmlformats.org/officeDocument/2006/relationships/customXml" Target="../ink/ink12.xml"/><Relationship Id="rId4" Type="http://schemas.openxmlformats.org/officeDocument/2006/relationships/image" Target="../media/image40.png"/><Relationship Id="rId9" Type="http://schemas.openxmlformats.org/officeDocument/2006/relationships/customXml" Target="../ink/ink7.xml"/><Relationship Id="rId1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839D3-53DA-543A-EC5E-85CCEE97D1B8}"/>
              </a:ext>
            </a:extLst>
          </p:cNvPr>
          <p:cNvSpPr>
            <a:spLocks noGrp="1"/>
          </p:cNvSpPr>
          <p:nvPr>
            <p:ph type="ctrTitle"/>
          </p:nvPr>
        </p:nvSpPr>
        <p:spPr>
          <a:xfrm>
            <a:off x="969818" y="1122363"/>
            <a:ext cx="9795164" cy="2387600"/>
          </a:xfrm>
        </p:spPr>
        <p:txBody>
          <a:bodyPr>
            <a:normAutofit fontScale="90000"/>
          </a:bodyPr>
          <a:lstStyle/>
          <a:p>
            <a:r>
              <a:rPr lang="en-US" b="1" dirty="0"/>
              <a:t>YOLO: You Only Look Once</a:t>
            </a:r>
            <a:br>
              <a:rPr lang="en-US" b="1" dirty="0"/>
            </a:br>
            <a:r>
              <a:rPr lang="en-US" b="1" dirty="0"/>
              <a:t> Unified, Real-time Object Detection</a:t>
            </a:r>
          </a:p>
        </p:txBody>
      </p:sp>
      <p:sp>
        <p:nvSpPr>
          <p:cNvPr id="3" name="Subtitle 2">
            <a:extLst>
              <a:ext uri="{FF2B5EF4-FFF2-40B4-BE49-F238E27FC236}">
                <a16:creationId xmlns:a16="http://schemas.microsoft.com/office/drawing/2014/main" id="{DF115868-77F2-6E50-E96D-262C5646F718}"/>
              </a:ext>
            </a:extLst>
          </p:cNvPr>
          <p:cNvSpPr>
            <a:spLocks noGrp="1"/>
          </p:cNvSpPr>
          <p:nvPr>
            <p:ph type="subTitle" idx="1"/>
          </p:nvPr>
        </p:nvSpPr>
        <p:spPr>
          <a:xfrm>
            <a:off x="1524000" y="4030174"/>
            <a:ext cx="9144000" cy="1655762"/>
          </a:xfrm>
        </p:spPr>
        <p:txBody>
          <a:bodyPr/>
          <a:lstStyle/>
          <a:p>
            <a:pPr algn="r"/>
            <a:r>
              <a:rPr lang="en-US" dirty="0"/>
              <a:t>Presenter: Dhruv Jain </a:t>
            </a:r>
          </a:p>
          <a:p>
            <a:pPr algn="r"/>
            <a:r>
              <a:rPr lang="en-US" dirty="0"/>
              <a:t>Date: 12/15/2023</a:t>
            </a:r>
          </a:p>
        </p:txBody>
      </p:sp>
      <p:sp>
        <p:nvSpPr>
          <p:cNvPr id="4" name="TextBox 3">
            <a:extLst>
              <a:ext uri="{FF2B5EF4-FFF2-40B4-BE49-F238E27FC236}">
                <a16:creationId xmlns:a16="http://schemas.microsoft.com/office/drawing/2014/main" id="{E24BB4AE-2621-D542-C893-344B0A25FDC7}"/>
              </a:ext>
            </a:extLst>
          </p:cNvPr>
          <p:cNvSpPr txBox="1"/>
          <p:nvPr/>
        </p:nvSpPr>
        <p:spPr>
          <a:xfrm>
            <a:off x="8639908" y="6066692"/>
            <a:ext cx="3552092" cy="923330"/>
          </a:xfrm>
          <a:prstGeom prst="rect">
            <a:avLst/>
          </a:prstGeom>
          <a:noFill/>
        </p:spPr>
        <p:txBody>
          <a:bodyPr wrap="square" rtlCol="0">
            <a:spAutoFit/>
          </a:bodyPr>
          <a:lstStyle/>
          <a:p>
            <a:pPr defTabSz="609585"/>
            <a:r>
              <a:rPr lang="en-US" sz="1800" kern="0" dirty="0">
                <a:solidFill>
                  <a:sysClr val="windowText" lastClr="000000"/>
                </a:solidFill>
                <a:latin typeface="Calibri"/>
                <a:sym typeface="Calibri"/>
                <a:hlinkClick r:id="rId3"/>
              </a:rPr>
              <a:t>https://arxiv.org/abs/1506.02640</a:t>
            </a:r>
            <a:endParaRPr lang="en-US" sz="1800" kern="0" dirty="0">
              <a:solidFill>
                <a:sysClr val="windowText" lastClr="000000"/>
              </a:solidFill>
              <a:latin typeface="Calibri"/>
              <a:sym typeface="Calibri"/>
            </a:endParaRPr>
          </a:p>
          <a:p>
            <a:pPr defTabSz="609585"/>
            <a:r>
              <a:rPr lang="en-US" sz="1800" kern="0" dirty="0">
                <a:solidFill>
                  <a:srgbClr val="000000"/>
                </a:solidFill>
                <a:ea typeface="Calibri"/>
                <a:cs typeface="Calibri"/>
                <a:sym typeface="Calibri"/>
              </a:rPr>
              <a:t>Redmon et al. CVPR 2016.</a:t>
            </a:r>
          </a:p>
          <a:p>
            <a:pPr defTabSz="609585"/>
            <a:endParaRPr lang="en-US" sz="1800" kern="0" dirty="0">
              <a:solidFill>
                <a:sysClr val="windowText" lastClr="000000"/>
              </a:solidFill>
              <a:latin typeface="Calibri"/>
              <a:sym typeface="Calibri"/>
            </a:endParaRPr>
          </a:p>
        </p:txBody>
      </p:sp>
    </p:spTree>
    <p:extLst>
      <p:ext uri="{BB962C8B-B14F-4D97-AF65-F5344CB8AC3E}">
        <p14:creationId xmlns:p14="http://schemas.microsoft.com/office/powerpoint/2010/main" val="182320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C066-36C4-CE53-CD99-5429DF145C56}"/>
              </a:ext>
            </a:extLst>
          </p:cNvPr>
          <p:cNvSpPr>
            <a:spLocks noGrp="1"/>
          </p:cNvSpPr>
          <p:nvPr>
            <p:ph type="title"/>
          </p:nvPr>
        </p:nvSpPr>
        <p:spPr/>
        <p:txBody>
          <a:bodyPr/>
          <a:lstStyle/>
          <a:p>
            <a:r>
              <a:rPr lang="en-US" dirty="0"/>
              <a:t>Loss </a:t>
            </a:r>
          </a:p>
        </p:txBody>
      </p:sp>
      <p:sp>
        <p:nvSpPr>
          <p:cNvPr id="6" name="Content Placeholder 5">
            <a:extLst>
              <a:ext uri="{FF2B5EF4-FFF2-40B4-BE49-F238E27FC236}">
                <a16:creationId xmlns:a16="http://schemas.microsoft.com/office/drawing/2014/main" id="{DBF0D49B-A7C1-7CE1-F35E-38C938898A22}"/>
              </a:ext>
            </a:extLst>
          </p:cNvPr>
          <p:cNvSpPr>
            <a:spLocks noGrp="1"/>
          </p:cNvSpPr>
          <p:nvPr>
            <p:ph idx="1"/>
          </p:nvPr>
        </p:nvSpPr>
        <p:spPr>
          <a:xfrm>
            <a:off x="838200" y="1371600"/>
            <a:ext cx="10515600" cy="4805363"/>
          </a:xfrm>
        </p:spPr>
        <p:txBody>
          <a:bodyPr/>
          <a:lstStyle/>
          <a:p>
            <a:r>
              <a:rPr lang="en-US" b="0" i="0" dirty="0">
                <a:solidFill>
                  <a:srgbClr val="333333"/>
                </a:solidFill>
                <a:effectLst/>
                <a:latin typeface="guardian-text-oreilly"/>
              </a:rPr>
              <a:t> Three parts: the one responsible for finding the bounding-box coordinates, the bounding-box score prediction, and the class-score prediction.</a:t>
            </a:r>
          </a:p>
          <a:p>
            <a:r>
              <a:rPr lang="en-US" b="0" i="0" dirty="0">
                <a:solidFill>
                  <a:srgbClr val="333333"/>
                </a:solidFill>
                <a:effectLst/>
                <a:latin typeface="guardian-text-oreilly"/>
              </a:rPr>
              <a:t>All of them are Sum of Squared error losses and are modulated by some scalar meta-parameter or </a:t>
            </a:r>
            <a:r>
              <a:rPr lang="en-US" b="0" i="0" dirty="0" err="1">
                <a:solidFill>
                  <a:srgbClr val="333333"/>
                </a:solidFill>
                <a:effectLst/>
                <a:latin typeface="guardian-text-oreilly"/>
              </a:rPr>
              <a:t>IoU</a:t>
            </a:r>
            <a:r>
              <a:rPr lang="en-US" b="0" i="0" dirty="0">
                <a:solidFill>
                  <a:srgbClr val="333333"/>
                </a:solidFill>
                <a:effectLst/>
                <a:latin typeface="guardian-text-oreilly"/>
              </a:rPr>
              <a:t> score between the prediction and ground truth (Lambda(coord)=5, Lambda(</a:t>
            </a:r>
            <a:r>
              <a:rPr lang="en-US" b="0" i="0" dirty="0" err="1">
                <a:solidFill>
                  <a:srgbClr val="333333"/>
                </a:solidFill>
                <a:effectLst/>
                <a:latin typeface="guardian-text-oreilly"/>
              </a:rPr>
              <a:t>noobj</a:t>
            </a:r>
            <a:r>
              <a:rPr lang="en-US" b="0" i="0" dirty="0">
                <a:solidFill>
                  <a:srgbClr val="333333"/>
                </a:solidFill>
                <a:effectLst/>
                <a:latin typeface="guardian-text-oreilly"/>
              </a:rPr>
              <a:t>)=0.5 )</a:t>
            </a:r>
            <a:endParaRPr lang="en-US" dirty="0"/>
          </a:p>
        </p:txBody>
      </p:sp>
      <p:pic>
        <p:nvPicPr>
          <p:cNvPr id="7" name="Content Placeholder 5">
            <a:extLst>
              <a:ext uri="{FF2B5EF4-FFF2-40B4-BE49-F238E27FC236}">
                <a16:creationId xmlns:a16="http://schemas.microsoft.com/office/drawing/2014/main" id="{980B1C70-A558-0A5F-77F2-5B1B10D66012}"/>
              </a:ext>
            </a:extLst>
          </p:cNvPr>
          <p:cNvPicPr>
            <a:picLocks noChangeAspect="1"/>
          </p:cNvPicPr>
          <p:nvPr/>
        </p:nvPicPr>
        <p:blipFill>
          <a:blip r:embed="rId3"/>
          <a:stretch>
            <a:fillRect/>
          </a:stretch>
        </p:blipFill>
        <p:spPr>
          <a:xfrm>
            <a:off x="573521" y="4009292"/>
            <a:ext cx="11044957" cy="2004646"/>
          </a:xfrm>
          <a:prstGeom prst="rect">
            <a:avLst/>
          </a:prstGeom>
        </p:spPr>
      </p:pic>
    </p:spTree>
    <p:extLst>
      <p:ext uri="{BB962C8B-B14F-4D97-AF65-F5344CB8AC3E}">
        <p14:creationId xmlns:p14="http://schemas.microsoft.com/office/powerpoint/2010/main" val="3894008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C066-36C4-CE53-CD99-5429DF145C56}"/>
              </a:ext>
            </a:extLst>
          </p:cNvPr>
          <p:cNvSpPr>
            <a:spLocks noGrp="1"/>
          </p:cNvSpPr>
          <p:nvPr>
            <p:ph type="title"/>
          </p:nvPr>
        </p:nvSpPr>
        <p:spPr/>
        <p:txBody>
          <a:bodyPr/>
          <a:lstStyle/>
          <a:p>
            <a:r>
              <a:rPr lang="en-US" dirty="0"/>
              <a:t>What's happening in actual image ?</a:t>
            </a:r>
          </a:p>
        </p:txBody>
      </p:sp>
      <p:pic>
        <p:nvPicPr>
          <p:cNvPr id="5" name="Content Placeholder 4">
            <a:extLst>
              <a:ext uri="{FF2B5EF4-FFF2-40B4-BE49-F238E27FC236}">
                <a16:creationId xmlns:a16="http://schemas.microsoft.com/office/drawing/2014/main" id="{231FCAB0-7E47-AC52-234D-1586A1BFC2FC}"/>
              </a:ext>
            </a:extLst>
          </p:cNvPr>
          <p:cNvPicPr>
            <a:picLocks noGrp="1" noChangeAspect="1"/>
          </p:cNvPicPr>
          <p:nvPr>
            <p:ph idx="1"/>
          </p:nvPr>
        </p:nvPicPr>
        <p:blipFill rotWithShape="1">
          <a:blip r:embed="rId3"/>
          <a:srcRect l="5870" t="8450" r="7381" b="9749"/>
          <a:stretch/>
        </p:blipFill>
        <p:spPr>
          <a:xfrm>
            <a:off x="386863" y="2778370"/>
            <a:ext cx="3147646" cy="3063875"/>
          </a:xfrm>
        </p:spPr>
      </p:pic>
      <p:pic>
        <p:nvPicPr>
          <p:cNvPr id="7" name="Picture 6">
            <a:extLst>
              <a:ext uri="{FF2B5EF4-FFF2-40B4-BE49-F238E27FC236}">
                <a16:creationId xmlns:a16="http://schemas.microsoft.com/office/drawing/2014/main" id="{C2D866D1-F0AB-0285-AFB0-FF86FF21B20B}"/>
              </a:ext>
            </a:extLst>
          </p:cNvPr>
          <p:cNvPicPr>
            <a:picLocks noChangeAspect="1"/>
          </p:cNvPicPr>
          <p:nvPr/>
        </p:nvPicPr>
        <p:blipFill rotWithShape="1">
          <a:blip r:embed="rId4"/>
          <a:srcRect l="4387" t="9748" r="5112" b="6683"/>
          <a:stretch/>
        </p:blipFill>
        <p:spPr>
          <a:xfrm>
            <a:off x="4311162" y="2712182"/>
            <a:ext cx="3147646" cy="3130063"/>
          </a:xfrm>
          <a:prstGeom prst="rect">
            <a:avLst/>
          </a:prstGeom>
        </p:spPr>
      </p:pic>
      <p:pic>
        <p:nvPicPr>
          <p:cNvPr id="9" name="Picture 8">
            <a:extLst>
              <a:ext uri="{FF2B5EF4-FFF2-40B4-BE49-F238E27FC236}">
                <a16:creationId xmlns:a16="http://schemas.microsoft.com/office/drawing/2014/main" id="{CAE997F6-05C9-2DAD-E916-C3B46210D651}"/>
              </a:ext>
            </a:extLst>
          </p:cNvPr>
          <p:cNvPicPr>
            <a:picLocks noChangeAspect="1"/>
          </p:cNvPicPr>
          <p:nvPr/>
        </p:nvPicPr>
        <p:blipFill rotWithShape="1">
          <a:blip r:embed="rId5"/>
          <a:srcRect l="6474" t="7392" r="12929" b="9999"/>
          <a:stretch/>
        </p:blipFill>
        <p:spPr>
          <a:xfrm>
            <a:off x="8159262" y="2778369"/>
            <a:ext cx="3194538" cy="3068787"/>
          </a:xfrm>
          <a:prstGeom prst="rect">
            <a:avLst/>
          </a:prstGeom>
        </p:spPr>
      </p:pic>
      <p:cxnSp>
        <p:nvCxnSpPr>
          <p:cNvPr id="11" name="Straight Arrow Connector 10">
            <a:extLst>
              <a:ext uri="{FF2B5EF4-FFF2-40B4-BE49-F238E27FC236}">
                <a16:creationId xmlns:a16="http://schemas.microsoft.com/office/drawing/2014/main" id="{86425660-B75A-C901-38F7-5BAB89838AD1}"/>
              </a:ext>
            </a:extLst>
          </p:cNvPr>
          <p:cNvCxnSpPr/>
          <p:nvPr/>
        </p:nvCxnSpPr>
        <p:spPr>
          <a:xfrm>
            <a:off x="3534509" y="4484077"/>
            <a:ext cx="77665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CCD4E800-83BA-0A66-6B03-9B71025DA841}"/>
              </a:ext>
            </a:extLst>
          </p:cNvPr>
          <p:cNvCxnSpPr/>
          <p:nvPr/>
        </p:nvCxnSpPr>
        <p:spPr>
          <a:xfrm>
            <a:off x="7458808" y="4624754"/>
            <a:ext cx="70045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52288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D78E8-A9DA-2D40-CB61-4D7FF0CF322C}"/>
              </a:ext>
            </a:extLst>
          </p:cNvPr>
          <p:cNvSpPr>
            <a:spLocks noGrp="1"/>
          </p:cNvSpPr>
          <p:nvPr>
            <p:ph type="title"/>
          </p:nvPr>
        </p:nvSpPr>
        <p:spPr/>
        <p:txBody>
          <a:bodyPr/>
          <a:lstStyle/>
          <a:p>
            <a:r>
              <a:rPr lang="en-US" dirty="0"/>
              <a:t>The Architecture</a:t>
            </a:r>
          </a:p>
        </p:txBody>
      </p:sp>
      <p:pic>
        <p:nvPicPr>
          <p:cNvPr id="5" name="Content Placeholder 4">
            <a:extLst>
              <a:ext uri="{FF2B5EF4-FFF2-40B4-BE49-F238E27FC236}">
                <a16:creationId xmlns:a16="http://schemas.microsoft.com/office/drawing/2014/main" id="{EACCB2BD-D550-AFDB-AFE1-9B0629BD29F5}"/>
              </a:ext>
            </a:extLst>
          </p:cNvPr>
          <p:cNvPicPr>
            <a:picLocks noGrp="1" noChangeAspect="1"/>
          </p:cNvPicPr>
          <p:nvPr>
            <p:ph idx="1"/>
          </p:nvPr>
        </p:nvPicPr>
        <p:blipFill>
          <a:blip r:embed="rId3"/>
          <a:stretch>
            <a:fillRect/>
          </a:stretch>
        </p:blipFill>
        <p:spPr>
          <a:xfrm>
            <a:off x="4797617" y="2147104"/>
            <a:ext cx="7981838" cy="3131630"/>
          </a:xfrm>
        </p:spPr>
      </p:pic>
      <p:sp>
        <p:nvSpPr>
          <p:cNvPr id="6" name="Content Placeholder 2">
            <a:extLst>
              <a:ext uri="{FF2B5EF4-FFF2-40B4-BE49-F238E27FC236}">
                <a16:creationId xmlns:a16="http://schemas.microsoft.com/office/drawing/2014/main" id="{45DD354A-507F-222B-31E6-9B9A6D0DAC43}"/>
              </a:ext>
            </a:extLst>
          </p:cNvPr>
          <p:cNvSpPr txBox="1">
            <a:spLocks/>
          </p:cNvSpPr>
          <p:nvPr/>
        </p:nvSpPr>
        <p:spPr>
          <a:xfrm>
            <a:off x="211015" y="1389185"/>
            <a:ext cx="4308231" cy="49764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Now that we know the input and output, we can discuss the model</a:t>
            </a:r>
          </a:p>
          <a:p>
            <a:r>
              <a:rPr lang="en-US" dirty="0"/>
              <a:t>We are given 448 by 448 by 3 as our input. </a:t>
            </a:r>
          </a:p>
          <a:p>
            <a:r>
              <a:rPr lang="en-US" dirty="0"/>
              <a:t>Implementation uses 7 convolution layers. </a:t>
            </a:r>
          </a:p>
          <a:p>
            <a:r>
              <a:rPr lang="en-US" dirty="0"/>
              <a:t>Paper parameters:</a:t>
            </a:r>
          </a:p>
          <a:p>
            <a:r>
              <a:rPr lang="en-US" dirty="0"/>
              <a:t> S = 7, B = 2, C = 20 – </a:t>
            </a:r>
          </a:p>
          <a:p>
            <a:r>
              <a:rPr lang="en-US" dirty="0"/>
              <a:t>Output S*S*(5B+C) = 7*7*(5*2+20) = 7*7*30</a:t>
            </a:r>
          </a:p>
        </p:txBody>
      </p:sp>
    </p:spTree>
    <p:extLst>
      <p:ext uri="{BB962C8B-B14F-4D97-AF65-F5344CB8AC3E}">
        <p14:creationId xmlns:p14="http://schemas.microsoft.com/office/powerpoint/2010/main" val="2708270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D78E8-A9DA-2D40-CB61-4D7FF0CF322C}"/>
              </a:ext>
            </a:extLst>
          </p:cNvPr>
          <p:cNvSpPr>
            <a:spLocks noGrp="1"/>
          </p:cNvSpPr>
          <p:nvPr>
            <p:ph type="title"/>
          </p:nvPr>
        </p:nvSpPr>
        <p:spPr/>
        <p:txBody>
          <a:bodyPr/>
          <a:lstStyle/>
          <a:p>
            <a:r>
              <a:rPr lang="en-US" dirty="0"/>
              <a:t>Data set </a:t>
            </a:r>
          </a:p>
        </p:txBody>
      </p:sp>
      <p:pic>
        <p:nvPicPr>
          <p:cNvPr id="5" name="Content Placeholder 4">
            <a:extLst>
              <a:ext uri="{FF2B5EF4-FFF2-40B4-BE49-F238E27FC236}">
                <a16:creationId xmlns:a16="http://schemas.microsoft.com/office/drawing/2014/main" id="{0A2A4710-5966-8B69-1E20-63A985AD8AEB}"/>
              </a:ext>
            </a:extLst>
          </p:cNvPr>
          <p:cNvPicPr>
            <a:picLocks noGrp="1" noChangeAspect="1"/>
          </p:cNvPicPr>
          <p:nvPr>
            <p:ph idx="1"/>
          </p:nvPr>
        </p:nvPicPr>
        <p:blipFill>
          <a:blip r:embed="rId2"/>
          <a:stretch>
            <a:fillRect/>
          </a:stretch>
        </p:blipFill>
        <p:spPr>
          <a:xfrm>
            <a:off x="656371" y="1622914"/>
            <a:ext cx="7749196" cy="4351338"/>
          </a:xfrm>
        </p:spPr>
      </p:pic>
    </p:spTree>
    <p:extLst>
      <p:ext uri="{BB962C8B-B14F-4D97-AF65-F5344CB8AC3E}">
        <p14:creationId xmlns:p14="http://schemas.microsoft.com/office/powerpoint/2010/main" val="3807033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D78E8-A9DA-2D40-CB61-4D7FF0CF322C}"/>
              </a:ext>
            </a:extLst>
          </p:cNvPr>
          <p:cNvSpPr>
            <a:spLocks noGrp="1"/>
          </p:cNvSpPr>
          <p:nvPr>
            <p:ph type="title"/>
          </p:nvPr>
        </p:nvSpPr>
        <p:spPr/>
        <p:txBody>
          <a:bodyPr/>
          <a:lstStyle/>
          <a:p>
            <a:r>
              <a:rPr lang="en-US" dirty="0"/>
              <a:t>Comparison with  pascal </a:t>
            </a:r>
            <a:r>
              <a:rPr lang="en-US" dirty="0" err="1"/>
              <a:t>voc</a:t>
            </a:r>
            <a:r>
              <a:rPr lang="en-US" dirty="0"/>
              <a:t> 2007</a:t>
            </a:r>
          </a:p>
        </p:txBody>
      </p:sp>
      <p:pic>
        <p:nvPicPr>
          <p:cNvPr id="5" name="Content Placeholder 4">
            <a:extLst>
              <a:ext uri="{FF2B5EF4-FFF2-40B4-BE49-F238E27FC236}">
                <a16:creationId xmlns:a16="http://schemas.microsoft.com/office/drawing/2014/main" id="{8296AE6A-EE42-885A-52F7-571D8F74A525}"/>
              </a:ext>
            </a:extLst>
          </p:cNvPr>
          <p:cNvPicPr>
            <a:picLocks noGrp="1" noChangeAspect="1"/>
          </p:cNvPicPr>
          <p:nvPr>
            <p:ph idx="1"/>
          </p:nvPr>
        </p:nvPicPr>
        <p:blipFill>
          <a:blip r:embed="rId3"/>
          <a:stretch>
            <a:fillRect/>
          </a:stretch>
        </p:blipFill>
        <p:spPr>
          <a:xfrm>
            <a:off x="672766" y="1925661"/>
            <a:ext cx="5882671" cy="3780401"/>
          </a:xfrm>
        </p:spPr>
      </p:pic>
      <p:sp>
        <p:nvSpPr>
          <p:cNvPr id="6" name="Rectangle 5">
            <a:extLst>
              <a:ext uri="{FF2B5EF4-FFF2-40B4-BE49-F238E27FC236}">
                <a16:creationId xmlns:a16="http://schemas.microsoft.com/office/drawing/2014/main" id="{16130474-CE5E-08C9-3300-A8829885462B}"/>
              </a:ext>
            </a:extLst>
          </p:cNvPr>
          <p:cNvSpPr/>
          <p:nvPr/>
        </p:nvSpPr>
        <p:spPr>
          <a:xfrm>
            <a:off x="672765" y="3094893"/>
            <a:ext cx="5882671" cy="351692"/>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Tree>
    <p:extLst>
      <p:ext uri="{BB962C8B-B14F-4D97-AF65-F5344CB8AC3E}">
        <p14:creationId xmlns:p14="http://schemas.microsoft.com/office/powerpoint/2010/main" val="3033730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F73F75C-7D04-E473-93E5-191308A5B3AE}"/>
              </a:ext>
            </a:extLst>
          </p:cNvPr>
          <p:cNvSpPr>
            <a:spLocks noGrp="1"/>
          </p:cNvSpPr>
          <p:nvPr>
            <p:ph type="body" idx="1"/>
          </p:nvPr>
        </p:nvSpPr>
        <p:spPr>
          <a:xfrm>
            <a:off x="839788" y="168891"/>
            <a:ext cx="5157787" cy="823912"/>
          </a:xfrm>
        </p:spPr>
        <p:txBody>
          <a:bodyPr/>
          <a:lstStyle/>
          <a:p>
            <a:r>
              <a:rPr lang="sv-SE" dirty="0"/>
              <a:t>Error Analysis: Fast R-CNN vs. YOLO</a:t>
            </a:r>
            <a:endParaRPr lang="en-US" dirty="0"/>
          </a:p>
        </p:txBody>
      </p:sp>
      <p:pic>
        <p:nvPicPr>
          <p:cNvPr id="8" name="Content Placeholder 7">
            <a:extLst>
              <a:ext uri="{FF2B5EF4-FFF2-40B4-BE49-F238E27FC236}">
                <a16:creationId xmlns:a16="http://schemas.microsoft.com/office/drawing/2014/main" id="{C80B5027-451C-7FC6-FDE0-843C4F71F1F5}"/>
              </a:ext>
            </a:extLst>
          </p:cNvPr>
          <p:cNvPicPr>
            <a:picLocks noGrp="1" noChangeAspect="1"/>
          </p:cNvPicPr>
          <p:nvPr>
            <p:ph sz="half" idx="2"/>
          </p:nvPr>
        </p:nvPicPr>
        <p:blipFill>
          <a:blip r:embed="rId3"/>
          <a:stretch>
            <a:fillRect/>
          </a:stretch>
        </p:blipFill>
        <p:spPr>
          <a:xfrm>
            <a:off x="553993" y="1204722"/>
            <a:ext cx="5747572" cy="3384868"/>
          </a:xfrm>
        </p:spPr>
      </p:pic>
      <p:sp>
        <p:nvSpPr>
          <p:cNvPr id="5" name="Text Placeholder 4">
            <a:extLst>
              <a:ext uri="{FF2B5EF4-FFF2-40B4-BE49-F238E27FC236}">
                <a16:creationId xmlns:a16="http://schemas.microsoft.com/office/drawing/2014/main" id="{7E8E8DFC-3DA1-4047-90A9-CCFD051A382E}"/>
              </a:ext>
            </a:extLst>
          </p:cNvPr>
          <p:cNvSpPr>
            <a:spLocks noGrp="1"/>
          </p:cNvSpPr>
          <p:nvPr>
            <p:ph type="body" sz="quarter" idx="3"/>
          </p:nvPr>
        </p:nvSpPr>
        <p:spPr>
          <a:xfrm>
            <a:off x="6172200" y="168891"/>
            <a:ext cx="5183188" cy="823912"/>
          </a:xfrm>
        </p:spPr>
        <p:txBody>
          <a:bodyPr/>
          <a:lstStyle/>
          <a:p>
            <a:r>
              <a:rPr lang="en-US" dirty="0"/>
              <a:t>Picasso Dataset precision-recall curves.</a:t>
            </a:r>
          </a:p>
        </p:txBody>
      </p:sp>
      <p:pic>
        <p:nvPicPr>
          <p:cNvPr id="10" name="Content Placeholder 9">
            <a:extLst>
              <a:ext uri="{FF2B5EF4-FFF2-40B4-BE49-F238E27FC236}">
                <a16:creationId xmlns:a16="http://schemas.microsoft.com/office/drawing/2014/main" id="{E13B0E16-3BF4-15C8-B898-92EFCF8FFB49}"/>
              </a:ext>
            </a:extLst>
          </p:cNvPr>
          <p:cNvPicPr>
            <a:picLocks noGrp="1" noChangeAspect="1"/>
          </p:cNvPicPr>
          <p:nvPr>
            <p:ph sz="quarter" idx="4"/>
          </p:nvPr>
        </p:nvPicPr>
        <p:blipFill>
          <a:blip r:embed="rId4"/>
          <a:stretch>
            <a:fillRect/>
          </a:stretch>
        </p:blipFill>
        <p:spPr>
          <a:xfrm>
            <a:off x="6301565" y="1204722"/>
            <a:ext cx="4520717" cy="3507960"/>
          </a:xfrm>
        </p:spPr>
      </p:pic>
    </p:spTree>
    <p:extLst>
      <p:ext uri="{BB962C8B-B14F-4D97-AF65-F5344CB8AC3E}">
        <p14:creationId xmlns:p14="http://schemas.microsoft.com/office/powerpoint/2010/main" val="924560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5E65-BF5E-E771-589D-77328191A44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664071A-B9AC-D65D-8F2E-B6461AA10649}"/>
              </a:ext>
            </a:extLst>
          </p:cNvPr>
          <p:cNvSpPr>
            <a:spLocks noGrp="1"/>
          </p:cNvSpPr>
          <p:nvPr>
            <p:ph type="body" idx="1"/>
          </p:nvPr>
        </p:nvSpPr>
        <p:spPr/>
        <p:txBody>
          <a:bodyPr/>
          <a:lstStyle/>
          <a:p>
            <a:r>
              <a:rPr lang="en-US" dirty="0"/>
              <a:t>Strength 	</a:t>
            </a:r>
          </a:p>
        </p:txBody>
      </p:sp>
      <p:sp>
        <p:nvSpPr>
          <p:cNvPr id="4" name="Content Placeholder 3">
            <a:extLst>
              <a:ext uri="{FF2B5EF4-FFF2-40B4-BE49-F238E27FC236}">
                <a16:creationId xmlns:a16="http://schemas.microsoft.com/office/drawing/2014/main" id="{10B64564-F28E-4953-9ECE-13D3B9DEB47B}"/>
              </a:ext>
            </a:extLst>
          </p:cNvPr>
          <p:cNvSpPr>
            <a:spLocks noGrp="1"/>
          </p:cNvSpPr>
          <p:nvPr>
            <p:ph sz="half" idx="2"/>
          </p:nvPr>
        </p:nvSpPr>
        <p:spPr/>
        <p:txBody>
          <a:bodyPr>
            <a:normAutofit/>
          </a:bodyPr>
          <a:lstStyle/>
          <a:p>
            <a:r>
              <a:rPr lang="en-US" dirty="0"/>
              <a:t>Fast: 45fps, smaller version 155fps </a:t>
            </a:r>
          </a:p>
          <a:p>
            <a:r>
              <a:rPr lang="en-US" dirty="0"/>
              <a:t>End2end training </a:t>
            </a:r>
          </a:p>
          <a:p>
            <a:r>
              <a:rPr lang="en-US" dirty="0"/>
              <a:t>Background error is low</a:t>
            </a:r>
          </a:p>
          <a:p>
            <a:endParaRPr lang="en-US" dirty="0"/>
          </a:p>
        </p:txBody>
      </p:sp>
      <p:sp>
        <p:nvSpPr>
          <p:cNvPr id="5" name="Text Placeholder 4">
            <a:extLst>
              <a:ext uri="{FF2B5EF4-FFF2-40B4-BE49-F238E27FC236}">
                <a16:creationId xmlns:a16="http://schemas.microsoft.com/office/drawing/2014/main" id="{D5B388AB-5C63-1860-5A16-FC1D75E23F3B}"/>
              </a:ext>
            </a:extLst>
          </p:cNvPr>
          <p:cNvSpPr>
            <a:spLocks noGrp="1"/>
          </p:cNvSpPr>
          <p:nvPr>
            <p:ph type="body" sz="quarter" idx="3"/>
          </p:nvPr>
        </p:nvSpPr>
        <p:spPr/>
        <p:txBody>
          <a:bodyPr/>
          <a:lstStyle/>
          <a:p>
            <a:r>
              <a:rPr lang="en-US" dirty="0"/>
              <a:t>Weaknesses </a:t>
            </a:r>
          </a:p>
        </p:txBody>
      </p:sp>
      <p:sp>
        <p:nvSpPr>
          <p:cNvPr id="6" name="Content Placeholder 5">
            <a:extLst>
              <a:ext uri="{FF2B5EF4-FFF2-40B4-BE49-F238E27FC236}">
                <a16:creationId xmlns:a16="http://schemas.microsoft.com/office/drawing/2014/main" id="{EBB95757-B407-F116-111C-5BAC582D51AC}"/>
              </a:ext>
            </a:extLst>
          </p:cNvPr>
          <p:cNvSpPr>
            <a:spLocks noGrp="1"/>
          </p:cNvSpPr>
          <p:nvPr>
            <p:ph sz="quarter" idx="4"/>
          </p:nvPr>
        </p:nvSpPr>
        <p:spPr/>
        <p:txBody>
          <a:bodyPr>
            <a:normAutofit/>
          </a:bodyPr>
          <a:lstStyle/>
          <a:p>
            <a:r>
              <a:rPr lang="en-US" dirty="0"/>
              <a:t>Performance is lower than state-of-art.</a:t>
            </a:r>
          </a:p>
          <a:p>
            <a:r>
              <a:rPr lang="en-US" dirty="0"/>
              <a:t>Makes more localization errors</a:t>
            </a:r>
          </a:p>
          <a:p>
            <a:r>
              <a:rPr lang="en-US" dirty="0"/>
              <a:t>Struggle with Small Object. </a:t>
            </a:r>
          </a:p>
          <a:p>
            <a:endParaRPr lang="en-US" dirty="0"/>
          </a:p>
        </p:txBody>
      </p:sp>
    </p:spTree>
    <p:extLst>
      <p:ext uri="{BB962C8B-B14F-4D97-AF65-F5344CB8AC3E}">
        <p14:creationId xmlns:p14="http://schemas.microsoft.com/office/powerpoint/2010/main" val="1555381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2C881-11E4-32FB-8FD4-87FDBCADD117}"/>
              </a:ext>
            </a:extLst>
          </p:cNvPr>
          <p:cNvSpPr>
            <a:spLocks noGrp="1"/>
          </p:cNvSpPr>
          <p:nvPr>
            <p:ph type="title"/>
          </p:nvPr>
        </p:nvSpPr>
        <p:spPr/>
        <p:txBody>
          <a:bodyPr/>
          <a:lstStyle/>
          <a:p>
            <a:r>
              <a:rPr lang="en-US" dirty="0"/>
              <a:t>Social impact </a:t>
            </a:r>
          </a:p>
        </p:txBody>
      </p:sp>
      <p:pic>
        <p:nvPicPr>
          <p:cNvPr id="5" name="Content Placeholder 4">
            <a:extLst>
              <a:ext uri="{FF2B5EF4-FFF2-40B4-BE49-F238E27FC236}">
                <a16:creationId xmlns:a16="http://schemas.microsoft.com/office/drawing/2014/main" id="{D28E23B2-B9E9-2D72-5058-EEFEDD4743C4}"/>
              </a:ext>
            </a:extLst>
          </p:cNvPr>
          <p:cNvPicPr>
            <a:picLocks noGrp="1" noChangeAspect="1"/>
          </p:cNvPicPr>
          <p:nvPr>
            <p:ph idx="1"/>
          </p:nvPr>
        </p:nvPicPr>
        <p:blipFill>
          <a:blip r:embed="rId2"/>
          <a:stretch>
            <a:fillRect/>
          </a:stretch>
        </p:blipFill>
        <p:spPr>
          <a:xfrm>
            <a:off x="4614257" y="0"/>
            <a:ext cx="7386014" cy="6127750"/>
          </a:xfrm>
        </p:spPr>
      </p:pic>
      <p:sp>
        <p:nvSpPr>
          <p:cNvPr id="6" name="TextBox 5">
            <a:extLst>
              <a:ext uri="{FF2B5EF4-FFF2-40B4-BE49-F238E27FC236}">
                <a16:creationId xmlns:a16="http://schemas.microsoft.com/office/drawing/2014/main" id="{1C129F7B-CD11-502D-63D0-A06BFE3B383A}"/>
              </a:ext>
            </a:extLst>
          </p:cNvPr>
          <p:cNvSpPr txBox="1"/>
          <p:nvPr/>
        </p:nvSpPr>
        <p:spPr>
          <a:xfrm>
            <a:off x="486697" y="1445342"/>
            <a:ext cx="3893574" cy="3416320"/>
          </a:xfrm>
          <a:prstGeom prst="rect">
            <a:avLst/>
          </a:prstGeom>
          <a:noFill/>
        </p:spPr>
        <p:txBody>
          <a:bodyPr wrap="square" rtlCol="0">
            <a:spAutoFit/>
          </a:bodyPr>
          <a:lstStyle/>
          <a:p>
            <a:pPr marL="285750" indent="-285750">
              <a:buFont typeface="Arial" panose="020B0604020202020204" pitchFamily="34" charset="0"/>
              <a:buChar char="•"/>
            </a:pPr>
            <a:r>
              <a:rPr lang="en-US" dirty="0"/>
              <a:t>Positive impact of Object detection technology can be used in interactive robotics to provide better human-robot interaction capabilities. </a:t>
            </a:r>
          </a:p>
          <a:p>
            <a:endParaRPr lang="en-US" dirty="0"/>
          </a:p>
          <a:p>
            <a:pPr marL="285750" indent="-285750">
              <a:buFont typeface="Arial" panose="020B0604020202020204" pitchFamily="34" charset="0"/>
              <a:buChar char="•"/>
            </a:pPr>
            <a:r>
              <a:rPr lang="en-US" dirty="0"/>
              <a:t>Negative social impacts that need to be considered, such as the impact on privacy. Object detection technology can be used to monitor and track individuals, raising concerns about privacy and security. </a:t>
            </a:r>
            <a:endParaRPr lang="en-US" b="1" dirty="0"/>
          </a:p>
        </p:txBody>
      </p:sp>
    </p:spTree>
    <p:extLst>
      <p:ext uri="{BB962C8B-B14F-4D97-AF65-F5344CB8AC3E}">
        <p14:creationId xmlns:p14="http://schemas.microsoft.com/office/powerpoint/2010/main" val="3191157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35F01-B882-97E6-ECF4-1D7490B58262}"/>
              </a:ext>
            </a:extLst>
          </p:cNvPr>
          <p:cNvSpPr>
            <a:spLocks noGrp="1"/>
          </p:cNvSpPr>
          <p:nvPr>
            <p:ph type="ctrTitle"/>
          </p:nvPr>
        </p:nvSpPr>
        <p:spPr/>
        <p:txBody>
          <a:bodyPr/>
          <a:lstStyle/>
          <a:p>
            <a:r>
              <a:rPr lang="en-US" dirty="0"/>
              <a:t>Any Question ?</a:t>
            </a:r>
          </a:p>
        </p:txBody>
      </p:sp>
      <p:sp>
        <p:nvSpPr>
          <p:cNvPr id="3" name="Subtitle 2">
            <a:extLst>
              <a:ext uri="{FF2B5EF4-FFF2-40B4-BE49-F238E27FC236}">
                <a16:creationId xmlns:a16="http://schemas.microsoft.com/office/drawing/2014/main" id="{EF758948-8FB3-0ED5-6047-B61D5368C4E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35582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87AA5-02F7-4B7E-045B-5B17D5C7572D}"/>
              </a:ext>
            </a:extLst>
          </p:cNvPr>
          <p:cNvSpPr>
            <a:spLocks noGrp="1"/>
          </p:cNvSpPr>
          <p:nvPr>
            <p:ph type="ctrTitle"/>
          </p:nvPr>
        </p:nvSpPr>
        <p:spPr/>
        <p:txBody>
          <a:bodyPr>
            <a:normAutofit fontScale="90000"/>
          </a:bodyPr>
          <a:lstStyle/>
          <a:p>
            <a:r>
              <a:rPr lang="en-US" dirty="0"/>
              <a:t>Project:</a:t>
            </a:r>
            <a:br>
              <a:rPr lang="en-US" dirty="0"/>
            </a:br>
            <a:r>
              <a:rPr lang="en-US" dirty="0"/>
              <a:t> Comparison Of 3 Different Model For CIFAR100 Dataset </a:t>
            </a:r>
          </a:p>
        </p:txBody>
      </p:sp>
    </p:spTree>
    <p:extLst>
      <p:ext uri="{BB962C8B-B14F-4D97-AF65-F5344CB8AC3E}">
        <p14:creationId xmlns:p14="http://schemas.microsoft.com/office/powerpoint/2010/main" val="2356552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7E5B4-EDBB-4C3B-1D9A-2ACD60AB554F}"/>
              </a:ext>
            </a:extLst>
          </p:cNvPr>
          <p:cNvSpPr>
            <a:spLocks noGrp="1"/>
          </p:cNvSpPr>
          <p:nvPr>
            <p:ph type="title"/>
          </p:nvPr>
        </p:nvSpPr>
        <p:spPr/>
        <p:txBody>
          <a:bodyPr/>
          <a:lstStyle/>
          <a:p>
            <a:r>
              <a:rPr lang="en-US" dirty="0"/>
              <a:t>Related Framework</a:t>
            </a:r>
          </a:p>
        </p:txBody>
      </p:sp>
      <p:sp>
        <p:nvSpPr>
          <p:cNvPr id="3" name="Content Placeholder 2">
            <a:extLst>
              <a:ext uri="{FF2B5EF4-FFF2-40B4-BE49-F238E27FC236}">
                <a16:creationId xmlns:a16="http://schemas.microsoft.com/office/drawing/2014/main" id="{4C1E2C6B-6079-32E7-01E5-01D024C70CC3}"/>
              </a:ext>
            </a:extLst>
          </p:cNvPr>
          <p:cNvSpPr>
            <a:spLocks noGrp="1"/>
          </p:cNvSpPr>
          <p:nvPr>
            <p:ph idx="1"/>
          </p:nvPr>
        </p:nvSpPr>
        <p:spPr/>
        <p:txBody>
          <a:bodyPr/>
          <a:lstStyle/>
          <a:p>
            <a:r>
              <a:rPr lang="en-US" dirty="0"/>
              <a:t>R-CNN or Region Based Convolutional Network: </a:t>
            </a:r>
          </a:p>
          <a:p>
            <a:pPr lvl="1"/>
            <a:r>
              <a:rPr lang="en-US" dirty="0"/>
              <a:t>Used the sliding window approach from earlier, with Selective   Search, a smarter way to select candidates (which means there is less computation) </a:t>
            </a:r>
          </a:p>
          <a:p>
            <a:pPr lvl="1"/>
            <a:r>
              <a:rPr lang="en-US" dirty="0"/>
              <a:t>Still feeds a limited part of the image to the classifier</a:t>
            </a:r>
          </a:p>
          <a:p>
            <a:pPr lvl="1"/>
            <a:r>
              <a:rPr lang="en-US" dirty="0"/>
              <a:t>Drawbacks: Large pipeline, slow, too many false positives </a:t>
            </a:r>
          </a:p>
          <a:p>
            <a:r>
              <a:rPr lang="en-US" dirty="0"/>
              <a:t>Fast and Faster R-CNN: </a:t>
            </a:r>
          </a:p>
          <a:p>
            <a:pPr lvl="1"/>
            <a:r>
              <a:rPr lang="en-US" dirty="0"/>
              <a:t>Optimize parts of the pipeline described earlier </a:t>
            </a:r>
          </a:p>
          <a:p>
            <a:pPr lvl="1"/>
            <a:r>
              <a:rPr lang="en-US" dirty="0"/>
              <a:t>Drawbacks: loses accuracy</a:t>
            </a:r>
          </a:p>
        </p:txBody>
      </p:sp>
    </p:spTree>
    <p:extLst>
      <p:ext uri="{BB962C8B-B14F-4D97-AF65-F5344CB8AC3E}">
        <p14:creationId xmlns:p14="http://schemas.microsoft.com/office/powerpoint/2010/main" val="2686825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5C722-D09C-BD70-4AE6-0FC3B92C9324}"/>
              </a:ext>
            </a:extLst>
          </p:cNvPr>
          <p:cNvSpPr>
            <a:spLocks noGrp="1"/>
          </p:cNvSpPr>
          <p:nvPr>
            <p:ph type="title"/>
          </p:nvPr>
        </p:nvSpPr>
        <p:spPr/>
        <p:txBody>
          <a:bodyPr/>
          <a:lstStyle/>
          <a:p>
            <a:r>
              <a:rPr lang="en-US" dirty="0"/>
              <a:t>CIFAR-100 </a:t>
            </a:r>
          </a:p>
        </p:txBody>
      </p:sp>
      <p:sp>
        <p:nvSpPr>
          <p:cNvPr id="3" name="Content Placeholder 2">
            <a:extLst>
              <a:ext uri="{FF2B5EF4-FFF2-40B4-BE49-F238E27FC236}">
                <a16:creationId xmlns:a16="http://schemas.microsoft.com/office/drawing/2014/main" id="{AD844D46-D5A1-7EAA-1B08-662FA33F03EC}"/>
              </a:ext>
            </a:extLst>
          </p:cNvPr>
          <p:cNvSpPr>
            <a:spLocks noGrp="1"/>
          </p:cNvSpPr>
          <p:nvPr>
            <p:ph idx="1"/>
          </p:nvPr>
        </p:nvSpPr>
        <p:spPr>
          <a:xfrm>
            <a:off x="838200" y="1825625"/>
            <a:ext cx="6353908" cy="4351338"/>
          </a:xfrm>
        </p:spPr>
        <p:txBody>
          <a:bodyPr>
            <a:normAutofit fontScale="92500"/>
          </a:bodyPr>
          <a:lstStyle/>
          <a:p>
            <a:r>
              <a:rPr lang="en-US" dirty="0"/>
              <a:t>The CIFAR-100 dataset (Canadian Institute for Advanced Research, 100 classes) is a subset of the Tiny Images dataset and consists of 60000 32x32 color images.</a:t>
            </a:r>
          </a:p>
          <a:p>
            <a:r>
              <a:rPr lang="en-US" dirty="0"/>
              <a:t>The 100 classes in the CIFAR-100 are grouped into 20 </a:t>
            </a:r>
            <a:r>
              <a:rPr lang="en-US" dirty="0" err="1"/>
              <a:t>superclasses</a:t>
            </a:r>
            <a:r>
              <a:rPr lang="en-US" dirty="0"/>
              <a:t>. There are 600 images per class. Each image comes with a "fine" label (the class to which it belongs) and a "coarse" label (the superclass to which it belongs). There are 500 training images and 100 testing images per class</a:t>
            </a:r>
          </a:p>
        </p:txBody>
      </p:sp>
      <p:pic>
        <p:nvPicPr>
          <p:cNvPr id="5" name="Picture 4">
            <a:extLst>
              <a:ext uri="{FF2B5EF4-FFF2-40B4-BE49-F238E27FC236}">
                <a16:creationId xmlns:a16="http://schemas.microsoft.com/office/drawing/2014/main" id="{BAB055BE-16AE-6252-43FF-3AA6E8425F88}"/>
              </a:ext>
            </a:extLst>
          </p:cNvPr>
          <p:cNvPicPr>
            <a:picLocks noChangeAspect="1"/>
          </p:cNvPicPr>
          <p:nvPr/>
        </p:nvPicPr>
        <p:blipFill rotWithShape="1">
          <a:blip r:embed="rId2"/>
          <a:srcRect r="27114"/>
          <a:stretch/>
        </p:blipFill>
        <p:spPr>
          <a:xfrm>
            <a:off x="7192108" y="1027906"/>
            <a:ext cx="4589584" cy="4963218"/>
          </a:xfrm>
          <a:prstGeom prst="rect">
            <a:avLst/>
          </a:prstGeom>
        </p:spPr>
      </p:pic>
    </p:spTree>
    <p:extLst>
      <p:ext uri="{BB962C8B-B14F-4D97-AF65-F5344CB8AC3E}">
        <p14:creationId xmlns:p14="http://schemas.microsoft.com/office/powerpoint/2010/main" val="1512382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05FF8-07BB-0B2B-DF49-EE0123F24C60}"/>
              </a:ext>
            </a:extLst>
          </p:cNvPr>
          <p:cNvSpPr>
            <a:spLocks noGrp="1"/>
          </p:cNvSpPr>
          <p:nvPr>
            <p:ph type="title"/>
          </p:nvPr>
        </p:nvSpPr>
        <p:spPr/>
        <p:txBody>
          <a:bodyPr/>
          <a:lstStyle/>
          <a:p>
            <a:r>
              <a:rPr lang="en-US" dirty="0"/>
              <a:t>Model comparison</a:t>
            </a:r>
          </a:p>
        </p:txBody>
      </p:sp>
      <p:sp>
        <p:nvSpPr>
          <p:cNvPr id="3" name="Content Placeholder 2">
            <a:extLst>
              <a:ext uri="{FF2B5EF4-FFF2-40B4-BE49-F238E27FC236}">
                <a16:creationId xmlns:a16="http://schemas.microsoft.com/office/drawing/2014/main" id="{3359AD6F-EF00-DD53-B4F2-E13E34DB235E}"/>
              </a:ext>
            </a:extLst>
          </p:cNvPr>
          <p:cNvSpPr>
            <a:spLocks noGrp="1"/>
          </p:cNvSpPr>
          <p:nvPr>
            <p:ph idx="1"/>
          </p:nvPr>
        </p:nvSpPr>
        <p:spPr/>
        <p:txBody>
          <a:bodyPr/>
          <a:lstStyle/>
          <a:p>
            <a:r>
              <a:rPr lang="en-US" dirty="0" err="1"/>
              <a:t>ResNet</a:t>
            </a:r>
            <a:r>
              <a:rPr lang="en-US" dirty="0"/>
              <a:t> -  residual network</a:t>
            </a:r>
          </a:p>
          <a:p>
            <a:r>
              <a:rPr lang="en-US" b="1" i="0" dirty="0">
                <a:solidFill>
                  <a:srgbClr val="242424"/>
                </a:solidFill>
                <a:effectLst/>
                <a:latin typeface="sohne"/>
              </a:rPr>
              <a:t>VGG16 </a:t>
            </a:r>
          </a:p>
          <a:p>
            <a:r>
              <a:rPr lang="en-US" dirty="0"/>
              <a:t>CNN </a:t>
            </a:r>
          </a:p>
          <a:p>
            <a:endParaRPr lang="en-US" dirty="0"/>
          </a:p>
          <a:p>
            <a:endParaRPr lang="en-US" dirty="0"/>
          </a:p>
          <a:p>
            <a:endParaRPr lang="en-US" dirty="0"/>
          </a:p>
        </p:txBody>
      </p:sp>
    </p:spTree>
    <p:extLst>
      <p:ext uri="{BB962C8B-B14F-4D97-AF65-F5344CB8AC3E}">
        <p14:creationId xmlns:p14="http://schemas.microsoft.com/office/powerpoint/2010/main" val="903066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0B78E-7ECC-B1DF-B148-E49FD7EEB412}"/>
              </a:ext>
            </a:extLst>
          </p:cNvPr>
          <p:cNvSpPr>
            <a:spLocks noGrp="1"/>
          </p:cNvSpPr>
          <p:nvPr>
            <p:ph type="title"/>
          </p:nvPr>
        </p:nvSpPr>
        <p:spPr/>
        <p:txBody>
          <a:bodyPr/>
          <a:lstStyle/>
          <a:p>
            <a:r>
              <a:rPr lang="en-US" dirty="0"/>
              <a:t>Accuracy	</a:t>
            </a:r>
          </a:p>
        </p:txBody>
      </p:sp>
      <p:sp>
        <p:nvSpPr>
          <p:cNvPr id="3" name="Content Placeholder 2">
            <a:extLst>
              <a:ext uri="{FF2B5EF4-FFF2-40B4-BE49-F238E27FC236}">
                <a16:creationId xmlns:a16="http://schemas.microsoft.com/office/drawing/2014/main" id="{D6AF3C9E-5EEF-EDF3-4FAB-B8A3D4DED5C4}"/>
              </a:ext>
            </a:extLst>
          </p:cNvPr>
          <p:cNvSpPr>
            <a:spLocks noGrp="1"/>
          </p:cNvSpPr>
          <p:nvPr>
            <p:ph idx="1"/>
          </p:nvPr>
        </p:nvSpPr>
        <p:spPr/>
        <p:txBody>
          <a:bodyPr/>
          <a:lstStyle/>
          <a:p>
            <a:r>
              <a:rPr lang="en-US" dirty="0"/>
              <a:t>CNN Model Evaluation:</a:t>
            </a:r>
          </a:p>
          <a:p>
            <a:r>
              <a:rPr lang="en-US" dirty="0"/>
              <a:t>Test Accuracy: 42.31%</a:t>
            </a:r>
          </a:p>
          <a:p>
            <a:endParaRPr lang="en-US" dirty="0"/>
          </a:p>
          <a:p>
            <a:r>
              <a:rPr lang="en-US" dirty="0"/>
              <a:t>VGG16 Model Evaluation:</a:t>
            </a:r>
          </a:p>
          <a:p>
            <a:r>
              <a:rPr lang="en-US" dirty="0"/>
              <a:t>Test Accuracy: 26.30%</a:t>
            </a:r>
          </a:p>
          <a:p>
            <a:endParaRPr lang="en-US" dirty="0"/>
          </a:p>
          <a:p>
            <a:r>
              <a:rPr lang="en-US" dirty="0" err="1"/>
              <a:t>ResNet</a:t>
            </a:r>
            <a:r>
              <a:rPr lang="en-US" dirty="0"/>
              <a:t> Model Evaluation:</a:t>
            </a:r>
          </a:p>
          <a:p>
            <a:r>
              <a:rPr lang="en-US" dirty="0"/>
              <a:t>Test Accuracy: 34.5%</a:t>
            </a:r>
          </a:p>
        </p:txBody>
      </p:sp>
    </p:spTree>
    <p:extLst>
      <p:ext uri="{BB962C8B-B14F-4D97-AF65-F5344CB8AC3E}">
        <p14:creationId xmlns:p14="http://schemas.microsoft.com/office/powerpoint/2010/main" val="2910440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05FF8-07BB-0B2B-DF49-EE0123F24C60}"/>
              </a:ext>
            </a:extLst>
          </p:cNvPr>
          <p:cNvSpPr>
            <a:spLocks noGrp="1"/>
          </p:cNvSpPr>
          <p:nvPr>
            <p:ph type="title"/>
          </p:nvPr>
        </p:nvSpPr>
        <p:spPr/>
        <p:txBody>
          <a:bodyPr/>
          <a:lstStyle/>
          <a:p>
            <a:r>
              <a:rPr lang="en-US" dirty="0"/>
              <a:t>Model noise </a:t>
            </a:r>
          </a:p>
        </p:txBody>
      </p:sp>
      <p:sp>
        <p:nvSpPr>
          <p:cNvPr id="3" name="Content Placeholder 2">
            <a:extLst>
              <a:ext uri="{FF2B5EF4-FFF2-40B4-BE49-F238E27FC236}">
                <a16:creationId xmlns:a16="http://schemas.microsoft.com/office/drawing/2014/main" id="{3359AD6F-EF00-DD53-B4F2-E13E34DB235E}"/>
              </a:ext>
            </a:extLst>
          </p:cNvPr>
          <p:cNvSpPr>
            <a:spLocks noGrp="1"/>
          </p:cNvSpPr>
          <p:nvPr>
            <p:ph idx="1"/>
          </p:nvPr>
        </p:nvSpPr>
        <p:spPr/>
        <p:txBody>
          <a:bodyPr>
            <a:normAutofit fontScale="92500" lnSpcReduction="20000"/>
          </a:bodyPr>
          <a:lstStyle/>
          <a:p>
            <a:r>
              <a:rPr lang="en-US" dirty="0"/>
              <a:t>ResNet50 Robustness Testing:</a:t>
            </a:r>
          </a:p>
          <a:p>
            <a:r>
              <a:rPr lang="en-US" dirty="0"/>
              <a:t>Noisy Test Accuracy: 10.29%</a:t>
            </a:r>
          </a:p>
          <a:p>
            <a:r>
              <a:rPr lang="en-US" dirty="0"/>
              <a:t>This suggests that ResNet50 performed very well under noisy conditions, as it maintained a high accuracy level.</a:t>
            </a:r>
          </a:p>
          <a:p>
            <a:endParaRPr lang="en-US" dirty="0"/>
          </a:p>
          <a:p>
            <a:r>
              <a:rPr lang="en-US" dirty="0"/>
              <a:t>VGG16 Robustness Testing:</a:t>
            </a:r>
          </a:p>
          <a:p>
            <a:r>
              <a:rPr lang="en-US" dirty="0"/>
              <a:t>Noisy Test Accuracy: 1.80%</a:t>
            </a:r>
          </a:p>
          <a:p>
            <a:endParaRPr lang="en-US" dirty="0"/>
          </a:p>
          <a:p>
            <a:r>
              <a:rPr lang="en-US" dirty="0"/>
              <a:t>CNN Robustness Testing:</a:t>
            </a:r>
          </a:p>
          <a:p>
            <a:r>
              <a:rPr lang="en-US" dirty="0"/>
              <a:t>Noisy Test Accuracy: 43.13%</a:t>
            </a:r>
          </a:p>
          <a:p>
            <a:r>
              <a:rPr lang="en-US" dirty="0"/>
              <a:t>CNN model is less robust under noisy conditions.</a:t>
            </a:r>
          </a:p>
        </p:txBody>
      </p:sp>
    </p:spTree>
    <p:extLst>
      <p:ext uri="{BB962C8B-B14F-4D97-AF65-F5344CB8AC3E}">
        <p14:creationId xmlns:p14="http://schemas.microsoft.com/office/powerpoint/2010/main" val="154584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05FF8-07BB-0B2B-DF49-EE0123F24C60}"/>
              </a:ext>
            </a:extLst>
          </p:cNvPr>
          <p:cNvSpPr>
            <a:spLocks noGrp="1"/>
          </p:cNvSpPr>
          <p:nvPr>
            <p:ph type="title"/>
          </p:nvPr>
        </p:nvSpPr>
        <p:spPr/>
        <p:txBody>
          <a:bodyPr/>
          <a:lstStyle/>
          <a:p>
            <a:r>
              <a:rPr lang="en-US" dirty="0"/>
              <a:t>Novel image</a:t>
            </a:r>
          </a:p>
        </p:txBody>
      </p:sp>
      <p:sp>
        <p:nvSpPr>
          <p:cNvPr id="3" name="Content Placeholder 2">
            <a:extLst>
              <a:ext uri="{FF2B5EF4-FFF2-40B4-BE49-F238E27FC236}">
                <a16:creationId xmlns:a16="http://schemas.microsoft.com/office/drawing/2014/main" id="{3359AD6F-EF00-DD53-B4F2-E13E34DB235E}"/>
              </a:ext>
            </a:extLst>
          </p:cNvPr>
          <p:cNvSpPr>
            <a:spLocks noGrp="1"/>
          </p:cNvSpPr>
          <p:nvPr>
            <p:ph idx="1"/>
          </p:nvPr>
        </p:nvSpPr>
        <p:spPr>
          <a:xfrm>
            <a:off x="492760" y="1690687"/>
            <a:ext cx="4485639" cy="4802187"/>
          </a:xfrm>
        </p:spPr>
        <p:txBody>
          <a:bodyPr>
            <a:normAutofit/>
          </a:bodyPr>
          <a:lstStyle/>
          <a:p>
            <a:r>
              <a:rPr lang="en-US" dirty="0"/>
              <a:t>Saving APPLE.png to APPLE.png</a:t>
            </a:r>
          </a:p>
          <a:p>
            <a:r>
              <a:rPr lang="en-US" dirty="0"/>
              <a:t>Resnet Model Prediction:</a:t>
            </a:r>
          </a:p>
          <a:p>
            <a:pPr lvl="1"/>
            <a:r>
              <a:rPr lang="en-US" dirty="0"/>
              <a:t>Predicted Class: butterfly</a:t>
            </a:r>
          </a:p>
          <a:p>
            <a:pPr lvl="1"/>
            <a:r>
              <a:rPr lang="en-US" dirty="0"/>
              <a:t>Top Predicted Classes for Resnet Model:</a:t>
            </a:r>
          </a:p>
          <a:p>
            <a:pPr lvl="1"/>
            <a:r>
              <a:rPr lang="en-US" dirty="0"/>
              <a:t>1. poppy: 1.46%</a:t>
            </a:r>
          </a:p>
          <a:p>
            <a:pPr lvl="1"/>
            <a:r>
              <a:rPr lang="en-US" dirty="0"/>
              <a:t>2. rose: 1.31%</a:t>
            </a:r>
          </a:p>
          <a:p>
            <a:pPr lvl="1"/>
            <a:r>
              <a:rPr lang="en-US" dirty="0"/>
              <a:t>3. tulip: 1.30%</a:t>
            </a:r>
          </a:p>
          <a:p>
            <a:pPr lvl="1"/>
            <a:r>
              <a:rPr lang="en-US" dirty="0"/>
              <a:t>4. </a:t>
            </a:r>
            <a:r>
              <a:rPr lang="en-US" dirty="0" err="1"/>
              <a:t>sweet_pepper</a:t>
            </a:r>
            <a:r>
              <a:rPr lang="en-US" dirty="0"/>
              <a:t>: 1.15%</a:t>
            </a:r>
          </a:p>
          <a:p>
            <a:pPr lvl="1"/>
            <a:r>
              <a:rPr lang="en-US" dirty="0"/>
              <a:t>5. </a:t>
            </a:r>
            <a:r>
              <a:rPr lang="en-US" dirty="0" err="1"/>
              <a:t>aquarium_fish</a:t>
            </a:r>
            <a:r>
              <a:rPr lang="en-US" dirty="0"/>
              <a:t>: 1.15%</a:t>
            </a:r>
          </a:p>
        </p:txBody>
      </p:sp>
      <p:sp>
        <p:nvSpPr>
          <p:cNvPr id="5" name="Content Placeholder 2">
            <a:extLst>
              <a:ext uri="{FF2B5EF4-FFF2-40B4-BE49-F238E27FC236}">
                <a16:creationId xmlns:a16="http://schemas.microsoft.com/office/drawing/2014/main" id="{71F86B5E-ACEB-80EA-791F-273272B6245B}"/>
              </a:ext>
            </a:extLst>
          </p:cNvPr>
          <p:cNvSpPr txBox="1">
            <a:spLocks/>
          </p:cNvSpPr>
          <p:nvPr/>
        </p:nvSpPr>
        <p:spPr>
          <a:xfrm>
            <a:off x="7051041" y="1518602"/>
            <a:ext cx="4485639" cy="497427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Vgg16 Model Prediction:</a:t>
            </a:r>
          </a:p>
          <a:p>
            <a:pPr lvl="1"/>
            <a:r>
              <a:rPr lang="en-US" dirty="0"/>
              <a:t>Top Predicted Classes for Vgg16 Model:</a:t>
            </a:r>
          </a:p>
          <a:p>
            <a:pPr lvl="1"/>
            <a:r>
              <a:rPr lang="en-US" dirty="0"/>
              <a:t>1. clock: 100.00%</a:t>
            </a:r>
          </a:p>
          <a:p>
            <a:pPr lvl="1"/>
            <a:r>
              <a:rPr lang="en-US" dirty="0"/>
              <a:t>2. telephone: 0.00%</a:t>
            </a:r>
          </a:p>
          <a:p>
            <a:pPr lvl="1"/>
            <a:r>
              <a:rPr lang="en-US" dirty="0"/>
              <a:t>3. can: 0.00%</a:t>
            </a:r>
          </a:p>
          <a:p>
            <a:pPr lvl="1"/>
            <a:r>
              <a:rPr lang="en-US" dirty="0"/>
              <a:t>4. couch: 0.00%</a:t>
            </a:r>
          </a:p>
          <a:p>
            <a:pPr lvl="1"/>
            <a:r>
              <a:rPr lang="en-US" dirty="0"/>
              <a:t>5. crocodile: 0.00%</a:t>
            </a:r>
          </a:p>
          <a:p>
            <a:r>
              <a:rPr lang="en-US" dirty="0" err="1"/>
              <a:t>Cnn</a:t>
            </a:r>
            <a:r>
              <a:rPr lang="en-US" dirty="0"/>
              <a:t> Model Prediction:</a:t>
            </a:r>
          </a:p>
          <a:p>
            <a:pPr lvl="1"/>
            <a:r>
              <a:rPr lang="en-US" dirty="0"/>
              <a:t>Predicted Class: apple</a:t>
            </a:r>
          </a:p>
          <a:p>
            <a:pPr lvl="1"/>
            <a:r>
              <a:rPr lang="en-US" dirty="0"/>
              <a:t>Top Predicted Classes for </a:t>
            </a:r>
            <a:r>
              <a:rPr lang="en-US" dirty="0" err="1"/>
              <a:t>Cnn</a:t>
            </a:r>
            <a:r>
              <a:rPr lang="en-US" dirty="0"/>
              <a:t> Model:</a:t>
            </a:r>
          </a:p>
          <a:p>
            <a:pPr lvl="1"/>
            <a:r>
              <a:rPr lang="en-US" b="1" dirty="0"/>
              <a:t>1. apple: 82.93%</a:t>
            </a:r>
          </a:p>
          <a:p>
            <a:pPr lvl="1"/>
            <a:r>
              <a:rPr lang="en-US" dirty="0"/>
              <a:t>2. pear: 6.26%</a:t>
            </a:r>
          </a:p>
          <a:p>
            <a:pPr lvl="1"/>
            <a:r>
              <a:rPr lang="en-US" dirty="0"/>
              <a:t>3. wardrobe: 2.96%</a:t>
            </a:r>
          </a:p>
          <a:p>
            <a:pPr lvl="1"/>
            <a:r>
              <a:rPr lang="en-US" dirty="0"/>
              <a:t>4. plate: 1.97%</a:t>
            </a:r>
          </a:p>
          <a:p>
            <a:pPr lvl="1"/>
            <a:r>
              <a:rPr lang="en-US" dirty="0"/>
              <a:t>5. bowl: 1.47%</a:t>
            </a:r>
          </a:p>
        </p:txBody>
      </p:sp>
    </p:spTree>
    <p:extLst>
      <p:ext uri="{BB962C8B-B14F-4D97-AF65-F5344CB8AC3E}">
        <p14:creationId xmlns:p14="http://schemas.microsoft.com/office/powerpoint/2010/main" val="20872017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817F1-70CA-EDEB-6261-D673FA1C7F44}"/>
              </a:ext>
            </a:extLst>
          </p:cNvPr>
          <p:cNvSpPr>
            <a:spLocks noGrp="1"/>
          </p:cNvSpPr>
          <p:nvPr>
            <p:ph type="title"/>
          </p:nvPr>
        </p:nvSpPr>
        <p:spPr/>
        <p:txBody>
          <a:bodyPr/>
          <a:lstStyle/>
          <a:p>
            <a:r>
              <a:rPr lang="en-US" dirty="0"/>
              <a:t>Novel input is coffee</a:t>
            </a:r>
          </a:p>
        </p:txBody>
      </p:sp>
      <p:sp>
        <p:nvSpPr>
          <p:cNvPr id="3" name="Content Placeholder 2">
            <a:extLst>
              <a:ext uri="{FF2B5EF4-FFF2-40B4-BE49-F238E27FC236}">
                <a16:creationId xmlns:a16="http://schemas.microsoft.com/office/drawing/2014/main" id="{03963B98-9324-EE6D-CEF6-6D505D35A81C}"/>
              </a:ext>
            </a:extLst>
          </p:cNvPr>
          <p:cNvSpPr>
            <a:spLocks noGrp="1"/>
          </p:cNvSpPr>
          <p:nvPr>
            <p:ph idx="1"/>
          </p:nvPr>
        </p:nvSpPr>
        <p:spPr>
          <a:xfrm>
            <a:off x="838200" y="1825625"/>
            <a:ext cx="4911969" cy="4351338"/>
          </a:xfrm>
        </p:spPr>
        <p:txBody>
          <a:bodyPr>
            <a:normAutofit/>
          </a:bodyPr>
          <a:lstStyle/>
          <a:p>
            <a:r>
              <a:rPr lang="en-US" dirty="0"/>
              <a:t>Saving coffee.png to coffee.png</a:t>
            </a:r>
          </a:p>
          <a:p>
            <a:r>
              <a:rPr lang="en-US" dirty="0"/>
              <a:t>Resnet Model Prediction:</a:t>
            </a:r>
          </a:p>
          <a:p>
            <a:pPr lvl="1"/>
            <a:r>
              <a:rPr lang="en-US" dirty="0"/>
              <a:t>Top Predicted Classes for Resnet Model:</a:t>
            </a:r>
          </a:p>
          <a:p>
            <a:pPr lvl="1"/>
            <a:r>
              <a:rPr lang="en-US" dirty="0"/>
              <a:t>1. cockroach: 1.10%</a:t>
            </a:r>
          </a:p>
          <a:p>
            <a:pPr lvl="1"/>
            <a:r>
              <a:rPr lang="en-US" dirty="0"/>
              <a:t>2. dinosaur: 1.09%</a:t>
            </a:r>
          </a:p>
          <a:p>
            <a:pPr lvl="1"/>
            <a:r>
              <a:rPr lang="en-US" dirty="0"/>
              <a:t>3. couch: 1.09%</a:t>
            </a:r>
          </a:p>
          <a:p>
            <a:pPr lvl="1"/>
            <a:r>
              <a:rPr lang="en-US" dirty="0"/>
              <a:t>4. lawn mower: 1.09%</a:t>
            </a:r>
          </a:p>
          <a:p>
            <a:pPr lvl="1"/>
            <a:r>
              <a:rPr lang="en-US" dirty="0"/>
              <a:t>5. chair: 1.08%</a:t>
            </a:r>
          </a:p>
        </p:txBody>
      </p:sp>
      <p:sp>
        <p:nvSpPr>
          <p:cNvPr id="5" name="TextBox 4">
            <a:extLst>
              <a:ext uri="{FF2B5EF4-FFF2-40B4-BE49-F238E27FC236}">
                <a16:creationId xmlns:a16="http://schemas.microsoft.com/office/drawing/2014/main" id="{F6E492E8-5DDF-1554-D84F-8356A238FD1F}"/>
              </a:ext>
            </a:extLst>
          </p:cNvPr>
          <p:cNvSpPr txBox="1"/>
          <p:nvPr/>
        </p:nvSpPr>
        <p:spPr>
          <a:xfrm>
            <a:off x="6096000" y="1828800"/>
            <a:ext cx="5257800" cy="4343400"/>
          </a:xfrm>
          <a:prstGeom prst="rect">
            <a:avLst/>
          </a:prstGeom>
          <a:noFill/>
        </p:spPr>
        <p:txBody>
          <a:bodyPr wrap="square" rtlCol="0">
            <a:spAutoFit/>
          </a:bodyPr>
          <a:lstStyle/>
          <a:p>
            <a:r>
              <a:rPr lang="en-US" dirty="0"/>
              <a:t>Vgg16 Model Prediction:</a:t>
            </a:r>
          </a:p>
          <a:p>
            <a:pPr lvl="1"/>
            <a:r>
              <a:rPr lang="en-US" dirty="0"/>
              <a:t>Top Predicted Classes for Vgg16 Model:</a:t>
            </a:r>
          </a:p>
          <a:p>
            <a:pPr lvl="1"/>
            <a:r>
              <a:rPr lang="en-US" dirty="0"/>
              <a:t>1. plate: 1.02%</a:t>
            </a:r>
          </a:p>
          <a:p>
            <a:pPr lvl="1"/>
            <a:r>
              <a:rPr lang="en-US" dirty="0"/>
              <a:t>2. </a:t>
            </a:r>
            <a:r>
              <a:rPr lang="en-US" dirty="0" err="1"/>
              <a:t>aquarium_fish</a:t>
            </a:r>
            <a:r>
              <a:rPr lang="en-US" dirty="0"/>
              <a:t>: 1.02%</a:t>
            </a:r>
          </a:p>
          <a:p>
            <a:pPr lvl="1"/>
            <a:r>
              <a:rPr lang="en-US" dirty="0"/>
              <a:t>3. bottle: 1.02%</a:t>
            </a:r>
          </a:p>
          <a:p>
            <a:pPr lvl="1"/>
            <a:r>
              <a:rPr lang="en-US" dirty="0"/>
              <a:t>4. man: 1.01%</a:t>
            </a:r>
          </a:p>
          <a:p>
            <a:pPr lvl="1"/>
            <a:r>
              <a:rPr lang="en-US" dirty="0"/>
              <a:t>5. shrew: 1.01%</a:t>
            </a:r>
          </a:p>
          <a:p>
            <a:r>
              <a:rPr lang="en-US" dirty="0" err="1"/>
              <a:t>Cnn</a:t>
            </a:r>
            <a:r>
              <a:rPr lang="en-US" dirty="0"/>
              <a:t> Model Prediction:</a:t>
            </a:r>
          </a:p>
          <a:p>
            <a:pPr lvl="1"/>
            <a:r>
              <a:rPr lang="en-US" dirty="0"/>
              <a:t>Top Predicted Classes for </a:t>
            </a:r>
            <a:r>
              <a:rPr lang="en-US" dirty="0" err="1"/>
              <a:t>Cnn</a:t>
            </a:r>
            <a:r>
              <a:rPr lang="en-US" dirty="0"/>
              <a:t> Model:</a:t>
            </a:r>
          </a:p>
          <a:p>
            <a:pPr lvl="1"/>
            <a:r>
              <a:rPr lang="en-US" dirty="0"/>
              <a:t>1. crab: 36.84%</a:t>
            </a:r>
          </a:p>
          <a:p>
            <a:pPr lvl="1"/>
            <a:r>
              <a:rPr lang="en-US" dirty="0"/>
              <a:t>2. table: 15.47%</a:t>
            </a:r>
          </a:p>
          <a:p>
            <a:pPr lvl="1"/>
            <a:r>
              <a:rPr lang="en-US" dirty="0"/>
              <a:t>3. bowl: 6.83%</a:t>
            </a:r>
          </a:p>
          <a:p>
            <a:pPr lvl="1"/>
            <a:r>
              <a:rPr lang="en-US" dirty="0"/>
              <a:t>4. motorcycle: 6.79%</a:t>
            </a:r>
          </a:p>
          <a:p>
            <a:pPr lvl="1"/>
            <a:r>
              <a:rPr lang="en-US" dirty="0"/>
              <a:t>5. bicycle: 5.61%</a:t>
            </a:r>
          </a:p>
          <a:p>
            <a:endParaRPr lang="en-US" dirty="0"/>
          </a:p>
        </p:txBody>
      </p:sp>
    </p:spTree>
    <p:extLst>
      <p:ext uri="{BB962C8B-B14F-4D97-AF65-F5344CB8AC3E}">
        <p14:creationId xmlns:p14="http://schemas.microsoft.com/office/powerpoint/2010/main" val="1349792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A17EB-597C-7143-4106-8EC965D5DF16}"/>
              </a:ext>
            </a:extLst>
          </p:cNvPr>
          <p:cNvSpPr>
            <a:spLocks noGrp="1"/>
          </p:cNvSpPr>
          <p:nvPr>
            <p:ph type="title"/>
          </p:nvPr>
        </p:nvSpPr>
        <p:spPr/>
        <p:txBody>
          <a:bodyPr/>
          <a:lstStyle/>
          <a:p>
            <a:r>
              <a:rPr lang="en-US" dirty="0"/>
              <a:t>Resnet vs VGG16 vs CNN t-SNE Plot </a:t>
            </a:r>
          </a:p>
        </p:txBody>
      </p:sp>
      <p:pic>
        <p:nvPicPr>
          <p:cNvPr id="5" name="Content Placeholder 4">
            <a:extLst>
              <a:ext uri="{FF2B5EF4-FFF2-40B4-BE49-F238E27FC236}">
                <a16:creationId xmlns:a16="http://schemas.microsoft.com/office/drawing/2014/main" id="{7D9A93B2-9EE8-5EB1-DBB5-D6FE1AEA5A9A}"/>
              </a:ext>
            </a:extLst>
          </p:cNvPr>
          <p:cNvPicPr>
            <a:picLocks noGrp="1" noChangeAspect="1"/>
          </p:cNvPicPr>
          <p:nvPr>
            <p:ph idx="1"/>
          </p:nvPr>
        </p:nvPicPr>
        <p:blipFill>
          <a:blip r:embed="rId2"/>
          <a:stretch>
            <a:fillRect/>
          </a:stretch>
        </p:blipFill>
        <p:spPr>
          <a:xfrm>
            <a:off x="580431" y="3176075"/>
            <a:ext cx="2790442" cy="2382301"/>
          </a:xfrm>
        </p:spPr>
      </p:pic>
      <p:pic>
        <p:nvPicPr>
          <p:cNvPr id="7" name="Picture 6">
            <a:extLst>
              <a:ext uri="{FF2B5EF4-FFF2-40B4-BE49-F238E27FC236}">
                <a16:creationId xmlns:a16="http://schemas.microsoft.com/office/drawing/2014/main" id="{E8BCD2D6-2AB6-43B1-BD04-0198D32DC924}"/>
              </a:ext>
            </a:extLst>
          </p:cNvPr>
          <p:cNvPicPr>
            <a:picLocks noChangeAspect="1"/>
          </p:cNvPicPr>
          <p:nvPr/>
        </p:nvPicPr>
        <p:blipFill>
          <a:blip r:embed="rId3"/>
          <a:stretch>
            <a:fillRect/>
          </a:stretch>
        </p:blipFill>
        <p:spPr>
          <a:xfrm>
            <a:off x="4700779" y="3226358"/>
            <a:ext cx="2790442" cy="2409927"/>
          </a:xfrm>
          <a:prstGeom prst="rect">
            <a:avLst/>
          </a:prstGeom>
        </p:spPr>
      </p:pic>
      <p:pic>
        <p:nvPicPr>
          <p:cNvPr id="9" name="Picture 8">
            <a:extLst>
              <a:ext uri="{FF2B5EF4-FFF2-40B4-BE49-F238E27FC236}">
                <a16:creationId xmlns:a16="http://schemas.microsoft.com/office/drawing/2014/main" id="{B4B62456-FF81-EF09-C8B0-48A3AD603243}"/>
              </a:ext>
            </a:extLst>
          </p:cNvPr>
          <p:cNvPicPr>
            <a:picLocks noChangeAspect="1"/>
          </p:cNvPicPr>
          <p:nvPr/>
        </p:nvPicPr>
        <p:blipFill>
          <a:blip r:embed="rId4"/>
          <a:stretch>
            <a:fillRect/>
          </a:stretch>
        </p:blipFill>
        <p:spPr>
          <a:xfrm>
            <a:off x="8655121" y="3197030"/>
            <a:ext cx="2956448" cy="2468585"/>
          </a:xfrm>
          <a:prstGeom prst="rect">
            <a:avLst/>
          </a:prstGeom>
        </p:spPr>
      </p:pic>
    </p:spTree>
    <p:extLst>
      <p:ext uri="{BB962C8B-B14F-4D97-AF65-F5344CB8AC3E}">
        <p14:creationId xmlns:p14="http://schemas.microsoft.com/office/powerpoint/2010/main" val="3605722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1FC1-44A5-DC34-B39F-377A842E8FF6}"/>
              </a:ext>
            </a:extLst>
          </p:cNvPr>
          <p:cNvSpPr>
            <a:spLocks noGrp="1"/>
          </p:cNvSpPr>
          <p:nvPr>
            <p:ph type="title"/>
          </p:nvPr>
        </p:nvSpPr>
        <p:spPr/>
        <p:txBody>
          <a:bodyPr/>
          <a:lstStyle/>
          <a:p>
            <a:r>
              <a:rPr lang="en-US" dirty="0"/>
              <a:t>Future Work 	</a:t>
            </a:r>
          </a:p>
        </p:txBody>
      </p:sp>
      <p:sp>
        <p:nvSpPr>
          <p:cNvPr id="3" name="Content Placeholder 2">
            <a:extLst>
              <a:ext uri="{FF2B5EF4-FFF2-40B4-BE49-F238E27FC236}">
                <a16:creationId xmlns:a16="http://schemas.microsoft.com/office/drawing/2014/main" id="{C5F1EC06-D022-2A2D-3FA3-D1B53363579F}"/>
              </a:ext>
            </a:extLst>
          </p:cNvPr>
          <p:cNvSpPr>
            <a:spLocks noGrp="1"/>
          </p:cNvSpPr>
          <p:nvPr>
            <p:ph idx="1"/>
          </p:nvPr>
        </p:nvSpPr>
        <p:spPr/>
        <p:txBody>
          <a:bodyPr/>
          <a:lstStyle/>
          <a:p>
            <a:r>
              <a:rPr lang="en-US" dirty="0"/>
              <a:t>I will work on the pre-trained model.</a:t>
            </a:r>
          </a:p>
          <a:p>
            <a:r>
              <a:rPr lang="en-US" dirty="0"/>
              <a:t>Adding more layers in CNN model.</a:t>
            </a:r>
          </a:p>
          <a:p>
            <a:r>
              <a:rPr lang="en-US" dirty="0"/>
              <a:t>Hyperparameter tuning is required to achieve the max goal. </a:t>
            </a:r>
          </a:p>
          <a:p>
            <a:endParaRPr lang="en-US" dirty="0"/>
          </a:p>
        </p:txBody>
      </p:sp>
    </p:spTree>
    <p:extLst>
      <p:ext uri="{BB962C8B-B14F-4D97-AF65-F5344CB8AC3E}">
        <p14:creationId xmlns:p14="http://schemas.microsoft.com/office/powerpoint/2010/main" val="29115136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BBB5F-1013-AD13-264B-553B01834C91}"/>
              </a:ext>
            </a:extLst>
          </p:cNvPr>
          <p:cNvSpPr>
            <a:spLocks noGrp="1"/>
          </p:cNvSpPr>
          <p:nvPr>
            <p:ph type="title"/>
          </p:nvPr>
        </p:nvSpPr>
        <p:spPr/>
        <p:txBody>
          <a:bodyPr/>
          <a:lstStyle/>
          <a:p>
            <a:r>
              <a:rPr lang="en-US" dirty="0"/>
              <a:t>Thank you </a:t>
            </a:r>
          </a:p>
        </p:txBody>
      </p:sp>
      <p:sp>
        <p:nvSpPr>
          <p:cNvPr id="3" name="Text Placeholder 2">
            <a:extLst>
              <a:ext uri="{FF2B5EF4-FFF2-40B4-BE49-F238E27FC236}">
                <a16:creationId xmlns:a16="http://schemas.microsoft.com/office/drawing/2014/main" id="{D1E338AB-517E-6866-ECC6-06A2A70B201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03849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90A8B7-55CD-0621-2831-E37389C35DAB}"/>
              </a:ext>
            </a:extLst>
          </p:cNvPr>
          <p:cNvSpPr>
            <a:spLocks noGrp="1"/>
          </p:cNvSpPr>
          <p:nvPr>
            <p:ph type="title"/>
          </p:nvPr>
        </p:nvSpPr>
        <p:spPr>
          <a:xfrm>
            <a:off x="838200" y="365125"/>
            <a:ext cx="10515600" cy="1306443"/>
          </a:xfrm>
        </p:spPr>
        <p:txBody>
          <a:bodyPr>
            <a:normAutofit/>
          </a:bodyPr>
          <a:lstStyle/>
          <a:p>
            <a:r>
              <a:rPr lang="en-US" sz="4000" dirty="0"/>
              <a:t>What is YOLO?</a:t>
            </a:r>
          </a:p>
        </p:txBody>
      </p:sp>
      <p:sp>
        <p:nvSpPr>
          <p:cNvPr id="3" name="Content Placeholder 2">
            <a:extLst>
              <a:ext uri="{FF2B5EF4-FFF2-40B4-BE49-F238E27FC236}">
                <a16:creationId xmlns:a16="http://schemas.microsoft.com/office/drawing/2014/main" id="{06007430-83C9-F781-381A-A4173E483994}"/>
              </a:ext>
            </a:extLst>
          </p:cNvPr>
          <p:cNvSpPr>
            <a:spLocks noGrp="1"/>
          </p:cNvSpPr>
          <p:nvPr>
            <p:ph idx="1"/>
          </p:nvPr>
        </p:nvSpPr>
        <p:spPr>
          <a:xfrm>
            <a:off x="275493" y="1491517"/>
            <a:ext cx="5480538" cy="5001357"/>
          </a:xfrm>
        </p:spPr>
        <p:txBody>
          <a:bodyPr>
            <a:normAutofit fontScale="92500"/>
          </a:bodyPr>
          <a:lstStyle/>
          <a:p>
            <a:pPr algn="just"/>
            <a:r>
              <a:rPr lang="en-US" sz="2400" dirty="0"/>
              <a:t>Created by Joseph, </a:t>
            </a:r>
            <a:r>
              <a:rPr lang="en-US" sz="2400" dirty="0" err="1"/>
              <a:t>ali</a:t>
            </a:r>
            <a:r>
              <a:rPr lang="en-US" sz="2400" dirty="0"/>
              <a:t> from Washington university, </a:t>
            </a:r>
            <a:r>
              <a:rPr lang="en-US" sz="2400" dirty="0" err="1"/>
              <a:t>santosh</a:t>
            </a:r>
            <a:r>
              <a:rPr lang="en-US" sz="2400" dirty="0"/>
              <a:t> form </a:t>
            </a:r>
            <a:r>
              <a:rPr lang="en-US" sz="2400" dirty="0" err="1"/>
              <a:t>allen</a:t>
            </a:r>
            <a:r>
              <a:rPr lang="en-US" sz="2400" dirty="0"/>
              <a:t> institute and ross from </a:t>
            </a:r>
            <a:r>
              <a:rPr lang="en-US" sz="2400" dirty="0" err="1"/>
              <a:t>facebook</a:t>
            </a:r>
            <a:r>
              <a:rPr lang="en-US" sz="2400" dirty="0"/>
              <a:t>. </a:t>
            </a:r>
          </a:p>
          <a:p>
            <a:pPr algn="just"/>
            <a:r>
              <a:rPr lang="en-US" sz="2400" b="0" i="0" dirty="0">
                <a:effectLst/>
              </a:rPr>
              <a:t>In computer vision: YOLO,YOLOv2, </a:t>
            </a:r>
            <a:r>
              <a:rPr lang="en-US" sz="2400" b="1" i="0" u="none" strike="noStrike" dirty="0">
                <a:effectLst/>
                <a:hlinkClick r:id="rId3">
                  <a:extLst>
                    <a:ext uri="{A12FA001-AC4F-418D-AE19-62706E023703}">
                      <ahyp:hlinkClr xmlns:ahyp="http://schemas.microsoft.com/office/drawing/2018/hyperlinkcolor" val="tx"/>
                    </a:ext>
                  </a:extLst>
                </a:hlinkClick>
              </a:rPr>
              <a:t>YOLOv3</a:t>
            </a:r>
            <a:r>
              <a:rPr lang="en-US" sz="2400" b="0" i="0" dirty="0">
                <a:effectLst/>
              </a:rPr>
              <a:t>, </a:t>
            </a:r>
            <a:r>
              <a:rPr lang="en-US" sz="2400" b="1" i="0" u="none" strike="noStrike" dirty="0">
                <a:effectLst/>
                <a:hlinkClick r:id="rId4">
                  <a:extLst>
                    <a:ext uri="{A12FA001-AC4F-418D-AE19-62706E023703}">
                      <ahyp:hlinkClr xmlns:ahyp="http://schemas.microsoft.com/office/drawing/2018/hyperlinkcolor" val="tx"/>
                    </a:ext>
                  </a:extLst>
                </a:hlinkClick>
              </a:rPr>
              <a:t>YOLOv4</a:t>
            </a:r>
            <a:r>
              <a:rPr lang="en-US" sz="2400" b="0" i="0" dirty="0">
                <a:effectLst/>
              </a:rPr>
              <a:t>, </a:t>
            </a:r>
            <a:r>
              <a:rPr lang="en-US" sz="2400" b="1" i="0" u="none" strike="noStrike" dirty="0">
                <a:effectLst/>
                <a:hlinkClick r:id="rId5">
                  <a:extLst>
                    <a:ext uri="{A12FA001-AC4F-418D-AE19-62706E023703}">
                      <ahyp:hlinkClr xmlns:ahyp="http://schemas.microsoft.com/office/drawing/2018/hyperlinkcolor" val="tx"/>
                    </a:ext>
                  </a:extLst>
                </a:hlinkClick>
              </a:rPr>
              <a:t>YOLOv5</a:t>
            </a:r>
            <a:r>
              <a:rPr lang="en-US" sz="2400" b="0" i="0" dirty="0">
                <a:effectLst/>
              </a:rPr>
              <a:t>, </a:t>
            </a:r>
            <a:r>
              <a:rPr lang="en-US" sz="2400" b="1" i="0" u="none" strike="noStrike" dirty="0">
                <a:effectLst/>
                <a:hlinkClick r:id="rId6">
                  <a:extLst>
                    <a:ext uri="{A12FA001-AC4F-418D-AE19-62706E023703}">
                      <ahyp:hlinkClr xmlns:ahyp="http://schemas.microsoft.com/office/drawing/2018/hyperlinkcolor" val="tx"/>
                    </a:ext>
                  </a:extLst>
                </a:hlinkClick>
              </a:rPr>
              <a:t>YOLOV6</a:t>
            </a:r>
            <a:r>
              <a:rPr lang="en-US" sz="2400" b="0" i="0" dirty="0">
                <a:effectLst/>
              </a:rPr>
              <a:t>,  </a:t>
            </a:r>
            <a:r>
              <a:rPr lang="en-US" sz="2400" b="1" i="0" u="none" strike="noStrike" dirty="0">
                <a:effectLst/>
                <a:hlinkClick r:id="rId7">
                  <a:extLst>
                    <a:ext uri="{A12FA001-AC4F-418D-AE19-62706E023703}">
                      <ahyp:hlinkClr xmlns:ahyp="http://schemas.microsoft.com/office/drawing/2018/hyperlinkcolor" val="tx"/>
                    </a:ext>
                  </a:extLst>
                </a:hlinkClick>
              </a:rPr>
              <a:t>YOLOV7</a:t>
            </a:r>
            <a:r>
              <a:rPr lang="en-US" sz="2400" b="0" i="0" dirty="0">
                <a:effectLst/>
              </a:rPr>
              <a:t>, </a:t>
            </a:r>
            <a:r>
              <a:rPr lang="en-US" sz="2400" b="1" i="0" u="none" strike="noStrike" dirty="0">
                <a:effectLst/>
                <a:hlinkClick r:id="rId8">
                  <a:extLst>
                    <a:ext uri="{A12FA001-AC4F-418D-AE19-62706E023703}">
                      <ahyp:hlinkClr xmlns:ahyp="http://schemas.microsoft.com/office/drawing/2018/hyperlinkcolor" val="tx"/>
                    </a:ext>
                  </a:extLst>
                </a:hlinkClick>
              </a:rPr>
              <a:t>YOLOv8</a:t>
            </a:r>
            <a:r>
              <a:rPr lang="en-US" sz="2400" b="0" i="0" dirty="0">
                <a:effectLst/>
              </a:rPr>
              <a:t>, and </a:t>
            </a:r>
            <a:r>
              <a:rPr lang="en-US" sz="2400" b="1" i="0" u="none" strike="noStrike" dirty="0">
                <a:effectLst/>
                <a:hlinkClick r:id="rId9">
                  <a:extLst>
                    <a:ext uri="{A12FA001-AC4F-418D-AE19-62706E023703}">
                      <ahyp:hlinkClr xmlns:ahyp="http://schemas.microsoft.com/office/drawing/2018/hyperlinkcolor" val="tx"/>
                    </a:ext>
                  </a:extLst>
                </a:hlinkClick>
              </a:rPr>
              <a:t>YOLO-NAS</a:t>
            </a:r>
            <a:r>
              <a:rPr lang="en-US" sz="2400" b="0" i="0" dirty="0">
                <a:effectLst/>
              </a:rPr>
              <a:t>.</a:t>
            </a:r>
          </a:p>
          <a:p>
            <a:pPr algn="just"/>
            <a:r>
              <a:rPr lang="en-US" sz="2400" b="0" i="0" dirty="0">
                <a:effectLst/>
              </a:rPr>
              <a:t>The YOLO family of models has continued to evolve since the initial release in 2016.  Notably, YOLOv2 and YOLOv3 are both by Joseph Redmon. YOLO models after YOLOv3 are written by new authors and – rather than being considered strictly sequential releases to YOLOv3 – have varying goals based on the authors' whom released them.</a:t>
            </a:r>
          </a:p>
          <a:p>
            <a:pPr algn="just"/>
            <a:endParaRPr lang="en-US" sz="2400" dirty="0"/>
          </a:p>
        </p:txBody>
      </p:sp>
      <p:pic>
        <p:nvPicPr>
          <p:cNvPr id="5" name="Picture 4" descr="A person pointing an object&#10;&#10;Description automatically generated">
            <a:extLst>
              <a:ext uri="{FF2B5EF4-FFF2-40B4-BE49-F238E27FC236}">
                <a16:creationId xmlns:a16="http://schemas.microsoft.com/office/drawing/2014/main" id="{D30236FA-B8AD-BF3E-14EF-75309BF7955B}"/>
              </a:ext>
            </a:extLst>
          </p:cNvPr>
          <p:cNvPicPr>
            <a:picLocks noChangeAspect="1"/>
          </p:cNvPicPr>
          <p:nvPr/>
        </p:nvPicPr>
        <p:blipFill rotWithShape="1">
          <a:blip r:embed="rId10"/>
          <a:srcRect r="3607"/>
          <a:stretch/>
        </p:blipFill>
        <p:spPr>
          <a:xfrm>
            <a:off x="6435970" y="1323168"/>
            <a:ext cx="5172689" cy="3541744"/>
          </a:xfrm>
          <a:prstGeom prst="rect">
            <a:avLst/>
          </a:prstGeom>
        </p:spPr>
      </p:pic>
    </p:spTree>
    <p:extLst>
      <p:ext uri="{BB962C8B-B14F-4D97-AF65-F5344CB8AC3E}">
        <p14:creationId xmlns:p14="http://schemas.microsoft.com/office/powerpoint/2010/main" val="2954730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67E98-7B99-52D5-4D50-FE4851D524AB}"/>
              </a:ext>
            </a:extLst>
          </p:cNvPr>
          <p:cNvSpPr>
            <a:spLocks noGrp="1"/>
          </p:cNvSpPr>
          <p:nvPr>
            <p:ph type="title"/>
          </p:nvPr>
        </p:nvSpPr>
        <p:spPr/>
        <p:txBody>
          <a:bodyPr/>
          <a:lstStyle/>
          <a:p>
            <a:r>
              <a:rPr lang="en-US" dirty="0"/>
              <a:t>Context</a:t>
            </a:r>
          </a:p>
        </p:txBody>
      </p:sp>
      <p:sp>
        <p:nvSpPr>
          <p:cNvPr id="3" name="Content Placeholder 2">
            <a:extLst>
              <a:ext uri="{FF2B5EF4-FFF2-40B4-BE49-F238E27FC236}">
                <a16:creationId xmlns:a16="http://schemas.microsoft.com/office/drawing/2014/main" id="{974888BE-7BA2-0C25-B12F-C442BC27CC11}"/>
              </a:ext>
            </a:extLst>
          </p:cNvPr>
          <p:cNvSpPr>
            <a:spLocks noGrp="1"/>
          </p:cNvSpPr>
          <p:nvPr>
            <p:ph idx="1"/>
          </p:nvPr>
        </p:nvSpPr>
        <p:spPr/>
        <p:txBody>
          <a:bodyPr>
            <a:normAutofit lnSpcReduction="10000"/>
          </a:bodyPr>
          <a:lstStyle/>
          <a:p>
            <a:r>
              <a:rPr lang="en-US" dirty="0"/>
              <a:t>What is object detection?</a:t>
            </a:r>
          </a:p>
          <a:p>
            <a:r>
              <a:rPr lang="en-US" dirty="0"/>
              <a:t>How does it work?</a:t>
            </a:r>
          </a:p>
          <a:p>
            <a:pPr lvl="1"/>
            <a:r>
              <a:rPr lang="en-US" dirty="0"/>
              <a:t>Bounding box </a:t>
            </a:r>
          </a:p>
          <a:p>
            <a:pPr lvl="1"/>
            <a:r>
              <a:rPr lang="en-US" dirty="0"/>
              <a:t>IOU </a:t>
            </a:r>
          </a:p>
          <a:p>
            <a:pPr lvl="1"/>
            <a:r>
              <a:rPr lang="en-US" dirty="0"/>
              <a:t>Loss Function </a:t>
            </a:r>
          </a:p>
          <a:p>
            <a:r>
              <a:rPr lang="en-US" dirty="0"/>
              <a:t>The final architecture</a:t>
            </a:r>
          </a:p>
          <a:p>
            <a:r>
              <a:rPr lang="en-US" dirty="0"/>
              <a:t>Dataset considered</a:t>
            </a:r>
          </a:p>
          <a:p>
            <a:r>
              <a:rPr lang="en-US" dirty="0"/>
              <a:t>Evaluation/ Comparison</a:t>
            </a:r>
          </a:p>
          <a:p>
            <a:r>
              <a:rPr lang="en-US" dirty="0"/>
              <a:t>Final Project </a:t>
            </a:r>
          </a:p>
          <a:p>
            <a:r>
              <a:rPr lang="en-US" dirty="0"/>
              <a:t>Summary </a:t>
            </a:r>
          </a:p>
          <a:p>
            <a:endParaRPr lang="en-US" dirty="0"/>
          </a:p>
        </p:txBody>
      </p:sp>
    </p:spTree>
    <p:extLst>
      <p:ext uri="{BB962C8B-B14F-4D97-AF65-F5344CB8AC3E}">
        <p14:creationId xmlns:p14="http://schemas.microsoft.com/office/powerpoint/2010/main" val="1779389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C066-36C4-CE53-CD99-5429DF145C56}"/>
              </a:ext>
            </a:extLst>
          </p:cNvPr>
          <p:cNvSpPr>
            <a:spLocks noGrp="1"/>
          </p:cNvSpPr>
          <p:nvPr>
            <p:ph type="title"/>
          </p:nvPr>
        </p:nvSpPr>
        <p:spPr/>
        <p:txBody>
          <a:bodyPr/>
          <a:lstStyle/>
          <a:p>
            <a:r>
              <a:rPr lang="en-US" dirty="0"/>
              <a:t>Classification </a:t>
            </a:r>
            <a:r>
              <a:rPr lang="en-US" b="1" dirty="0"/>
              <a:t>vs</a:t>
            </a:r>
            <a:r>
              <a:rPr lang="en-US" dirty="0"/>
              <a:t> Localization </a:t>
            </a:r>
            <a:r>
              <a:rPr lang="en-US" b="1" dirty="0"/>
              <a:t>vs </a:t>
            </a:r>
            <a:r>
              <a:rPr lang="en-US" dirty="0"/>
              <a:t>Detection </a:t>
            </a:r>
          </a:p>
        </p:txBody>
      </p:sp>
      <p:pic>
        <p:nvPicPr>
          <p:cNvPr id="5" name="Content Placeholder 4">
            <a:extLst>
              <a:ext uri="{FF2B5EF4-FFF2-40B4-BE49-F238E27FC236}">
                <a16:creationId xmlns:a16="http://schemas.microsoft.com/office/drawing/2014/main" id="{C783A79B-A767-5A3F-3D17-9F9CB96E2B07}"/>
              </a:ext>
            </a:extLst>
          </p:cNvPr>
          <p:cNvPicPr>
            <a:picLocks noGrp="1" noChangeAspect="1"/>
          </p:cNvPicPr>
          <p:nvPr>
            <p:ph idx="1"/>
          </p:nvPr>
        </p:nvPicPr>
        <p:blipFill>
          <a:blip r:embed="rId3"/>
          <a:stretch>
            <a:fillRect/>
          </a:stretch>
        </p:blipFill>
        <p:spPr>
          <a:xfrm>
            <a:off x="444305" y="1963192"/>
            <a:ext cx="11057495" cy="4156253"/>
          </a:xfrm>
        </p:spPr>
      </p:pic>
    </p:spTree>
    <p:extLst>
      <p:ext uri="{BB962C8B-B14F-4D97-AF65-F5344CB8AC3E}">
        <p14:creationId xmlns:p14="http://schemas.microsoft.com/office/powerpoint/2010/main" val="438711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C066-36C4-CE53-CD99-5429DF145C56}"/>
              </a:ext>
            </a:extLst>
          </p:cNvPr>
          <p:cNvSpPr>
            <a:spLocks noGrp="1"/>
          </p:cNvSpPr>
          <p:nvPr>
            <p:ph type="title"/>
          </p:nvPr>
        </p:nvSpPr>
        <p:spPr>
          <a:xfrm>
            <a:off x="1277815" y="2334602"/>
            <a:ext cx="10515600" cy="1325563"/>
          </a:xfrm>
        </p:spPr>
        <p:txBody>
          <a:bodyPr/>
          <a:lstStyle/>
          <a:p>
            <a:r>
              <a:rPr lang="en-US" dirty="0"/>
              <a:t>How does it work ?</a:t>
            </a:r>
          </a:p>
        </p:txBody>
      </p:sp>
    </p:spTree>
    <p:extLst>
      <p:ext uri="{BB962C8B-B14F-4D97-AF65-F5344CB8AC3E}">
        <p14:creationId xmlns:p14="http://schemas.microsoft.com/office/powerpoint/2010/main" val="2922113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4775-14A0-700B-B951-E7F55F4D2614}"/>
              </a:ext>
            </a:extLst>
          </p:cNvPr>
          <p:cNvSpPr>
            <a:spLocks noGrp="1"/>
          </p:cNvSpPr>
          <p:nvPr>
            <p:ph type="title"/>
          </p:nvPr>
        </p:nvSpPr>
        <p:spPr/>
        <p:txBody>
          <a:bodyPr/>
          <a:lstStyle/>
          <a:p>
            <a:r>
              <a:rPr lang="en-US" dirty="0"/>
              <a:t>Bounding box </a:t>
            </a:r>
          </a:p>
        </p:txBody>
      </p:sp>
      <p:sp>
        <p:nvSpPr>
          <p:cNvPr id="3" name="Text Placeholder 2">
            <a:extLst>
              <a:ext uri="{FF2B5EF4-FFF2-40B4-BE49-F238E27FC236}">
                <a16:creationId xmlns:a16="http://schemas.microsoft.com/office/drawing/2014/main" id="{6D12CA3D-488F-A5C1-844D-C2EB43D88CD2}"/>
              </a:ext>
            </a:extLst>
          </p:cNvPr>
          <p:cNvSpPr>
            <a:spLocks noGrp="1"/>
          </p:cNvSpPr>
          <p:nvPr>
            <p:ph type="body" idx="1"/>
          </p:nvPr>
        </p:nvSpPr>
        <p:spPr/>
        <p:txBody>
          <a:bodyPr/>
          <a:lstStyle/>
          <a:p>
            <a:r>
              <a:rPr lang="en-US" dirty="0"/>
              <a:t>Split the image into 7x7</a:t>
            </a:r>
          </a:p>
        </p:txBody>
      </p:sp>
      <p:sp>
        <p:nvSpPr>
          <p:cNvPr id="5" name="Text Placeholder 4">
            <a:extLst>
              <a:ext uri="{FF2B5EF4-FFF2-40B4-BE49-F238E27FC236}">
                <a16:creationId xmlns:a16="http://schemas.microsoft.com/office/drawing/2014/main" id="{0D892283-40B2-E131-FFDC-3153E29A5CE2}"/>
              </a:ext>
            </a:extLst>
          </p:cNvPr>
          <p:cNvSpPr>
            <a:spLocks noGrp="1"/>
          </p:cNvSpPr>
          <p:nvPr>
            <p:ph type="body" sz="quarter" idx="3"/>
          </p:nvPr>
        </p:nvSpPr>
        <p:spPr/>
        <p:txBody>
          <a:bodyPr/>
          <a:lstStyle/>
          <a:p>
            <a:r>
              <a:rPr lang="en-US" dirty="0"/>
              <a:t>What is bounding box?</a:t>
            </a:r>
          </a:p>
        </p:txBody>
      </p:sp>
      <p:sp>
        <p:nvSpPr>
          <p:cNvPr id="6" name="Content Placeholder 5">
            <a:extLst>
              <a:ext uri="{FF2B5EF4-FFF2-40B4-BE49-F238E27FC236}">
                <a16:creationId xmlns:a16="http://schemas.microsoft.com/office/drawing/2014/main" id="{302D3B80-CD7E-219B-FA21-37E70BEB8552}"/>
              </a:ext>
            </a:extLst>
          </p:cNvPr>
          <p:cNvSpPr>
            <a:spLocks noGrp="1"/>
          </p:cNvSpPr>
          <p:nvPr>
            <p:ph sz="quarter" idx="4"/>
          </p:nvPr>
        </p:nvSpPr>
        <p:spPr/>
        <p:txBody>
          <a:bodyPr/>
          <a:lstStyle/>
          <a:p>
            <a:r>
              <a:rPr lang="en-US" dirty="0"/>
              <a:t>A bounding box is described by four numbers Bx , By, </a:t>
            </a:r>
            <a:r>
              <a:rPr lang="en-US" dirty="0" err="1"/>
              <a:t>Bw</a:t>
            </a:r>
            <a:r>
              <a:rPr lang="en-US" dirty="0"/>
              <a:t>, </a:t>
            </a:r>
            <a:r>
              <a:rPr lang="en-US" dirty="0" err="1"/>
              <a:t>Bh</a:t>
            </a:r>
            <a:r>
              <a:rPr lang="en-US" dirty="0"/>
              <a:t>.</a:t>
            </a:r>
          </a:p>
          <a:p>
            <a:endParaRPr lang="en-US" dirty="0"/>
          </a:p>
        </p:txBody>
      </p:sp>
      <p:pic>
        <p:nvPicPr>
          <p:cNvPr id="8" name="Content Placeholder 7">
            <a:extLst>
              <a:ext uri="{FF2B5EF4-FFF2-40B4-BE49-F238E27FC236}">
                <a16:creationId xmlns:a16="http://schemas.microsoft.com/office/drawing/2014/main" id="{D0425D03-C3AC-653F-D942-611EB36567C0}"/>
              </a:ext>
            </a:extLst>
          </p:cNvPr>
          <p:cNvPicPr>
            <a:picLocks noGrp="1" noChangeAspect="1"/>
          </p:cNvPicPr>
          <p:nvPr>
            <p:ph sz="half" idx="2"/>
          </p:nvPr>
        </p:nvPicPr>
        <p:blipFill>
          <a:blip r:embed="rId3"/>
          <a:stretch>
            <a:fillRect/>
          </a:stretch>
        </p:blipFill>
        <p:spPr>
          <a:xfrm>
            <a:off x="1593212" y="2505075"/>
            <a:ext cx="3650939" cy="3684588"/>
          </a:xfrm>
          <a:prstGeom prst="rect">
            <a:avLst/>
          </a:prstGeom>
        </p:spPr>
      </p:pic>
      <p:pic>
        <p:nvPicPr>
          <p:cNvPr id="9" name="Content Placeholder 4">
            <a:extLst>
              <a:ext uri="{FF2B5EF4-FFF2-40B4-BE49-F238E27FC236}">
                <a16:creationId xmlns:a16="http://schemas.microsoft.com/office/drawing/2014/main" id="{68C1D7A9-A916-8B4C-EF19-6D269BF7B022}"/>
              </a:ext>
            </a:extLst>
          </p:cNvPr>
          <p:cNvPicPr>
            <a:picLocks noChangeAspect="1"/>
          </p:cNvPicPr>
          <p:nvPr/>
        </p:nvPicPr>
        <p:blipFill>
          <a:blip r:embed="rId4"/>
          <a:stretch>
            <a:fillRect/>
          </a:stretch>
        </p:blipFill>
        <p:spPr>
          <a:xfrm>
            <a:off x="6964393" y="3961951"/>
            <a:ext cx="3057952" cy="2048161"/>
          </a:xfrm>
          <a:prstGeom prst="rect">
            <a:avLst/>
          </a:prstGeom>
        </p:spPr>
      </p:pic>
      <p:grpSp>
        <p:nvGrpSpPr>
          <p:cNvPr id="11" name="Group 10">
            <a:extLst>
              <a:ext uri="{FF2B5EF4-FFF2-40B4-BE49-F238E27FC236}">
                <a16:creationId xmlns:a16="http://schemas.microsoft.com/office/drawing/2014/main" id="{1EEEDC7C-036E-5909-83FD-D8553336BB34}"/>
              </a:ext>
            </a:extLst>
          </p:cNvPr>
          <p:cNvGrpSpPr/>
          <p:nvPr/>
        </p:nvGrpSpPr>
        <p:grpSpPr>
          <a:xfrm>
            <a:off x="4660006" y="4993865"/>
            <a:ext cx="2373480" cy="1218240"/>
            <a:chOff x="4660006" y="4993865"/>
            <a:chExt cx="2373480" cy="1218240"/>
          </a:xfrm>
        </p:grpSpPr>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80C9E729-3E3E-FF68-7D9F-6EA1B618DB17}"/>
                    </a:ext>
                  </a:extLst>
                </p14:cNvPr>
                <p14:cNvContentPartPr/>
                <p14:nvPr/>
              </p14:nvContentPartPr>
              <p14:xfrm>
                <a:off x="4660006" y="5662385"/>
                <a:ext cx="585000" cy="549720"/>
              </p14:xfrm>
            </p:contentPart>
          </mc:Choice>
          <mc:Fallback xmlns="">
            <p:pic>
              <p:nvPicPr>
                <p:cNvPr id="4" name="Ink 3">
                  <a:extLst>
                    <a:ext uri="{FF2B5EF4-FFF2-40B4-BE49-F238E27FC236}">
                      <a16:creationId xmlns:a16="http://schemas.microsoft.com/office/drawing/2014/main" id="{80C9E729-3E3E-FF68-7D9F-6EA1B618DB17}"/>
                    </a:ext>
                  </a:extLst>
                </p:cNvPr>
                <p:cNvPicPr/>
                <p:nvPr/>
              </p:nvPicPr>
              <p:blipFill>
                <a:blip r:embed="rId6"/>
                <a:stretch>
                  <a:fillRect/>
                </a:stretch>
              </p:blipFill>
              <p:spPr>
                <a:xfrm>
                  <a:off x="4651006" y="5653385"/>
                  <a:ext cx="602640" cy="567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B31A9D64-AC94-7919-EED5-67C634FFC167}"/>
                    </a:ext>
                  </a:extLst>
                </p14:cNvPr>
                <p14:cNvContentPartPr/>
                <p14:nvPr/>
              </p14:nvContentPartPr>
              <p14:xfrm>
                <a:off x="5345806" y="5120945"/>
                <a:ext cx="1547280" cy="735480"/>
              </p14:xfrm>
            </p:contentPart>
          </mc:Choice>
          <mc:Fallback xmlns="">
            <p:pic>
              <p:nvPicPr>
                <p:cNvPr id="7" name="Ink 6">
                  <a:extLst>
                    <a:ext uri="{FF2B5EF4-FFF2-40B4-BE49-F238E27FC236}">
                      <a16:creationId xmlns:a16="http://schemas.microsoft.com/office/drawing/2014/main" id="{B31A9D64-AC94-7919-EED5-67C634FFC167}"/>
                    </a:ext>
                  </a:extLst>
                </p:cNvPr>
                <p:cNvPicPr/>
                <p:nvPr/>
              </p:nvPicPr>
              <p:blipFill>
                <a:blip r:embed="rId8"/>
                <a:stretch>
                  <a:fillRect/>
                </a:stretch>
              </p:blipFill>
              <p:spPr>
                <a:xfrm>
                  <a:off x="5336806" y="5112305"/>
                  <a:ext cx="1564920" cy="753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3E7BEADC-4449-9AF3-1869-8D26B202E33F}"/>
                    </a:ext>
                  </a:extLst>
                </p14:cNvPr>
                <p14:cNvContentPartPr/>
                <p14:nvPr/>
              </p14:nvContentPartPr>
              <p14:xfrm>
                <a:off x="6699406" y="4993865"/>
                <a:ext cx="334080" cy="455400"/>
              </p14:xfrm>
            </p:contentPart>
          </mc:Choice>
          <mc:Fallback xmlns="">
            <p:pic>
              <p:nvPicPr>
                <p:cNvPr id="10" name="Ink 9">
                  <a:extLst>
                    <a:ext uri="{FF2B5EF4-FFF2-40B4-BE49-F238E27FC236}">
                      <a16:creationId xmlns:a16="http://schemas.microsoft.com/office/drawing/2014/main" id="{3E7BEADC-4449-9AF3-1869-8D26B202E33F}"/>
                    </a:ext>
                  </a:extLst>
                </p:cNvPr>
                <p:cNvPicPr/>
                <p:nvPr/>
              </p:nvPicPr>
              <p:blipFill>
                <a:blip r:embed="rId10"/>
                <a:stretch>
                  <a:fillRect/>
                </a:stretch>
              </p:blipFill>
              <p:spPr>
                <a:xfrm>
                  <a:off x="6690766" y="4984865"/>
                  <a:ext cx="351720" cy="473040"/>
                </a:xfrm>
                <a:prstGeom prst="rect">
                  <a:avLst/>
                </a:prstGeom>
              </p:spPr>
            </p:pic>
          </mc:Fallback>
        </mc:AlternateContent>
      </p:grpSp>
    </p:spTree>
    <p:extLst>
      <p:ext uri="{BB962C8B-B14F-4D97-AF65-F5344CB8AC3E}">
        <p14:creationId xmlns:p14="http://schemas.microsoft.com/office/powerpoint/2010/main" val="2663086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A9AD2-7EE4-BD06-FEF7-C37C96774E2A}"/>
              </a:ext>
            </a:extLst>
          </p:cNvPr>
          <p:cNvSpPr>
            <a:spLocks noGrp="1"/>
          </p:cNvSpPr>
          <p:nvPr>
            <p:ph type="title"/>
          </p:nvPr>
        </p:nvSpPr>
        <p:spPr/>
        <p:txBody>
          <a:bodyPr/>
          <a:lstStyle/>
          <a:p>
            <a:r>
              <a:rPr lang="en-US" dirty="0"/>
              <a:t>How does the matrix look like?</a:t>
            </a:r>
          </a:p>
        </p:txBody>
      </p:sp>
      <p:sp>
        <p:nvSpPr>
          <p:cNvPr id="3" name="Content Placeholder 2">
            <a:extLst>
              <a:ext uri="{FF2B5EF4-FFF2-40B4-BE49-F238E27FC236}">
                <a16:creationId xmlns:a16="http://schemas.microsoft.com/office/drawing/2014/main" id="{DACA0E56-1F46-30A4-A04C-CC2008AA19FC}"/>
              </a:ext>
            </a:extLst>
          </p:cNvPr>
          <p:cNvSpPr>
            <a:spLocks noGrp="1"/>
          </p:cNvSpPr>
          <p:nvPr>
            <p:ph sz="half" idx="1"/>
          </p:nvPr>
        </p:nvSpPr>
        <p:spPr/>
        <p:txBody>
          <a:bodyPr/>
          <a:lstStyle/>
          <a:p>
            <a:pPr marL="0" indent="0">
              <a:buNone/>
            </a:pPr>
            <a:r>
              <a:rPr lang="en-US" dirty="0"/>
              <a:t>Pc</a:t>
            </a:r>
          </a:p>
          <a:p>
            <a:pPr marL="0" indent="0">
              <a:buNone/>
            </a:pPr>
            <a:r>
              <a:rPr lang="en-US" dirty="0"/>
              <a:t>Bx</a:t>
            </a:r>
          </a:p>
          <a:p>
            <a:pPr marL="0" indent="0">
              <a:buNone/>
            </a:pPr>
            <a:r>
              <a:rPr lang="en-US" dirty="0"/>
              <a:t>By</a:t>
            </a:r>
          </a:p>
          <a:p>
            <a:pPr marL="0" indent="0">
              <a:buNone/>
            </a:pPr>
            <a:r>
              <a:rPr lang="en-US" dirty="0" err="1"/>
              <a:t>Bh</a:t>
            </a:r>
            <a:endParaRPr lang="en-US" dirty="0"/>
          </a:p>
          <a:p>
            <a:pPr marL="0" indent="0">
              <a:buNone/>
            </a:pPr>
            <a:r>
              <a:rPr lang="en-US" dirty="0" err="1"/>
              <a:t>Bw</a:t>
            </a:r>
            <a:endParaRPr lang="en-US" dirty="0"/>
          </a:p>
          <a:p>
            <a:pPr marL="0" indent="0">
              <a:buNone/>
            </a:pPr>
            <a:r>
              <a:rPr lang="en-US" dirty="0"/>
              <a:t>C1</a:t>
            </a:r>
          </a:p>
          <a:p>
            <a:pPr marL="0" indent="0">
              <a:buNone/>
            </a:pPr>
            <a:r>
              <a:rPr lang="en-US" dirty="0"/>
              <a:t>C2</a:t>
            </a:r>
          </a:p>
          <a:p>
            <a:pPr marL="0" indent="0">
              <a:buNone/>
            </a:pPr>
            <a:r>
              <a:rPr lang="en-US" dirty="0"/>
              <a:t>C3</a:t>
            </a:r>
          </a:p>
          <a:p>
            <a:pPr marL="0" indent="0">
              <a:buNone/>
            </a:pPr>
            <a:endParaRPr lang="en-US" dirty="0"/>
          </a:p>
        </p:txBody>
      </p:sp>
      <p:sp>
        <p:nvSpPr>
          <p:cNvPr id="4" name="Content Placeholder 3">
            <a:extLst>
              <a:ext uri="{FF2B5EF4-FFF2-40B4-BE49-F238E27FC236}">
                <a16:creationId xmlns:a16="http://schemas.microsoft.com/office/drawing/2014/main" id="{844D237B-9805-1C5D-4CED-C52A667450A3}"/>
              </a:ext>
            </a:extLst>
          </p:cNvPr>
          <p:cNvSpPr>
            <a:spLocks noGrp="1"/>
          </p:cNvSpPr>
          <p:nvPr>
            <p:ph sz="half" idx="2"/>
          </p:nvPr>
        </p:nvSpPr>
        <p:spPr/>
        <p:txBody>
          <a:bodyPr/>
          <a:lstStyle/>
          <a:p>
            <a:r>
              <a:rPr lang="en-US" dirty="0"/>
              <a:t>Pc - confidence (probability bounding box has object) value will be 1 or 0 based on image found.</a:t>
            </a:r>
          </a:p>
          <a:p>
            <a:r>
              <a:rPr lang="en-US" dirty="0"/>
              <a:t>Bx, By (coordinates for center of bounding box)</a:t>
            </a:r>
          </a:p>
          <a:p>
            <a:r>
              <a:rPr lang="en-US" dirty="0" err="1"/>
              <a:t>Bw</a:t>
            </a:r>
            <a:r>
              <a:rPr lang="en-US" dirty="0"/>
              <a:t>, </a:t>
            </a:r>
            <a:r>
              <a:rPr lang="en-US" dirty="0" err="1"/>
              <a:t>Bh</a:t>
            </a:r>
            <a:r>
              <a:rPr lang="en-US" dirty="0"/>
              <a:t> (width and height)</a:t>
            </a:r>
          </a:p>
          <a:p>
            <a:r>
              <a:rPr lang="en-US" dirty="0"/>
              <a:t>C1,C2,C3 are class (classification of object in bounding box)</a:t>
            </a:r>
          </a:p>
        </p:txBody>
      </p:sp>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8BBC5646-C5C4-E109-0031-3A7E35A097BD}"/>
                  </a:ext>
                </a:extLst>
              </p14:cNvPr>
              <p14:cNvContentPartPr/>
              <p14:nvPr/>
            </p14:nvContentPartPr>
            <p14:xfrm>
              <a:off x="744646" y="1864025"/>
              <a:ext cx="360" cy="4146840"/>
            </p14:xfrm>
          </p:contentPart>
        </mc:Choice>
        <mc:Fallback xmlns="">
          <p:pic>
            <p:nvPicPr>
              <p:cNvPr id="14" name="Ink 13">
                <a:extLst>
                  <a:ext uri="{FF2B5EF4-FFF2-40B4-BE49-F238E27FC236}">
                    <a16:creationId xmlns:a16="http://schemas.microsoft.com/office/drawing/2014/main" id="{8BBC5646-C5C4-E109-0031-3A7E35A097BD}"/>
                  </a:ext>
                </a:extLst>
              </p:cNvPr>
              <p:cNvPicPr/>
              <p:nvPr/>
            </p:nvPicPr>
            <p:blipFill>
              <a:blip r:embed="rId4"/>
              <a:stretch>
                <a:fillRect/>
              </a:stretch>
            </p:blipFill>
            <p:spPr>
              <a:xfrm>
                <a:off x="735646" y="1855025"/>
                <a:ext cx="18000" cy="4164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CD4D3A19-E7DA-721A-0D62-619D6A494E1C}"/>
                  </a:ext>
                </a:extLst>
              </p14:cNvPr>
              <p14:cNvContentPartPr/>
              <p14:nvPr/>
            </p14:nvContentPartPr>
            <p14:xfrm>
              <a:off x="1535926" y="1828745"/>
              <a:ext cx="360" cy="4200120"/>
            </p14:xfrm>
          </p:contentPart>
        </mc:Choice>
        <mc:Fallback xmlns="">
          <p:pic>
            <p:nvPicPr>
              <p:cNvPr id="15" name="Ink 14">
                <a:extLst>
                  <a:ext uri="{FF2B5EF4-FFF2-40B4-BE49-F238E27FC236}">
                    <a16:creationId xmlns:a16="http://schemas.microsoft.com/office/drawing/2014/main" id="{CD4D3A19-E7DA-721A-0D62-619D6A494E1C}"/>
                  </a:ext>
                </a:extLst>
              </p:cNvPr>
              <p:cNvPicPr/>
              <p:nvPr/>
            </p:nvPicPr>
            <p:blipFill>
              <a:blip r:embed="rId6"/>
              <a:stretch>
                <a:fillRect/>
              </a:stretch>
            </p:blipFill>
            <p:spPr>
              <a:xfrm>
                <a:off x="1526926" y="1820105"/>
                <a:ext cx="18000" cy="4217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F02B63C8-AC70-0CFB-25C6-425C32D113B7}"/>
                  </a:ext>
                </a:extLst>
              </p14:cNvPr>
              <p14:cNvContentPartPr/>
              <p14:nvPr/>
            </p14:nvContentPartPr>
            <p14:xfrm>
              <a:off x="738526" y="1880225"/>
              <a:ext cx="325440" cy="20160"/>
            </p14:xfrm>
          </p:contentPart>
        </mc:Choice>
        <mc:Fallback xmlns="">
          <p:pic>
            <p:nvPicPr>
              <p:cNvPr id="16" name="Ink 15">
                <a:extLst>
                  <a:ext uri="{FF2B5EF4-FFF2-40B4-BE49-F238E27FC236}">
                    <a16:creationId xmlns:a16="http://schemas.microsoft.com/office/drawing/2014/main" id="{F02B63C8-AC70-0CFB-25C6-425C32D113B7}"/>
                  </a:ext>
                </a:extLst>
              </p:cNvPr>
              <p:cNvPicPr/>
              <p:nvPr/>
            </p:nvPicPr>
            <p:blipFill>
              <a:blip r:embed="rId8"/>
              <a:stretch>
                <a:fillRect/>
              </a:stretch>
            </p:blipFill>
            <p:spPr>
              <a:xfrm>
                <a:off x="729886" y="1871225"/>
                <a:ext cx="34308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488604E3-1552-5EA7-7741-224AABED2882}"/>
                  </a:ext>
                </a:extLst>
              </p14:cNvPr>
              <p14:cNvContentPartPr/>
              <p14:nvPr/>
            </p14:nvContentPartPr>
            <p14:xfrm>
              <a:off x="1339006" y="1846025"/>
              <a:ext cx="173520" cy="360"/>
            </p14:xfrm>
          </p:contentPart>
        </mc:Choice>
        <mc:Fallback xmlns="">
          <p:pic>
            <p:nvPicPr>
              <p:cNvPr id="17" name="Ink 16">
                <a:extLst>
                  <a:ext uri="{FF2B5EF4-FFF2-40B4-BE49-F238E27FC236}">
                    <a16:creationId xmlns:a16="http://schemas.microsoft.com/office/drawing/2014/main" id="{488604E3-1552-5EA7-7741-224AABED2882}"/>
                  </a:ext>
                </a:extLst>
              </p:cNvPr>
              <p:cNvPicPr/>
              <p:nvPr/>
            </p:nvPicPr>
            <p:blipFill>
              <a:blip r:embed="rId10"/>
              <a:stretch>
                <a:fillRect/>
              </a:stretch>
            </p:blipFill>
            <p:spPr>
              <a:xfrm>
                <a:off x="1330006" y="1837385"/>
                <a:ext cx="1911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a16="http://schemas.microsoft.com/office/drawing/2014/main" id="{A44DEB3A-D238-A82A-4448-AA121F9DD34D}"/>
                  </a:ext>
                </a:extLst>
              </p14:cNvPr>
              <p14:cNvContentPartPr/>
              <p14:nvPr/>
            </p14:nvContentPartPr>
            <p14:xfrm>
              <a:off x="751846" y="5978825"/>
              <a:ext cx="224280" cy="18360"/>
            </p14:xfrm>
          </p:contentPart>
        </mc:Choice>
        <mc:Fallback xmlns="">
          <p:pic>
            <p:nvPicPr>
              <p:cNvPr id="18" name="Ink 17">
                <a:extLst>
                  <a:ext uri="{FF2B5EF4-FFF2-40B4-BE49-F238E27FC236}">
                    <a16:creationId xmlns:a16="http://schemas.microsoft.com/office/drawing/2014/main" id="{A44DEB3A-D238-A82A-4448-AA121F9DD34D}"/>
                  </a:ext>
                </a:extLst>
              </p:cNvPr>
              <p:cNvPicPr/>
              <p:nvPr/>
            </p:nvPicPr>
            <p:blipFill>
              <a:blip r:embed="rId12"/>
              <a:stretch>
                <a:fillRect/>
              </a:stretch>
            </p:blipFill>
            <p:spPr>
              <a:xfrm>
                <a:off x="743206" y="5969825"/>
                <a:ext cx="2419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68AA2489-678B-E964-26FD-9D5D204DD42C}"/>
                  </a:ext>
                </a:extLst>
              </p14:cNvPr>
              <p14:cNvContentPartPr/>
              <p14:nvPr/>
            </p14:nvContentPartPr>
            <p14:xfrm>
              <a:off x="1288966" y="6006905"/>
              <a:ext cx="258840" cy="7560"/>
            </p14:xfrm>
          </p:contentPart>
        </mc:Choice>
        <mc:Fallback xmlns="">
          <p:pic>
            <p:nvPicPr>
              <p:cNvPr id="19" name="Ink 18">
                <a:extLst>
                  <a:ext uri="{FF2B5EF4-FFF2-40B4-BE49-F238E27FC236}">
                    <a16:creationId xmlns:a16="http://schemas.microsoft.com/office/drawing/2014/main" id="{68AA2489-678B-E964-26FD-9D5D204DD42C}"/>
                  </a:ext>
                </a:extLst>
              </p:cNvPr>
              <p:cNvPicPr/>
              <p:nvPr/>
            </p:nvPicPr>
            <p:blipFill>
              <a:blip r:embed="rId14"/>
              <a:stretch>
                <a:fillRect/>
              </a:stretch>
            </p:blipFill>
            <p:spPr>
              <a:xfrm>
                <a:off x="1279966" y="5997905"/>
                <a:ext cx="276480" cy="25200"/>
              </a:xfrm>
              <a:prstGeom prst="rect">
                <a:avLst/>
              </a:prstGeom>
            </p:spPr>
          </p:pic>
        </mc:Fallback>
      </mc:AlternateContent>
      <p:grpSp>
        <p:nvGrpSpPr>
          <p:cNvPr id="23" name="Group 22">
            <a:extLst>
              <a:ext uri="{FF2B5EF4-FFF2-40B4-BE49-F238E27FC236}">
                <a16:creationId xmlns:a16="http://schemas.microsoft.com/office/drawing/2014/main" id="{E38EE36B-F6DF-366E-E8C6-84E26934C31B}"/>
              </a:ext>
            </a:extLst>
          </p:cNvPr>
          <p:cNvGrpSpPr/>
          <p:nvPr/>
        </p:nvGrpSpPr>
        <p:grpSpPr>
          <a:xfrm>
            <a:off x="1846606" y="3270185"/>
            <a:ext cx="782280" cy="1270080"/>
            <a:chOff x="1846606" y="3270185"/>
            <a:chExt cx="782280" cy="1270080"/>
          </a:xfrm>
        </p:grpSpPr>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70557307-58F1-4E4F-C349-ACCB33F469CE}"/>
                    </a:ext>
                  </a:extLst>
                </p14:cNvPr>
                <p14:cNvContentPartPr/>
                <p14:nvPr/>
              </p14:nvContentPartPr>
              <p14:xfrm>
                <a:off x="1846606" y="3657185"/>
                <a:ext cx="160560" cy="24840"/>
              </p14:xfrm>
            </p:contentPart>
          </mc:Choice>
          <mc:Fallback xmlns="">
            <p:pic>
              <p:nvPicPr>
                <p:cNvPr id="20" name="Ink 19">
                  <a:extLst>
                    <a:ext uri="{FF2B5EF4-FFF2-40B4-BE49-F238E27FC236}">
                      <a16:creationId xmlns:a16="http://schemas.microsoft.com/office/drawing/2014/main" id="{70557307-58F1-4E4F-C349-ACCB33F469CE}"/>
                    </a:ext>
                  </a:extLst>
                </p:cNvPr>
                <p:cNvPicPr/>
                <p:nvPr/>
              </p:nvPicPr>
              <p:blipFill>
                <a:blip r:embed="rId16"/>
                <a:stretch>
                  <a:fillRect/>
                </a:stretch>
              </p:blipFill>
              <p:spPr>
                <a:xfrm>
                  <a:off x="1837606" y="3648185"/>
                  <a:ext cx="17820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1" name="Ink 20">
                  <a:extLst>
                    <a:ext uri="{FF2B5EF4-FFF2-40B4-BE49-F238E27FC236}">
                      <a16:creationId xmlns:a16="http://schemas.microsoft.com/office/drawing/2014/main" id="{4FE60662-285A-E0CF-15F7-86E9BC88E1D0}"/>
                    </a:ext>
                  </a:extLst>
                </p14:cNvPr>
                <p14:cNvContentPartPr/>
                <p14:nvPr/>
              </p14:nvContentPartPr>
              <p14:xfrm>
                <a:off x="1881166" y="3780665"/>
                <a:ext cx="207000" cy="7200"/>
              </p14:xfrm>
            </p:contentPart>
          </mc:Choice>
          <mc:Fallback xmlns="">
            <p:pic>
              <p:nvPicPr>
                <p:cNvPr id="21" name="Ink 20">
                  <a:extLst>
                    <a:ext uri="{FF2B5EF4-FFF2-40B4-BE49-F238E27FC236}">
                      <a16:creationId xmlns:a16="http://schemas.microsoft.com/office/drawing/2014/main" id="{4FE60662-285A-E0CF-15F7-86E9BC88E1D0}"/>
                    </a:ext>
                  </a:extLst>
                </p:cNvPr>
                <p:cNvPicPr/>
                <p:nvPr/>
              </p:nvPicPr>
              <p:blipFill>
                <a:blip r:embed="rId18"/>
                <a:stretch>
                  <a:fillRect/>
                </a:stretch>
              </p:blipFill>
              <p:spPr>
                <a:xfrm>
                  <a:off x="1872166" y="3772025"/>
                  <a:ext cx="22464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612781AF-8830-4ECD-7233-F208DD4BD29C}"/>
                    </a:ext>
                  </a:extLst>
                </p14:cNvPr>
                <p14:cNvContentPartPr/>
                <p14:nvPr/>
              </p14:nvContentPartPr>
              <p14:xfrm>
                <a:off x="2109766" y="3270185"/>
                <a:ext cx="519120" cy="1270080"/>
              </p14:xfrm>
            </p:contentPart>
          </mc:Choice>
          <mc:Fallback xmlns="">
            <p:pic>
              <p:nvPicPr>
                <p:cNvPr id="22" name="Ink 21">
                  <a:extLst>
                    <a:ext uri="{FF2B5EF4-FFF2-40B4-BE49-F238E27FC236}">
                      <a16:creationId xmlns:a16="http://schemas.microsoft.com/office/drawing/2014/main" id="{612781AF-8830-4ECD-7233-F208DD4BD29C}"/>
                    </a:ext>
                  </a:extLst>
                </p:cNvPr>
                <p:cNvPicPr/>
                <p:nvPr/>
              </p:nvPicPr>
              <p:blipFill>
                <a:blip r:embed="rId20"/>
                <a:stretch>
                  <a:fillRect/>
                </a:stretch>
              </p:blipFill>
              <p:spPr>
                <a:xfrm>
                  <a:off x="2100766" y="3261545"/>
                  <a:ext cx="536760" cy="1287720"/>
                </a:xfrm>
                <a:prstGeom prst="rect">
                  <a:avLst/>
                </a:prstGeom>
              </p:spPr>
            </p:pic>
          </mc:Fallback>
        </mc:AlternateContent>
      </p:grpSp>
    </p:spTree>
    <p:extLst>
      <p:ext uri="{BB962C8B-B14F-4D97-AF65-F5344CB8AC3E}">
        <p14:creationId xmlns:p14="http://schemas.microsoft.com/office/powerpoint/2010/main" val="2396268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3143-45E9-2FC4-B88D-FB234C54CA71}"/>
              </a:ext>
            </a:extLst>
          </p:cNvPr>
          <p:cNvSpPr>
            <a:spLocks noGrp="1"/>
          </p:cNvSpPr>
          <p:nvPr>
            <p:ph type="title"/>
          </p:nvPr>
        </p:nvSpPr>
        <p:spPr/>
        <p:txBody>
          <a:bodyPr/>
          <a:lstStyle/>
          <a:p>
            <a:r>
              <a:rPr lang="en-US" dirty="0"/>
              <a:t>Intersection over Union (</a:t>
            </a:r>
            <a:r>
              <a:rPr lang="en-US" dirty="0" err="1"/>
              <a:t>IoU</a:t>
            </a:r>
            <a:r>
              <a:rPr lang="en-US" dirty="0"/>
              <a:t>) </a:t>
            </a:r>
          </a:p>
        </p:txBody>
      </p:sp>
      <p:sp>
        <p:nvSpPr>
          <p:cNvPr id="4" name="Content Placeholder 3">
            <a:extLst>
              <a:ext uri="{FF2B5EF4-FFF2-40B4-BE49-F238E27FC236}">
                <a16:creationId xmlns:a16="http://schemas.microsoft.com/office/drawing/2014/main" id="{9BCEA258-5272-66E0-0F3D-76F9D287F4AB}"/>
              </a:ext>
            </a:extLst>
          </p:cNvPr>
          <p:cNvSpPr>
            <a:spLocks noGrp="1"/>
          </p:cNvSpPr>
          <p:nvPr>
            <p:ph sz="half" idx="2"/>
          </p:nvPr>
        </p:nvSpPr>
        <p:spPr/>
        <p:txBody>
          <a:bodyPr/>
          <a:lstStyle/>
          <a:p>
            <a:endParaRPr lang="en-US" dirty="0"/>
          </a:p>
        </p:txBody>
      </p:sp>
      <p:sp>
        <p:nvSpPr>
          <p:cNvPr id="12" name="Content Placeholder 11">
            <a:extLst>
              <a:ext uri="{FF2B5EF4-FFF2-40B4-BE49-F238E27FC236}">
                <a16:creationId xmlns:a16="http://schemas.microsoft.com/office/drawing/2014/main" id="{E92FB406-375D-FB41-B538-A94BD448522F}"/>
              </a:ext>
            </a:extLst>
          </p:cNvPr>
          <p:cNvSpPr>
            <a:spLocks noGrp="1"/>
          </p:cNvSpPr>
          <p:nvPr>
            <p:ph sz="half" idx="1"/>
          </p:nvPr>
        </p:nvSpPr>
        <p:spPr/>
        <p:txBody>
          <a:bodyPr/>
          <a:lstStyle/>
          <a:p>
            <a:r>
              <a:rPr lang="en-US" dirty="0"/>
              <a:t>The number near to 1 is better.</a:t>
            </a:r>
          </a:p>
          <a:p>
            <a:r>
              <a:rPr lang="en-US" dirty="0"/>
              <a:t>Non-maximal suppression  </a:t>
            </a:r>
          </a:p>
        </p:txBody>
      </p:sp>
      <p:pic>
        <p:nvPicPr>
          <p:cNvPr id="14" name="Picture 13">
            <a:extLst>
              <a:ext uri="{FF2B5EF4-FFF2-40B4-BE49-F238E27FC236}">
                <a16:creationId xmlns:a16="http://schemas.microsoft.com/office/drawing/2014/main" id="{FFAE3CCC-80EC-23EA-5CC3-251166373FEC}"/>
              </a:ext>
            </a:extLst>
          </p:cNvPr>
          <p:cNvPicPr>
            <a:picLocks noChangeAspect="1"/>
          </p:cNvPicPr>
          <p:nvPr/>
        </p:nvPicPr>
        <p:blipFill>
          <a:blip r:embed="rId2"/>
          <a:stretch>
            <a:fillRect/>
          </a:stretch>
        </p:blipFill>
        <p:spPr>
          <a:xfrm>
            <a:off x="1474246" y="4351224"/>
            <a:ext cx="9879554" cy="2199599"/>
          </a:xfrm>
          <a:prstGeom prst="rect">
            <a:avLst/>
          </a:prstGeom>
        </p:spPr>
      </p:pic>
      <p:pic>
        <p:nvPicPr>
          <p:cNvPr id="18" name="Picture 17">
            <a:extLst>
              <a:ext uri="{FF2B5EF4-FFF2-40B4-BE49-F238E27FC236}">
                <a16:creationId xmlns:a16="http://schemas.microsoft.com/office/drawing/2014/main" id="{FD7138E7-AEF0-D22C-5D55-B492F498CF7B}"/>
              </a:ext>
            </a:extLst>
          </p:cNvPr>
          <p:cNvPicPr>
            <a:picLocks noChangeAspect="1"/>
          </p:cNvPicPr>
          <p:nvPr/>
        </p:nvPicPr>
        <p:blipFill>
          <a:blip r:embed="rId3"/>
          <a:stretch>
            <a:fillRect/>
          </a:stretch>
        </p:blipFill>
        <p:spPr>
          <a:xfrm>
            <a:off x="6991858" y="1726521"/>
            <a:ext cx="4514342" cy="2588870"/>
          </a:xfrm>
          <a:prstGeom prst="rect">
            <a:avLst/>
          </a:prstGeom>
        </p:spPr>
      </p:pic>
    </p:spTree>
    <p:extLst>
      <p:ext uri="{BB962C8B-B14F-4D97-AF65-F5344CB8AC3E}">
        <p14:creationId xmlns:p14="http://schemas.microsoft.com/office/powerpoint/2010/main" val="2250849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2229</TotalTime>
  <Words>1667</Words>
  <Application>Microsoft Office PowerPoint</Application>
  <PresentationFormat>Widescreen</PresentationFormat>
  <Paragraphs>202</Paragraphs>
  <Slides>28</Slides>
  <Notes>17</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__Source_Sans_3_4cbbeb</vt:lpstr>
      <vt:lpstr>Arial</vt:lpstr>
      <vt:lpstr>Calibri</vt:lpstr>
      <vt:lpstr>Calibri Light</vt:lpstr>
      <vt:lpstr>Google Sans</vt:lpstr>
      <vt:lpstr>guardian-text-oreilly</vt:lpstr>
      <vt:lpstr>Roboto</vt:lpstr>
      <vt:lpstr>sohne</vt:lpstr>
      <vt:lpstr>source-serif-pro</vt:lpstr>
      <vt:lpstr>Office Theme</vt:lpstr>
      <vt:lpstr>YOLO: You Only Look Once  Unified, Real-time Object Detection</vt:lpstr>
      <vt:lpstr>Related Framework</vt:lpstr>
      <vt:lpstr>What is YOLO?</vt:lpstr>
      <vt:lpstr>Context</vt:lpstr>
      <vt:lpstr>Classification vs Localization vs Detection </vt:lpstr>
      <vt:lpstr>How does it work ?</vt:lpstr>
      <vt:lpstr>Bounding box </vt:lpstr>
      <vt:lpstr>How does the matrix look like?</vt:lpstr>
      <vt:lpstr>Intersection over Union (IoU) </vt:lpstr>
      <vt:lpstr>Loss </vt:lpstr>
      <vt:lpstr>What's happening in actual image ?</vt:lpstr>
      <vt:lpstr>The Architecture</vt:lpstr>
      <vt:lpstr>Data set </vt:lpstr>
      <vt:lpstr>Comparison with  pascal voc 2007</vt:lpstr>
      <vt:lpstr>PowerPoint Presentation</vt:lpstr>
      <vt:lpstr>PowerPoint Presentation</vt:lpstr>
      <vt:lpstr>Social impact </vt:lpstr>
      <vt:lpstr>Any Question ?</vt:lpstr>
      <vt:lpstr>Project:  Comparison Of 3 Different Model For CIFAR100 Dataset </vt:lpstr>
      <vt:lpstr>CIFAR-100 </vt:lpstr>
      <vt:lpstr>Model comparison</vt:lpstr>
      <vt:lpstr>Accuracy </vt:lpstr>
      <vt:lpstr>Model noise </vt:lpstr>
      <vt:lpstr>Novel image</vt:lpstr>
      <vt:lpstr>Novel input is coffee</vt:lpstr>
      <vt:lpstr>Resnet vs VGG16 vs CNN t-SNE Plot </vt:lpstr>
      <vt:lpstr>Future Work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YOLO (You Only Look Once) A Unified, Real-time Object Detection</dc:title>
  <dc:creator>DHRUV Jain</dc:creator>
  <cp:lastModifiedBy>DHRUV Jain</cp:lastModifiedBy>
  <cp:revision>96</cp:revision>
  <dcterms:created xsi:type="dcterms:W3CDTF">2023-12-10T05:39:29Z</dcterms:created>
  <dcterms:modified xsi:type="dcterms:W3CDTF">2023-12-15T15:58:55Z</dcterms:modified>
</cp:coreProperties>
</file>