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269" r:id="rId3"/>
    <p:sldId id="259" r:id="rId4"/>
    <p:sldId id="270" r:id="rId5"/>
    <p:sldId id="272" r:id="rId6"/>
    <p:sldId id="273" r:id="rId7"/>
    <p:sldId id="258" r:id="rId8"/>
    <p:sldId id="275" r:id="rId9"/>
    <p:sldId id="276" r:id="rId10"/>
    <p:sldId id="262" r:id="rId11"/>
    <p:sldId id="263" r:id="rId12"/>
    <p:sldId id="274" r:id="rId13"/>
    <p:sldId id="278" r:id="rId14"/>
    <p:sldId id="277" r:id="rId15"/>
    <p:sldId id="280"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9" d="100"/>
          <a:sy n="89" d="100"/>
        </p:scale>
        <p:origin x="466"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3/11/2021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3/11/2021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smtClean="0"/>
              <a:t>Click to edit Master title style</a:t>
            </a:r>
            <a:endParaRPr dirty="0"/>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3/11/2021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3/11/2021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3/11/2021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3/11/2021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dirty="0"/>
              <a:t>Add a footer</a:t>
            </a:r>
          </a:p>
        </p:txBody>
      </p:sp>
      <p:sp>
        <p:nvSpPr>
          <p:cNvPr id="4" name="Date Placeholder 3"/>
          <p:cNvSpPr>
            <a:spLocks noGrp="1"/>
          </p:cNvSpPr>
          <p:nvPr>
            <p:ph type="dt" sz="half" idx="10"/>
          </p:nvPr>
        </p:nvSpPr>
        <p:spPr>
          <a:xfrm>
            <a:off x="8609012" y="6327648"/>
            <a:ext cx="1320059" cy="273049"/>
          </a:xfrm>
        </p:spPr>
        <p:txBody>
          <a:bodyPr/>
          <a:lstStyle/>
          <a:p>
            <a:fld id="{83829175-527E-46A3-863C-1BB1F163B849}" type="datetimeFigureOut">
              <a:rPr lang="en-US" smtClean="0"/>
              <a:t>3/11/2021</a:t>
            </a:fld>
            <a:endParaRPr lang="en-US" dirty="0"/>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3/11/2021</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3/11/2021</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3/11/2021</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3/11/2021</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3/11/2021</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smtClean="0"/>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dirty="0"/>
              <a:t>Add a footer</a:t>
            </a:r>
          </a:p>
        </p:txBody>
      </p:sp>
      <p:sp>
        <p:nvSpPr>
          <p:cNvPr id="6" name="Date Placeholder 7"/>
          <p:cNvSpPr>
            <a:spLocks noGrp="1"/>
          </p:cNvSpPr>
          <p:nvPr>
            <p:ph type="dt" sz="half" idx="10"/>
          </p:nvPr>
        </p:nvSpPr>
        <p:spPr>
          <a:xfrm>
            <a:off x="8609012" y="6324600"/>
            <a:ext cx="1320059" cy="273049"/>
          </a:xfrm>
        </p:spPr>
        <p:txBody>
          <a:bodyPr/>
          <a:lstStyle/>
          <a:p>
            <a:fld id="{83829175-527E-46A3-863C-1BB1F163B849}" type="datetimeFigureOut">
              <a:rPr lang="en-US" smtClean="0"/>
              <a:pPr/>
              <a:t>3/11/2021</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3/11/2021</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hyperlink" Target="https://www.python.org/" TargetMode="External"/><Relationship Id="rId3" Type="http://schemas.openxmlformats.org/officeDocument/2006/relationships/hyperlink" Target="https://www.edureka.co/community/20945/python-code-to-retrieve-data-from-device-to-ibm-bluemix" TargetMode="External"/><Relationship Id="rId7" Type="http://schemas.openxmlformats.org/officeDocument/2006/relationships/hyperlink" Target="https://nodered.org/" TargetMode="External"/><Relationship Id="rId2" Type="http://schemas.openxmlformats.org/officeDocument/2006/relationships/hyperlink" Target="https://smartbridge.teachable.com/" TargetMode="External"/><Relationship Id="rId1" Type="http://schemas.openxmlformats.org/officeDocument/2006/relationships/slideLayout" Target="../slideLayouts/slideLayout2.xml"/><Relationship Id="rId6" Type="http://schemas.openxmlformats.org/officeDocument/2006/relationships/hyperlink" Target="https://appinventor.mit.edu/" TargetMode="External"/><Relationship Id="rId5" Type="http://schemas.openxmlformats.org/officeDocument/2006/relationships/hyperlink" Target="https://www.ibm.com/in-en/cloud" TargetMode="External"/><Relationship Id="rId4" Type="http://schemas.openxmlformats.org/officeDocument/2006/relationships/hyperlink" Target="http://watson-iot-sensor-simulator.mybluemix.ne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info@smartbridg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2564904"/>
            <a:ext cx="9144000" cy="3505200"/>
          </a:xfrm>
        </p:spPr>
        <p:txBody>
          <a:bodyPr/>
          <a:lstStyle/>
          <a:p>
            <a:r>
              <a:rPr lang="en-US" dirty="0"/>
              <a:t>IOT Analytics In Health Monitoring (Iot+Analytics)</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Details</a:t>
            </a:r>
            <a:endParaRPr lang="en-US" dirty="0"/>
          </a:p>
        </p:txBody>
      </p:sp>
      <p:sp>
        <p:nvSpPr>
          <p:cNvPr id="4" name="Text Placeholder 3"/>
          <p:cNvSpPr>
            <a:spLocks noGrp="1"/>
          </p:cNvSpPr>
          <p:nvPr>
            <p:ph type="body" idx="1"/>
          </p:nvPr>
        </p:nvSpPr>
        <p:spPr/>
        <p:txBody>
          <a:bodyPr/>
          <a:lstStyle/>
          <a:p>
            <a:r>
              <a:rPr lang="en-US" dirty="0" smtClean="0"/>
              <a:t>ESP8266</a:t>
            </a:r>
            <a:endParaRPr lang="en-IN" dirty="0"/>
          </a:p>
        </p:txBody>
      </p:sp>
      <p:sp>
        <p:nvSpPr>
          <p:cNvPr id="5" name="Content Placeholder 4"/>
          <p:cNvSpPr>
            <a:spLocks noGrp="1"/>
          </p:cNvSpPr>
          <p:nvPr>
            <p:ph sz="half" idx="2"/>
          </p:nvPr>
        </p:nvSpPr>
        <p:spPr>
          <a:xfrm>
            <a:off x="1665276" y="3957489"/>
            <a:ext cx="3445024" cy="1870720"/>
          </a:xfrm>
        </p:spPr>
        <p:txBody>
          <a:bodyPr/>
          <a:lstStyle/>
          <a:p>
            <a:pPr marL="223838" lvl="1">
              <a:spcBef>
                <a:spcPts val="1800"/>
              </a:spcBef>
              <a:buFont typeface="Arial" pitchFamily="34" charset="0"/>
              <a:buChar char="•"/>
            </a:pPr>
            <a:r>
              <a:rPr lang="en-US" sz="1600" dirty="0"/>
              <a:t>The Wireless Device which are connected to all device and send the data to IBM Cloud through the This Device</a:t>
            </a:r>
            <a:r>
              <a:rPr lang="en-US" sz="1600" dirty="0" smtClean="0"/>
              <a:t>.</a:t>
            </a:r>
            <a:endParaRPr lang="en-IN" sz="1600" dirty="0"/>
          </a:p>
        </p:txBody>
      </p:sp>
      <p:sp>
        <p:nvSpPr>
          <p:cNvPr id="6" name="Text Placeholder 5"/>
          <p:cNvSpPr>
            <a:spLocks noGrp="1"/>
          </p:cNvSpPr>
          <p:nvPr>
            <p:ph type="body" sz="quarter" idx="3"/>
          </p:nvPr>
        </p:nvSpPr>
        <p:spPr>
          <a:xfrm>
            <a:off x="6166420" y="1676400"/>
            <a:ext cx="4645152" cy="762000"/>
          </a:xfrm>
        </p:spPr>
        <p:txBody>
          <a:bodyPr/>
          <a:lstStyle/>
          <a:p>
            <a:r>
              <a:rPr lang="en-US" dirty="0" smtClean="0"/>
              <a:t>HC-05</a:t>
            </a:r>
            <a:endParaRPr lang="en-IN"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9214" y="2350344"/>
            <a:ext cx="2857148" cy="1607145"/>
          </a:xfrm>
          <a:prstGeom prst="rect">
            <a:avLst/>
          </a:prstGeom>
        </p:spPr>
      </p:pic>
      <p:pic>
        <p:nvPicPr>
          <p:cNvPr id="12" name="Content Placeholder 5"/>
          <p:cNvPicPr>
            <a:picLocks noChangeAspect="1"/>
          </p:cNvPicPr>
          <p:nvPr/>
        </p:nvPicPr>
        <p:blipFill rotWithShape="1">
          <a:blip r:embed="rId3">
            <a:extLst>
              <a:ext uri="{28A0092B-C50C-407E-A947-70E740481C1C}">
                <a14:useLocalDpi xmlns:a14="http://schemas.microsoft.com/office/drawing/2010/main" val="0"/>
              </a:ext>
            </a:extLst>
          </a:blip>
          <a:srcRect b="11111"/>
          <a:stretch/>
        </p:blipFill>
        <p:spPr>
          <a:xfrm>
            <a:off x="7552892" y="2350344"/>
            <a:ext cx="1872208" cy="1664188"/>
          </a:xfrm>
          <a:prstGeom prst="rect">
            <a:avLst/>
          </a:prstGeom>
        </p:spPr>
      </p:pic>
      <p:sp>
        <p:nvSpPr>
          <p:cNvPr id="7" name="Content Placeholder 6"/>
          <p:cNvSpPr>
            <a:spLocks noGrp="1"/>
          </p:cNvSpPr>
          <p:nvPr>
            <p:ph sz="quarter" idx="4"/>
          </p:nvPr>
        </p:nvSpPr>
        <p:spPr>
          <a:xfrm>
            <a:off x="6616216" y="4044516"/>
            <a:ext cx="3745560" cy="1410072"/>
          </a:xfrm>
        </p:spPr>
        <p:txBody>
          <a:bodyPr/>
          <a:lstStyle/>
          <a:p>
            <a:pPr marL="223838" lvl="1">
              <a:spcBef>
                <a:spcPts val="1800"/>
              </a:spcBef>
              <a:buFont typeface="Arial" pitchFamily="34" charset="0"/>
              <a:buChar char="•"/>
            </a:pPr>
            <a:r>
              <a:rPr lang="en-US" sz="1600" dirty="0"/>
              <a:t>This Device was fix in the wearable device which are mainly Bluetooth device which are connected with the mobile through Bluetooth.</a:t>
            </a:r>
            <a:endParaRPr lang="en-IN" sz="1600" dirty="0"/>
          </a:p>
          <a:p>
            <a:endParaRPr lang="en-IN" dirty="0"/>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0520" y="2325196"/>
            <a:ext cx="1835735" cy="1835735"/>
          </a:xfrm>
          <a:prstGeom prst="rect">
            <a:avLst/>
          </a:prstGeom>
        </p:spPr>
      </p:pic>
      <p:sp>
        <p:nvSpPr>
          <p:cNvPr id="2" name="Title 1"/>
          <p:cNvSpPr>
            <a:spLocks noGrp="1"/>
          </p:cNvSpPr>
          <p:nvPr>
            <p:ph type="title"/>
          </p:nvPr>
        </p:nvSpPr>
        <p:spPr>
          <a:xfrm>
            <a:off x="1065212" y="707454"/>
            <a:ext cx="9601200" cy="1143000"/>
          </a:xfrm>
        </p:spPr>
        <p:txBody>
          <a:bodyPr/>
          <a:lstStyle/>
          <a:p>
            <a:r>
              <a:rPr lang="en-US" dirty="0" smtClean="0"/>
              <a:t>Sensor Details</a:t>
            </a:r>
            <a:endParaRPr lang="en-IN" dirty="0"/>
          </a:p>
        </p:txBody>
      </p:sp>
      <p:sp>
        <p:nvSpPr>
          <p:cNvPr id="3" name="Text Placeholder 2"/>
          <p:cNvSpPr>
            <a:spLocks noGrp="1"/>
          </p:cNvSpPr>
          <p:nvPr>
            <p:ph type="body" idx="1"/>
          </p:nvPr>
        </p:nvSpPr>
        <p:spPr/>
        <p:txBody>
          <a:bodyPr/>
          <a:lstStyle/>
          <a:p>
            <a:r>
              <a:rPr lang="en-IN" dirty="0"/>
              <a:t>MAX30205</a:t>
            </a:r>
          </a:p>
        </p:txBody>
      </p:sp>
      <p:sp>
        <p:nvSpPr>
          <p:cNvPr id="4" name="Content Placeholder 3"/>
          <p:cNvSpPr>
            <a:spLocks noGrp="1"/>
          </p:cNvSpPr>
          <p:nvPr>
            <p:ph sz="half" idx="2"/>
          </p:nvPr>
        </p:nvSpPr>
        <p:spPr>
          <a:xfrm>
            <a:off x="1377244" y="4005064"/>
            <a:ext cx="4021088" cy="1338064"/>
          </a:xfrm>
        </p:spPr>
        <p:txBody>
          <a:bodyPr/>
          <a:lstStyle/>
          <a:p>
            <a:pPr marL="223838" lvl="1">
              <a:spcBef>
                <a:spcPts val="1800"/>
              </a:spcBef>
              <a:buFont typeface="Arial" pitchFamily="34" charset="0"/>
              <a:buChar char="•"/>
            </a:pPr>
            <a:r>
              <a:rPr lang="en-US" sz="1600" dirty="0"/>
              <a:t>This Sensor Use to sense the temperature of the human body which are fix in Wearable device and send the data through the mobile application.</a:t>
            </a:r>
            <a:endParaRPr lang="en-IN" sz="1600" dirty="0"/>
          </a:p>
          <a:p>
            <a:endParaRPr lang="en-IN" dirty="0"/>
          </a:p>
        </p:txBody>
      </p:sp>
      <p:sp>
        <p:nvSpPr>
          <p:cNvPr id="5" name="Text Placeholder 4"/>
          <p:cNvSpPr>
            <a:spLocks noGrp="1"/>
          </p:cNvSpPr>
          <p:nvPr>
            <p:ph type="body" sz="quarter" idx="3"/>
          </p:nvPr>
        </p:nvSpPr>
        <p:spPr>
          <a:xfrm>
            <a:off x="6363044" y="1850454"/>
            <a:ext cx="4645152" cy="762000"/>
          </a:xfrm>
        </p:spPr>
        <p:txBody>
          <a:bodyPr/>
          <a:lstStyle/>
          <a:p>
            <a:r>
              <a:rPr lang="en-US" dirty="0"/>
              <a:t>Pulse </a:t>
            </a:r>
            <a:r>
              <a:rPr lang="en-US" dirty="0" smtClean="0"/>
              <a:t>Sensor</a:t>
            </a:r>
            <a:endParaRPr lang="en-US" dirty="0"/>
          </a:p>
        </p:txBody>
      </p:sp>
      <p:sp>
        <p:nvSpPr>
          <p:cNvPr id="6" name="Content Placeholder 5"/>
          <p:cNvSpPr>
            <a:spLocks noGrp="1"/>
          </p:cNvSpPr>
          <p:nvPr>
            <p:ph sz="quarter" idx="4"/>
          </p:nvPr>
        </p:nvSpPr>
        <p:spPr>
          <a:xfrm>
            <a:off x="6363044" y="4005064"/>
            <a:ext cx="3961584" cy="1224136"/>
          </a:xfrm>
        </p:spPr>
        <p:txBody>
          <a:bodyPr/>
          <a:lstStyle/>
          <a:p>
            <a:pPr marL="223838" lvl="1">
              <a:spcBef>
                <a:spcPts val="1800"/>
              </a:spcBef>
              <a:buFont typeface="Arial" pitchFamily="34" charset="0"/>
              <a:buChar char="•"/>
            </a:pPr>
            <a:r>
              <a:rPr lang="en-US" sz="1600" dirty="0"/>
              <a:t>This Device is Connected to the NodeMCU and measure the data of the body and the send the data to mobile application</a:t>
            </a:r>
            <a:r>
              <a:rPr lang="en-US" sz="1600" dirty="0" smtClean="0"/>
              <a:t>.</a:t>
            </a:r>
            <a:endParaRPr lang="en-US" sz="1600" dirty="0"/>
          </a:p>
        </p:txBody>
      </p:sp>
      <p:pic>
        <p:nvPicPr>
          <p:cNvPr id="7" name="Picture 2" descr="MAX30205 Human Body Temperature Sensor - Maxim | Mo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972" y="2420888"/>
            <a:ext cx="2006812" cy="145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61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53961" y="1828800"/>
            <a:ext cx="7223703" cy="4191000"/>
          </a:xfrm>
        </p:spPr>
      </p:pic>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2444" y="1830849"/>
            <a:ext cx="1944216" cy="433679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2696" y="1830849"/>
            <a:ext cx="2001596" cy="4336791"/>
          </a:xfrm>
          <a:prstGeom prst="rect">
            <a:avLst/>
          </a:prstGeom>
        </p:spPr>
      </p:pic>
      <p:sp>
        <p:nvSpPr>
          <p:cNvPr id="2" name="Title 1"/>
          <p:cNvSpPr>
            <a:spLocks noGrp="1"/>
          </p:cNvSpPr>
          <p:nvPr>
            <p:ph type="title"/>
          </p:nvPr>
        </p:nvSpPr>
        <p:spPr/>
        <p:txBody>
          <a:bodyPr/>
          <a:lstStyle/>
          <a:p>
            <a:r>
              <a:rPr lang="en-US" dirty="0" smtClean="0"/>
              <a:t>Proof of Context</a:t>
            </a:r>
            <a:endParaRPr lang="en-IN"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044" y="1676399"/>
            <a:ext cx="2376264" cy="45774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564" y="1711627"/>
            <a:ext cx="2357976" cy="4542207"/>
          </a:xfrm>
          <a:prstGeom prst="rect">
            <a:avLst/>
          </a:prstGeom>
        </p:spPr>
      </p:pic>
    </p:spTree>
    <p:extLst>
      <p:ext uri="{BB962C8B-B14F-4D97-AF65-F5344CB8AC3E}">
        <p14:creationId xmlns:p14="http://schemas.microsoft.com/office/powerpoint/2010/main" val="382010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IN" dirty="0" smtClean="0">
                <a:hlinkClick r:id="rId2"/>
              </a:rPr>
              <a:t>https</a:t>
            </a:r>
            <a:r>
              <a:rPr lang="en-IN" dirty="0">
                <a:hlinkClick r:id="rId2"/>
              </a:rPr>
              <a:t>://smartbridge.teachable.com</a:t>
            </a:r>
            <a:r>
              <a:rPr lang="en-IN" dirty="0" smtClean="0">
                <a:hlinkClick r:id="rId2"/>
              </a:rPr>
              <a:t>/</a:t>
            </a:r>
            <a:endParaRPr lang="en-IN" dirty="0"/>
          </a:p>
          <a:p>
            <a:pPr lvl="1">
              <a:buFont typeface="Arial" panose="020B0604020202020204" pitchFamily="34" charset="0"/>
              <a:buChar char="•"/>
            </a:pPr>
            <a:r>
              <a:rPr lang="en-IN" dirty="0">
                <a:hlinkClick r:id="rId3"/>
              </a:rPr>
              <a:t>https://</a:t>
            </a:r>
            <a:r>
              <a:rPr lang="en-IN" dirty="0" smtClean="0">
                <a:hlinkClick r:id="rId3"/>
              </a:rPr>
              <a:t>www.edureka.co/community/20945/python-code-to-retrieve-data-from-device-to-ibm-bluemix</a:t>
            </a:r>
            <a:endParaRPr lang="en-IN" dirty="0"/>
          </a:p>
          <a:p>
            <a:pPr lvl="1">
              <a:buFont typeface="Arial" panose="020B0604020202020204" pitchFamily="34" charset="0"/>
              <a:buChar char="•"/>
            </a:pPr>
            <a:r>
              <a:rPr lang="en-IN" dirty="0">
                <a:hlinkClick r:id="rId4"/>
              </a:rPr>
              <a:t>http://watson-iot-sensor-simulator.mybluemix.net</a:t>
            </a:r>
            <a:r>
              <a:rPr lang="en-IN" dirty="0" smtClean="0">
                <a:hlinkClick r:id="rId4"/>
              </a:rPr>
              <a:t>/</a:t>
            </a:r>
            <a:endParaRPr lang="en-IN" dirty="0"/>
          </a:p>
          <a:p>
            <a:pPr lvl="1">
              <a:buFont typeface="Arial" panose="020B0604020202020204" pitchFamily="34" charset="0"/>
              <a:buChar char="•"/>
            </a:pPr>
            <a:r>
              <a:rPr lang="en-IN" dirty="0">
                <a:hlinkClick r:id="rId5"/>
              </a:rPr>
              <a:t>https://</a:t>
            </a:r>
            <a:r>
              <a:rPr lang="en-IN" dirty="0" smtClean="0">
                <a:hlinkClick r:id="rId5"/>
              </a:rPr>
              <a:t>www.ibm.com/in-en/cloud</a:t>
            </a:r>
            <a:endParaRPr lang="en-IN" dirty="0"/>
          </a:p>
          <a:p>
            <a:pPr lvl="1">
              <a:buFont typeface="Arial" panose="020B0604020202020204" pitchFamily="34" charset="0"/>
              <a:buChar char="•"/>
            </a:pPr>
            <a:r>
              <a:rPr lang="en-IN" dirty="0">
                <a:hlinkClick r:id="rId6"/>
              </a:rPr>
              <a:t>https://appinventor.mit.edu</a:t>
            </a:r>
            <a:r>
              <a:rPr lang="en-IN" dirty="0" smtClean="0">
                <a:hlinkClick r:id="rId6"/>
              </a:rPr>
              <a:t>/</a:t>
            </a:r>
            <a:endParaRPr lang="en-IN" dirty="0"/>
          </a:p>
          <a:p>
            <a:pPr lvl="1">
              <a:buFont typeface="Arial" panose="020B0604020202020204" pitchFamily="34" charset="0"/>
              <a:buChar char="•"/>
            </a:pPr>
            <a:r>
              <a:rPr lang="en-IN" dirty="0">
                <a:hlinkClick r:id="rId7"/>
              </a:rPr>
              <a:t>https://</a:t>
            </a:r>
            <a:r>
              <a:rPr lang="en-IN" dirty="0" smtClean="0">
                <a:hlinkClick r:id="rId7"/>
              </a:rPr>
              <a:t>nodered.org/</a:t>
            </a:r>
            <a:endParaRPr lang="en-IN" dirty="0" smtClean="0"/>
          </a:p>
          <a:p>
            <a:pPr lvl="1">
              <a:buFont typeface="Arial" panose="020B0604020202020204" pitchFamily="34" charset="0"/>
              <a:buChar char="•"/>
            </a:pPr>
            <a:r>
              <a:rPr lang="en-IN" sz="1800" dirty="0" smtClean="0">
                <a:hlinkClick r:id="rId8"/>
              </a:rPr>
              <a:t>https</a:t>
            </a:r>
            <a:r>
              <a:rPr lang="en-IN" sz="1800" dirty="0">
                <a:hlinkClick r:id="rId8"/>
              </a:rPr>
              <a:t>://www.python.org</a:t>
            </a:r>
            <a:r>
              <a:rPr lang="en-IN" sz="1800" dirty="0" smtClean="0">
                <a:hlinkClick r:id="rId8"/>
              </a:rPr>
              <a:t>/</a:t>
            </a:r>
            <a:endParaRPr lang="en-IN" sz="1800" dirty="0" smtClean="0"/>
          </a:p>
        </p:txBody>
      </p:sp>
    </p:spTree>
    <p:extLst>
      <p:ext uri="{BB962C8B-B14F-4D97-AF65-F5344CB8AC3E}">
        <p14:creationId xmlns:p14="http://schemas.microsoft.com/office/powerpoint/2010/main" val="977316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18352" t="-15282" r="-21785" b="-13920"/>
          <a:stretch/>
        </p:blipFill>
        <p:spPr>
          <a:xfrm>
            <a:off x="-1" y="0"/>
            <a:ext cx="12388647" cy="6858000"/>
          </a:xfrm>
          <a:pattFill prst="dashVert">
            <a:fgClr>
              <a:schemeClr val="bg2"/>
            </a:fgClr>
            <a:bgClr>
              <a:schemeClr val="bg1"/>
            </a:bgClr>
          </a:pattFill>
        </p:spPr>
      </p:pic>
    </p:spTree>
    <p:extLst>
      <p:ext uri="{BB962C8B-B14F-4D97-AF65-F5344CB8AC3E}">
        <p14:creationId xmlns:p14="http://schemas.microsoft.com/office/powerpoint/2010/main" val="3711918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lvl="0"/>
            <a:r>
              <a:rPr lang="en-US" dirty="0" smtClean="0"/>
              <a:t>Presented By:</a:t>
            </a:r>
          </a:p>
          <a:p>
            <a:pPr lvl="1"/>
            <a:r>
              <a:rPr lang="en-US" dirty="0">
                <a:latin typeface="Cambria" panose="02040503050406030204" pitchFamily="18" charset="0"/>
                <a:ea typeface="Cambria" panose="02040503050406030204" pitchFamily="18" charset="0"/>
                <a:sym typeface="+mn-ea"/>
              </a:rPr>
              <a:t>Jariwala </a:t>
            </a:r>
            <a:r>
              <a:rPr lang="en-US" dirty="0" err="1">
                <a:latin typeface="Cambria" panose="02040503050406030204" pitchFamily="18" charset="0"/>
                <a:ea typeface="Cambria" panose="02040503050406030204" pitchFamily="18" charset="0"/>
                <a:sym typeface="+mn-ea"/>
              </a:rPr>
              <a:t>DhruvKumar</a:t>
            </a:r>
            <a:r>
              <a:rPr lang="en-US" dirty="0">
                <a:latin typeface="Cambria" panose="02040503050406030204" pitchFamily="18" charset="0"/>
                <a:ea typeface="Cambria" panose="02040503050406030204" pitchFamily="18" charset="0"/>
                <a:sym typeface="+mn-ea"/>
              </a:rPr>
              <a:t> </a:t>
            </a:r>
            <a:r>
              <a:rPr lang="en-US" dirty="0" err="1" smtClean="0">
                <a:latin typeface="Cambria" panose="02040503050406030204" pitchFamily="18" charset="0"/>
                <a:ea typeface="Cambria" panose="02040503050406030204" pitchFamily="18" charset="0"/>
                <a:sym typeface="+mn-ea"/>
              </a:rPr>
              <a:t>AjayKumar</a:t>
            </a:r>
            <a:endParaRPr lang="en-US" dirty="0" smtClean="0"/>
          </a:p>
          <a:p>
            <a:pPr lvl="0"/>
            <a:r>
              <a:rPr lang="en-US" dirty="0" smtClean="0"/>
              <a:t>Industry Mentor:</a:t>
            </a:r>
          </a:p>
          <a:p>
            <a:pPr marL="279082" lvl="1" indent="0">
              <a:buNone/>
            </a:pPr>
            <a:r>
              <a:rPr lang="en-US" dirty="0" smtClean="0"/>
              <a:t>Name: </a:t>
            </a:r>
            <a:r>
              <a:rPr lang="en-IN" dirty="0" err="1"/>
              <a:t>Gnaneshwar</a:t>
            </a:r>
            <a:r>
              <a:rPr lang="en-IN" dirty="0"/>
              <a:t> </a:t>
            </a:r>
            <a:r>
              <a:rPr lang="en-IN" dirty="0" err="1" smtClean="0"/>
              <a:t>Bandari</a:t>
            </a:r>
            <a:endParaRPr lang="en-IN" dirty="0" smtClean="0"/>
          </a:p>
          <a:p>
            <a:pPr marL="279082" lvl="1" indent="0">
              <a:buNone/>
            </a:pPr>
            <a:r>
              <a:rPr lang="en-US" dirty="0" smtClean="0"/>
              <a:t>Designation: </a:t>
            </a:r>
            <a:r>
              <a:rPr lang="en-IN" dirty="0"/>
              <a:t>IoT &amp; Robotics </a:t>
            </a:r>
            <a:r>
              <a:rPr lang="en-IN" dirty="0" smtClean="0"/>
              <a:t>Engineer</a:t>
            </a:r>
          </a:p>
          <a:p>
            <a:pPr marL="279082" lvl="1" indent="0">
              <a:buNone/>
            </a:pPr>
            <a:r>
              <a:rPr lang="en-US" dirty="0" smtClean="0"/>
              <a:t>Company Name: </a:t>
            </a:r>
            <a:r>
              <a:rPr lang="en-IN" dirty="0">
                <a:latin typeface="Cambria" panose="02040503050406030204" pitchFamily="18" charset="0"/>
                <a:ea typeface="Cambria" panose="02040503050406030204" pitchFamily="18" charset="0"/>
              </a:rPr>
              <a:t>Smartbridge Education Services Pvt </a:t>
            </a:r>
            <a:r>
              <a:rPr lang="en-IN" dirty="0" smtClean="0">
                <a:latin typeface="Cambria" panose="02040503050406030204" pitchFamily="18" charset="0"/>
                <a:ea typeface="Cambria" panose="02040503050406030204" pitchFamily="18" charset="0"/>
              </a:rPr>
              <a:t>Ltd.</a:t>
            </a:r>
          </a:p>
          <a:p>
            <a:pPr marL="279082" lvl="1" indent="0">
              <a:buNone/>
            </a:pPr>
            <a:r>
              <a:rPr lang="en-US" dirty="0" smtClean="0">
                <a:latin typeface="Cambria" panose="02040503050406030204" pitchFamily="18" charset="0"/>
                <a:ea typeface="Cambria" panose="02040503050406030204" pitchFamily="18" charset="0"/>
              </a:rPr>
              <a:t>Contact Details: </a:t>
            </a:r>
            <a:r>
              <a:rPr lang="en-IN" dirty="0">
                <a:solidFill>
                  <a:srgbClr val="0070C0"/>
                </a:solidFill>
                <a:latin typeface="Cambria" panose="02040503050406030204" pitchFamily="18" charset="0"/>
                <a:ea typeface="Cambria" panose="02040503050406030204" pitchFamily="18" charset="0"/>
                <a:sym typeface="+mn-ea"/>
                <a:hlinkClick r:id="rId2"/>
              </a:rPr>
              <a:t>info@smartbridge</a:t>
            </a:r>
            <a:r>
              <a:rPr lang="en-IN" u="sng" dirty="0">
                <a:solidFill>
                  <a:srgbClr val="0070C0"/>
                </a:solidFill>
                <a:latin typeface="Cambria" panose="02040503050406030204" pitchFamily="18" charset="0"/>
                <a:ea typeface="Cambria" panose="02040503050406030204" pitchFamily="18" charset="0"/>
                <a:hlinkClick r:id="rId2"/>
              </a:rPr>
              <a:t>.</a:t>
            </a:r>
            <a:r>
              <a:rPr lang="en-IN" u="sng" dirty="0">
                <a:latin typeface="Cambria" panose="02040503050406030204" pitchFamily="18" charset="0"/>
                <a:ea typeface="Cambria" panose="02040503050406030204" pitchFamily="18" charset="0"/>
                <a:hlinkClick r:id="rId2"/>
              </a:rPr>
              <a:t>com</a:t>
            </a:r>
            <a:endParaRPr lang="en-US" dirty="0" smtClean="0">
              <a:sym typeface="+mn-ea"/>
            </a:endParaRPr>
          </a:p>
          <a:p>
            <a:pPr marL="279082" lvl="1" indent="0">
              <a:buNone/>
            </a:pPr>
            <a:endParaRPr lang="en-US" dirty="0">
              <a:sym typeface="+mn-ea"/>
            </a:endParaRPr>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Presentation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98053589"/>
              </p:ext>
            </p:extLst>
          </p:nvPr>
        </p:nvGraphicFramePr>
        <p:xfrm>
          <a:off x="1557908" y="1916832"/>
          <a:ext cx="8891917" cy="4133773"/>
        </p:xfrm>
        <a:graphic>
          <a:graphicData uri="http://schemas.openxmlformats.org/drawingml/2006/table">
            <a:tbl>
              <a:tblPr firstRow="1" bandRow="1">
                <a:tableStyleId>{5940675A-B579-460E-94D1-54222C63F5DA}</a:tableStyleId>
              </a:tblPr>
              <a:tblGrid>
                <a:gridCol w="523238"/>
                <a:gridCol w="7077883"/>
                <a:gridCol w="1290796"/>
              </a:tblGrid>
              <a:tr h="455365">
                <a:tc>
                  <a:txBody>
                    <a:bodyPr/>
                    <a:lstStyle/>
                    <a:p>
                      <a:endParaRPr lang="en-IN" dirty="0"/>
                    </a:p>
                  </a:txBody>
                  <a:tcPr/>
                </a:tc>
                <a:tc>
                  <a:txBody>
                    <a:bodyPr/>
                    <a:lstStyle/>
                    <a:p>
                      <a:pPr algn="ctr"/>
                      <a:r>
                        <a:rPr lang="en-IN" dirty="0" smtClean="0"/>
                        <a:t>Title</a:t>
                      </a:r>
                      <a:r>
                        <a:rPr lang="en-IN" baseline="0" dirty="0" smtClean="0"/>
                        <a:t> of topic</a:t>
                      </a:r>
                      <a:endParaRPr lang="en-IN" dirty="0"/>
                    </a:p>
                  </a:txBody>
                  <a:tcPr/>
                </a:tc>
                <a:tc>
                  <a:txBody>
                    <a:bodyPr/>
                    <a:lstStyle/>
                    <a:p>
                      <a:pPr algn="ctr"/>
                      <a:r>
                        <a:rPr lang="en-IN" dirty="0" smtClean="0"/>
                        <a:t>Page No.</a:t>
                      </a:r>
                      <a:endParaRPr lang="en-IN" dirty="0"/>
                    </a:p>
                  </a:txBody>
                  <a:tcPr/>
                </a:tc>
              </a:tr>
              <a:tr h="459801">
                <a:tc>
                  <a:txBody>
                    <a:bodyPr/>
                    <a:lstStyle/>
                    <a:p>
                      <a:pPr marL="342900" indent="-342900">
                        <a:buFont typeface="+mj-lt"/>
                        <a:buAutoNum type="arabicPeriod"/>
                      </a:pPr>
                      <a:r>
                        <a:rPr lang="en-IN" dirty="0" smtClean="0"/>
                        <a:t>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Definition</a:t>
                      </a:r>
                    </a:p>
                  </a:txBody>
                  <a:tcPr/>
                </a:tc>
                <a:tc>
                  <a:txBody>
                    <a:bodyPr/>
                    <a:lstStyle/>
                    <a:p>
                      <a:r>
                        <a:rPr lang="en-IN" dirty="0" smtClean="0"/>
                        <a:t>4</a:t>
                      </a:r>
                      <a:endParaRPr lang="en-IN" dirty="0"/>
                    </a:p>
                  </a:txBody>
                  <a:tcPr/>
                </a:tc>
              </a:tr>
              <a:tr h="459801">
                <a:tc>
                  <a:txBody>
                    <a:bodyPr/>
                    <a:lstStyle/>
                    <a:p>
                      <a:pPr marL="0" indent="0">
                        <a:buFont typeface="+mj-lt"/>
                        <a:buNone/>
                      </a:pPr>
                      <a:r>
                        <a:rPr lang="en-IN" dirty="0" smtClean="0"/>
                        <a:t>2.</a:t>
                      </a:r>
                      <a:r>
                        <a:rPr lang="en-IN" baseline="0" dirty="0" smtClean="0"/>
                        <a:t>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Introduction to Project</a:t>
                      </a:r>
                    </a:p>
                  </a:txBody>
                  <a:tcPr/>
                </a:tc>
                <a:tc>
                  <a:txBody>
                    <a:bodyPr/>
                    <a:lstStyle/>
                    <a:p>
                      <a:r>
                        <a:rPr lang="en-IN" dirty="0" smtClean="0"/>
                        <a:t>5</a:t>
                      </a:r>
                      <a:endParaRPr lang="en-IN" dirty="0"/>
                    </a:p>
                  </a:txBody>
                  <a:tcPr/>
                </a:tc>
              </a:tr>
              <a:tr h="459801">
                <a:tc>
                  <a:txBody>
                    <a:bodyPr/>
                    <a:lstStyle/>
                    <a:p>
                      <a:pPr marL="0" indent="0">
                        <a:buFont typeface="+mj-lt"/>
                        <a:buNone/>
                      </a:pPr>
                      <a:r>
                        <a:rPr lang="en-US"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Block Diagram</a:t>
                      </a:r>
                      <a:endParaRPr lang="en-US" sz="1800" dirty="0" smtClean="0">
                        <a:latin typeface="Cambria" panose="02040503050406030204" pitchFamily="18" charset="0"/>
                        <a:ea typeface="Cambria" panose="02040503050406030204" pitchFamily="18" charset="0"/>
                      </a:endParaRPr>
                    </a:p>
                  </a:txBody>
                  <a:tcPr/>
                </a:tc>
                <a:tc>
                  <a:txBody>
                    <a:bodyPr/>
                    <a:lstStyle/>
                    <a:p>
                      <a:r>
                        <a:rPr lang="en-US" dirty="0" smtClean="0"/>
                        <a:t>6</a:t>
                      </a:r>
                      <a:endParaRPr lang="en-IN" dirty="0"/>
                    </a:p>
                  </a:txBody>
                  <a:tcPr/>
                </a:tc>
              </a:tr>
              <a:tr h="459801">
                <a:tc>
                  <a:txBody>
                    <a:bodyPr/>
                    <a:lstStyle/>
                    <a:p>
                      <a:pPr marL="0" indent="0">
                        <a:buFont typeface="+mj-lt"/>
                        <a:buNone/>
                      </a:pPr>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Cambria" panose="02040503050406030204" pitchFamily="18" charset="0"/>
                          <a:ea typeface="Cambria" panose="02040503050406030204" pitchFamily="18" charset="0"/>
                          <a:sym typeface="+mn-ea"/>
                        </a:rPr>
                        <a:t>Project Objectives</a:t>
                      </a:r>
                    </a:p>
                  </a:txBody>
                  <a:tcPr/>
                </a:tc>
                <a:tc>
                  <a:txBody>
                    <a:bodyPr/>
                    <a:lstStyle/>
                    <a:p>
                      <a:r>
                        <a:rPr lang="en-US" dirty="0" smtClean="0"/>
                        <a:t>7</a:t>
                      </a:r>
                      <a:endParaRPr lang="en-IN" dirty="0"/>
                    </a:p>
                  </a:txBody>
                  <a:tcPr/>
                </a:tc>
              </a:tr>
              <a:tr h="459801">
                <a:tc>
                  <a:txBody>
                    <a:bodyPr/>
                    <a:lstStyle/>
                    <a:p>
                      <a:pPr marL="0" indent="0">
                        <a:buFont typeface="+mj-lt"/>
                        <a:buNone/>
                      </a:pPr>
                      <a:r>
                        <a:rPr lang="en-US"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Cambria" panose="02040503050406030204" pitchFamily="18" charset="0"/>
                          <a:ea typeface="Cambria" panose="02040503050406030204" pitchFamily="18" charset="0"/>
                          <a:sym typeface="+mn-ea"/>
                        </a:rPr>
                        <a:t>Hardware and Software</a:t>
                      </a:r>
                      <a:endParaRPr lang="en-US" sz="1800" dirty="0" smtClean="0">
                        <a:solidFill>
                          <a:schemeClr val="tx1"/>
                        </a:solidFill>
                        <a:latin typeface="Cambria" panose="02040503050406030204" pitchFamily="18" charset="0"/>
                        <a:ea typeface="Cambria" panose="02040503050406030204" pitchFamily="18" charset="0"/>
                        <a:sym typeface="+mn-ea"/>
                      </a:endParaRPr>
                    </a:p>
                  </a:txBody>
                  <a:tcPr/>
                </a:tc>
                <a:tc>
                  <a:txBody>
                    <a:bodyPr/>
                    <a:lstStyle/>
                    <a:p>
                      <a:r>
                        <a:rPr lang="en-US" dirty="0" smtClean="0"/>
                        <a:t>8</a:t>
                      </a:r>
                      <a:endParaRPr lang="en-IN" dirty="0"/>
                    </a:p>
                  </a:txBody>
                  <a:tcPr/>
                </a:tc>
              </a:tr>
              <a:tr h="459801">
                <a:tc>
                  <a:txBody>
                    <a:bodyPr/>
                    <a:lstStyle/>
                    <a:p>
                      <a:pPr marL="0" indent="0">
                        <a:buFont typeface="+mj-lt"/>
                        <a:buNone/>
                      </a:pPr>
                      <a:r>
                        <a:rPr lang="en-US"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Cambria" panose="02040503050406030204" pitchFamily="18" charset="0"/>
                          <a:ea typeface="Cambria" panose="02040503050406030204" pitchFamily="18" charset="0"/>
                          <a:sym typeface="+mn-ea"/>
                        </a:rPr>
                        <a:t>Sensor Details</a:t>
                      </a:r>
                    </a:p>
                  </a:txBody>
                  <a:tcPr/>
                </a:tc>
                <a:tc>
                  <a:txBody>
                    <a:bodyPr/>
                    <a:lstStyle/>
                    <a:p>
                      <a:r>
                        <a:rPr lang="en-US" dirty="0" smtClean="0"/>
                        <a:t>10</a:t>
                      </a:r>
                      <a:endParaRPr lang="en-IN" dirty="0"/>
                    </a:p>
                  </a:txBody>
                  <a:tcPr/>
                </a:tc>
              </a:tr>
              <a:tr h="459801">
                <a:tc>
                  <a:txBody>
                    <a:bodyPr/>
                    <a:lstStyle/>
                    <a:p>
                      <a:pPr marL="0" indent="0">
                        <a:buFont typeface="+mj-lt"/>
                        <a:buNone/>
                      </a:pPr>
                      <a:r>
                        <a:rPr lang="en-US" dirty="0" smtClean="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Cambria" panose="02040503050406030204" pitchFamily="18" charset="0"/>
                          <a:ea typeface="Cambria" panose="02040503050406030204" pitchFamily="18" charset="0"/>
                          <a:sym typeface="+mn-ea"/>
                        </a:rPr>
                        <a:t>Flowchart</a:t>
                      </a:r>
                      <a:endParaRPr lang="en-US" sz="1800" dirty="0" smtClean="0">
                        <a:solidFill>
                          <a:schemeClr val="tx1"/>
                        </a:solidFill>
                        <a:latin typeface="Cambria" panose="02040503050406030204" pitchFamily="18" charset="0"/>
                        <a:ea typeface="Cambria" panose="02040503050406030204" pitchFamily="18" charset="0"/>
                        <a:sym typeface="+mn-ea"/>
                      </a:endParaRPr>
                    </a:p>
                  </a:txBody>
                  <a:tcPr/>
                </a:tc>
                <a:tc>
                  <a:txBody>
                    <a:bodyPr/>
                    <a:lstStyle/>
                    <a:p>
                      <a:r>
                        <a:rPr lang="en-US" dirty="0" smtClean="0"/>
                        <a:t>12</a:t>
                      </a:r>
                      <a:endParaRPr lang="en-IN" dirty="0"/>
                    </a:p>
                  </a:txBody>
                  <a:tcPr/>
                </a:tc>
              </a:tr>
              <a:tr h="459801">
                <a:tc>
                  <a:txBody>
                    <a:bodyPr/>
                    <a:lstStyle/>
                    <a:p>
                      <a:pPr marL="0" indent="0">
                        <a:buFont typeface="+mj-lt"/>
                        <a:buNone/>
                      </a:pPr>
                      <a:r>
                        <a:rPr lang="en-US" u="none" dirty="0" smtClean="0"/>
                        <a:t>8.</a:t>
                      </a:r>
                      <a:endParaRPr lang="en-IN" u="none" dirty="0"/>
                    </a:p>
                  </a:txBody>
                  <a:tcPr/>
                </a:tc>
                <a:tc>
                  <a:txBody>
                    <a:bodyPr/>
                    <a:lstStyle/>
                    <a:p>
                      <a:r>
                        <a:rPr lang="en-US" sz="1800" dirty="0" smtClean="0">
                          <a:latin typeface="Cambria" panose="02040503050406030204" pitchFamily="18" charset="0"/>
                          <a:ea typeface="Cambria" panose="02040503050406030204" pitchFamily="18" charset="0"/>
                        </a:rPr>
                        <a:t>Proof of Context</a:t>
                      </a:r>
                      <a:endParaRPr lang="en-IN" dirty="0"/>
                    </a:p>
                  </a:txBody>
                  <a:tcPr/>
                </a:tc>
                <a:tc>
                  <a:txBody>
                    <a:bodyPr/>
                    <a:lstStyle/>
                    <a:p>
                      <a:r>
                        <a:rPr lang="en-US" dirty="0" smtClean="0"/>
                        <a:t>13</a:t>
                      </a:r>
                      <a:endParaRPr lang="en-IN" dirty="0"/>
                    </a:p>
                  </a:txBody>
                  <a:tcPr/>
                </a:tc>
              </a:tr>
            </a:tbl>
          </a:graphicData>
        </a:graphic>
      </p:graphicFrame>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5" name="Content Placeholder 4"/>
          <p:cNvSpPr>
            <a:spLocks noGrp="1"/>
          </p:cNvSpPr>
          <p:nvPr>
            <p:ph sz="half" idx="1"/>
          </p:nvPr>
        </p:nvSpPr>
        <p:spPr/>
        <p:txBody>
          <a:bodyPr/>
          <a:lstStyle/>
          <a:p>
            <a:r>
              <a:rPr lang="en-US" dirty="0" smtClean="0"/>
              <a:t>Title: IOT Analytics In Health Monitoring (IOT + Analytics)</a:t>
            </a:r>
          </a:p>
          <a:p>
            <a:pPr lvl="1"/>
            <a:r>
              <a:rPr lang="en-US" dirty="0" smtClean="0"/>
              <a:t>Creating System Where the one System where all the IOT Device is connected with one Smart wearable device and send the data direct to the cloud and Monitor on android application.</a:t>
            </a:r>
            <a:endParaRPr lang="en-US" dirty="0"/>
          </a:p>
        </p:txBody>
      </p:sp>
      <p:pic>
        <p:nvPicPr>
          <p:cNvPr id="16" name="Content Placeholder 1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0699" y="2060848"/>
            <a:ext cx="4675713" cy="2917605"/>
          </a:xfrm>
        </p:spPr>
      </p:pic>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Project</a:t>
            </a:r>
            <a:endParaRPr lang="en-US" dirty="0"/>
          </a:p>
        </p:txBody>
      </p:sp>
      <p:sp>
        <p:nvSpPr>
          <p:cNvPr id="6" name="Content Placeholder 5"/>
          <p:cNvSpPr>
            <a:spLocks noGrp="1"/>
          </p:cNvSpPr>
          <p:nvPr>
            <p:ph idx="1"/>
          </p:nvPr>
        </p:nvSpPr>
        <p:spPr/>
        <p:txBody>
          <a:bodyPr>
            <a:normAutofit lnSpcReduction="10000"/>
          </a:bodyPr>
          <a:lstStyle/>
          <a:p>
            <a:pPr fontAlgn="base"/>
            <a:r>
              <a:rPr lang="en-US" dirty="0"/>
              <a:t>The health parameters of the person are monitored regularly by the temperature, pulse, BP sensors attached to the wearable device.</a:t>
            </a:r>
          </a:p>
          <a:p>
            <a:pPr fontAlgn="base"/>
            <a:r>
              <a:rPr lang="en-US" dirty="0"/>
              <a:t>The wearable device is equipped with a Bluetooth module.</a:t>
            </a:r>
          </a:p>
          <a:p>
            <a:pPr fontAlgn="base"/>
            <a:r>
              <a:rPr lang="en-US" dirty="0"/>
              <a:t>The sensor readings are uploaded to the Mobile app using Bluetooth communication.</a:t>
            </a:r>
          </a:p>
          <a:p>
            <a:pPr fontAlgn="base"/>
            <a:r>
              <a:rPr lang="en-US" dirty="0"/>
              <a:t>The person should register along with their name, age, and gender in the Mobile app. The health condition of the person is uploaded to the cloud with their details and stored in the database.</a:t>
            </a:r>
          </a:p>
          <a:p>
            <a:pPr fontAlgn="base"/>
            <a:r>
              <a:rPr lang="en-US" dirty="0"/>
              <a:t>There will be a machine learning model deployed in the cloud that can predict abnormal health diseases by taking the sensor values.</a:t>
            </a:r>
          </a:p>
          <a:p>
            <a:pPr fontAlgn="base"/>
            <a:r>
              <a:rPr lang="en-US" dirty="0"/>
              <a:t>The sensor values from the database are sent to the machine learning model and the person will be notified with the predicted health condition.</a:t>
            </a:r>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0552" y="5706925"/>
            <a:ext cx="1080120" cy="108012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65587" y="6058625"/>
            <a:ext cx="828177" cy="60948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1033" y="5949280"/>
            <a:ext cx="837765" cy="837765"/>
          </a:xfrm>
          <a:prstGeom prst="rect">
            <a:avLst/>
          </a:prstGeom>
        </p:spPr>
      </p:pic>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063" y="1966912"/>
            <a:ext cx="7429500" cy="3914775"/>
          </a:xfrm>
        </p:spPr>
      </p:pic>
    </p:spTree>
    <p:extLst>
      <p:ext uri="{BB962C8B-B14F-4D97-AF65-F5344CB8AC3E}">
        <p14:creationId xmlns:p14="http://schemas.microsoft.com/office/powerpoint/2010/main" val="53397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endParaRPr lang="en-US" dirty="0"/>
          </a:p>
        </p:txBody>
      </p:sp>
      <p:sp>
        <p:nvSpPr>
          <p:cNvPr id="3" name="Text Placeholder 2"/>
          <p:cNvSpPr>
            <a:spLocks noGrp="1"/>
          </p:cNvSpPr>
          <p:nvPr>
            <p:ph idx="1"/>
          </p:nvPr>
        </p:nvSpPr>
        <p:spPr/>
        <p:txBody>
          <a:bodyPr/>
          <a:lstStyle/>
          <a:p>
            <a:pPr lvl="1"/>
            <a:r>
              <a:rPr lang="en-IN" sz="2000" dirty="0"/>
              <a:t>The Aim of the Project is to create the system which have one Smart wearable Device which can scan your Body Temperature, </a:t>
            </a:r>
            <a:r>
              <a:rPr lang="en-IN" sz="2000" dirty="0" smtClean="0"/>
              <a:t>Pulse and BPM which </a:t>
            </a:r>
            <a:r>
              <a:rPr lang="en-IN" sz="2000" dirty="0"/>
              <a:t>are shown on your mobile application</a:t>
            </a:r>
            <a:r>
              <a:rPr lang="en-IN" sz="2000" dirty="0" smtClean="0"/>
              <a:t>.</a:t>
            </a:r>
            <a:endParaRPr lang="en-US" dirty="0"/>
          </a:p>
          <a:p>
            <a:pPr lvl="1"/>
            <a:r>
              <a:rPr lang="en-IN" sz="2000" dirty="0"/>
              <a:t>The health parameters of the person are monitored regularly by the temperature, pulse, BP sensors attached to the wearable device.</a:t>
            </a:r>
          </a:p>
          <a:p>
            <a:pPr lvl="1"/>
            <a:endParaRPr lang="en-IN"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12793">
            <a:off x="6995827" y="2622234"/>
            <a:ext cx="4623198" cy="4201886"/>
          </a:xfrm>
          <a:prstGeom prst="rect">
            <a:avLst/>
          </a:prstGeom>
        </p:spPr>
      </p:pic>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Designing</a:t>
            </a:r>
            <a:endParaRPr lang="en-IN" dirty="0"/>
          </a:p>
        </p:txBody>
      </p:sp>
      <p:sp>
        <p:nvSpPr>
          <p:cNvPr id="4" name="Content Placeholder 3"/>
          <p:cNvSpPr>
            <a:spLocks noGrp="1"/>
          </p:cNvSpPr>
          <p:nvPr>
            <p:ph idx="1"/>
          </p:nvPr>
        </p:nvSpPr>
        <p:spPr>
          <a:xfrm>
            <a:off x="1065212" y="2182190"/>
            <a:ext cx="9601200" cy="4191000"/>
          </a:xfrm>
        </p:spPr>
        <p:txBody>
          <a:bodyPr>
            <a:noAutofit/>
          </a:bodyPr>
          <a:lstStyle/>
          <a:p>
            <a:pPr lvl="1">
              <a:buFont typeface="Arial" panose="020B0604020202020204" pitchFamily="34" charset="0"/>
              <a:buChar char="•"/>
            </a:pPr>
            <a:r>
              <a:rPr lang="en-US" dirty="0" smtClean="0"/>
              <a:t>NodeMCU </a:t>
            </a:r>
            <a:r>
              <a:rPr lang="en-US" dirty="0"/>
              <a:t>with ESP8266 For Server </a:t>
            </a:r>
            <a:r>
              <a:rPr lang="en-US" dirty="0" smtClean="0"/>
              <a:t>Creation.</a:t>
            </a:r>
          </a:p>
          <a:p>
            <a:pPr lvl="1">
              <a:buFont typeface="Arial" panose="020B0604020202020204" pitchFamily="34" charset="0"/>
              <a:buChar char="•"/>
            </a:pPr>
            <a:r>
              <a:rPr lang="en-US" dirty="0" smtClean="0"/>
              <a:t>HC-05</a:t>
            </a:r>
            <a:r>
              <a:rPr lang="en-US" dirty="0"/>
              <a:t>:- This Device Is Fixed in the Device which send the data and connected with mobile </a:t>
            </a:r>
            <a:r>
              <a:rPr lang="en-US" dirty="0" smtClean="0"/>
              <a:t>application</a:t>
            </a:r>
          </a:p>
          <a:p>
            <a:pPr lvl="1">
              <a:buFont typeface="Arial" panose="020B0604020202020204" pitchFamily="34" charset="0"/>
              <a:buChar char="•"/>
            </a:pPr>
            <a:r>
              <a:rPr lang="en-US" dirty="0" smtClean="0"/>
              <a:t>Pulse </a:t>
            </a:r>
            <a:r>
              <a:rPr lang="en-US" dirty="0"/>
              <a:t>Sensor:- Sense the Pulse of the human and send the data to </a:t>
            </a:r>
            <a:r>
              <a:rPr lang="en-US" dirty="0" smtClean="0"/>
              <a:t>application.</a:t>
            </a:r>
          </a:p>
          <a:p>
            <a:pPr lvl="1">
              <a:buFont typeface="Arial" panose="020B0604020202020204" pitchFamily="34" charset="0"/>
              <a:buChar char="•"/>
            </a:pPr>
            <a:r>
              <a:rPr lang="en-US" dirty="0" smtClean="0"/>
              <a:t>MAX30205</a:t>
            </a:r>
            <a:r>
              <a:rPr lang="en-US" dirty="0"/>
              <a:t>:- This Sensor Use to sense the temperature of the human body which are fix in Wearable device and send the data through the mobile application.</a:t>
            </a:r>
            <a:endParaRPr lang="en-IN" dirty="0"/>
          </a:p>
        </p:txBody>
      </p:sp>
      <p:sp>
        <p:nvSpPr>
          <p:cNvPr id="3" name="Text Placeholder 2"/>
          <p:cNvSpPr>
            <a:spLocks noGrp="1"/>
          </p:cNvSpPr>
          <p:nvPr>
            <p:ph type="body" idx="4294967295"/>
          </p:nvPr>
        </p:nvSpPr>
        <p:spPr>
          <a:xfrm>
            <a:off x="1065212" y="1772816"/>
            <a:ext cx="4645025" cy="762000"/>
          </a:xfrm>
        </p:spPr>
        <p:txBody>
          <a:bodyPr>
            <a:normAutofit/>
          </a:bodyPr>
          <a:lstStyle/>
          <a:p>
            <a:pPr marL="0" indent="0">
              <a:buNone/>
            </a:pPr>
            <a:r>
              <a:rPr lang="en-US" sz="2400" dirty="0" smtClean="0"/>
              <a:t>Hardware</a:t>
            </a:r>
            <a:endParaRPr lang="en-IN" sz="2400" dirty="0"/>
          </a:p>
        </p:txBody>
      </p:sp>
    </p:spTree>
    <p:extLst>
      <p:ext uri="{BB962C8B-B14F-4D97-AF65-F5344CB8AC3E}">
        <p14:creationId xmlns:p14="http://schemas.microsoft.com/office/powerpoint/2010/main" val="2918847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Designing</a:t>
            </a:r>
            <a:endParaRPr lang="en-IN" dirty="0"/>
          </a:p>
        </p:txBody>
      </p:sp>
      <p:sp>
        <p:nvSpPr>
          <p:cNvPr id="4" name="Content Placeholder 3"/>
          <p:cNvSpPr>
            <a:spLocks noGrp="1"/>
          </p:cNvSpPr>
          <p:nvPr>
            <p:ph idx="1"/>
          </p:nvPr>
        </p:nvSpPr>
        <p:spPr>
          <a:xfrm>
            <a:off x="1065212" y="2182190"/>
            <a:ext cx="9601200" cy="4191000"/>
          </a:xfrm>
        </p:spPr>
        <p:txBody>
          <a:bodyPr>
            <a:noAutofit/>
          </a:bodyPr>
          <a:lstStyle/>
          <a:p>
            <a:pPr lvl="1">
              <a:buFont typeface="Arial" panose="020B0604020202020204" pitchFamily="34" charset="0"/>
              <a:buChar char="•"/>
            </a:pPr>
            <a:r>
              <a:rPr lang="en-US" dirty="0" smtClean="0"/>
              <a:t>IBM </a:t>
            </a:r>
            <a:r>
              <a:rPr lang="en-US" dirty="0"/>
              <a:t>Cloud:- Where the data is gone store in the Cloudent, IBM Watson and Node-Red</a:t>
            </a:r>
            <a:endParaRPr lang="en-US" dirty="0"/>
          </a:p>
          <a:p>
            <a:pPr lvl="1">
              <a:buFont typeface="Arial" panose="020B0604020202020204" pitchFamily="34" charset="0"/>
              <a:buChar char="•"/>
            </a:pPr>
            <a:r>
              <a:rPr lang="en-US" dirty="0"/>
              <a:t>Internet of Things App:- This include in the IBM Cloud where we have to connect the </a:t>
            </a:r>
            <a:r>
              <a:rPr lang="en-US" dirty="0" smtClean="0"/>
              <a:t>Hardware </a:t>
            </a:r>
            <a:r>
              <a:rPr lang="en-US" dirty="0"/>
              <a:t>using credentials.</a:t>
            </a:r>
            <a:endParaRPr lang="en-US" dirty="0"/>
          </a:p>
          <a:p>
            <a:pPr lvl="1">
              <a:buFont typeface="Arial" panose="020B0604020202020204" pitchFamily="34" charset="0"/>
              <a:buChar char="•"/>
            </a:pPr>
            <a:r>
              <a:rPr lang="en-US" dirty="0"/>
              <a:t>Arduino IDE:- Upload and use the data on sensors by using software.</a:t>
            </a:r>
            <a:endParaRPr lang="en-US" dirty="0"/>
          </a:p>
          <a:p>
            <a:pPr lvl="1">
              <a:buFont typeface="Arial" panose="020B0604020202020204" pitchFamily="34" charset="0"/>
              <a:buChar char="•"/>
            </a:pPr>
            <a:r>
              <a:rPr lang="en-US" dirty="0"/>
              <a:t>Node-Red:- This Connect the data by the software </a:t>
            </a:r>
            <a:r>
              <a:rPr lang="en-US" dirty="0" smtClean="0"/>
              <a:t>credentials.</a:t>
            </a:r>
            <a:endParaRPr lang="en-US" dirty="0"/>
          </a:p>
          <a:p>
            <a:pPr lvl="1">
              <a:buFont typeface="Arial" panose="020B0604020202020204" pitchFamily="34" charset="0"/>
              <a:buChar char="•"/>
            </a:pPr>
            <a:r>
              <a:rPr lang="en-US" dirty="0"/>
              <a:t>IBM Watson:- </a:t>
            </a:r>
            <a:r>
              <a:rPr lang="en-US" dirty="0" smtClean="0"/>
              <a:t>Generate </a:t>
            </a:r>
            <a:r>
              <a:rPr lang="en-US" dirty="0"/>
              <a:t>API key and </a:t>
            </a:r>
            <a:r>
              <a:rPr lang="en-US" dirty="0" smtClean="0"/>
              <a:t>authorization Token </a:t>
            </a:r>
            <a:r>
              <a:rPr lang="en-US" dirty="0"/>
              <a:t>for the </a:t>
            </a:r>
            <a:r>
              <a:rPr lang="en-US" dirty="0" smtClean="0"/>
              <a:t>Connection.</a:t>
            </a:r>
            <a:endParaRPr lang="en-US" dirty="0"/>
          </a:p>
          <a:p>
            <a:pPr lvl="1">
              <a:buFont typeface="Arial" panose="020B0604020202020204" pitchFamily="34" charset="0"/>
              <a:buChar char="•"/>
            </a:pPr>
            <a:r>
              <a:rPr lang="en-US" dirty="0"/>
              <a:t>Python 3.7:- Using this </a:t>
            </a:r>
            <a:r>
              <a:rPr lang="en-US" dirty="0" smtClean="0"/>
              <a:t>language </a:t>
            </a:r>
            <a:r>
              <a:rPr lang="en-US" dirty="0"/>
              <a:t>and </a:t>
            </a:r>
            <a:r>
              <a:rPr lang="en-US" dirty="0" smtClean="0"/>
              <a:t>generate </a:t>
            </a:r>
            <a:r>
              <a:rPr lang="en-US" dirty="0"/>
              <a:t>and create application for the </a:t>
            </a:r>
            <a:r>
              <a:rPr lang="en-US" dirty="0" smtClean="0"/>
              <a:t>device.</a:t>
            </a:r>
          </a:p>
          <a:p>
            <a:pPr lvl="1">
              <a:buFont typeface="Arial" panose="020B0604020202020204" pitchFamily="34" charset="0"/>
              <a:buChar char="•"/>
            </a:pPr>
            <a:r>
              <a:rPr lang="en-US" sz="1800" dirty="0" smtClean="0"/>
              <a:t>MIT </a:t>
            </a:r>
            <a:r>
              <a:rPr lang="en-US" sz="1800" dirty="0"/>
              <a:t>Application:- Creating Android application.</a:t>
            </a:r>
            <a:endParaRPr lang="en-IN" sz="1800" dirty="0"/>
          </a:p>
        </p:txBody>
      </p:sp>
      <p:sp>
        <p:nvSpPr>
          <p:cNvPr id="3" name="Text Placeholder 2"/>
          <p:cNvSpPr>
            <a:spLocks noGrp="1"/>
          </p:cNvSpPr>
          <p:nvPr>
            <p:ph type="body" idx="4294967295"/>
          </p:nvPr>
        </p:nvSpPr>
        <p:spPr>
          <a:xfrm>
            <a:off x="1065212" y="1772816"/>
            <a:ext cx="4645025" cy="409374"/>
          </a:xfrm>
        </p:spPr>
        <p:txBody>
          <a:bodyPr>
            <a:normAutofit lnSpcReduction="10000"/>
          </a:bodyPr>
          <a:lstStyle/>
          <a:p>
            <a:pPr marL="0" indent="0">
              <a:buNone/>
            </a:pPr>
            <a:r>
              <a:rPr lang="en-US" sz="2400" dirty="0" smtClean="0"/>
              <a:t>Software</a:t>
            </a:r>
            <a:endParaRPr lang="en-IN" sz="2400" dirty="0"/>
          </a:p>
        </p:txBody>
      </p:sp>
    </p:spTree>
    <p:extLst>
      <p:ext uri="{BB962C8B-B14F-4D97-AF65-F5344CB8AC3E}">
        <p14:creationId xmlns:p14="http://schemas.microsoft.com/office/powerpoint/2010/main" val="237247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presentation</Template>
  <TotalTime>1224</TotalTime>
  <Words>639</Words>
  <Application>Microsoft Office PowerPoint</Application>
  <PresentationFormat>Custom</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Palatino Linotype</vt:lpstr>
      <vt:lpstr>Geometric design template</vt:lpstr>
      <vt:lpstr>IOT Analytics In Health Monitoring (Iot+Analytics)</vt:lpstr>
      <vt:lpstr>PowerPoint Presentation</vt:lpstr>
      <vt:lpstr>Outline of Presentation</vt:lpstr>
      <vt:lpstr>Definition</vt:lpstr>
      <vt:lpstr>Introduction to Project</vt:lpstr>
      <vt:lpstr>Block Diagram</vt:lpstr>
      <vt:lpstr>Project Objectives</vt:lpstr>
      <vt:lpstr>Hardware and Software Designing</vt:lpstr>
      <vt:lpstr>Hardware and Software Designing</vt:lpstr>
      <vt:lpstr>Sensor Details</vt:lpstr>
      <vt:lpstr>Sensor Details</vt:lpstr>
      <vt:lpstr>Flowchart</vt:lpstr>
      <vt:lpstr>Proof of Context</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Analytics In Health Monitoring (Iot+Analytics)</dc:title>
  <dc:creator>Microsoft account</dc:creator>
  <cp:lastModifiedBy>Microsoft account</cp:lastModifiedBy>
  <cp:revision>10</cp:revision>
  <dcterms:created xsi:type="dcterms:W3CDTF">2021-03-10T12:13:24Z</dcterms:created>
  <dcterms:modified xsi:type="dcterms:W3CDTF">2021-03-11T10:04:01Z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