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61" r:id="rId5"/>
    <p:sldId id="262" r:id="rId6"/>
    <p:sldId id="259" r:id="rId7"/>
    <p:sldId id="263" r:id="rId8"/>
    <p:sldId id="275"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ruv Kanakia" initials="DK" lastIdx="1" clrIdx="0">
    <p:extLst>
      <p:ext uri="{19B8F6BF-5375-455C-9EA6-DF929625EA0E}">
        <p15:presenceInfo xmlns:p15="http://schemas.microsoft.com/office/powerpoint/2012/main" userId="587ad5c24834e3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18T22:57:17.385" idx="1">
    <p:pos x="5936" y="401"/>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8/19/2017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breastcancerassesment.mybluemix.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hyperlink" Target="http://breastcancerassesment.mybluemix.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6728" y="329550"/>
            <a:ext cx="7766936" cy="1646302"/>
          </a:xfrm>
        </p:spPr>
        <p:txBody>
          <a:bodyPr/>
          <a:lstStyle/>
          <a:p>
            <a:r>
              <a:rPr lang="en-US" sz="2900" dirty="0">
                <a:solidFill>
                  <a:schemeClr val="tx1"/>
                </a:solidFill>
              </a:rPr>
              <a:t>BREAST CANCER DETECTION AND ANALYSIS</a:t>
            </a:r>
          </a:p>
        </p:txBody>
      </p:sp>
      <p:sp>
        <p:nvSpPr>
          <p:cNvPr id="3" name="Subtitle 2"/>
          <p:cNvSpPr>
            <a:spLocks noGrp="1"/>
          </p:cNvSpPr>
          <p:nvPr>
            <p:ph type="subTitle" idx="1"/>
          </p:nvPr>
        </p:nvSpPr>
        <p:spPr>
          <a:xfrm>
            <a:off x="1220375" y="2716823"/>
            <a:ext cx="8199641" cy="2672861"/>
          </a:xfrm>
        </p:spPr>
        <p:txBody>
          <a:bodyPr>
            <a:normAutofit fontScale="47500" lnSpcReduction="20000"/>
          </a:bodyPr>
          <a:lstStyle/>
          <a:p>
            <a:pPr algn="ctr"/>
            <a:r>
              <a:rPr lang="en-US" sz="2900" dirty="0">
                <a:solidFill>
                  <a:schemeClr val="tx1"/>
                </a:solidFill>
              </a:rPr>
              <a:t>FINAL PROJECT PRESENTATION</a:t>
            </a:r>
          </a:p>
          <a:p>
            <a:pPr algn="ctr"/>
            <a:r>
              <a:rPr lang="en-US" sz="3400" dirty="0">
                <a:solidFill>
                  <a:schemeClr val="tx1"/>
                </a:solidFill>
              </a:rPr>
              <a:t>TEAM 5</a:t>
            </a:r>
          </a:p>
          <a:p>
            <a:pPr algn="ctr"/>
            <a:endParaRPr lang="en-US" dirty="0">
              <a:solidFill>
                <a:schemeClr val="accent5">
                  <a:lumMod val="40000"/>
                  <a:lumOff val="60000"/>
                </a:schemeClr>
              </a:solidFill>
            </a:endParaRPr>
          </a:p>
          <a:p>
            <a:pPr algn="ctr"/>
            <a:r>
              <a:rPr lang="en-US" u="sng">
                <a:hlinkClick r:id="rId2"/>
              </a:rPr>
              <a:t>http://breastcancerassesment.mybluemix.net/</a:t>
            </a:r>
            <a:endParaRPr lang="en-US" dirty="0">
              <a:solidFill>
                <a:schemeClr val="accent5">
                  <a:lumMod val="40000"/>
                  <a:lumOff val="60000"/>
                </a:schemeClr>
              </a:solidFill>
            </a:endParaRPr>
          </a:p>
          <a:p>
            <a:pPr algn="ctr"/>
            <a:endParaRPr lang="en-US" dirty="0">
              <a:solidFill>
                <a:schemeClr val="accent5">
                  <a:lumMod val="40000"/>
                  <a:lumOff val="60000"/>
                </a:schemeClr>
              </a:solidFill>
            </a:endParaRPr>
          </a:p>
          <a:p>
            <a:r>
              <a:rPr lang="en-US" sz="3100" dirty="0">
                <a:solidFill>
                  <a:schemeClr val="tx1"/>
                </a:solidFill>
              </a:rPr>
              <a:t>Dhruv Kanakia</a:t>
            </a:r>
          </a:p>
          <a:p>
            <a:r>
              <a:rPr lang="en-US" sz="3100" dirty="0" err="1">
                <a:solidFill>
                  <a:schemeClr val="tx1"/>
                </a:solidFill>
              </a:rPr>
              <a:t>Akilan</a:t>
            </a:r>
            <a:r>
              <a:rPr lang="en-US" sz="3100" dirty="0">
                <a:solidFill>
                  <a:schemeClr val="tx1"/>
                </a:solidFill>
              </a:rPr>
              <a:t> </a:t>
            </a:r>
            <a:r>
              <a:rPr lang="en-US" sz="3100" dirty="0" err="1">
                <a:solidFill>
                  <a:schemeClr val="tx1"/>
                </a:solidFill>
              </a:rPr>
              <a:t>Rajendiran</a:t>
            </a:r>
            <a:endParaRPr lang="en-US" sz="3100" dirty="0">
              <a:solidFill>
                <a:schemeClr val="tx1"/>
              </a:solidFill>
            </a:endParaRPr>
          </a:p>
          <a:p>
            <a:endParaRPr lang="en-US" dirty="0">
              <a:solidFill>
                <a:schemeClr val="tx1"/>
              </a:solidFill>
            </a:endParaRPr>
          </a:p>
          <a:p>
            <a:r>
              <a:rPr lang="en-US" dirty="0">
                <a:solidFill>
                  <a:schemeClr val="tx1"/>
                </a:solidFill>
              </a:rPr>
              <a:t>UNDER THE GUIDANCE OF</a:t>
            </a:r>
          </a:p>
          <a:p>
            <a:r>
              <a:rPr lang="en-US" dirty="0">
                <a:solidFill>
                  <a:schemeClr val="tx1"/>
                </a:solidFill>
              </a:rPr>
              <a:t>SRI. KRISHNAMURTHY</a:t>
            </a:r>
          </a:p>
          <a:p>
            <a:endParaRPr lang="en-US" dirty="0">
              <a:solidFill>
                <a:schemeClr val="accent5">
                  <a:lumMod val="40000"/>
                  <a:lumOff val="60000"/>
                </a:schemeClr>
              </a:solidFill>
            </a:endParaRPr>
          </a:p>
        </p:txBody>
      </p:sp>
    </p:spTree>
    <p:extLst>
      <p:ext uri="{BB962C8B-B14F-4D97-AF65-F5344CB8AC3E}">
        <p14:creationId xmlns:p14="http://schemas.microsoft.com/office/powerpoint/2010/main" val="5352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803" y="636018"/>
            <a:ext cx="8596668" cy="929013"/>
          </a:xfrm>
        </p:spPr>
        <p:txBody>
          <a:bodyPr/>
          <a:lstStyle/>
          <a:p>
            <a:r>
              <a:rPr lang="en-US" dirty="0">
                <a:solidFill>
                  <a:schemeClr val="tx1"/>
                </a:solidFill>
              </a:rPr>
              <a:t>AZURE BLOBS</a:t>
            </a:r>
          </a:p>
        </p:txBody>
      </p:sp>
      <p:pic>
        <p:nvPicPr>
          <p:cNvPr id="4" name="Content Placeholder 3"/>
          <p:cNvPicPr>
            <a:picLocks noGrp="1" noChangeAspect="1"/>
          </p:cNvPicPr>
          <p:nvPr>
            <p:ph idx="1"/>
          </p:nvPr>
        </p:nvPicPr>
        <p:blipFill>
          <a:blip r:embed="rId2"/>
          <a:stretch>
            <a:fillRect/>
          </a:stretch>
        </p:blipFill>
        <p:spPr>
          <a:xfrm>
            <a:off x="1134165" y="2487216"/>
            <a:ext cx="6395258" cy="1060796"/>
          </a:xfrm>
          <a:prstGeom prst="rect">
            <a:avLst/>
          </a:prstGeom>
        </p:spPr>
      </p:pic>
      <p:pic>
        <p:nvPicPr>
          <p:cNvPr id="5" name="Picture 4"/>
          <p:cNvPicPr>
            <a:picLocks noChangeAspect="1"/>
          </p:cNvPicPr>
          <p:nvPr/>
        </p:nvPicPr>
        <p:blipFill>
          <a:blip r:embed="rId3"/>
          <a:stretch>
            <a:fillRect/>
          </a:stretch>
        </p:blipFill>
        <p:spPr>
          <a:xfrm>
            <a:off x="1134165" y="3548012"/>
            <a:ext cx="6389162" cy="2188654"/>
          </a:xfrm>
          <a:prstGeom prst="rect">
            <a:avLst/>
          </a:prstGeom>
        </p:spPr>
      </p:pic>
      <p:sp>
        <p:nvSpPr>
          <p:cNvPr id="6" name="TextBox 5"/>
          <p:cNvSpPr txBox="1"/>
          <p:nvPr/>
        </p:nvSpPr>
        <p:spPr>
          <a:xfrm>
            <a:off x="1134165" y="1702958"/>
            <a:ext cx="6115050" cy="646331"/>
          </a:xfrm>
          <a:prstGeom prst="rect">
            <a:avLst/>
          </a:prstGeom>
          <a:noFill/>
        </p:spPr>
        <p:txBody>
          <a:bodyPr wrap="square" rtlCol="0">
            <a:spAutoFit/>
          </a:bodyPr>
          <a:lstStyle/>
          <a:p>
            <a:r>
              <a:rPr lang="en-US" dirty="0"/>
              <a:t>We transferred the data form the </a:t>
            </a:r>
            <a:r>
              <a:rPr lang="en-US" dirty="0" err="1"/>
              <a:t>docker</a:t>
            </a:r>
            <a:r>
              <a:rPr lang="en-US" dirty="0"/>
              <a:t> container to the Azure blobs</a:t>
            </a:r>
          </a:p>
        </p:txBody>
      </p:sp>
    </p:spTree>
    <p:extLst>
      <p:ext uri="{BB962C8B-B14F-4D97-AF65-F5344CB8AC3E}">
        <p14:creationId xmlns:p14="http://schemas.microsoft.com/office/powerpoint/2010/main" val="180703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 CASE:1 (Modeling)</a:t>
            </a:r>
            <a:br>
              <a:rPr lang="en-US" dirty="0">
                <a:solidFill>
                  <a:schemeClr val="tx1"/>
                </a:solidFill>
              </a:rPr>
            </a:br>
            <a:r>
              <a:rPr lang="en-US" sz="1600" dirty="0">
                <a:solidFill>
                  <a:schemeClr val="tx1"/>
                </a:solidFill>
              </a:rPr>
              <a:t>This use case is for the user to test the risk of getting cancer</a:t>
            </a:r>
          </a:p>
        </p:txBody>
      </p:sp>
      <p:pic>
        <p:nvPicPr>
          <p:cNvPr id="5" name="Content Placeholder 4"/>
          <p:cNvPicPr>
            <a:picLocks noGrp="1" noChangeAspect="1"/>
          </p:cNvPicPr>
          <p:nvPr>
            <p:ph idx="1"/>
          </p:nvPr>
        </p:nvPicPr>
        <p:blipFill>
          <a:blip r:embed="rId2"/>
          <a:stretch>
            <a:fillRect/>
          </a:stretch>
        </p:blipFill>
        <p:spPr>
          <a:xfrm>
            <a:off x="971550" y="1930401"/>
            <a:ext cx="5126749" cy="3546474"/>
          </a:xfrm>
        </p:spPr>
      </p:pic>
      <p:pic>
        <p:nvPicPr>
          <p:cNvPr id="6" name="Picture 5"/>
          <p:cNvPicPr>
            <a:picLocks noChangeAspect="1"/>
          </p:cNvPicPr>
          <p:nvPr/>
        </p:nvPicPr>
        <p:blipFill>
          <a:blip r:embed="rId3"/>
          <a:stretch>
            <a:fillRect/>
          </a:stretch>
        </p:blipFill>
        <p:spPr>
          <a:xfrm>
            <a:off x="6098299" y="1724279"/>
            <a:ext cx="5918391" cy="4019296"/>
          </a:xfrm>
          <a:prstGeom prst="rect">
            <a:avLst/>
          </a:prstGeom>
        </p:spPr>
      </p:pic>
    </p:spTree>
    <p:extLst>
      <p:ext uri="{BB962C8B-B14F-4D97-AF65-F5344CB8AC3E}">
        <p14:creationId xmlns:p14="http://schemas.microsoft.com/office/powerpoint/2010/main" val="3232375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chemeClr val="tx1"/>
                </a:solidFill>
              </a:rPr>
              <a:t>CONTD</a:t>
            </a:r>
          </a:p>
        </p:txBody>
      </p:sp>
      <p:pic>
        <p:nvPicPr>
          <p:cNvPr id="4" name="Content Placeholder 3"/>
          <p:cNvPicPr>
            <a:picLocks noGrp="1" noChangeAspect="1"/>
          </p:cNvPicPr>
          <p:nvPr>
            <p:ph idx="1"/>
          </p:nvPr>
        </p:nvPicPr>
        <p:blipFill>
          <a:blip r:embed="rId2"/>
          <a:stretch>
            <a:fillRect/>
          </a:stretch>
        </p:blipFill>
        <p:spPr>
          <a:xfrm>
            <a:off x="105141" y="1524001"/>
            <a:ext cx="6076584" cy="4312916"/>
          </a:xfrm>
          <a:prstGeom prst="rect">
            <a:avLst/>
          </a:prstGeom>
        </p:spPr>
      </p:pic>
      <p:pic>
        <p:nvPicPr>
          <p:cNvPr id="5" name="Picture 4"/>
          <p:cNvPicPr>
            <a:picLocks noChangeAspect="1"/>
          </p:cNvPicPr>
          <p:nvPr/>
        </p:nvPicPr>
        <p:blipFill>
          <a:blip r:embed="rId3"/>
          <a:stretch>
            <a:fillRect/>
          </a:stretch>
        </p:blipFill>
        <p:spPr>
          <a:xfrm>
            <a:off x="6181725" y="1618297"/>
            <a:ext cx="5879202" cy="4124324"/>
          </a:xfrm>
          <a:prstGeom prst="rect">
            <a:avLst/>
          </a:prstGeom>
        </p:spPr>
      </p:pic>
    </p:spTree>
    <p:extLst>
      <p:ext uri="{BB962C8B-B14F-4D97-AF65-F5344CB8AC3E}">
        <p14:creationId xmlns:p14="http://schemas.microsoft.com/office/powerpoint/2010/main" val="1284643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OUTPUT </a:t>
            </a:r>
          </a:p>
        </p:txBody>
      </p:sp>
      <p:pic>
        <p:nvPicPr>
          <p:cNvPr id="6" name="Content Placeholder 5"/>
          <p:cNvPicPr>
            <a:picLocks noGrp="1" noChangeAspect="1"/>
          </p:cNvPicPr>
          <p:nvPr>
            <p:ph idx="1"/>
          </p:nvPr>
        </p:nvPicPr>
        <p:blipFill>
          <a:blip r:embed="rId2"/>
          <a:stretch>
            <a:fillRect/>
          </a:stretch>
        </p:blipFill>
        <p:spPr>
          <a:xfrm>
            <a:off x="1162740" y="2132013"/>
            <a:ext cx="3435557" cy="3881437"/>
          </a:xfrm>
          <a:prstGeom prst="rect">
            <a:avLst/>
          </a:prstGeom>
        </p:spPr>
      </p:pic>
      <p:pic>
        <p:nvPicPr>
          <p:cNvPr id="7" name="Picture 6"/>
          <p:cNvPicPr>
            <a:picLocks noChangeAspect="1"/>
          </p:cNvPicPr>
          <p:nvPr/>
        </p:nvPicPr>
        <p:blipFill>
          <a:blip r:embed="rId3"/>
          <a:stretch>
            <a:fillRect/>
          </a:stretch>
        </p:blipFill>
        <p:spPr>
          <a:xfrm>
            <a:off x="4727171" y="3218643"/>
            <a:ext cx="6395258" cy="1030313"/>
          </a:xfrm>
          <a:prstGeom prst="rect">
            <a:avLst/>
          </a:prstGeom>
        </p:spPr>
      </p:pic>
    </p:spTree>
    <p:extLst>
      <p:ext uri="{BB962C8B-B14F-4D97-AF65-F5344CB8AC3E}">
        <p14:creationId xmlns:p14="http://schemas.microsoft.com/office/powerpoint/2010/main" val="1210530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solidFill>
                  <a:schemeClr val="tx1"/>
                </a:solidFill>
              </a:rPr>
              <a:t>USE CASE 2:</a:t>
            </a:r>
            <a:r>
              <a:rPr lang="en-US" sz="2200" b="1" dirty="0"/>
              <a:t> </a:t>
            </a:r>
            <a:r>
              <a:rPr lang="en-US" sz="2200" b="1" dirty="0">
                <a:solidFill>
                  <a:schemeClr val="tx1"/>
                </a:solidFill>
              </a:rPr>
              <a:t>Classification of Breast cancer subtype:</a:t>
            </a:r>
            <a:br>
              <a:rPr lang="en-US" dirty="0"/>
            </a:br>
            <a:endParaRPr lang="en-US" dirty="0">
              <a:solidFill>
                <a:schemeClr val="tx1"/>
              </a:solidFill>
            </a:endParaRPr>
          </a:p>
        </p:txBody>
      </p:sp>
      <p:pic>
        <p:nvPicPr>
          <p:cNvPr id="5" name="Content Placeholder 4"/>
          <p:cNvPicPr>
            <a:picLocks noGrp="1" noChangeAspect="1"/>
          </p:cNvPicPr>
          <p:nvPr>
            <p:ph idx="1"/>
          </p:nvPr>
        </p:nvPicPr>
        <p:blipFill>
          <a:blip r:embed="rId2"/>
          <a:stretch>
            <a:fillRect/>
          </a:stretch>
        </p:blipFill>
        <p:spPr>
          <a:xfrm>
            <a:off x="3548675" y="1930400"/>
            <a:ext cx="4169137" cy="3881437"/>
          </a:xfrm>
        </p:spPr>
      </p:pic>
    </p:spTree>
    <p:extLst>
      <p:ext uri="{BB962C8B-B14F-4D97-AF65-F5344CB8AC3E}">
        <p14:creationId xmlns:p14="http://schemas.microsoft.com/office/powerpoint/2010/main" val="3564623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1"/>
                </a:solidFill>
              </a:rPr>
              <a:t>FEATURE SELECTION</a:t>
            </a:r>
          </a:p>
        </p:txBody>
      </p:sp>
      <p:pic>
        <p:nvPicPr>
          <p:cNvPr id="4" name="Content Placeholder 3"/>
          <p:cNvPicPr>
            <a:picLocks noGrp="1" noChangeAspect="1"/>
          </p:cNvPicPr>
          <p:nvPr>
            <p:ph idx="1"/>
          </p:nvPr>
        </p:nvPicPr>
        <p:blipFill>
          <a:blip r:embed="rId2"/>
          <a:stretch>
            <a:fillRect/>
          </a:stretch>
        </p:blipFill>
        <p:spPr>
          <a:xfrm>
            <a:off x="440490" y="1582378"/>
            <a:ext cx="2324100" cy="3950491"/>
          </a:xfrm>
          <a:prstGeom prst="rect">
            <a:avLst/>
          </a:prstGeom>
        </p:spPr>
      </p:pic>
      <p:pic>
        <p:nvPicPr>
          <p:cNvPr id="5" name="Picture 4" descr="C:\Users\dhruv\AppData\Local\Microsoft\Windows\INetCache\Content.Word\module.png"/>
          <p:cNvPicPr/>
          <p:nvPr/>
        </p:nvPicPr>
        <p:blipFill>
          <a:blip r:embed="rId3">
            <a:extLst>
              <a:ext uri="{28A0092B-C50C-407E-A947-70E740481C1C}">
                <a14:useLocalDpi xmlns:a14="http://schemas.microsoft.com/office/drawing/2010/main" val="0"/>
              </a:ext>
            </a:extLst>
          </a:blip>
          <a:srcRect/>
          <a:stretch>
            <a:fillRect/>
          </a:stretch>
        </p:blipFill>
        <p:spPr bwMode="auto">
          <a:xfrm>
            <a:off x="8887964" y="1943495"/>
            <a:ext cx="3309535" cy="3263900"/>
          </a:xfrm>
          <a:prstGeom prst="rect">
            <a:avLst/>
          </a:prstGeom>
          <a:noFill/>
          <a:ln>
            <a:noFill/>
          </a:ln>
        </p:spPr>
      </p:pic>
      <p:pic>
        <p:nvPicPr>
          <p:cNvPr id="6" name="Picture 5" descr="C:\Users\dhruv\AppData\Local\Microsoft\Windows\INetCache\Content.Word\Features selected.png"/>
          <p:cNvPicPr/>
          <p:nvPr/>
        </p:nvPicPr>
        <p:blipFill>
          <a:blip r:embed="rId4">
            <a:extLst>
              <a:ext uri="{28A0092B-C50C-407E-A947-70E740481C1C}">
                <a14:useLocalDpi xmlns:a14="http://schemas.microsoft.com/office/drawing/2010/main" val="0"/>
              </a:ext>
            </a:extLst>
          </a:blip>
          <a:srcRect/>
          <a:stretch>
            <a:fillRect/>
          </a:stretch>
        </p:blipFill>
        <p:spPr bwMode="auto">
          <a:xfrm>
            <a:off x="2413443" y="1582378"/>
            <a:ext cx="6393180" cy="3986135"/>
          </a:xfrm>
          <a:prstGeom prst="rect">
            <a:avLst/>
          </a:prstGeom>
          <a:noFill/>
          <a:ln>
            <a:noFill/>
          </a:ln>
        </p:spPr>
      </p:pic>
    </p:spTree>
    <p:extLst>
      <p:ext uri="{BB962C8B-B14F-4D97-AF65-F5344CB8AC3E}">
        <p14:creationId xmlns:p14="http://schemas.microsoft.com/office/powerpoint/2010/main" val="175090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Machine Learning Algorithms and Output:</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p:txBody>
          <a:bodyPr/>
          <a:lstStyle/>
          <a:p>
            <a:r>
              <a:rPr lang="en-US" dirty="0"/>
              <a:t>To classify the types of the Breast Cancer with the data of results of patients vitals we found that the age at diagnosis of the patient is normally distributed . So we clustered the dataset into two clusters (age group &lt;= 62 and age group &gt;62) and then build the two models using this clustered data. The algorithms used are:</a:t>
            </a:r>
          </a:p>
          <a:p>
            <a:pPr lvl="0"/>
            <a:r>
              <a:rPr lang="en-US" dirty="0"/>
              <a:t>Multi Class Neural Networks</a:t>
            </a:r>
          </a:p>
          <a:p>
            <a:pPr lvl="0"/>
            <a:r>
              <a:rPr lang="en-US" dirty="0"/>
              <a:t>Multi Class Decision Forest</a:t>
            </a:r>
          </a:p>
          <a:p>
            <a:pPr lvl="0"/>
            <a:r>
              <a:rPr lang="en-US" dirty="0"/>
              <a:t>1 vs all Multi class SVM</a:t>
            </a:r>
          </a:p>
          <a:p>
            <a:endParaRPr lang="en-US" dirty="0"/>
          </a:p>
        </p:txBody>
      </p:sp>
    </p:spTree>
    <p:extLst>
      <p:ext uri="{BB962C8B-B14F-4D97-AF65-F5344CB8AC3E}">
        <p14:creationId xmlns:p14="http://schemas.microsoft.com/office/powerpoint/2010/main" val="1737786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solidFill>
                  <a:schemeClr val="tx1"/>
                </a:solidFill>
              </a:rPr>
              <a:t>CONTD</a:t>
            </a:r>
          </a:p>
        </p:txBody>
      </p:sp>
      <p:pic>
        <p:nvPicPr>
          <p:cNvPr id="4" name="Content Placeholder 3"/>
          <p:cNvPicPr>
            <a:picLocks noGrp="1" noChangeAspect="1"/>
          </p:cNvPicPr>
          <p:nvPr>
            <p:ph idx="1"/>
          </p:nvPr>
        </p:nvPicPr>
        <p:blipFill>
          <a:blip r:embed="rId2"/>
          <a:stretch>
            <a:fillRect/>
          </a:stretch>
        </p:blipFill>
        <p:spPr>
          <a:xfrm>
            <a:off x="677334" y="1270000"/>
            <a:ext cx="7895166" cy="4688931"/>
          </a:xfrm>
          <a:prstGeom prst="rect">
            <a:avLst/>
          </a:prstGeom>
        </p:spPr>
      </p:pic>
    </p:spTree>
    <p:extLst>
      <p:ext uri="{BB962C8B-B14F-4D97-AF65-F5344CB8AC3E}">
        <p14:creationId xmlns:p14="http://schemas.microsoft.com/office/powerpoint/2010/main" val="3410387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1975"/>
          </a:xfrm>
        </p:spPr>
        <p:txBody>
          <a:bodyPr>
            <a:normAutofit fontScale="90000"/>
          </a:bodyPr>
          <a:lstStyle/>
          <a:p>
            <a:r>
              <a:rPr lang="en-US" dirty="0">
                <a:solidFill>
                  <a:schemeClr val="tx1"/>
                </a:solidFill>
              </a:rPr>
              <a:t>CONTD</a:t>
            </a:r>
          </a:p>
        </p:txBody>
      </p:sp>
      <p:pic>
        <p:nvPicPr>
          <p:cNvPr id="4" name="Content Placeholder 3"/>
          <p:cNvPicPr>
            <a:picLocks noGrp="1" noChangeAspect="1"/>
          </p:cNvPicPr>
          <p:nvPr>
            <p:ph idx="1"/>
          </p:nvPr>
        </p:nvPicPr>
        <p:blipFill>
          <a:blip r:embed="rId2"/>
          <a:stretch>
            <a:fillRect/>
          </a:stretch>
        </p:blipFill>
        <p:spPr>
          <a:xfrm>
            <a:off x="1328532" y="1930400"/>
            <a:ext cx="3999323" cy="1950889"/>
          </a:xfrm>
          <a:prstGeom prst="rect">
            <a:avLst/>
          </a:prstGeom>
        </p:spPr>
      </p:pic>
      <p:pic>
        <p:nvPicPr>
          <p:cNvPr id="5" name="Picture 4" descr="C:\Users\dhruv\AppData\Local\Microsoft\Windows\INetCache\Content.Word\NeuralUnder60.png"/>
          <p:cNvPicPr/>
          <p:nvPr/>
        </p:nvPicPr>
        <p:blipFill>
          <a:blip r:embed="rId3">
            <a:extLst>
              <a:ext uri="{28A0092B-C50C-407E-A947-70E740481C1C}">
                <a14:useLocalDpi xmlns:a14="http://schemas.microsoft.com/office/drawing/2010/main" val="0"/>
              </a:ext>
            </a:extLst>
          </a:blip>
          <a:srcRect/>
          <a:stretch>
            <a:fillRect/>
          </a:stretch>
        </p:blipFill>
        <p:spPr bwMode="auto">
          <a:xfrm>
            <a:off x="5050155" y="1892469"/>
            <a:ext cx="2834640" cy="1988820"/>
          </a:xfrm>
          <a:prstGeom prst="rect">
            <a:avLst/>
          </a:prstGeom>
          <a:noFill/>
          <a:ln>
            <a:noFill/>
          </a:ln>
        </p:spPr>
      </p:pic>
      <p:sp>
        <p:nvSpPr>
          <p:cNvPr id="6" name="TextBox 5"/>
          <p:cNvSpPr txBox="1"/>
          <p:nvPr/>
        </p:nvSpPr>
        <p:spPr>
          <a:xfrm>
            <a:off x="2105025" y="1676400"/>
            <a:ext cx="1028700" cy="369332"/>
          </a:xfrm>
          <a:prstGeom prst="rect">
            <a:avLst/>
          </a:prstGeom>
          <a:noFill/>
        </p:spPr>
        <p:txBody>
          <a:bodyPr wrap="square" rtlCol="0">
            <a:spAutoFit/>
          </a:bodyPr>
          <a:lstStyle/>
          <a:p>
            <a:r>
              <a:rPr lang="en-US" dirty="0"/>
              <a:t>SVM</a:t>
            </a:r>
          </a:p>
        </p:txBody>
      </p:sp>
      <p:sp>
        <p:nvSpPr>
          <p:cNvPr id="7" name="TextBox 6"/>
          <p:cNvSpPr txBox="1"/>
          <p:nvPr/>
        </p:nvSpPr>
        <p:spPr>
          <a:xfrm>
            <a:off x="5143500" y="1561584"/>
            <a:ext cx="2505075" cy="369332"/>
          </a:xfrm>
          <a:prstGeom prst="rect">
            <a:avLst/>
          </a:prstGeom>
          <a:noFill/>
        </p:spPr>
        <p:txBody>
          <a:bodyPr wrap="square" rtlCol="0">
            <a:spAutoFit/>
          </a:bodyPr>
          <a:lstStyle/>
          <a:p>
            <a:r>
              <a:rPr lang="en-US" dirty="0"/>
              <a:t>NEURAL NETWORK</a:t>
            </a:r>
          </a:p>
        </p:txBody>
      </p:sp>
      <p:pic>
        <p:nvPicPr>
          <p:cNvPr id="8" name="Picture 7" descr="C:\Users\dhruv\AppData\Local\Microsoft\Windows\INetCache\Content.Word\DecisionForest_under.png"/>
          <p:cNvPicPr/>
          <p:nvPr/>
        </p:nvPicPr>
        <p:blipFill>
          <a:blip r:embed="rId4">
            <a:extLst>
              <a:ext uri="{28A0092B-C50C-407E-A947-70E740481C1C}">
                <a14:useLocalDpi xmlns:a14="http://schemas.microsoft.com/office/drawing/2010/main" val="0"/>
              </a:ext>
            </a:extLst>
          </a:blip>
          <a:srcRect/>
          <a:stretch>
            <a:fillRect/>
          </a:stretch>
        </p:blipFill>
        <p:spPr bwMode="auto">
          <a:xfrm>
            <a:off x="8037195" y="1938104"/>
            <a:ext cx="2918460" cy="1935480"/>
          </a:xfrm>
          <a:prstGeom prst="rect">
            <a:avLst/>
          </a:prstGeom>
          <a:noFill/>
          <a:ln>
            <a:noFill/>
          </a:ln>
        </p:spPr>
      </p:pic>
      <p:sp>
        <p:nvSpPr>
          <p:cNvPr id="9" name="Rectangle 8"/>
          <p:cNvSpPr/>
          <p:nvPr/>
        </p:nvSpPr>
        <p:spPr>
          <a:xfrm>
            <a:off x="7944802" y="1568772"/>
            <a:ext cx="1755609" cy="369332"/>
          </a:xfrm>
          <a:prstGeom prst="rect">
            <a:avLst/>
          </a:prstGeom>
        </p:spPr>
        <p:txBody>
          <a:bodyPr wrap="none">
            <a:spAutoFit/>
          </a:bodyPr>
          <a:lstStyle/>
          <a:p>
            <a:r>
              <a:rPr lang="en-US" dirty="0"/>
              <a:t>Decision Forest</a:t>
            </a:r>
          </a:p>
        </p:txBody>
      </p:sp>
      <p:sp>
        <p:nvSpPr>
          <p:cNvPr id="10" name="TextBox 9"/>
          <p:cNvSpPr txBox="1"/>
          <p:nvPr/>
        </p:nvSpPr>
        <p:spPr>
          <a:xfrm>
            <a:off x="2642386" y="4640114"/>
            <a:ext cx="7067550" cy="923330"/>
          </a:xfrm>
          <a:prstGeom prst="rect">
            <a:avLst/>
          </a:prstGeom>
          <a:noFill/>
        </p:spPr>
        <p:txBody>
          <a:bodyPr wrap="square" rtlCol="0">
            <a:spAutoFit/>
          </a:bodyPr>
          <a:lstStyle/>
          <a:p>
            <a:r>
              <a:rPr lang="en-US" dirty="0"/>
              <a:t>The accuracy of the SVM gave better accuracy than the other models so we deployed SVM model for this category of cluster.</a:t>
            </a:r>
          </a:p>
          <a:p>
            <a:endParaRPr lang="en-US" dirty="0"/>
          </a:p>
        </p:txBody>
      </p:sp>
    </p:spTree>
    <p:extLst>
      <p:ext uri="{BB962C8B-B14F-4D97-AF65-F5344CB8AC3E}">
        <p14:creationId xmlns:p14="http://schemas.microsoft.com/office/powerpoint/2010/main" val="4245754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APPLICATION</a:t>
            </a:r>
          </a:p>
        </p:txBody>
      </p:sp>
      <p:sp>
        <p:nvSpPr>
          <p:cNvPr id="3" name="Content Placeholder 2"/>
          <p:cNvSpPr>
            <a:spLocks noGrp="1"/>
          </p:cNvSpPr>
          <p:nvPr>
            <p:ph idx="1"/>
          </p:nvPr>
        </p:nvSpPr>
        <p:spPr/>
        <p:txBody>
          <a:bodyPr/>
          <a:lstStyle/>
          <a:p>
            <a:r>
              <a:rPr lang="en-US" dirty="0"/>
              <a:t>The app for dealing the two above mentioned use cases is developed in </a:t>
            </a:r>
          </a:p>
          <a:p>
            <a:pPr lvl="0"/>
            <a:r>
              <a:rPr lang="en-US" dirty="0"/>
              <a:t>Python Flask </a:t>
            </a:r>
          </a:p>
          <a:p>
            <a:pPr lvl="0"/>
            <a:r>
              <a:rPr lang="en-US" dirty="0"/>
              <a:t>HTML</a:t>
            </a:r>
          </a:p>
          <a:p>
            <a:pPr lvl="0"/>
            <a:r>
              <a:rPr lang="en-US" dirty="0"/>
              <a:t>CSS</a:t>
            </a:r>
          </a:p>
          <a:p>
            <a:pPr lvl="0"/>
            <a:r>
              <a:rPr lang="en-US" dirty="0"/>
              <a:t>Java Scripts</a:t>
            </a:r>
          </a:p>
          <a:p>
            <a:r>
              <a:rPr lang="en-US" dirty="0"/>
              <a:t>And deployed as a Web App in IBM </a:t>
            </a:r>
            <a:r>
              <a:rPr lang="en-US" dirty="0" err="1"/>
              <a:t>Bluemix</a:t>
            </a:r>
            <a:r>
              <a:rPr lang="en-US" dirty="0"/>
              <a:t> </a:t>
            </a:r>
          </a:p>
          <a:p>
            <a:r>
              <a:rPr lang="en-US" u="sng" dirty="0">
                <a:hlinkClick r:id="rId2"/>
              </a:rPr>
              <a:t>http://breastcancerassesment.mybluemix.net/</a:t>
            </a:r>
            <a:endParaRPr lang="en-US" dirty="0"/>
          </a:p>
          <a:p>
            <a:endParaRPr lang="en-US" dirty="0"/>
          </a:p>
        </p:txBody>
      </p:sp>
    </p:spTree>
    <p:extLst>
      <p:ext uri="{BB962C8B-B14F-4D97-AF65-F5344CB8AC3E}">
        <p14:creationId xmlns:p14="http://schemas.microsoft.com/office/powerpoint/2010/main" val="229861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PROBLEM STATEMENT</a:t>
            </a:r>
          </a:p>
        </p:txBody>
      </p:sp>
      <p:sp>
        <p:nvSpPr>
          <p:cNvPr id="3" name="Content Placeholder 2"/>
          <p:cNvSpPr>
            <a:spLocks noGrp="1"/>
          </p:cNvSpPr>
          <p:nvPr>
            <p:ph idx="1"/>
          </p:nvPr>
        </p:nvSpPr>
        <p:spPr/>
        <p:txBody>
          <a:bodyPr>
            <a:normAutofit/>
          </a:bodyPr>
          <a:lstStyle/>
          <a:p>
            <a:pPr lvl="0"/>
            <a:r>
              <a:rPr lang="en-US" sz="1600" dirty="0"/>
              <a:t>Research says that many women have breast cancer from young age and due to late detection, it gets difficult to cure it in the later stages. </a:t>
            </a:r>
          </a:p>
          <a:p>
            <a:pPr lvl="0"/>
            <a:r>
              <a:rPr lang="en-US" sz="1600" dirty="0"/>
              <a:t>After a scan, if oncologist finds a lump in a breast it is difficult task for oncologist to figure out if the lump is benign or malignant. </a:t>
            </a:r>
          </a:p>
          <a:p>
            <a:r>
              <a:rPr lang="en-US" sz="1600" dirty="0"/>
              <a:t>Our challenge here is to develop a Data Science application that will help women to calculate or assess their risk of getting BREAST CANCER and for the doctors based on the analysis of cancer cells determine if it is benign or malignant</a:t>
            </a:r>
          </a:p>
          <a:p>
            <a:pPr lvl="0"/>
            <a:r>
              <a:rPr lang="en-US" sz="1600" dirty="0"/>
              <a:t>A prediction model based on the input parameters would predict the probability of getting breast cancer.</a:t>
            </a:r>
          </a:p>
          <a:p>
            <a:pPr lvl="0"/>
            <a:r>
              <a:rPr lang="en-US" sz="1600" dirty="0"/>
              <a:t>A classification model for oncologist that would classify the tumor as BENIGN/MALIGNANT based on the input parameters.</a:t>
            </a:r>
          </a:p>
          <a:p>
            <a:endParaRPr lang="en-US" dirty="0"/>
          </a:p>
          <a:p>
            <a:endParaRPr lang="en-US" dirty="0"/>
          </a:p>
        </p:txBody>
      </p:sp>
    </p:spTree>
    <p:extLst>
      <p:ext uri="{BB962C8B-B14F-4D97-AF65-F5344CB8AC3E}">
        <p14:creationId xmlns:p14="http://schemas.microsoft.com/office/powerpoint/2010/main" val="3817283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HOME PAGE</a:t>
            </a:r>
          </a:p>
        </p:txBody>
      </p:sp>
      <p:pic>
        <p:nvPicPr>
          <p:cNvPr id="4" name="Content Placeholder 3"/>
          <p:cNvPicPr>
            <a:picLocks noGrp="1" noChangeAspect="1"/>
          </p:cNvPicPr>
          <p:nvPr>
            <p:ph idx="1"/>
          </p:nvPr>
        </p:nvPicPr>
        <p:blipFill>
          <a:blip r:embed="rId2"/>
          <a:stretch>
            <a:fillRect/>
          </a:stretch>
        </p:blipFill>
        <p:spPr>
          <a:xfrm>
            <a:off x="1680091" y="2101318"/>
            <a:ext cx="7757907" cy="3346982"/>
          </a:xfrm>
          <a:prstGeom prst="rect">
            <a:avLst/>
          </a:prstGeom>
        </p:spPr>
      </p:pic>
    </p:spTree>
    <p:extLst>
      <p:ext uri="{BB962C8B-B14F-4D97-AF65-F5344CB8AC3E}">
        <p14:creationId xmlns:p14="http://schemas.microsoft.com/office/powerpoint/2010/main" val="3681424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5903" y="531814"/>
            <a:ext cx="6419644" cy="3158002"/>
          </a:xfrm>
          <a:prstGeom prst="rect">
            <a:avLst/>
          </a:prstGeom>
        </p:spPr>
      </p:pic>
      <p:pic>
        <p:nvPicPr>
          <p:cNvPr id="5" name="Picture 4"/>
          <p:cNvPicPr/>
          <p:nvPr/>
        </p:nvPicPr>
        <p:blipFill>
          <a:blip r:embed="rId3"/>
          <a:stretch>
            <a:fillRect/>
          </a:stretch>
        </p:blipFill>
        <p:spPr>
          <a:xfrm>
            <a:off x="6505575" y="602932"/>
            <a:ext cx="5943600" cy="3086884"/>
          </a:xfrm>
          <a:prstGeom prst="rect">
            <a:avLst/>
          </a:prstGeom>
        </p:spPr>
      </p:pic>
      <p:sp>
        <p:nvSpPr>
          <p:cNvPr id="6" name="TextBox 5"/>
          <p:cNvSpPr txBox="1"/>
          <p:nvPr/>
        </p:nvSpPr>
        <p:spPr>
          <a:xfrm>
            <a:off x="2962275" y="4257675"/>
            <a:ext cx="6343649" cy="646331"/>
          </a:xfrm>
          <a:prstGeom prst="rect">
            <a:avLst/>
          </a:prstGeom>
          <a:noFill/>
        </p:spPr>
        <p:txBody>
          <a:bodyPr wrap="square" rtlCol="0">
            <a:spAutoFit/>
          </a:bodyPr>
          <a:lstStyle/>
          <a:p>
            <a:r>
              <a:rPr lang="en-US" dirty="0"/>
              <a:t>One of the tabs with the Power BI dashboard tab on the application</a:t>
            </a:r>
          </a:p>
        </p:txBody>
      </p:sp>
    </p:spTree>
    <p:extLst>
      <p:ext uri="{BB962C8B-B14F-4D97-AF65-F5344CB8AC3E}">
        <p14:creationId xmlns:p14="http://schemas.microsoft.com/office/powerpoint/2010/main" val="410914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 CASE 1</a:t>
            </a:r>
          </a:p>
        </p:txBody>
      </p:sp>
      <p:pic>
        <p:nvPicPr>
          <p:cNvPr id="4" name="Content Placeholder 3"/>
          <p:cNvPicPr>
            <a:picLocks noGrp="1" noChangeAspect="1"/>
          </p:cNvPicPr>
          <p:nvPr>
            <p:ph idx="1"/>
          </p:nvPr>
        </p:nvPicPr>
        <p:blipFill>
          <a:blip r:embed="rId2"/>
          <a:stretch>
            <a:fillRect/>
          </a:stretch>
        </p:blipFill>
        <p:spPr>
          <a:xfrm>
            <a:off x="2194461" y="1270000"/>
            <a:ext cx="5944115" cy="2658086"/>
          </a:xfrm>
          <a:prstGeom prst="rect">
            <a:avLst/>
          </a:prstGeom>
        </p:spPr>
      </p:pic>
      <p:pic>
        <p:nvPicPr>
          <p:cNvPr id="5" name="Picture 4"/>
          <p:cNvPicPr/>
          <p:nvPr/>
        </p:nvPicPr>
        <p:blipFill>
          <a:blip r:embed="rId3"/>
          <a:stretch>
            <a:fillRect/>
          </a:stretch>
        </p:blipFill>
        <p:spPr>
          <a:xfrm>
            <a:off x="0" y="4238625"/>
            <a:ext cx="5905500" cy="2209800"/>
          </a:xfrm>
          <a:prstGeom prst="rect">
            <a:avLst/>
          </a:prstGeom>
        </p:spPr>
      </p:pic>
      <p:pic>
        <p:nvPicPr>
          <p:cNvPr id="6" name="Picture 5"/>
          <p:cNvPicPr/>
          <p:nvPr/>
        </p:nvPicPr>
        <p:blipFill>
          <a:blip r:embed="rId4"/>
          <a:stretch>
            <a:fillRect/>
          </a:stretch>
        </p:blipFill>
        <p:spPr>
          <a:xfrm>
            <a:off x="4975668" y="4490085"/>
            <a:ext cx="6689090" cy="1706880"/>
          </a:xfrm>
          <a:prstGeom prst="rect">
            <a:avLst/>
          </a:prstGeom>
        </p:spPr>
      </p:pic>
      <p:sp>
        <p:nvSpPr>
          <p:cNvPr id="7" name="TextBox 6"/>
          <p:cNvSpPr txBox="1"/>
          <p:nvPr/>
        </p:nvSpPr>
        <p:spPr>
          <a:xfrm>
            <a:off x="3127818" y="6221730"/>
            <a:ext cx="5092257" cy="369332"/>
          </a:xfrm>
          <a:prstGeom prst="rect">
            <a:avLst/>
          </a:prstGeom>
          <a:noFill/>
        </p:spPr>
        <p:txBody>
          <a:bodyPr wrap="square" rtlCol="0">
            <a:spAutoFit/>
          </a:bodyPr>
          <a:lstStyle/>
          <a:p>
            <a:r>
              <a:rPr lang="en-US" dirty="0"/>
              <a:t>TWO DIFFERENT OUPUT for DIFFERENT INPUTS</a:t>
            </a:r>
          </a:p>
        </p:txBody>
      </p:sp>
    </p:spTree>
    <p:extLst>
      <p:ext uri="{BB962C8B-B14F-4D97-AF65-F5344CB8AC3E}">
        <p14:creationId xmlns:p14="http://schemas.microsoft.com/office/powerpoint/2010/main" val="372354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solidFill>
              </a:rPr>
              <a:t>USE CASE 2:</a:t>
            </a:r>
            <a:br>
              <a:rPr lang="en-US" dirty="0">
                <a:solidFill>
                  <a:schemeClr val="tx1"/>
                </a:solidFill>
              </a:rPr>
            </a:br>
            <a:r>
              <a:rPr lang="en-US" b="1" dirty="0">
                <a:solidFill>
                  <a:schemeClr val="tx1"/>
                </a:solidFill>
              </a:rPr>
              <a:t>Classifying the tumor into types of Cancer:</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77334" y="1690222"/>
            <a:ext cx="7799916" cy="2688569"/>
          </a:xfrm>
          <a:prstGeom prst="rect">
            <a:avLst/>
          </a:prstGeom>
        </p:spPr>
      </p:pic>
      <p:pic>
        <p:nvPicPr>
          <p:cNvPr id="5" name="Picture 4"/>
          <p:cNvPicPr/>
          <p:nvPr/>
        </p:nvPicPr>
        <p:blipFill>
          <a:blip r:embed="rId3"/>
          <a:stretch>
            <a:fillRect/>
          </a:stretch>
        </p:blipFill>
        <p:spPr>
          <a:xfrm>
            <a:off x="823119" y="4702641"/>
            <a:ext cx="7530306" cy="2007235"/>
          </a:xfrm>
          <a:prstGeom prst="rect">
            <a:avLst/>
          </a:prstGeom>
        </p:spPr>
      </p:pic>
    </p:spTree>
    <p:extLst>
      <p:ext uri="{BB962C8B-B14F-4D97-AF65-F5344CB8AC3E}">
        <p14:creationId xmlns:p14="http://schemas.microsoft.com/office/powerpoint/2010/main" val="250428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algn="ctr"/>
            <a:r>
              <a:rPr lang="en-US" dirty="0"/>
              <a:t>THANK YOU</a:t>
            </a:r>
          </a:p>
        </p:txBody>
      </p:sp>
    </p:spTree>
    <p:extLst>
      <p:ext uri="{BB962C8B-B14F-4D97-AF65-F5344CB8AC3E}">
        <p14:creationId xmlns:p14="http://schemas.microsoft.com/office/powerpoint/2010/main" val="349344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96815"/>
            <a:ext cx="8596668" cy="5144547"/>
          </a:xfrm>
        </p:spPr>
        <p:txBody>
          <a:bodyPr>
            <a:normAutofit fontScale="77500" lnSpcReduction="20000"/>
          </a:bodyPr>
          <a:lstStyle/>
          <a:p>
            <a:pPr marL="0" indent="0">
              <a:buNone/>
            </a:pPr>
            <a:r>
              <a:rPr lang="en-US" dirty="0"/>
              <a:t>The problem statement is divided into 4 sections: </a:t>
            </a:r>
          </a:p>
          <a:p>
            <a:pPr lvl="0"/>
            <a:r>
              <a:rPr lang="en-US" b="1" dirty="0"/>
              <a:t>Data Wrangling</a:t>
            </a:r>
            <a:endParaRPr lang="en-US" dirty="0"/>
          </a:p>
          <a:p>
            <a:pPr lvl="0"/>
            <a:r>
              <a:rPr lang="en-US" dirty="0"/>
              <a:t>Web scraping the data from the above links and pre-processing</a:t>
            </a:r>
          </a:p>
          <a:p>
            <a:pPr lvl="0"/>
            <a:r>
              <a:rPr lang="en-US" dirty="0"/>
              <a:t>Exploratory Data Analysis on Tableau, Python.</a:t>
            </a:r>
          </a:p>
          <a:p>
            <a:pPr marL="0" indent="0">
              <a:buNone/>
            </a:pPr>
            <a:endParaRPr lang="en-US" dirty="0"/>
          </a:p>
          <a:p>
            <a:pPr marL="0" lvl="0" indent="0">
              <a:buNone/>
            </a:pPr>
            <a:r>
              <a:rPr lang="en-US" b="1" dirty="0" err="1"/>
              <a:t>Dockerizing</a:t>
            </a:r>
            <a:r>
              <a:rPr lang="en-US" b="1" dirty="0"/>
              <a:t> the process:</a:t>
            </a:r>
            <a:endParaRPr lang="en-US" dirty="0"/>
          </a:p>
          <a:p>
            <a:pPr lvl="0"/>
            <a:r>
              <a:rPr lang="en-US" dirty="0"/>
              <a:t>Two </a:t>
            </a:r>
            <a:r>
              <a:rPr lang="en-US" dirty="0" err="1"/>
              <a:t>docker</a:t>
            </a:r>
            <a:r>
              <a:rPr lang="en-US" dirty="0"/>
              <a:t> images for web scraping and uploading the data on Azure Blob.</a:t>
            </a:r>
          </a:p>
          <a:p>
            <a:pPr lvl="0"/>
            <a:r>
              <a:rPr lang="en-US" dirty="0"/>
              <a:t>Airflow pipeline</a:t>
            </a:r>
          </a:p>
          <a:p>
            <a:pPr marL="0" indent="0">
              <a:buNone/>
            </a:pPr>
            <a:endParaRPr lang="en-US" dirty="0"/>
          </a:p>
          <a:p>
            <a:pPr marL="0" lvl="0" indent="0">
              <a:buNone/>
            </a:pPr>
            <a:r>
              <a:rPr lang="en-US" b="1" dirty="0"/>
              <a:t>Building and Evaluating models:</a:t>
            </a:r>
            <a:endParaRPr lang="en-US" dirty="0"/>
          </a:p>
          <a:p>
            <a:pPr lvl="0"/>
            <a:r>
              <a:rPr lang="en-US" dirty="0"/>
              <a:t>Prediction using Random Forest, SVM, Neural Network,  Logistic Regression</a:t>
            </a:r>
          </a:p>
          <a:p>
            <a:pPr lvl="0"/>
            <a:r>
              <a:rPr lang="en-US" dirty="0"/>
              <a:t>Classification using Random forest, SVM, Neural Network</a:t>
            </a:r>
          </a:p>
          <a:p>
            <a:pPr marL="0" indent="0">
              <a:buNone/>
            </a:pPr>
            <a:r>
              <a:rPr lang="en-US" dirty="0"/>
              <a:t> </a:t>
            </a:r>
          </a:p>
          <a:p>
            <a:pPr marL="0" lvl="0" indent="0">
              <a:buNone/>
            </a:pPr>
            <a:r>
              <a:rPr lang="en-US" b="1" dirty="0"/>
              <a:t>Creating User interface for Oncologists and Females (User)</a:t>
            </a:r>
            <a:endParaRPr lang="en-US" dirty="0"/>
          </a:p>
          <a:p>
            <a:pPr lvl="0"/>
            <a:r>
              <a:rPr lang="en-US" b="1" dirty="0"/>
              <a:t>User: </a:t>
            </a:r>
            <a:r>
              <a:rPr lang="en-US" dirty="0"/>
              <a:t>will be able to check the risk/probability of her having breast cancer based on the prediction model and the input parameters. </a:t>
            </a:r>
          </a:p>
          <a:p>
            <a:r>
              <a:rPr lang="en-US" b="1" dirty="0"/>
              <a:t>Oncologist(Doctor):</a:t>
            </a:r>
            <a:r>
              <a:rPr lang="en-US" dirty="0"/>
              <a:t> will be able to classify what type of tumor is it based on classification model. </a:t>
            </a:r>
          </a:p>
        </p:txBody>
      </p:sp>
    </p:spTree>
    <p:extLst>
      <p:ext uri="{BB962C8B-B14F-4D97-AF65-F5344CB8AC3E}">
        <p14:creationId xmlns:p14="http://schemas.microsoft.com/office/powerpoint/2010/main" val="226647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WEB SCRAPING AND PRE PROCESSING</a:t>
            </a:r>
          </a:p>
        </p:txBody>
      </p:sp>
      <p:pic>
        <p:nvPicPr>
          <p:cNvPr id="4" name="Picture 3"/>
          <p:cNvPicPr>
            <a:picLocks noChangeAspect="1"/>
          </p:cNvPicPr>
          <p:nvPr/>
        </p:nvPicPr>
        <p:blipFill rotWithShape="1">
          <a:blip r:embed="rId2"/>
          <a:srcRect r="40447"/>
          <a:stretch/>
        </p:blipFill>
        <p:spPr>
          <a:xfrm>
            <a:off x="500575" y="1201359"/>
            <a:ext cx="3965004" cy="3142041"/>
          </a:xfrm>
          <a:prstGeom prst="rect">
            <a:avLst/>
          </a:prstGeom>
        </p:spPr>
      </p:pic>
      <p:pic>
        <p:nvPicPr>
          <p:cNvPr id="5" name="Picture 4" descr="C:\Users\dhruv\AppData\Local\Microsoft\Windows\INetCache\Content.Word\BCSC_webscraping_code.png"/>
          <p:cNvPicPr/>
          <p:nvPr/>
        </p:nvPicPr>
        <p:blipFill>
          <a:blip r:embed="rId3">
            <a:extLst>
              <a:ext uri="{28A0092B-C50C-407E-A947-70E740481C1C}">
                <a14:useLocalDpi xmlns:a14="http://schemas.microsoft.com/office/drawing/2010/main" val="0"/>
              </a:ext>
            </a:extLst>
          </a:blip>
          <a:srcRect/>
          <a:stretch>
            <a:fillRect/>
          </a:stretch>
        </p:blipFill>
        <p:spPr bwMode="auto">
          <a:xfrm>
            <a:off x="500575" y="4343400"/>
            <a:ext cx="6884963" cy="2245556"/>
          </a:xfrm>
          <a:prstGeom prst="rect">
            <a:avLst/>
          </a:prstGeom>
          <a:noFill/>
          <a:ln>
            <a:noFill/>
          </a:ln>
        </p:spPr>
      </p:pic>
      <p:pic>
        <p:nvPicPr>
          <p:cNvPr id="6" name="Picture 5" descr="C:\Users\dhruv\AppData\Local\Microsoft\Windows\INetCache\Content.Word\Cleaning with mic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3809" y="1652954"/>
            <a:ext cx="6183045" cy="2321168"/>
          </a:xfrm>
          <a:prstGeom prst="rect">
            <a:avLst/>
          </a:prstGeom>
          <a:noFill/>
          <a:ln>
            <a:noFill/>
          </a:ln>
        </p:spPr>
      </p:pic>
    </p:spTree>
    <p:extLst>
      <p:ext uri="{BB962C8B-B14F-4D97-AF65-F5344CB8AC3E}">
        <p14:creationId xmlns:p14="http://schemas.microsoft.com/office/powerpoint/2010/main" val="352086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tx1"/>
                </a:solidFill>
              </a:rPr>
              <a:t>WEB SCRAPING AND PRE PROCESSING CONTD. </a:t>
            </a:r>
          </a:p>
        </p:txBody>
      </p:sp>
      <p:pic>
        <p:nvPicPr>
          <p:cNvPr id="4" name="Picture 3" descr="C:\Users\dhruv\AppData\Local\Microsoft\Windows\INetCache\Content.Word\Metabric_Webscraping.png"/>
          <p:cNvPicPr/>
          <p:nvPr/>
        </p:nvPicPr>
        <p:blipFill>
          <a:blip r:embed="rId2">
            <a:extLst>
              <a:ext uri="{28A0092B-C50C-407E-A947-70E740481C1C}">
                <a14:useLocalDpi xmlns:a14="http://schemas.microsoft.com/office/drawing/2010/main" val="0"/>
              </a:ext>
            </a:extLst>
          </a:blip>
          <a:srcRect/>
          <a:stretch>
            <a:fillRect/>
          </a:stretch>
        </p:blipFill>
        <p:spPr bwMode="auto">
          <a:xfrm>
            <a:off x="1423473" y="1566497"/>
            <a:ext cx="6718203" cy="1417515"/>
          </a:xfrm>
          <a:prstGeom prst="rect">
            <a:avLst/>
          </a:prstGeom>
          <a:noFill/>
          <a:ln>
            <a:noFill/>
          </a:ln>
        </p:spPr>
      </p:pic>
      <p:pic>
        <p:nvPicPr>
          <p:cNvPr id="5" name="Picture 4" descr="C:\Users\dhruv\AppData\Local\Microsoft\Windows\INetCache\Content.Word\pre_process_metabric.png"/>
          <p:cNvPicPr/>
          <p:nvPr/>
        </p:nvPicPr>
        <p:blipFill>
          <a:blip r:embed="rId3">
            <a:extLst>
              <a:ext uri="{28A0092B-C50C-407E-A947-70E740481C1C}">
                <a14:useLocalDpi xmlns:a14="http://schemas.microsoft.com/office/drawing/2010/main" val="0"/>
              </a:ext>
            </a:extLst>
          </a:blip>
          <a:srcRect/>
          <a:stretch>
            <a:fillRect/>
          </a:stretch>
        </p:blipFill>
        <p:spPr bwMode="auto">
          <a:xfrm>
            <a:off x="1423473" y="3130062"/>
            <a:ext cx="6393180" cy="3403698"/>
          </a:xfrm>
          <a:prstGeom prst="rect">
            <a:avLst/>
          </a:prstGeom>
          <a:noFill/>
          <a:ln>
            <a:noFill/>
          </a:ln>
        </p:spPr>
      </p:pic>
    </p:spTree>
    <p:extLst>
      <p:ext uri="{BB962C8B-B14F-4D97-AF65-F5344CB8AC3E}">
        <p14:creationId xmlns:p14="http://schemas.microsoft.com/office/powerpoint/2010/main" val="246835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EDA</a:t>
            </a:r>
          </a:p>
        </p:txBody>
      </p:sp>
      <p:pic>
        <p:nvPicPr>
          <p:cNvPr id="6" name="Picture 5" descr="C:\Users\dhruv\AppData\Local\Microsoft\Windows\INetCache\Content.Word\Metabric_EDA.PNG"/>
          <p:cNvPicPr/>
          <p:nvPr/>
        </p:nvPicPr>
        <p:blipFill>
          <a:blip r:embed="rId2">
            <a:extLst>
              <a:ext uri="{28A0092B-C50C-407E-A947-70E740481C1C}">
                <a14:useLocalDpi xmlns:a14="http://schemas.microsoft.com/office/drawing/2010/main" val="0"/>
              </a:ext>
            </a:extLst>
          </a:blip>
          <a:srcRect/>
          <a:stretch>
            <a:fillRect/>
          </a:stretch>
        </p:blipFill>
        <p:spPr bwMode="auto">
          <a:xfrm>
            <a:off x="507901" y="1348740"/>
            <a:ext cx="8433875" cy="4480560"/>
          </a:xfrm>
          <a:prstGeom prst="rect">
            <a:avLst/>
          </a:prstGeom>
          <a:noFill/>
          <a:ln>
            <a:noFill/>
          </a:ln>
        </p:spPr>
      </p:pic>
    </p:spTree>
    <p:extLst>
      <p:ext uri="{BB962C8B-B14F-4D97-AF65-F5344CB8AC3E}">
        <p14:creationId xmlns:p14="http://schemas.microsoft.com/office/powerpoint/2010/main" val="66689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EDA - CONTD</a:t>
            </a:r>
          </a:p>
        </p:txBody>
      </p:sp>
      <p:pic>
        <p:nvPicPr>
          <p:cNvPr id="4" name="Picture 3" descr="C:\Users\dhruv\AppData\Local\Microsoft\Windows\INetCache\Content.Word\Risk_eda.jpg"/>
          <p:cNvPicPr/>
          <p:nvPr/>
        </p:nvPicPr>
        <p:blipFill>
          <a:blip r:embed="rId2">
            <a:extLst>
              <a:ext uri="{28A0092B-C50C-407E-A947-70E740481C1C}">
                <a14:useLocalDpi xmlns:a14="http://schemas.microsoft.com/office/drawing/2010/main" val="0"/>
              </a:ext>
            </a:extLst>
          </a:blip>
          <a:srcRect/>
          <a:stretch>
            <a:fillRect/>
          </a:stretch>
        </p:blipFill>
        <p:spPr bwMode="auto">
          <a:xfrm>
            <a:off x="677334" y="1468314"/>
            <a:ext cx="8238066" cy="4246685"/>
          </a:xfrm>
          <a:prstGeom prst="rect">
            <a:avLst/>
          </a:prstGeom>
          <a:noFill/>
          <a:ln>
            <a:noFill/>
          </a:ln>
        </p:spPr>
      </p:pic>
    </p:spTree>
    <p:extLst>
      <p:ext uri="{BB962C8B-B14F-4D97-AF65-F5344CB8AC3E}">
        <p14:creationId xmlns:p14="http://schemas.microsoft.com/office/powerpoint/2010/main" val="155436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PIPELINE(Airflow)</a:t>
            </a:r>
          </a:p>
        </p:txBody>
      </p:sp>
      <p:pic>
        <p:nvPicPr>
          <p:cNvPr id="4" name="Content Placeholder 3"/>
          <p:cNvPicPr>
            <a:picLocks noGrp="1" noChangeAspect="1"/>
          </p:cNvPicPr>
          <p:nvPr>
            <p:ph idx="1"/>
          </p:nvPr>
        </p:nvPicPr>
        <p:blipFill>
          <a:blip r:embed="rId2"/>
          <a:stretch>
            <a:fillRect/>
          </a:stretch>
        </p:blipFill>
        <p:spPr>
          <a:xfrm>
            <a:off x="677334" y="1642584"/>
            <a:ext cx="5504391" cy="2993395"/>
          </a:xfrm>
          <a:prstGeom prst="rect">
            <a:avLst/>
          </a:prstGeom>
        </p:spPr>
      </p:pic>
      <p:pic>
        <p:nvPicPr>
          <p:cNvPr id="5" name="Picture 4"/>
          <p:cNvPicPr>
            <a:picLocks noChangeAspect="1"/>
          </p:cNvPicPr>
          <p:nvPr/>
        </p:nvPicPr>
        <p:blipFill>
          <a:blip r:embed="rId3"/>
          <a:stretch>
            <a:fillRect/>
          </a:stretch>
        </p:blipFill>
        <p:spPr>
          <a:xfrm>
            <a:off x="599817" y="4818497"/>
            <a:ext cx="5944115" cy="1700931"/>
          </a:xfrm>
          <a:prstGeom prst="rect">
            <a:avLst/>
          </a:prstGeom>
        </p:spPr>
      </p:pic>
      <p:pic>
        <p:nvPicPr>
          <p:cNvPr id="6" name="Picture 5"/>
          <p:cNvPicPr/>
          <p:nvPr/>
        </p:nvPicPr>
        <p:blipFill>
          <a:blip r:embed="rId4"/>
          <a:stretch>
            <a:fillRect/>
          </a:stretch>
        </p:blipFill>
        <p:spPr>
          <a:xfrm>
            <a:off x="6181725" y="2112918"/>
            <a:ext cx="5943600" cy="1490682"/>
          </a:xfrm>
          <a:prstGeom prst="rect">
            <a:avLst/>
          </a:prstGeom>
        </p:spPr>
      </p:pic>
    </p:spTree>
    <p:extLst>
      <p:ext uri="{BB962C8B-B14F-4D97-AF65-F5344CB8AC3E}">
        <p14:creationId xmlns:p14="http://schemas.microsoft.com/office/powerpoint/2010/main" val="259927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DOCKER </a:t>
            </a:r>
          </a:p>
        </p:txBody>
      </p:sp>
      <p:sp>
        <p:nvSpPr>
          <p:cNvPr id="3" name="Content Placeholder 2"/>
          <p:cNvSpPr>
            <a:spLocks noGrp="1"/>
          </p:cNvSpPr>
          <p:nvPr>
            <p:ph idx="1"/>
          </p:nvPr>
        </p:nvSpPr>
        <p:spPr/>
        <p:txBody>
          <a:bodyPr/>
          <a:lstStyle/>
          <a:p>
            <a:r>
              <a:rPr lang="en-US" dirty="0"/>
              <a:t>There are two </a:t>
            </a:r>
            <a:r>
              <a:rPr lang="en-US" dirty="0" err="1"/>
              <a:t>docker</a:t>
            </a:r>
            <a:r>
              <a:rPr lang="en-US" dirty="0"/>
              <a:t> images one for extracting the </a:t>
            </a:r>
            <a:r>
              <a:rPr lang="en-US" dirty="0" err="1"/>
              <a:t>Metabric</a:t>
            </a:r>
            <a:r>
              <a:rPr lang="en-US" dirty="0"/>
              <a:t> dataset and one for BCSC dataset</a:t>
            </a:r>
          </a:p>
          <a:p>
            <a:r>
              <a:rPr lang="en-US" dirty="0"/>
              <a:t>The images are built upon R and Python base images respectively.</a:t>
            </a:r>
          </a:p>
          <a:p>
            <a:r>
              <a:rPr lang="en-US" dirty="0"/>
              <a:t>Commands to  pull and run the images are:</a:t>
            </a:r>
          </a:p>
          <a:p>
            <a:r>
              <a:rPr lang="en-US" dirty="0"/>
              <a:t>Docker pull akil06/finalproject:image1.2</a:t>
            </a:r>
          </a:p>
          <a:p>
            <a:r>
              <a:rPr lang="en-US" dirty="0"/>
              <a:t>Docker pull akil06/finalproject:image2</a:t>
            </a:r>
          </a:p>
          <a:p>
            <a:r>
              <a:rPr lang="en-US" dirty="0"/>
              <a:t>Docker run akil06/finalproject:image1.2</a:t>
            </a:r>
          </a:p>
          <a:p>
            <a:r>
              <a:rPr lang="en-US" dirty="0"/>
              <a:t>Docker run akil06/finalproject:image2</a:t>
            </a:r>
          </a:p>
        </p:txBody>
      </p:sp>
    </p:spTree>
    <p:extLst>
      <p:ext uri="{BB962C8B-B14F-4D97-AF65-F5344CB8AC3E}">
        <p14:creationId xmlns:p14="http://schemas.microsoft.com/office/powerpoint/2010/main" val="481088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TotalTime>
  <Words>545</Words>
  <Application>Microsoft Office PowerPoint</Application>
  <PresentationFormat>Widescreen</PresentationFormat>
  <Paragraphs>82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BREAST CANCER DETECTION AND ANALYSIS</vt:lpstr>
      <vt:lpstr>PROBLEM STATEMENT</vt:lpstr>
      <vt:lpstr>PowerPoint Presentation</vt:lpstr>
      <vt:lpstr>WEB SCRAPING AND PRE PROCESSING</vt:lpstr>
      <vt:lpstr>WEB SCRAPING AND PRE PROCESSING CONTD. </vt:lpstr>
      <vt:lpstr>EDA</vt:lpstr>
      <vt:lpstr>EDA - CONTD</vt:lpstr>
      <vt:lpstr>PIPELINE(Airflow)</vt:lpstr>
      <vt:lpstr>DOCKER </vt:lpstr>
      <vt:lpstr>AZURE BLOBS</vt:lpstr>
      <vt:lpstr>USE CASE:1 (Modeling) This use case is for the user to test the risk of getting cancer</vt:lpstr>
      <vt:lpstr>CONTD</vt:lpstr>
      <vt:lpstr>OUTPUT </vt:lpstr>
      <vt:lpstr>USE CASE 2: Classification of Breast cancer subtype: </vt:lpstr>
      <vt:lpstr>FEATURE SELECTION</vt:lpstr>
      <vt:lpstr>Machine Learning Algorithms and Output: </vt:lpstr>
      <vt:lpstr>CONTD</vt:lpstr>
      <vt:lpstr>CONTD</vt:lpstr>
      <vt:lpstr>APPLICATION</vt:lpstr>
      <vt:lpstr>HOME PAGE</vt:lpstr>
      <vt:lpstr>PowerPoint Presentation</vt:lpstr>
      <vt:lpstr>USE CASE 1</vt:lpstr>
      <vt:lpstr>USE CASE 2: Classifying the tumor into types of Cancer: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 AND ANALYSIS</dc:title>
  <dc:creator>Dhruv Kanakia</dc:creator>
  <cp:lastModifiedBy>Dhruv Kanakia</cp:lastModifiedBy>
  <cp:revision>10</cp:revision>
  <dcterms:created xsi:type="dcterms:W3CDTF">2017-08-19T02:27:02Z</dcterms:created>
  <dcterms:modified xsi:type="dcterms:W3CDTF">2017-08-19T04:14:18Z</dcterms:modified>
</cp:coreProperties>
</file>