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26"/>
  </p:notesMasterIdLst>
  <p:sldIdLst>
    <p:sldId id="256" r:id="rId2"/>
    <p:sldId id="276" r:id="rId3"/>
    <p:sldId id="277" r:id="rId4"/>
    <p:sldId id="257" r:id="rId5"/>
    <p:sldId id="258" r:id="rId6"/>
    <p:sldId id="260" r:id="rId7"/>
    <p:sldId id="262" r:id="rId8"/>
    <p:sldId id="271" r:id="rId9"/>
    <p:sldId id="266" r:id="rId10"/>
    <p:sldId id="264" r:id="rId11"/>
    <p:sldId id="282" r:id="rId12"/>
    <p:sldId id="261" r:id="rId13"/>
    <p:sldId id="279" r:id="rId14"/>
    <p:sldId id="265" r:id="rId15"/>
    <p:sldId id="280" r:id="rId16"/>
    <p:sldId id="281" r:id="rId17"/>
    <p:sldId id="263" r:id="rId18"/>
    <p:sldId id="272" r:id="rId19"/>
    <p:sldId id="278" r:id="rId20"/>
    <p:sldId id="267" r:id="rId21"/>
    <p:sldId id="268" r:id="rId22"/>
    <p:sldId id="269" r:id="rId23"/>
    <p:sldId id="270"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79" autoAdjust="0"/>
    <p:restoredTop sz="90805" autoAdjust="0"/>
  </p:normalViewPr>
  <p:slideViewPr>
    <p:cSldViewPr snapToGrid="0">
      <p:cViewPr>
        <p:scale>
          <a:sx n="66" d="100"/>
          <a:sy n="66" d="100"/>
        </p:scale>
        <p:origin x="706"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hruv%20Kanther\Desktop\Astrosage_Analysis_Dashboar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min\OneDrive\Desktop\Astrosage_Analysis_Dashboar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dmin\OneDrive\Desktop\Astrosage_Analysis_Dashboar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dmin\OneDrive\Desktop\Astrosage_Analysis_Dashboard.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Dhruv%20Kanther\Desktop\Astrosage_Analysis_Dashboard.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Dhruv%20Kanther\Desktop\Astrosage_Analysis_Dashboard.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Dhruv%20Kanther\Desktop\Astrosage_Analysis_Dashboard.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Admin\OneDrive\Desktop\Astrosage_Analysis_Dashboard.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Admin\OneDrive\Desktop\Astrosage_Analysis_Dashboard.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Admin\OneDrive\Desktop\Astrosage_Analysis_Dashboard.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OneDrive\Desktop\Astrosage_Analysis_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OneDrive\Desktop\Astrosage_Analysis_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OneDrive\Desktop\Astrosage_Analysis_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OneDrive\Desktop\Astrosage_Analysis_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OneDrive\Desktop\Astrosage_Analysis_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OneDrive\Desktop\Astrosage_Analysis_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OneDrive\Desktop\Astrosage_Analysis_Dashboar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OneDrive\Desktop\Astrosage_Analysis_Dashboar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sz="1800" b="1" dirty="0" smtClean="0">
                <a:effectLst/>
              </a:rPr>
              <a:t>Usage Share Across Platforms</a:t>
            </a:r>
            <a:endParaRPr lang="en-IN" dirty="0">
              <a:effectLst/>
            </a:endParaRP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v>Total</c:v>
          </c:tx>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p3d/>
            </c:spPr>
            <c:extLst>
              <c:ext xmlns:c16="http://schemas.microsoft.com/office/drawing/2014/chart" uri="{C3380CC4-5D6E-409C-BE32-E72D297353CC}">
                <c16:uniqueId val="{00000001-38ED-4B55-AC1A-9E62CDC9BFC4}"/>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p3d/>
            </c:spPr>
            <c:extLst>
              <c:ext xmlns:c16="http://schemas.microsoft.com/office/drawing/2014/chart" uri="{C3380CC4-5D6E-409C-BE32-E72D297353CC}">
                <c16:uniqueId val="{00000003-38ED-4B55-AC1A-9E62CDC9BFC4}"/>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p3d/>
            </c:spPr>
            <c:extLst>
              <c:ext xmlns:c16="http://schemas.microsoft.com/office/drawing/2014/chart" uri="{C3380CC4-5D6E-409C-BE32-E72D297353CC}">
                <c16:uniqueId val="{00000005-38ED-4B55-AC1A-9E62CDC9BFC4}"/>
              </c:ext>
            </c:extLst>
          </c:dPt>
          <c:dLbls>
            <c:dLbl>
              <c:idx val="0"/>
              <c:layout>
                <c:manualLayout>
                  <c:x val="-0.14637396667119523"/>
                  <c:y val="9.7024682928246619E-2"/>
                </c:manualLayout>
              </c:layout>
              <c:dLblPos val="bestFi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38ED-4B55-AC1A-9E62CDC9BFC4}"/>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15:layout/>
              </c:ext>
            </c:extLst>
          </c:dLbls>
          <c:cat>
            <c:strLit>
              <c:ptCount val="3"/>
              <c:pt idx="0">
                <c:v>app</c:v>
              </c:pt>
              <c:pt idx="1">
                <c:v>dashboard</c:v>
              </c:pt>
              <c:pt idx="2">
                <c:v>gurucool</c:v>
              </c:pt>
            </c:strLit>
          </c:cat>
          <c:val>
            <c:numLit>
              <c:formatCode>General</c:formatCode>
              <c:ptCount val="3"/>
              <c:pt idx="0">
                <c:v>7800</c:v>
              </c:pt>
              <c:pt idx="1">
                <c:v>2</c:v>
              </c:pt>
              <c:pt idx="2">
                <c:v>20225</c:v>
              </c:pt>
            </c:numLit>
          </c:val>
          <c:extLst>
            <c:ext xmlns:c16="http://schemas.microsoft.com/office/drawing/2014/chart" uri="{C3380CC4-5D6E-409C-BE32-E72D297353CC}">
              <c16:uniqueId val="{00000006-38ED-4B55-AC1A-9E62CDC9BFC4}"/>
            </c:ext>
          </c:extLst>
        </c:ser>
        <c:dLbls>
          <c:dLblPos val="ctr"/>
          <c:showLegendKey val="0"/>
          <c:showVal val="0"/>
          <c:showCatName val="1"/>
          <c:showSerName val="0"/>
          <c:showPercent val="0"/>
          <c:showBubbleSize val="0"/>
          <c:showLeaderLines val="0"/>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[Astrosage_Analysis_Dashboard.xlsx]DataForDashboard!PivotTable16</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smtClean="0"/>
              <a:t>Call </a:t>
            </a:r>
            <a:r>
              <a:rPr lang="en-US" b="1" dirty="0"/>
              <a:t>Status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s>
    <c:plotArea>
      <c:layout/>
      <c:pieChart>
        <c:varyColors val="1"/>
        <c:ser>
          <c:idx val="0"/>
          <c:order val="0"/>
          <c:tx>
            <c:strRef>
              <c:f>DataForDashboard!$U$38</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D6A-422A-B0AC-37EBB215A3F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D6A-422A-B0AC-37EBB215A3F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D6A-422A-B0AC-37EBB215A3F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D6A-422A-B0AC-37EBB215A3F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D6A-422A-B0AC-37EBB215A3F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DataForDashboard!$T$39:$T$44</c:f>
              <c:strCache>
                <c:ptCount val="5"/>
                <c:pt idx="0">
                  <c:v>busy</c:v>
                </c:pt>
                <c:pt idx="1">
                  <c:v>completed</c:v>
                </c:pt>
                <c:pt idx="2">
                  <c:v>failed</c:v>
                </c:pt>
                <c:pt idx="3">
                  <c:v>incomplete</c:v>
                </c:pt>
                <c:pt idx="4">
                  <c:v>no-answer</c:v>
                </c:pt>
              </c:strCache>
            </c:strRef>
          </c:cat>
          <c:val>
            <c:numRef>
              <c:f>DataForDashboard!$U$39:$U$44</c:f>
              <c:numCache>
                <c:formatCode>General</c:formatCode>
                <c:ptCount val="5"/>
                <c:pt idx="0">
                  <c:v>1270</c:v>
                </c:pt>
                <c:pt idx="1">
                  <c:v>3453</c:v>
                </c:pt>
                <c:pt idx="2">
                  <c:v>1214</c:v>
                </c:pt>
                <c:pt idx="3">
                  <c:v>875</c:v>
                </c:pt>
                <c:pt idx="4">
                  <c:v>1729</c:v>
                </c:pt>
              </c:numCache>
            </c:numRef>
          </c:val>
          <c:extLst>
            <c:ext xmlns:c16="http://schemas.microsoft.com/office/drawing/2014/chart" uri="{C3380CC4-5D6E-409C-BE32-E72D297353CC}">
              <c16:uniqueId val="{0000000A-BD6A-422A-B0AC-37EBB215A3F2}"/>
            </c:ext>
          </c:extLst>
        </c:ser>
        <c:dLbls>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[Astrosage_Analysis_Dashboard.xlsx]DataForDashboard!PivotTable5</c:name>
    <c:fmtId val="3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Average Rating</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dLbl>
          <c:idx val="0"/>
          <c:layout>
            <c:manualLayout>
              <c:x val="0.16108791033503278"/>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layout>
            <c:manualLayout>
              <c:x val="0.1854951694767045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layout>
            <c:manualLayout>
              <c:x val="0.20990242861837607"/>
              <c:y val="-5.3740309587890458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dLbl>
          <c:idx val="0"/>
          <c:layout>
            <c:manualLayout>
              <c:x val="0.16596936216336711"/>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dLbl>
          <c:idx val="0"/>
          <c:layout>
            <c:manualLayout>
              <c:x val="0.1854951694767045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dLbl>
          <c:idx val="0"/>
          <c:layout>
            <c:manualLayout>
              <c:x val="0.16108791033503278"/>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dLbl>
          <c:idx val="0"/>
          <c:layout>
            <c:manualLayout>
              <c:x val="0.20990242861837607"/>
              <c:y val="-5.3740309587890458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dLbl>
          <c:idx val="0"/>
          <c:layout>
            <c:manualLayout>
              <c:x val="0.16596936216336711"/>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dLbl>
          <c:idx val="0"/>
          <c:layout>
            <c:manualLayout>
              <c:x val="0.1854951694767045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dLbl>
          <c:idx val="0"/>
          <c:layout>
            <c:manualLayout>
              <c:x val="0.16108791033503278"/>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dLbl>
          <c:idx val="0"/>
          <c:layout>
            <c:manualLayout>
              <c:x val="0.20990242861837607"/>
              <c:y val="-5.3740309587890458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dLbl>
          <c:idx val="0"/>
          <c:layout>
            <c:manualLayout>
              <c:x val="0.16596936216336711"/>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DataForDashboard!$Y$22</c:f>
              <c:strCache>
                <c:ptCount val="1"/>
                <c:pt idx="0">
                  <c:v>Total</c:v>
                </c:pt>
              </c:strCache>
            </c:strRef>
          </c:tx>
          <c:spPr>
            <a:solidFill>
              <a:schemeClr val="accent1"/>
            </a:solidFill>
            <a:ln>
              <a:noFill/>
            </a:ln>
            <a:effectLst/>
          </c:spPr>
          <c:invertIfNegative val="0"/>
          <c:dLbls>
            <c:dLbl>
              <c:idx val="0"/>
              <c:layout>
                <c:manualLayout>
                  <c:x val="0.18549516947670452"/>
                  <c:y val="0"/>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958E-4D0D-AF17-6B0E34093FB8}"/>
                </c:ext>
              </c:extLst>
            </c:dLbl>
            <c:dLbl>
              <c:idx val="1"/>
              <c:layout>
                <c:manualLayout>
                  <c:x val="0.16108791033503278"/>
                  <c:y val="0"/>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958E-4D0D-AF17-6B0E34093FB8}"/>
                </c:ext>
              </c:extLst>
            </c:dLbl>
            <c:dLbl>
              <c:idx val="2"/>
              <c:layout>
                <c:manualLayout>
                  <c:x val="0.20990242861837607"/>
                  <c:y val="-5.3740309587890458E-17"/>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958E-4D0D-AF17-6B0E34093FB8}"/>
                </c:ext>
              </c:extLst>
            </c:dLbl>
            <c:dLbl>
              <c:idx val="3"/>
              <c:layout>
                <c:manualLayout>
                  <c:x val="0.16596936216336711"/>
                  <c:y val="0"/>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958E-4D0D-AF17-6B0E34093F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DataForDashboard!$X$23:$X$27</c:f>
              <c:strCache>
                <c:ptCount val="4"/>
                <c:pt idx="0">
                  <c:v>Call</c:v>
                </c:pt>
                <c:pt idx="1">
                  <c:v>Chat</c:v>
                </c:pt>
                <c:pt idx="2">
                  <c:v>Complementary</c:v>
                </c:pt>
                <c:pt idx="3">
                  <c:v>public_live_Call</c:v>
                </c:pt>
              </c:strCache>
            </c:strRef>
          </c:cat>
          <c:val>
            <c:numRef>
              <c:f>DataForDashboard!$Y$23:$Y$27</c:f>
              <c:numCache>
                <c:formatCode>0.0</c:formatCode>
                <c:ptCount val="4"/>
                <c:pt idx="0">
                  <c:v>3.500940291490362</c:v>
                </c:pt>
                <c:pt idx="1">
                  <c:v>2.6875576509172903</c:v>
                </c:pt>
                <c:pt idx="2">
                  <c:v>4.5</c:v>
                </c:pt>
                <c:pt idx="3">
                  <c:v>3</c:v>
                </c:pt>
              </c:numCache>
            </c:numRef>
          </c:val>
          <c:extLst>
            <c:ext xmlns:c16="http://schemas.microsoft.com/office/drawing/2014/chart" uri="{C3380CC4-5D6E-409C-BE32-E72D297353CC}">
              <c16:uniqueId val="{00000004-958E-4D0D-AF17-6B0E34093FB8}"/>
            </c:ext>
          </c:extLst>
        </c:ser>
        <c:dLbls>
          <c:dLblPos val="ctr"/>
          <c:showLegendKey val="0"/>
          <c:showVal val="1"/>
          <c:showCatName val="0"/>
          <c:showSerName val="0"/>
          <c:showPercent val="0"/>
          <c:showBubbleSize val="0"/>
        </c:dLbls>
        <c:gapWidth val="150"/>
        <c:overlap val="100"/>
        <c:axId val="2033700255"/>
        <c:axId val="2033690175"/>
      </c:barChart>
      <c:catAx>
        <c:axId val="203370025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Consultation</a:t>
                </a:r>
                <a:r>
                  <a:rPr lang="en-IN" baseline="0"/>
                  <a:t> Type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3690175"/>
        <c:crosses val="autoZero"/>
        <c:auto val="1"/>
        <c:lblAlgn val="ctr"/>
        <c:lblOffset val="100"/>
        <c:noMultiLvlLbl val="0"/>
      </c:catAx>
      <c:valAx>
        <c:axId val="20336901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 Rating</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3700255"/>
        <c:crosses val="autoZero"/>
        <c:crossBetween val="between"/>
      </c:valAx>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[Astrosage_Analysis_Dashboard.xlsx]DataForDashboard!PivotTable2</c:name>
    <c:fmtId val="30"/>
  </c:pivotSource>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IN" sz="1400" b="1" i="0" u="none" strike="noStrike" cap="none" baseline="0" dirty="0" smtClean="0">
                <a:solidFill>
                  <a:schemeClr val="tx1"/>
                </a:solidFill>
              </a:rPr>
              <a:t>User Satisfaction Trends by Consultation Mode</a:t>
            </a:r>
            <a:endParaRPr lang="en-US" b="1" dirty="0">
              <a:solidFill>
                <a:schemeClr val="tx1"/>
              </a:solidFill>
            </a:endParaRPr>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pivotFmt>
      <c:pivotFmt>
        <c:idx val="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3"/>
            </a:solidFill>
            <a:ln w="9525" cap="flat" cmpd="sng" algn="ctr">
              <a:solidFill>
                <a:schemeClr val="accent3"/>
              </a:solidFill>
              <a:round/>
            </a:ln>
            <a:effectLst/>
          </c:spPr>
        </c:marker>
      </c:pivotFmt>
      <c:pivotFmt>
        <c:idx val="1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5"/>
            </a:solidFill>
            <a:ln w="9525" cap="flat" cmpd="sng" algn="ctr">
              <a:solidFill>
                <a:schemeClr val="accent5"/>
              </a:solidFill>
              <a:round/>
            </a:ln>
            <a:effectLst/>
          </c:spPr>
        </c:marker>
      </c:pivotFmt>
      <c:pivotFmt>
        <c:idx val="1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lumMod val="60000"/>
              </a:schemeClr>
            </a:solidFill>
            <a:ln w="9525" cap="flat" cmpd="sng" algn="ctr">
              <a:solidFill>
                <a:schemeClr val="accent1">
                  <a:lumMod val="60000"/>
                </a:schemeClr>
              </a:solidFill>
              <a:round/>
            </a:ln>
            <a:effectLst/>
          </c:spPr>
        </c:marker>
      </c:pivotFmt>
      <c:pivotFmt>
        <c:idx val="1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pivotFmt>
      <c:pivotFmt>
        <c:idx val="1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3"/>
            </a:solidFill>
            <a:ln w="9525" cap="flat" cmpd="sng" algn="ctr">
              <a:solidFill>
                <a:schemeClr val="accent3"/>
              </a:solidFill>
              <a:round/>
            </a:ln>
            <a:effectLst/>
          </c:spPr>
        </c:marker>
      </c:pivotFmt>
      <c:pivotFmt>
        <c:idx val="1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5"/>
            </a:solidFill>
            <a:ln w="9525" cap="flat" cmpd="sng" algn="ctr">
              <a:solidFill>
                <a:schemeClr val="accent5"/>
              </a:solidFill>
              <a:round/>
            </a:ln>
            <a:effectLst/>
          </c:spPr>
        </c:marker>
      </c:pivotFmt>
      <c:pivotFmt>
        <c:idx val="1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lumMod val="60000"/>
              </a:schemeClr>
            </a:solidFill>
            <a:ln w="9525" cap="flat" cmpd="sng" algn="ctr">
              <a:solidFill>
                <a:schemeClr val="accent1">
                  <a:lumMod val="60000"/>
                </a:schemeClr>
              </a:solidFill>
              <a:round/>
            </a:ln>
            <a:effectLst/>
          </c:spPr>
        </c:marker>
      </c:pivotFmt>
      <c:pivotFmt>
        <c:idx val="16"/>
        <c:spPr>
          <a:solidFill>
            <a:schemeClr val="accent1">
              <a:tint val="70000"/>
              <a:lumMod val="104000"/>
            </a:schemeClr>
          </a:soli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pivotFmt>
      <c:pivotFmt>
        <c:idx val="17"/>
        <c:spPr>
          <a:solidFill>
            <a:schemeClr val="accent1">
              <a:tint val="70000"/>
              <a:lumMod val="104000"/>
            </a:schemeClr>
          </a:solidFill>
          <a:ln w="22225" cap="rnd" cmpd="sng" algn="ctr">
            <a:solidFill>
              <a:schemeClr val="accent1"/>
            </a:solidFill>
            <a:round/>
          </a:ln>
          <a:effectLst/>
        </c:spPr>
        <c:marker>
          <c:symbol val="circle"/>
          <c:size val="4"/>
          <c:spPr>
            <a:solidFill>
              <a:schemeClr val="accent3"/>
            </a:solidFill>
            <a:ln w="9525" cap="flat" cmpd="sng" algn="ctr">
              <a:solidFill>
                <a:schemeClr val="accent3"/>
              </a:solidFill>
              <a:round/>
            </a:ln>
            <a:effectLst/>
          </c:spPr>
        </c:marker>
      </c:pivotFmt>
      <c:pivotFmt>
        <c:idx val="18"/>
        <c:spPr>
          <a:solidFill>
            <a:schemeClr val="accent1">
              <a:tint val="70000"/>
              <a:lumMod val="104000"/>
            </a:schemeClr>
          </a:solidFill>
          <a:ln w="22225" cap="rnd" cmpd="sng" algn="ctr">
            <a:solidFill>
              <a:schemeClr val="accent1"/>
            </a:solidFill>
            <a:round/>
          </a:ln>
          <a:effectLst/>
        </c:spPr>
        <c:marker>
          <c:symbol val="circle"/>
          <c:size val="4"/>
          <c:spPr>
            <a:solidFill>
              <a:schemeClr val="accent5"/>
            </a:solidFill>
            <a:ln w="9525" cap="flat" cmpd="sng" algn="ctr">
              <a:solidFill>
                <a:schemeClr val="accent5"/>
              </a:solidFill>
              <a:round/>
            </a:ln>
            <a:effectLst/>
          </c:spPr>
        </c:marker>
      </c:pivotFmt>
      <c:pivotFmt>
        <c:idx val="19"/>
        <c:spPr>
          <a:solidFill>
            <a:schemeClr val="accent1">
              <a:tint val="70000"/>
              <a:lumMod val="104000"/>
            </a:schemeClr>
          </a:solidFill>
          <a:ln w="22225" cap="rnd" cmpd="sng" algn="ctr">
            <a:solidFill>
              <a:schemeClr val="accent1"/>
            </a:solidFill>
            <a:round/>
          </a:ln>
          <a:effectLst/>
        </c:spPr>
        <c:marker>
          <c:symbol val="circle"/>
          <c:size val="4"/>
          <c:spPr>
            <a:solidFill>
              <a:schemeClr val="accent1">
                <a:lumMod val="60000"/>
              </a:schemeClr>
            </a:solidFill>
            <a:ln w="9525" cap="flat" cmpd="sng" algn="ctr">
              <a:solidFill>
                <a:schemeClr val="accent1">
                  <a:lumMod val="60000"/>
                </a:schemeClr>
              </a:solidFill>
              <a:round/>
            </a:ln>
            <a:effectLst/>
          </c:spPr>
        </c:marker>
      </c:pivotFmt>
    </c:pivotFmts>
    <c:plotArea>
      <c:layout/>
      <c:lineChart>
        <c:grouping val="standard"/>
        <c:varyColors val="0"/>
        <c:ser>
          <c:idx val="0"/>
          <c:order val="0"/>
          <c:tx>
            <c:strRef>
              <c:f>DataForDashboard!$I$23:$I$24</c:f>
              <c:strCache>
                <c:ptCount val="1"/>
                <c:pt idx="0">
                  <c:v>Call</c:v>
                </c:pt>
              </c:strCache>
            </c:strRef>
          </c:tx>
          <c:spPr>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cat>
            <c:strRef>
              <c:f>DataForDashboard!$H$25:$H$59</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DataForDashboard!$I$25:$I$59</c:f>
              <c:numCache>
                <c:formatCode>0.0</c:formatCode>
                <c:ptCount val="34"/>
                <c:pt idx="0">
                  <c:v>3.478494623655914</c:v>
                </c:pt>
                <c:pt idx="1">
                  <c:v>3.4744744744744747</c:v>
                </c:pt>
                <c:pt idx="2">
                  <c:v>3.5143603133159269</c:v>
                </c:pt>
                <c:pt idx="3">
                  <c:v>3.5769230769230771</c:v>
                </c:pt>
                <c:pt idx="4">
                  <c:v>3.4031620553359683</c:v>
                </c:pt>
                <c:pt idx="5">
                  <c:v>3.4015748031496065</c:v>
                </c:pt>
                <c:pt idx="6">
                  <c:v>3.4251968503937009</c:v>
                </c:pt>
                <c:pt idx="7">
                  <c:v>3.3695652173913042</c:v>
                </c:pt>
                <c:pt idx="8">
                  <c:v>3.5798611111111112</c:v>
                </c:pt>
                <c:pt idx="9">
                  <c:v>3.5767441860465117</c:v>
                </c:pt>
                <c:pt idx="10">
                  <c:v>3.5070754716981134</c:v>
                </c:pt>
                <c:pt idx="11">
                  <c:v>3.4525139664804469</c:v>
                </c:pt>
                <c:pt idx="12">
                  <c:v>3.4827586206896552</c:v>
                </c:pt>
                <c:pt idx="13">
                  <c:v>3.4469026548672566</c:v>
                </c:pt>
                <c:pt idx="14">
                  <c:v>3.4710144927536231</c:v>
                </c:pt>
                <c:pt idx="15">
                  <c:v>3.5620155038759691</c:v>
                </c:pt>
                <c:pt idx="16">
                  <c:v>3.5081081081081082</c:v>
                </c:pt>
                <c:pt idx="17">
                  <c:v>3.6094420600858368</c:v>
                </c:pt>
                <c:pt idx="18">
                  <c:v>3.6507177033492821</c:v>
                </c:pt>
                <c:pt idx="19">
                  <c:v>3.5112359550561796</c:v>
                </c:pt>
                <c:pt idx="20">
                  <c:v>3.3962264150943398</c:v>
                </c:pt>
                <c:pt idx="21">
                  <c:v>3.5582822085889569</c:v>
                </c:pt>
                <c:pt idx="22">
                  <c:v>3.5103734439834025</c:v>
                </c:pt>
                <c:pt idx="23">
                  <c:v>3.3922413793103448</c:v>
                </c:pt>
                <c:pt idx="24">
                  <c:v>3.4302325581395348</c:v>
                </c:pt>
                <c:pt idx="25">
                  <c:v>3.5450980392156861</c:v>
                </c:pt>
                <c:pt idx="26">
                  <c:v>3.4834710743801653</c:v>
                </c:pt>
                <c:pt idx="27">
                  <c:v>3.5580110497237567</c:v>
                </c:pt>
                <c:pt idx="28">
                  <c:v>3.5852713178294575</c:v>
                </c:pt>
                <c:pt idx="29">
                  <c:v>3.5810055865921786</c:v>
                </c:pt>
                <c:pt idx="30">
                  <c:v>3.4113924050632911</c:v>
                </c:pt>
                <c:pt idx="31">
                  <c:v>3.6347826086956521</c:v>
                </c:pt>
                <c:pt idx="32">
                  <c:v>3.4183673469387754</c:v>
                </c:pt>
                <c:pt idx="33">
                  <c:v>3.4299065420560746</c:v>
                </c:pt>
              </c:numCache>
            </c:numRef>
          </c:val>
          <c:smooth val="0"/>
          <c:extLst>
            <c:ext xmlns:c16="http://schemas.microsoft.com/office/drawing/2014/chart" uri="{C3380CC4-5D6E-409C-BE32-E72D297353CC}">
              <c16:uniqueId val="{00000000-6EC7-44F3-918E-44C45F202795}"/>
            </c:ext>
          </c:extLst>
        </c:ser>
        <c:ser>
          <c:idx val="1"/>
          <c:order val="1"/>
          <c:tx>
            <c:strRef>
              <c:f>DataForDashboard!$J$23:$J$24</c:f>
              <c:strCache>
                <c:ptCount val="1"/>
                <c:pt idx="0">
                  <c:v>Chat</c:v>
                </c:pt>
              </c:strCache>
            </c:strRef>
          </c:tx>
          <c:spPr>
            <a:ln w="22225" cap="rnd" cmpd="sng" algn="ctr">
              <a:solidFill>
                <a:schemeClr val="accent3"/>
              </a:solidFill>
              <a:round/>
            </a:ln>
            <a:effectLst/>
          </c:spPr>
          <c:marker>
            <c:symbol val="circle"/>
            <c:size val="4"/>
            <c:spPr>
              <a:solidFill>
                <a:schemeClr val="accent3"/>
              </a:solidFill>
              <a:ln w="9525" cap="flat" cmpd="sng" algn="ctr">
                <a:solidFill>
                  <a:schemeClr val="accent3"/>
                </a:solidFill>
                <a:round/>
              </a:ln>
              <a:effectLst/>
            </c:spPr>
          </c:marker>
          <c:cat>
            <c:strRef>
              <c:f>DataForDashboard!$H$25:$H$59</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DataForDashboard!$J$25:$J$59</c:f>
              <c:numCache>
                <c:formatCode>0.0</c:formatCode>
                <c:ptCount val="34"/>
                <c:pt idx="0">
                  <c:v>3.9078947368421053</c:v>
                </c:pt>
                <c:pt idx="1">
                  <c:v>3.8662704309063893</c:v>
                </c:pt>
                <c:pt idx="2">
                  <c:v>4.4189852700490997</c:v>
                </c:pt>
                <c:pt idx="3">
                  <c:v>4.7530864197530862</c:v>
                </c:pt>
                <c:pt idx="4">
                  <c:v>3.8354978354978355</c:v>
                </c:pt>
                <c:pt idx="5">
                  <c:v>2.4014869888475836</c:v>
                </c:pt>
                <c:pt idx="6">
                  <c:v>2.4223826714801442</c:v>
                </c:pt>
                <c:pt idx="7">
                  <c:v>2.0750000000000002</c:v>
                </c:pt>
                <c:pt idx="8">
                  <c:v>2.2999999999999998</c:v>
                </c:pt>
                <c:pt idx="9">
                  <c:v>2.2926829268292681</c:v>
                </c:pt>
                <c:pt idx="10">
                  <c:v>2.0949367088607596</c:v>
                </c:pt>
                <c:pt idx="11">
                  <c:v>1.5989847715736041</c:v>
                </c:pt>
                <c:pt idx="12">
                  <c:v>2.0036900369003692</c:v>
                </c:pt>
                <c:pt idx="13">
                  <c:v>2.0665701881331402</c:v>
                </c:pt>
                <c:pt idx="14">
                  <c:v>2.3291984732824429</c:v>
                </c:pt>
                <c:pt idx="15">
                  <c:v>2.3083573487031699</c:v>
                </c:pt>
                <c:pt idx="16">
                  <c:v>2.2768817204301075</c:v>
                </c:pt>
                <c:pt idx="17">
                  <c:v>2.4066587395957195</c:v>
                </c:pt>
                <c:pt idx="18">
                  <c:v>3.1230585424133812</c:v>
                </c:pt>
                <c:pt idx="19">
                  <c:v>2.9378698224852071</c:v>
                </c:pt>
                <c:pt idx="20">
                  <c:v>3.7236641221374045</c:v>
                </c:pt>
                <c:pt idx="21">
                  <c:v>2.7549019607843137</c:v>
                </c:pt>
                <c:pt idx="22">
                  <c:v>1.645476772616137</c:v>
                </c:pt>
                <c:pt idx="23">
                  <c:v>1.9059107358262968</c:v>
                </c:pt>
                <c:pt idx="24">
                  <c:v>2.3416666666666668</c:v>
                </c:pt>
                <c:pt idx="25">
                  <c:v>3.5280289330922243</c:v>
                </c:pt>
                <c:pt idx="26">
                  <c:v>3.0316205533596836</c:v>
                </c:pt>
                <c:pt idx="27">
                  <c:v>2.5368303571428572</c:v>
                </c:pt>
                <c:pt idx="28">
                  <c:v>2.2440944881889764</c:v>
                </c:pt>
                <c:pt idx="29">
                  <c:v>2.328881469115192</c:v>
                </c:pt>
                <c:pt idx="30">
                  <c:v>1.47196261682243</c:v>
                </c:pt>
                <c:pt idx="31">
                  <c:v>1.9238095238095239</c:v>
                </c:pt>
                <c:pt idx="32">
                  <c:v>2.3405238828967643</c:v>
                </c:pt>
                <c:pt idx="33">
                  <c:v>2.8282442748091605</c:v>
                </c:pt>
              </c:numCache>
            </c:numRef>
          </c:val>
          <c:smooth val="0"/>
          <c:extLst>
            <c:ext xmlns:c16="http://schemas.microsoft.com/office/drawing/2014/chart" uri="{C3380CC4-5D6E-409C-BE32-E72D297353CC}">
              <c16:uniqueId val="{00000001-6EC7-44F3-918E-44C45F202795}"/>
            </c:ext>
          </c:extLst>
        </c:ser>
        <c:ser>
          <c:idx val="2"/>
          <c:order val="2"/>
          <c:tx>
            <c:strRef>
              <c:f>DataForDashboard!$K$23:$K$24</c:f>
              <c:strCache>
                <c:ptCount val="1"/>
                <c:pt idx="0">
                  <c:v>Complementary</c:v>
                </c:pt>
              </c:strCache>
            </c:strRef>
          </c:tx>
          <c:spPr>
            <a:ln w="22225" cap="rnd" cmpd="sng" algn="ctr">
              <a:solidFill>
                <a:schemeClr val="accent5"/>
              </a:solidFill>
              <a:round/>
            </a:ln>
            <a:effectLst/>
          </c:spPr>
          <c:marker>
            <c:symbol val="circle"/>
            <c:size val="4"/>
            <c:spPr>
              <a:solidFill>
                <a:schemeClr val="accent5"/>
              </a:solidFill>
              <a:ln w="9525" cap="flat" cmpd="sng" algn="ctr">
                <a:solidFill>
                  <a:schemeClr val="accent5"/>
                </a:solidFill>
                <a:round/>
              </a:ln>
              <a:effectLst/>
            </c:spPr>
          </c:marker>
          <c:cat>
            <c:strRef>
              <c:f>DataForDashboard!$H$25:$H$59</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DataForDashboard!$K$25:$K$59</c:f>
              <c:numCache>
                <c:formatCode>General</c:formatCode>
                <c:ptCount val="34"/>
                <c:pt idx="28" formatCode="0.0">
                  <c:v>4.5</c:v>
                </c:pt>
              </c:numCache>
            </c:numRef>
          </c:val>
          <c:smooth val="0"/>
          <c:extLst>
            <c:ext xmlns:c16="http://schemas.microsoft.com/office/drawing/2014/chart" uri="{C3380CC4-5D6E-409C-BE32-E72D297353CC}">
              <c16:uniqueId val="{00000002-6EC7-44F3-918E-44C45F202795}"/>
            </c:ext>
          </c:extLst>
        </c:ser>
        <c:ser>
          <c:idx val="3"/>
          <c:order val="3"/>
          <c:tx>
            <c:strRef>
              <c:f>DataForDashboard!$L$23:$L$24</c:f>
              <c:strCache>
                <c:ptCount val="1"/>
                <c:pt idx="0">
                  <c:v>public_live_Call</c:v>
                </c:pt>
              </c:strCache>
            </c:strRef>
          </c:tx>
          <c:spPr>
            <a:ln w="22225" cap="rnd" cmpd="sng" algn="ctr">
              <a:solidFill>
                <a:schemeClr val="accent1">
                  <a:lumMod val="60000"/>
                </a:schemeClr>
              </a:solidFill>
              <a:round/>
            </a:ln>
            <a:effectLst/>
          </c:spPr>
          <c:marker>
            <c:symbol val="circle"/>
            <c:size val="4"/>
            <c:spPr>
              <a:solidFill>
                <a:schemeClr val="accent1">
                  <a:lumMod val="60000"/>
                </a:schemeClr>
              </a:solidFill>
              <a:ln w="9525" cap="flat" cmpd="sng" algn="ctr">
                <a:solidFill>
                  <a:schemeClr val="accent1">
                    <a:lumMod val="60000"/>
                  </a:schemeClr>
                </a:solidFill>
                <a:round/>
              </a:ln>
              <a:effectLst/>
            </c:spPr>
          </c:marker>
          <c:cat>
            <c:strRef>
              <c:f>DataForDashboard!$H$25:$H$59</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DataForDashboard!$L$25:$L$59</c:f>
              <c:numCache>
                <c:formatCode>General</c:formatCode>
                <c:ptCount val="34"/>
                <c:pt idx="19" formatCode="0.0">
                  <c:v>2</c:v>
                </c:pt>
                <c:pt idx="20" formatCode="0.0">
                  <c:v>3.5</c:v>
                </c:pt>
              </c:numCache>
            </c:numRef>
          </c:val>
          <c:smooth val="0"/>
          <c:extLst>
            <c:ext xmlns:c16="http://schemas.microsoft.com/office/drawing/2014/chart" uri="{C3380CC4-5D6E-409C-BE32-E72D297353CC}">
              <c16:uniqueId val="{00000003-6EC7-44F3-918E-44C45F202795}"/>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05437936"/>
        <c:axId val="105408656"/>
      </c:lineChart>
      <c:catAx>
        <c:axId val="105437936"/>
        <c:scaling>
          <c:orientation val="minMax"/>
        </c:scaling>
        <c:delete val="0"/>
        <c:axPos val="b"/>
        <c:numFmt formatCode="General" sourceLinked="1"/>
        <c:majorTickMark val="none"/>
        <c:minorTickMark val="none"/>
        <c:tickLblPos val="low"/>
        <c:spPr>
          <a:noFill/>
          <a:ln w="9525" cap="flat" cmpd="sng" algn="ctr">
            <a:solidFill>
              <a:schemeClr val="dk1">
                <a:lumMod val="15000"/>
                <a:lumOff val="85000"/>
              </a:schemeClr>
            </a:solidFill>
            <a:round/>
          </a:ln>
          <a:effectLst/>
        </c:spPr>
        <c:txPr>
          <a:bodyPr rot="-600000" spcFirstLastPara="1" vertOverflow="ellipsis"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5408656"/>
        <c:crosses val="autoZero"/>
        <c:auto val="1"/>
        <c:lblAlgn val="ctr"/>
        <c:lblOffset val="50"/>
        <c:tickMarkSkip val="8"/>
        <c:noMultiLvlLbl val="0"/>
      </c:catAx>
      <c:valAx>
        <c:axId val="105408656"/>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5437936"/>
        <c:crosses val="autoZero"/>
        <c:crossBetween val="midCat"/>
      </c:valAx>
      <c:spPr>
        <a:gradFill>
          <a:gsLst>
            <a:gs pos="100000">
              <a:schemeClr val="lt1">
                <a:lumMod val="95000"/>
              </a:schemeClr>
            </a:gs>
            <a:gs pos="0">
              <a:schemeClr val="lt1"/>
            </a:gs>
          </a:gsLst>
          <a:lin ang="5400000" scaled="0"/>
        </a:grad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[Astrosage_Analysis_Dashboard.xlsx]Rating Wise Distribution!PivotTable5</c:name>
    <c:fmtId val="2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Rating wise user distribution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'Rating Wise Distribution'!$B$11</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'Rating Wise Distribution'!$A$12:$A$20</c:f>
              <c:strCache>
                <c:ptCount val="8"/>
                <c:pt idx="0">
                  <c:v>0-1</c:v>
                </c:pt>
                <c:pt idx="1">
                  <c:v>1-2</c:v>
                </c:pt>
                <c:pt idx="2">
                  <c:v>2-3</c:v>
                </c:pt>
                <c:pt idx="3">
                  <c:v>3-4</c:v>
                </c:pt>
                <c:pt idx="4">
                  <c:v>4-5</c:v>
                </c:pt>
                <c:pt idx="5">
                  <c:v>5-6</c:v>
                </c:pt>
                <c:pt idx="6">
                  <c:v>6-7</c:v>
                </c:pt>
                <c:pt idx="7">
                  <c:v>7-8</c:v>
                </c:pt>
              </c:strCache>
            </c:strRef>
          </c:cat>
          <c:val>
            <c:numRef>
              <c:f>'Rating Wise Distribution'!$B$12:$B$20</c:f>
              <c:numCache>
                <c:formatCode>General</c:formatCode>
                <c:ptCount val="8"/>
                <c:pt idx="0">
                  <c:v>1129</c:v>
                </c:pt>
                <c:pt idx="1">
                  <c:v>1775</c:v>
                </c:pt>
                <c:pt idx="2">
                  <c:v>1937</c:v>
                </c:pt>
                <c:pt idx="3">
                  <c:v>1837</c:v>
                </c:pt>
                <c:pt idx="4">
                  <c:v>955</c:v>
                </c:pt>
                <c:pt idx="5">
                  <c:v>982</c:v>
                </c:pt>
                <c:pt idx="6">
                  <c:v>852</c:v>
                </c:pt>
                <c:pt idx="7">
                  <c:v>877</c:v>
                </c:pt>
              </c:numCache>
            </c:numRef>
          </c:val>
          <c:smooth val="0"/>
          <c:extLst>
            <c:ext xmlns:c16="http://schemas.microsoft.com/office/drawing/2014/chart" uri="{C3380CC4-5D6E-409C-BE32-E72D297353CC}">
              <c16:uniqueId val="{00000001-0EF7-4CA8-A9FA-F6E6BB316DA0}"/>
            </c:ext>
          </c:extLst>
        </c:ser>
        <c:dLbls>
          <c:showLegendKey val="0"/>
          <c:showVal val="0"/>
          <c:showCatName val="0"/>
          <c:showSerName val="0"/>
          <c:showPercent val="0"/>
          <c:showBubbleSize val="0"/>
        </c:dLbls>
        <c:marker val="1"/>
        <c:smooth val="0"/>
        <c:axId val="1411702880"/>
        <c:axId val="1411705760"/>
      </c:lineChart>
      <c:catAx>
        <c:axId val="1411702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Ratings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1705760"/>
        <c:crosses val="autoZero"/>
        <c:auto val="1"/>
        <c:lblAlgn val="ctr"/>
        <c:lblOffset val="100"/>
        <c:noMultiLvlLbl val="0"/>
      </c:catAx>
      <c:valAx>
        <c:axId val="1411705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a:t>
                </a:r>
                <a:r>
                  <a:rPr lang="en-IN" baseline="0"/>
                  <a:t> of</a:t>
                </a:r>
                <a:r>
                  <a:rPr lang="en-IN"/>
                  <a:t> Users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1702880"/>
        <c:crosses val="autoZero"/>
        <c:crossBetween val="between"/>
      </c:valAx>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[Astrosage_Analysis_Dashboard.xlsx]Rating Wise Distribution!PivotTable1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Rating wise guru Distribution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dLbls>
          <c:showLegendKey val="0"/>
          <c:showVal val="0"/>
          <c:showCatName val="0"/>
          <c:showSerName val="0"/>
          <c:showPercent val="0"/>
          <c:showBubbleSize val="0"/>
        </c:dLbls>
        <c:marker val="1"/>
        <c:smooth val="0"/>
        <c:axId val="1413491568"/>
        <c:axId val="1413479568"/>
      </c:lineChart>
      <c:catAx>
        <c:axId val="14134915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Ratings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3479568"/>
        <c:crosses val="autoZero"/>
        <c:auto val="1"/>
        <c:lblAlgn val="ctr"/>
        <c:lblOffset val="100"/>
        <c:noMultiLvlLbl val="0"/>
      </c:catAx>
      <c:valAx>
        <c:axId val="141347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aseline="0"/>
                  <a:t>No of Gurus</a:t>
                </a:r>
                <a:endParaRPr lang="en-IN"/>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349156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[Astrosage_Analysis_Dashboard.xlsx]Rating Wise Distribution!PivotTable1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Rating wise guru Distribution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'Rating Wise Distribution'!$L$12</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'Rating Wise Distribution'!$K$13:$K$21</c:f>
              <c:strCache>
                <c:ptCount val="8"/>
                <c:pt idx="0">
                  <c:v>0-1</c:v>
                </c:pt>
                <c:pt idx="1">
                  <c:v>1-2</c:v>
                </c:pt>
                <c:pt idx="2">
                  <c:v>2-3</c:v>
                </c:pt>
                <c:pt idx="3">
                  <c:v>3-4</c:v>
                </c:pt>
                <c:pt idx="4">
                  <c:v>4-5</c:v>
                </c:pt>
                <c:pt idx="5">
                  <c:v>5-6</c:v>
                </c:pt>
                <c:pt idx="6">
                  <c:v>6-7</c:v>
                </c:pt>
                <c:pt idx="7">
                  <c:v>7-8</c:v>
                </c:pt>
              </c:strCache>
            </c:strRef>
          </c:cat>
          <c:val>
            <c:numRef>
              <c:f>'Rating Wise Distribution'!$L$13:$L$21</c:f>
              <c:numCache>
                <c:formatCode>General</c:formatCode>
                <c:ptCount val="8"/>
                <c:pt idx="0">
                  <c:v>7</c:v>
                </c:pt>
                <c:pt idx="1">
                  <c:v>20</c:v>
                </c:pt>
                <c:pt idx="2">
                  <c:v>31</c:v>
                </c:pt>
                <c:pt idx="3">
                  <c:v>46</c:v>
                </c:pt>
                <c:pt idx="4">
                  <c:v>18</c:v>
                </c:pt>
                <c:pt idx="5">
                  <c:v>7</c:v>
                </c:pt>
                <c:pt idx="6">
                  <c:v>0</c:v>
                </c:pt>
                <c:pt idx="7">
                  <c:v>2</c:v>
                </c:pt>
              </c:numCache>
            </c:numRef>
          </c:val>
          <c:smooth val="0"/>
          <c:extLst>
            <c:ext xmlns:c16="http://schemas.microsoft.com/office/drawing/2014/chart" uri="{C3380CC4-5D6E-409C-BE32-E72D297353CC}">
              <c16:uniqueId val="{00000000-7847-4A14-BD3E-7AA6CE6C3EA7}"/>
            </c:ext>
          </c:extLst>
        </c:ser>
        <c:dLbls>
          <c:showLegendKey val="0"/>
          <c:showVal val="0"/>
          <c:showCatName val="0"/>
          <c:showSerName val="0"/>
          <c:showPercent val="0"/>
          <c:showBubbleSize val="0"/>
        </c:dLbls>
        <c:marker val="1"/>
        <c:smooth val="0"/>
        <c:axId val="1413491568"/>
        <c:axId val="1413479568"/>
      </c:lineChart>
      <c:catAx>
        <c:axId val="14134915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Ratings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3479568"/>
        <c:crosses val="autoZero"/>
        <c:auto val="1"/>
        <c:lblAlgn val="ctr"/>
        <c:lblOffset val="100"/>
        <c:noMultiLvlLbl val="0"/>
      </c:catAx>
      <c:valAx>
        <c:axId val="141347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aseline="0"/>
                  <a:t>No of Gurus</a:t>
                </a:r>
                <a:endParaRPr lang="en-IN"/>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349156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[Astrosage_Analysis_Dashboard.xlsx]Rating Wise Distribution!PivotTable2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rPr>
              <a:t>Rating based Top</a:t>
            </a:r>
            <a:r>
              <a:rPr lang="en-IN" b="1" baseline="0">
                <a:solidFill>
                  <a:schemeClr val="tx1"/>
                </a:solidFill>
              </a:rPr>
              <a:t>-10 Gurus </a:t>
            </a:r>
            <a:endParaRPr lang="en-IN" b="1">
              <a:solidFill>
                <a:schemeClr val="tx1"/>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pivotFmt>
      <c:pivotFmt>
        <c:idx val="3"/>
        <c:spPr>
          <a:solidFill>
            <a:schemeClr val="accent1"/>
          </a:solidFill>
          <a:ln>
            <a:noFill/>
          </a:ln>
          <a:effectLst/>
          <a:sp3d/>
        </c:spP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dLbl>
          <c:idx val="0"/>
          <c:layout>
            <c:manualLayout>
              <c:x val="7.9447023692416161E-3"/>
              <c:y val="-0.14079029175185068"/>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dLbl>
          <c:idx val="0"/>
          <c:layout>
            <c:manualLayout>
              <c:x val="0"/>
              <c:y val="-0.14079029175185068"/>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dLbl>
          <c:idx val="0"/>
          <c:layout>
            <c:manualLayout>
              <c:x val="0"/>
              <c:y val="-0.15252281606450488"/>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dLbl>
          <c:idx val="0"/>
          <c:layout>
            <c:manualLayout>
              <c:x val="3.9723511846207352E-3"/>
              <c:y val="-0.15252281606450488"/>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dLbl>
          <c:idx val="0"/>
          <c:layout>
            <c:manualLayout>
              <c:x val="3.9723511846208081E-3"/>
              <c:y val="-0.15252281606450488"/>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dLbl>
          <c:idx val="0"/>
          <c:layout>
            <c:manualLayout>
              <c:x val="3.9723511846208081E-3"/>
              <c:y val="-0.15838907822083201"/>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dLbl>
          <c:idx val="0"/>
          <c:layout>
            <c:manualLayout>
              <c:x val="3.9723511846208081E-3"/>
              <c:y val="-0.15838907822083201"/>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dLbl>
          <c:idx val="0"/>
          <c:layout>
            <c:manualLayout>
              <c:x val="0"/>
              <c:y val="-0.17012160253348621"/>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dLbl>
          <c:idx val="0"/>
          <c:layout>
            <c:manualLayout>
              <c:x val="3.9723511846208445E-3"/>
              <c:y val="-0.18772038900246751"/>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dLbl>
          <c:idx val="0"/>
          <c:layout>
            <c:manualLayout>
              <c:x val="3.9723511846207716E-3"/>
              <c:y val="-0.18772038900246751"/>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dLbl>
          <c:idx val="0"/>
          <c:layout>
            <c:manualLayout>
              <c:x val="3.9723511846207716E-3"/>
              <c:y val="-0.18772038900246751"/>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dLbl>
          <c:idx val="0"/>
          <c:layout>
            <c:manualLayout>
              <c:x val="3.9723511846208445E-3"/>
              <c:y val="-0.18772038900246751"/>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dLbl>
          <c:idx val="0"/>
          <c:layout>
            <c:manualLayout>
              <c:x val="0"/>
              <c:y val="-0.17012160253348621"/>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p3d/>
        </c:spPr>
        <c:dLbl>
          <c:idx val="0"/>
          <c:layout>
            <c:manualLayout>
              <c:x val="3.9723511846208081E-3"/>
              <c:y val="-0.15838907822083201"/>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dLbl>
          <c:idx val="0"/>
          <c:layout>
            <c:manualLayout>
              <c:x val="3.9723511846208081E-3"/>
              <c:y val="-0.15838907822083201"/>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p3d/>
        </c:spPr>
        <c:dLbl>
          <c:idx val="0"/>
          <c:layout>
            <c:manualLayout>
              <c:x val="3.9723511846208081E-3"/>
              <c:y val="-0.15252281606450488"/>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p3d/>
        </c:spPr>
        <c:dLbl>
          <c:idx val="0"/>
          <c:layout>
            <c:manualLayout>
              <c:x val="3.9723511846207352E-3"/>
              <c:y val="-0.15252281606450488"/>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sp3d/>
        </c:spPr>
        <c:dLbl>
          <c:idx val="0"/>
          <c:layout>
            <c:manualLayout>
              <c:x val="0"/>
              <c:y val="-0.15252281606450488"/>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p3d/>
        </c:spPr>
        <c:dLbl>
          <c:idx val="0"/>
          <c:layout>
            <c:manualLayout>
              <c:x val="0"/>
              <c:y val="-0.14079029175185068"/>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sp3d/>
        </c:spPr>
        <c:dLbl>
          <c:idx val="0"/>
          <c:layout>
            <c:manualLayout>
              <c:x val="7.9447023692416161E-3"/>
              <c:y val="-0.14079029175185068"/>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sp3d/>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sp3d/>
        </c:spPr>
        <c:dLbl>
          <c:idx val="0"/>
          <c:layout>
            <c:manualLayout>
              <c:x val="3.9723511846207716E-3"/>
              <c:y val="-0.18772038900246751"/>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dLbl>
          <c:idx val="0"/>
          <c:layout>
            <c:manualLayout>
              <c:x val="3.9723511846208445E-3"/>
              <c:y val="-0.18772038900246751"/>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p3d/>
        </c:spPr>
        <c:dLbl>
          <c:idx val="0"/>
          <c:layout>
            <c:manualLayout>
              <c:x val="0"/>
              <c:y val="-0.17012160253348621"/>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p3d/>
        </c:spPr>
        <c:dLbl>
          <c:idx val="0"/>
          <c:layout>
            <c:manualLayout>
              <c:x val="3.9723511846208081E-3"/>
              <c:y val="-0.15838907822083201"/>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sp3d/>
        </c:spPr>
        <c:dLbl>
          <c:idx val="0"/>
          <c:layout>
            <c:manualLayout>
              <c:x val="3.9723511846208081E-3"/>
              <c:y val="-0.15838907822083201"/>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sp3d/>
        </c:spPr>
        <c:dLbl>
          <c:idx val="0"/>
          <c:layout>
            <c:manualLayout>
              <c:x val="3.9723511846208081E-3"/>
              <c:y val="-0.15252281606450488"/>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sp3d/>
        </c:spPr>
        <c:dLbl>
          <c:idx val="0"/>
          <c:layout>
            <c:manualLayout>
              <c:x val="3.9723511846207352E-3"/>
              <c:y val="-0.15252281606450488"/>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sp3d/>
        </c:spPr>
        <c:dLbl>
          <c:idx val="0"/>
          <c:layout>
            <c:manualLayout>
              <c:x val="0"/>
              <c:y val="-0.15252281606450488"/>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sp3d/>
        </c:spPr>
        <c:dLbl>
          <c:idx val="0"/>
          <c:layout>
            <c:manualLayout>
              <c:x val="0"/>
              <c:y val="-0.14079029175185068"/>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sp3d/>
        </c:spPr>
        <c:dLbl>
          <c:idx val="0"/>
          <c:layout>
            <c:manualLayout>
              <c:x val="7.9447023692416161E-3"/>
              <c:y val="-0.14079029175185068"/>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'Rating Wise Distribution'!$S$3</c:f>
              <c:strCache>
                <c:ptCount val="1"/>
                <c:pt idx="0">
                  <c:v>Total</c:v>
                </c:pt>
              </c:strCache>
            </c:strRef>
          </c:tx>
          <c:spPr>
            <a:solidFill>
              <a:schemeClr val="accent1"/>
            </a:solidFill>
            <a:ln>
              <a:noFill/>
            </a:ln>
            <a:effectLst/>
            <a:sp3d/>
          </c:spPr>
          <c:invertIfNegative val="0"/>
          <c:dLbls>
            <c:dLbl>
              <c:idx val="0"/>
              <c:layout>
                <c:manualLayout>
                  <c:x val="3.9723511846207716E-3"/>
                  <c:y val="-0.18772038900246751"/>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508C-45A0-B635-3EA033A07A71}"/>
                </c:ext>
              </c:extLst>
            </c:dLbl>
            <c:dLbl>
              <c:idx val="1"/>
              <c:layout>
                <c:manualLayout>
                  <c:x val="3.9723511846208445E-3"/>
                  <c:y val="-0.18772038900246751"/>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508C-45A0-B635-3EA033A07A71}"/>
                </c:ext>
              </c:extLst>
            </c:dLbl>
            <c:dLbl>
              <c:idx val="2"/>
              <c:layout>
                <c:manualLayout>
                  <c:x val="0"/>
                  <c:y val="-0.17012160253348621"/>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508C-45A0-B635-3EA033A07A71}"/>
                </c:ext>
              </c:extLst>
            </c:dLbl>
            <c:dLbl>
              <c:idx val="3"/>
              <c:layout>
                <c:manualLayout>
                  <c:x val="3.9723511846208081E-3"/>
                  <c:y val="-0.15838907822083201"/>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508C-45A0-B635-3EA033A07A71}"/>
                </c:ext>
              </c:extLst>
            </c:dLbl>
            <c:dLbl>
              <c:idx val="4"/>
              <c:layout>
                <c:manualLayout>
                  <c:x val="3.9723511846208081E-3"/>
                  <c:y val="-0.15838907822083201"/>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508C-45A0-B635-3EA033A07A71}"/>
                </c:ext>
              </c:extLst>
            </c:dLbl>
            <c:dLbl>
              <c:idx val="5"/>
              <c:layout>
                <c:manualLayout>
                  <c:x val="3.9723511846208081E-3"/>
                  <c:y val="-0.15252281606450488"/>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508C-45A0-B635-3EA033A07A71}"/>
                </c:ext>
              </c:extLst>
            </c:dLbl>
            <c:dLbl>
              <c:idx val="6"/>
              <c:layout>
                <c:manualLayout>
                  <c:x val="3.9723511846207352E-3"/>
                  <c:y val="-0.15252281606450488"/>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508C-45A0-B635-3EA033A07A71}"/>
                </c:ext>
              </c:extLst>
            </c:dLbl>
            <c:dLbl>
              <c:idx val="7"/>
              <c:layout>
                <c:manualLayout>
                  <c:x val="0"/>
                  <c:y val="-0.15252281606450488"/>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508C-45A0-B635-3EA033A07A71}"/>
                </c:ext>
              </c:extLst>
            </c:dLbl>
            <c:dLbl>
              <c:idx val="8"/>
              <c:layout>
                <c:manualLayout>
                  <c:x val="0"/>
                  <c:y val="-0.14079029175185068"/>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8-508C-45A0-B635-3EA033A07A71}"/>
                </c:ext>
              </c:extLst>
            </c:dLbl>
            <c:dLbl>
              <c:idx val="9"/>
              <c:layout>
                <c:manualLayout>
                  <c:x val="7.9447023692416161E-3"/>
                  <c:y val="-0.14079029175185068"/>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508C-45A0-B635-3EA033A07A71}"/>
                </c:ext>
              </c:extLst>
            </c:dLbl>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'Rating Wise Distribution'!$R$4:$R$13</c:f>
              <c:strCache>
                <c:ptCount val="10"/>
                <c:pt idx="0">
                  <c:v>Tarot  Mystical</c:v>
                </c:pt>
                <c:pt idx="1">
                  <c:v>Astro  Pujaa Rai</c:v>
                </c:pt>
                <c:pt idx="2">
                  <c:v>Daljit Kaur</c:v>
                </c:pt>
                <c:pt idx="3">
                  <c:v>Astro Reema</c:v>
                </c:pt>
                <c:pt idx="4">
                  <c:v>Tarot  Ankita</c:v>
                </c:pt>
                <c:pt idx="5">
                  <c:v>Astro  Saraswat</c:v>
                </c:pt>
                <c:pt idx="6">
                  <c:v>Tarot  Diva Poonam</c:v>
                </c:pt>
                <c:pt idx="7">
                  <c:v>Astro  Trisha</c:v>
                </c:pt>
                <c:pt idx="8">
                  <c:v>Tarot  Oormika</c:v>
                </c:pt>
                <c:pt idx="9">
                  <c:v>Astro Manish S</c:v>
                </c:pt>
              </c:strCache>
            </c:strRef>
          </c:cat>
          <c:val>
            <c:numRef>
              <c:f>'Rating Wise Distribution'!$S$4:$S$13</c:f>
              <c:numCache>
                <c:formatCode>0.0</c:formatCode>
                <c:ptCount val="10"/>
                <c:pt idx="0">
                  <c:v>7.5</c:v>
                </c:pt>
                <c:pt idx="1">
                  <c:v>7.5</c:v>
                </c:pt>
                <c:pt idx="2">
                  <c:v>5.9459459459459456</c:v>
                </c:pt>
                <c:pt idx="3">
                  <c:v>5.9</c:v>
                </c:pt>
                <c:pt idx="4">
                  <c:v>5.75</c:v>
                </c:pt>
                <c:pt idx="5">
                  <c:v>5.6111111111111107</c:v>
                </c:pt>
                <c:pt idx="6">
                  <c:v>5.4626865671641793</c:v>
                </c:pt>
                <c:pt idx="7">
                  <c:v>5.4243243243243242</c:v>
                </c:pt>
                <c:pt idx="8">
                  <c:v>5.4</c:v>
                </c:pt>
                <c:pt idx="9">
                  <c:v>5.0487804878048781</c:v>
                </c:pt>
              </c:numCache>
            </c:numRef>
          </c:val>
          <c:extLst>
            <c:ext xmlns:c16="http://schemas.microsoft.com/office/drawing/2014/chart" uri="{C3380CC4-5D6E-409C-BE32-E72D297353CC}">
              <c16:uniqueId val="{0000000A-508C-45A0-B635-3EA033A07A71}"/>
            </c:ext>
          </c:extLst>
        </c:ser>
        <c:dLbls>
          <c:showLegendKey val="0"/>
          <c:showVal val="1"/>
          <c:showCatName val="0"/>
          <c:showSerName val="0"/>
          <c:showPercent val="0"/>
          <c:showBubbleSize val="0"/>
        </c:dLbls>
        <c:gapWidth val="150"/>
        <c:shape val="box"/>
        <c:axId val="1608575184"/>
        <c:axId val="1608578064"/>
        <c:axId val="0"/>
      </c:bar3DChart>
      <c:catAx>
        <c:axId val="16085751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Gurus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8578064"/>
        <c:crosses val="autoZero"/>
        <c:auto val="1"/>
        <c:lblAlgn val="ctr"/>
        <c:lblOffset val="100"/>
        <c:noMultiLvlLbl val="0"/>
      </c:catAx>
      <c:valAx>
        <c:axId val="16085780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Ratings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857518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[Astrosage_Analysis_Dashboard.xlsx]DataForDashboard!PivotTable2</c:name>
    <c:fmtId val="33"/>
  </c:pivotSource>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Change in Daily Rating</a:t>
            </a:r>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pivotFmt>
      <c:pivotFmt>
        <c:idx val="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3"/>
            </a:solidFill>
            <a:ln w="9525" cap="flat" cmpd="sng" algn="ctr">
              <a:solidFill>
                <a:schemeClr val="accent3"/>
              </a:solidFill>
              <a:round/>
            </a:ln>
            <a:effectLst/>
          </c:spPr>
        </c:marker>
      </c:pivotFmt>
      <c:pivotFmt>
        <c:idx val="1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5"/>
            </a:solidFill>
            <a:ln w="9525" cap="flat" cmpd="sng" algn="ctr">
              <a:solidFill>
                <a:schemeClr val="accent5"/>
              </a:solidFill>
              <a:round/>
            </a:ln>
            <a:effectLst/>
          </c:spPr>
        </c:marker>
      </c:pivotFmt>
      <c:pivotFmt>
        <c:idx val="1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lumMod val="60000"/>
              </a:schemeClr>
            </a:solidFill>
            <a:ln w="9525" cap="flat" cmpd="sng" algn="ctr">
              <a:solidFill>
                <a:schemeClr val="accent1">
                  <a:lumMod val="60000"/>
                </a:schemeClr>
              </a:solidFill>
              <a:round/>
            </a:ln>
            <a:effectLst/>
          </c:spPr>
        </c:marker>
      </c:pivotFmt>
      <c:pivotFmt>
        <c:idx val="1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pivotFmt>
      <c:pivotFmt>
        <c:idx val="1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3"/>
            </a:solidFill>
            <a:ln w="9525" cap="flat" cmpd="sng" algn="ctr">
              <a:solidFill>
                <a:schemeClr val="accent3"/>
              </a:solidFill>
              <a:round/>
            </a:ln>
            <a:effectLst/>
          </c:spPr>
        </c:marker>
      </c:pivotFmt>
      <c:pivotFmt>
        <c:idx val="1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5"/>
            </a:solidFill>
            <a:ln w="9525" cap="flat" cmpd="sng" algn="ctr">
              <a:solidFill>
                <a:schemeClr val="accent5"/>
              </a:solidFill>
              <a:round/>
            </a:ln>
            <a:effectLst/>
          </c:spPr>
        </c:marker>
      </c:pivotFmt>
      <c:pivotFmt>
        <c:idx val="1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lumMod val="60000"/>
              </a:schemeClr>
            </a:solidFill>
            <a:ln w="9525" cap="flat" cmpd="sng" algn="ctr">
              <a:solidFill>
                <a:schemeClr val="accent1">
                  <a:lumMod val="60000"/>
                </a:schemeClr>
              </a:solidFill>
              <a:round/>
            </a:ln>
            <a:effectLst/>
          </c:spPr>
        </c:marker>
      </c:pivotFmt>
      <c:pivotFmt>
        <c:idx val="16"/>
        <c:spPr>
          <a:solidFill>
            <a:schemeClr val="accent1">
              <a:tint val="70000"/>
              <a:lumMod val="104000"/>
            </a:schemeClr>
          </a:soli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pivotFmt>
      <c:pivotFmt>
        <c:idx val="17"/>
        <c:spPr>
          <a:solidFill>
            <a:schemeClr val="accent1">
              <a:tint val="70000"/>
              <a:lumMod val="104000"/>
            </a:schemeClr>
          </a:solidFill>
          <a:ln w="22225" cap="rnd" cmpd="sng" algn="ctr">
            <a:solidFill>
              <a:schemeClr val="accent1"/>
            </a:solidFill>
            <a:round/>
          </a:ln>
          <a:effectLst/>
        </c:spPr>
        <c:marker>
          <c:symbol val="circle"/>
          <c:size val="4"/>
          <c:spPr>
            <a:solidFill>
              <a:schemeClr val="accent3"/>
            </a:solidFill>
            <a:ln w="9525" cap="flat" cmpd="sng" algn="ctr">
              <a:solidFill>
                <a:schemeClr val="accent3"/>
              </a:solidFill>
              <a:round/>
            </a:ln>
            <a:effectLst/>
          </c:spPr>
        </c:marker>
      </c:pivotFmt>
      <c:pivotFmt>
        <c:idx val="18"/>
        <c:spPr>
          <a:solidFill>
            <a:schemeClr val="accent1">
              <a:tint val="70000"/>
              <a:lumMod val="104000"/>
            </a:schemeClr>
          </a:solidFill>
          <a:ln w="22225" cap="rnd" cmpd="sng" algn="ctr">
            <a:solidFill>
              <a:schemeClr val="accent1"/>
            </a:solidFill>
            <a:round/>
          </a:ln>
          <a:effectLst/>
        </c:spPr>
        <c:marker>
          <c:symbol val="circle"/>
          <c:size val="4"/>
          <c:spPr>
            <a:solidFill>
              <a:schemeClr val="accent5"/>
            </a:solidFill>
            <a:ln w="9525" cap="flat" cmpd="sng" algn="ctr">
              <a:solidFill>
                <a:schemeClr val="accent5"/>
              </a:solidFill>
              <a:round/>
            </a:ln>
            <a:effectLst/>
          </c:spPr>
        </c:marker>
      </c:pivotFmt>
      <c:pivotFmt>
        <c:idx val="19"/>
        <c:spPr>
          <a:solidFill>
            <a:schemeClr val="accent1">
              <a:tint val="70000"/>
              <a:lumMod val="104000"/>
            </a:schemeClr>
          </a:solidFill>
          <a:ln w="22225" cap="rnd" cmpd="sng" algn="ctr">
            <a:solidFill>
              <a:schemeClr val="accent1"/>
            </a:solidFill>
            <a:round/>
          </a:ln>
          <a:effectLst/>
        </c:spPr>
        <c:marker>
          <c:symbol val="circle"/>
          <c:size val="4"/>
          <c:spPr>
            <a:solidFill>
              <a:schemeClr val="accent1">
                <a:lumMod val="60000"/>
              </a:schemeClr>
            </a:solidFill>
            <a:ln w="9525" cap="flat" cmpd="sng" algn="ctr">
              <a:solidFill>
                <a:schemeClr val="accent1">
                  <a:lumMod val="60000"/>
                </a:schemeClr>
              </a:solidFill>
              <a:round/>
            </a:ln>
            <a:effectLst/>
          </c:spPr>
        </c:marker>
      </c:pivotFmt>
    </c:pivotFmts>
    <c:plotArea>
      <c:layout/>
      <c:lineChart>
        <c:grouping val="standard"/>
        <c:varyColors val="0"/>
        <c:ser>
          <c:idx val="0"/>
          <c:order val="0"/>
          <c:tx>
            <c:strRef>
              <c:f>DataForDashboard!$I$23:$I$24</c:f>
              <c:strCache>
                <c:ptCount val="1"/>
                <c:pt idx="0">
                  <c:v>Call</c:v>
                </c:pt>
              </c:strCache>
            </c:strRef>
          </c:tx>
          <c:spPr>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cat>
            <c:strRef>
              <c:f>DataForDashboard!$H$25:$H$59</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DataForDashboard!$I$25:$I$59</c:f>
              <c:numCache>
                <c:formatCode>0.0</c:formatCode>
                <c:ptCount val="34"/>
                <c:pt idx="0">
                  <c:v>3.478494623655914</c:v>
                </c:pt>
                <c:pt idx="1">
                  <c:v>3.4744744744744747</c:v>
                </c:pt>
                <c:pt idx="2">
                  <c:v>3.5143603133159269</c:v>
                </c:pt>
                <c:pt idx="3">
                  <c:v>3.5769230769230771</c:v>
                </c:pt>
                <c:pt idx="4">
                  <c:v>3.4031620553359683</c:v>
                </c:pt>
                <c:pt idx="5">
                  <c:v>3.4015748031496065</c:v>
                </c:pt>
                <c:pt idx="6">
                  <c:v>3.4251968503937009</c:v>
                </c:pt>
                <c:pt idx="7">
                  <c:v>3.3695652173913042</c:v>
                </c:pt>
                <c:pt idx="8">
                  <c:v>3.5798611111111112</c:v>
                </c:pt>
                <c:pt idx="9">
                  <c:v>3.5767441860465117</c:v>
                </c:pt>
                <c:pt idx="10">
                  <c:v>3.5070754716981134</c:v>
                </c:pt>
                <c:pt idx="11">
                  <c:v>3.4525139664804469</c:v>
                </c:pt>
                <c:pt idx="12">
                  <c:v>3.4827586206896552</c:v>
                </c:pt>
                <c:pt idx="13">
                  <c:v>3.4469026548672566</c:v>
                </c:pt>
                <c:pt idx="14">
                  <c:v>3.4710144927536231</c:v>
                </c:pt>
                <c:pt idx="15">
                  <c:v>3.5620155038759691</c:v>
                </c:pt>
                <c:pt idx="16">
                  <c:v>3.5081081081081082</c:v>
                </c:pt>
                <c:pt idx="17">
                  <c:v>3.6094420600858368</c:v>
                </c:pt>
                <c:pt idx="18">
                  <c:v>3.6507177033492821</c:v>
                </c:pt>
                <c:pt idx="19">
                  <c:v>3.5112359550561796</c:v>
                </c:pt>
                <c:pt idx="20">
                  <c:v>3.3962264150943398</c:v>
                </c:pt>
                <c:pt idx="21">
                  <c:v>3.5582822085889569</c:v>
                </c:pt>
                <c:pt idx="22">
                  <c:v>3.5103734439834025</c:v>
                </c:pt>
                <c:pt idx="23">
                  <c:v>3.3922413793103448</c:v>
                </c:pt>
                <c:pt idx="24">
                  <c:v>3.4302325581395348</c:v>
                </c:pt>
                <c:pt idx="25">
                  <c:v>3.5450980392156861</c:v>
                </c:pt>
                <c:pt idx="26">
                  <c:v>3.4834710743801653</c:v>
                </c:pt>
                <c:pt idx="27">
                  <c:v>3.5580110497237567</c:v>
                </c:pt>
                <c:pt idx="28">
                  <c:v>3.5852713178294575</c:v>
                </c:pt>
                <c:pt idx="29">
                  <c:v>3.5810055865921786</c:v>
                </c:pt>
                <c:pt idx="30">
                  <c:v>3.4113924050632911</c:v>
                </c:pt>
                <c:pt idx="31">
                  <c:v>3.6347826086956521</c:v>
                </c:pt>
                <c:pt idx="32">
                  <c:v>3.4183673469387754</c:v>
                </c:pt>
                <c:pt idx="33">
                  <c:v>3.4299065420560746</c:v>
                </c:pt>
              </c:numCache>
            </c:numRef>
          </c:val>
          <c:smooth val="0"/>
          <c:extLst>
            <c:ext xmlns:c16="http://schemas.microsoft.com/office/drawing/2014/chart" uri="{C3380CC4-5D6E-409C-BE32-E72D297353CC}">
              <c16:uniqueId val="{00000000-B116-416F-8E04-0D8BF6C6B0C2}"/>
            </c:ext>
          </c:extLst>
        </c:ser>
        <c:ser>
          <c:idx val="1"/>
          <c:order val="1"/>
          <c:tx>
            <c:strRef>
              <c:f>DataForDashboard!$J$23:$J$24</c:f>
              <c:strCache>
                <c:ptCount val="1"/>
                <c:pt idx="0">
                  <c:v>Chat</c:v>
                </c:pt>
              </c:strCache>
            </c:strRef>
          </c:tx>
          <c:spPr>
            <a:ln w="22225" cap="rnd" cmpd="sng" algn="ctr">
              <a:solidFill>
                <a:schemeClr val="accent3"/>
              </a:solidFill>
              <a:round/>
            </a:ln>
            <a:effectLst/>
          </c:spPr>
          <c:marker>
            <c:symbol val="circle"/>
            <c:size val="4"/>
            <c:spPr>
              <a:solidFill>
                <a:schemeClr val="accent3"/>
              </a:solidFill>
              <a:ln w="9525" cap="flat" cmpd="sng" algn="ctr">
                <a:solidFill>
                  <a:schemeClr val="accent3"/>
                </a:solidFill>
                <a:round/>
              </a:ln>
              <a:effectLst/>
            </c:spPr>
          </c:marker>
          <c:cat>
            <c:strRef>
              <c:f>DataForDashboard!$H$25:$H$59</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DataForDashboard!$J$25:$J$59</c:f>
              <c:numCache>
                <c:formatCode>0.0</c:formatCode>
                <c:ptCount val="34"/>
                <c:pt idx="0">
                  <c:v>3.9078947368421053</c:v>
                </c:pt>
                <c:pt idx="1">
                  <c:v>3.8662704309063893</c:v>
                </c:pt>
                <c:pt idx="2">
                  <c:v>4.4189852700490997</c:v>
                </c:pt>
                <c:pt idx="3">
                  <c:v>4.7530864197530862</c:v>
                </c:pt>
                <c:pt idx="4">
                  <c:v>3.8354978354978355</c:v>
                </c:pt>
                <c:pt idx="5">
                  <c:v>2.4014869888475836</c:v>
                </c:pt>
                <c:pt idx="6">
                  <c:v>2.4223826714801442</c:v>
                </c:pt>
                <c:pt idx="7">
                  <c:v>2.0750000000000002</c:v>
                </c:pt>
                <c:pt idx="8">
                  <c:v>2.2999999999999998</c:v>
                </c:pt>
                <c:pt idx="9">
                  <c:v>2.2926829268292681</c:v>
                </c:pt>
                <c:pt idx="10">
                  <c:v>2.0949367088607596</c:v>
                </c:pt>
                <c:pt idx="11">
                  <c:v>1.5989847715736041</c:v>
                </c:pt>
                <c:pt idx="12">
                  <c:v>2.0036900369003692</c:v>
                </c:pt>
                <c:pt idx="13">
                  <c:v>2.0665701881331402</c:v>
                </c:pt>
                <c:pt idx="14">
                  <c:v>2.3291984732824429</c:v>
                </c:pt>
                <c:pt idx="15">
                  <c:v>2.3083573487031699</c:v>
                </c:pt>
                <c:pt idx="16">
                  <c:v>2.2768817204301075</c:v>
                </c:pt>
                <c:pt idx="17">
                  <c:v>2.4066587395957195</c:v>
                </c:pt>
                <c:pt idx="18">
                  <c:v>3.1230585424133812</c:v>
                </c:pt>
                <c:pt idx="19">
                  <c:v>2.9378698224852071</c:v>
                </c:pt>
                <c:pt idx="20">
                  <c:v>3.7236641221374045</c:v>
                </c:pt>
                <c:pt idx="21">
                  <c:v>2.7549019607843137</c:v>
                </c:pt>
                <c:pt idx="22">
                  <c:v>1.645476772616137</c:v>
                </c:pt>
                <c:pt idx="23">
                  <c:v>1.9059107358262968</c:v>
                </c:pt>
                <c:pt idx="24">
                  <c:v>2.3416666666666668</c:v>
                </c:pt>
                <c:pt idx="25">
                  <c:v>3.5280289330922243</c:v>
                </c:pt>
                <c:pt idx="26">
                  <c:v>3.0316205533596836</c:v>
                </c:pt>
                <c:pt idx="27">
                  <c:v>2.5368303571428572</c:v>
                </c:pt>
                <c:pt idx="28">
                  <c:v>2.2440944881889764</c:v>
                </c:pt>
                <c:pt idx="29">
                  <c:v>2.328881469115192</c:v>
                </c:pt>
                <c:pt idx="30">
                  <c:v>1.47196261682243</c:v>
                </c:pt>
                <c:pt idx="31">
                  <c:v>1.9238095238095239</c:v>
                </c:pt>
                <c:pt idx="32">
                  <c:v>2.3405238828967643</c:v>
                </c:pt>
                <c:pt idx="33">
                  <c:v>2.8282442748091605</c:v>
                </c:pt>
              </c:numCache>
            </c:numRef>
          </c:val>
          <c:smooth val="0"/>
          <c:extLst>
            <c:ext xmlns:c16="http://schemas.microsoft.com/office/drawing/2014/chart" uri="{C3380CC4-5D6E-409C-BE32-E72D297353CC}">
              <c16:uniqueId val="{00000001-B116-416F-8E04-0D8BF6C6B0C2}"/>
            </c:ext>
          </c:extLst>
        </c:ser>
        <c:ser>
          <c:idx val="2"/>
          <c:order val="2"/>
          <c:tx>
            <c:strRef>
              <c:f>DataForDashboard!$K$23:$K$24</c:f>
              <c:strCache>
                <c:ptCount val="1"/>
                <c:pt idx="0">
                  <c:v>Complementary</c:v>
                </c:pt>
              </c:strCache>
            </c:strRef>
          </c:tx>
          <c:spPr>
            <a:ln w="22225" cap="rnd" cmpd="sng" algn="ctr">
              <a:solidFill>
                <a:schemeClr val="accent5"/>
              </a:solidFill>
              <a:round/>
            </a:ln>
            <a:effectLst/>
          </c:spPr>
          <c:marker>
            <c:symbol val="circle"/>
            <c:size val="4"/>
            <c:spPr>
              <a:solidFill>
                <a:schemeClr val="accent5"/>
              </a:solidFill>
              <a:ln w="9525" cap="flat" cmpd="sng" algn="ctr">
                <a:solidFill>
                  <a:schemeClr val="accent5"/>
                </a:solidFill>
                <a:round/>
              </a:ln>
              <a:effectLst/>
            </c:spPr>
          </c:marker>
          <c:cat>
            <c:strRef>
              <c:f>DataForDashboard!$H$25:$H$59</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DataForDashboard!$K$25:$K$59</c:f>
              <c:numCache>
                <c:formatCode>General</c:formatCode>
                <c:ptCount val="34"/>
                <c:pt idx="28" formatCode="0.0">
                  <c:v>4.5</c:v>
                </c:pt>
              </c:numCache>
            </c:numRef>
          </c:val>
          <c:smooth val="0"/>
          <c:extLst>
            <c:ext xmlns:c16="http://schemas.microsoft.com/office/drawing/2014/chart" uri="{C3380CC4-5D6E-409C-BE32-E72D297353CC}">
              <c16:uniqueId val="{00000002-B116-416F-8E04-0D8BF6C6B0C2}"/>
            </c:ext>
          </c:extLst>
        </c:ser>
        <c:ser>
          <c:idx val="3"/>
          <c:order val="3"/>
          <c:tx>
            <c:strRef>
              <c:f>DataForDashboard!$L$23:$L$24</c:f>
              <c:strCache>
                <c:ptCount val="1"/>
                <c:pt idx="0">
                  <c:v>public_live_Call</c:v>
                </c:pt>
              </c:strCache>
            </c:strRef>
          </c:tx>
          <c:spPr>
            <a:ln w="22225" cap="rnd" cmpd="sng" algn="ctr">
              <a:solidFill>
                <a:schemeClr val="accent1">
                  <a:lumMod val="60000"/>
                </a:schemeClr>
              </a:solidFill>
              <a:round/>
            </a:ln>
            <a:effectLst/>
          </c:spPr>
          <c:marker>
            <c:symbol val="circle"/>
            <c:size val="4"/>
            <c:spPr>
              <a:solidFill>
                <a:schemeClr val="accent1">
                  <a:lumMod val="60000"/>
                </a:schemeClr>
              </a:solidFill>
              <a:ln w="9525" cap="flat" cmpd="sng" algn="ctr">
                <a:solidFill>
                  <a:schemeClr val="accent1">
                    <a:lumMod val="60000"/>
                  </a:schemeClr>
                </a:solidFill>
                <a:round/>
              </a:ln>
              <a:effectLst/>
            </c:spPr>
          </c:marker>
          <c:cat>
            <c:strRef>
              <c:f>DataForDashboard!$H$25:$H$59</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DataForDashboard!$L$25:$L$59</c:f>
              <c:numCache>
                <c:formatCode>General</c:formatCode>
                <c:ptCount val="34"/>
                <c:pt idx="19" formatCode="0.0">
                  <c:v>2</c:v>
                </c:pt>
                <c:pt idx="20" formatCode="0.0">
                  <c:v>3.5</c:v>
                </c:pt>
              </c:numCache>
            </c:numRef>
          </c:val>
          <c:smooth val="0"/>
          <c:extLst>
            <c:ext xmlns:c16="http://schemas.microsoft.com/office/drawing/2014/chart" uri="{C3380CC4-5D6E-409C-BE32-E72D297353CC}">
              <c16:uniqueId val="{00000003-B116-416F-8E04-0D8BF6C6B0C2}"/>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05437936"/>
        <c:axId val="105408656"/>
      </c:lineChart>
      <c:catAx>
        <c:axId val="105437936"/>
        <c:scaling>
          <c:orientation val="minMax"/>
        </c:scaling>
        <c:delete val="0"/>
        <c:axPos val="b"/>
        <c:numFmt formatCode="General" sourceLinked="1"/>
        <c:majorTickMark val="none"/>
        <c:minorTickMark val="none"/>
        <c:tickLblPos val="low"/>
        <c:spPr>
          <a:noFill/>
          <a:ln w="9525" cap="flat" cmpd="sng" algn="ctr">
            <a:solidFill>
              <a:schemeClr val="dk1">
                <a:lumMod val="15000"/>
                <a:lumOff val="85000"/>
              </a:schemeClr>
            </a:solidFill>
            <a:round/>
          </a:ln>
          <a:effectLst/>
        </c:spPr>
        <c:txPr>
          <a:bodyPr rot="-600000" spcFirstLastPara="1" vertOverflow="ellipsis"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5408656"/>
        <c:crosses val="autoZero"/>
        <c:auto val="1"/>
        <c:lblAlgn val="ctr"/>
        <c:lblOffset val="50"/>
        <c:tickMarkSkip val="8"/>
        <c:noMultiLvlLbl val="0"/>
      </c:catAx>
      <c:valAx>
        <c:axId val="105408656"/>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5437936"/>
        <c:crosses val="autoZero"/>
        <c:crossBetween val="midCat"/>
      </c:valAx>
      <c:spPr>
        <a:gradFill>
          <a:gsLst>
            <a:gs pos="100000">
              <a:schemeClr val="lt1">
                <a:lumMod val="95000"/>
              </a:schemeClr>
            </a:gs>
            <a:gs pos="0">
              <a:schemeClr val="lt1"/>
            </a:gs>
          </a:gsLst>
          <a:lin ang="5400000" scaled="0"/>
        </a:grad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[Astrosage_Analysis_Dashboard.xlsx]DataForDashboard!PivotTable17</c:name>
    <c:fmtId val="14"/>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Connections</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
        <c:dLbl>
          <c:idx val="0"/>
          <c:layout>
            <c:manualLayout>
              <c:x val="-4.6800328663387271E-2"/>
              <c:y val="-5.604794386849553E-3"/>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9.0735081955815131E-2"/>
                  <c:h val="9.354179646981213E-2"/>
                </c:manualLayout>
              </c15:layout>
            </c:ext>
          </c:extLst>
        </c:dLbl>
      </c:pivotFmt>
      <c:pivotFmt>
        <c:idx val="2"/>
        <c:dLbl>
          <c:idx val="0"/>
          <c:layout>
            <c:manualLayout>
              <c:x val="-0.12662216530892123"/>
              <c:y val="8.7031988799798815E-2"/>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3"/>
        <c:dLbl>
          <c:idx val="0"/>
          <c:layout>
            <c:manualLayout>
              <c:x val="0.17939786938397406"/>
              <c:y val="-0.13333930966185814"/>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4"/>
        <c:dLbl>
          <c:idx val="0"/>
          <c:layout>
            <c:manualLayout>
              <c:x val="5.8332239720034942E-2"/>
              <c:y val="1.3396762904636921E-3"/>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5"/>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6"/>
        <c:dLbl>
          <c:idx val="0"/>
          <c:layout>
            <c:manualLayout>
              <c:x val="-0.12662216530892123"/>
              <c:y val="8.7031988799798815E-2"/>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7"/>
        <c:dLbl>
          <c:idx val="0"/>
          <c:layout>
            <c:manualLayout>
              <c:x val="0.17939786938397406"/>
              <c:y val="-0.13333930966185814"/>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8"/>
        <c:dLbl>
          <c:idx val="0"/>
          <c:layout>
            <c:manualLayout>
              <c:x val="5.8332239720034942E-2"/>
              <c:y val="1.3396762904636921E-3"/>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9"/>
        <c:dLbl>
          <c:idx val="0"/>
          <c:layout>
            <c:manualLayout>
              <c:x val="-4.6800328663387271E-2"/>
              <c:y val="-5.604794386849553E-3"/>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9.0735081955815131E-2"/>
                  <c:h val="9.354179646981213E-2"/>
                </c:manualLayout>
              </c15:layout>
            </c:ext>
          </c:extLst>
        </c:dLbl>
      </c:pivotFmt>
      <c:pivotFmt>
        <c:idx val="10"/>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1"/>
      </c:pivotFmt>
      <c:pivotFmt>
        <c:idx val="12"/>
      </c:pivotFmt>
      <c:pivotFmt>
        <c:idx val="13"/>
      </c:pivotFmt>
      <c:pivotFmt>
        <c:idx val="14"/>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DataForDashboard!$B$5</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path path="circle">
                  <a:fillToRect l="100000" t="100000" r="100000" b="100000"/>
                </a:path>
              </a:gradFill>
              <a:ln>
                <a:noFill/>
              </a:ln>
              <a:effectLst/>
              <a:sp3d/>
            </c:spPr>
            <c:extLst>
              <c:ext xmlns:c16="http://schemas.microsoft.com/office/drawing/2014/chart" uri="{C3380CC4-5D6E-409C-BE32-E72D297353CC}">
                <c16:uniqueId val="{00000001-4A99-4CE2-A838-9A64D111371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path path="circle">
                  <a:fillToRect l="100000" t="100000" r="100000" b="100000"/>
                </a:path>
              </a:gradFill>
              <a:ln>
                <a:noFill/>
              </a:ln>
              <a:effectLst/>
              <a:sp3d/>
            </c:spPr>
            <c:extLst>
              <c:ext xmlns:c16="http://schemas.microsoft.com/office/drawing/2014/chart" uri="{C3380CC4-5D6E-409C-BE32-E72D297353CC}">
                <c16:uniqueId val="{00000003-4A99-4CE2-A838-9A64D111371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path path="circle">
                  <a:fillToRect l="100000" t="100000" r="100000" b="100000"/>
                </a:path>
              </a:gradFill>
              <a:ln>
                <a:noFill/>
              </a:ln>
              <a:effectLst/>
              <a:sp3d/>
            </c:spPr>
            <c:extLst>
              <c:ext xmlns:c16="http://schemas.microsoft.com/office/drawing/2014/chart" uri="{C3380CC4-5D6E-409C-BE32-E72D297353CC}">
                <c16:uniqueId val="{00000005-4A99-4CE2-A838-9A64D111371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path path="circle">
                  <a:fillToRect l="100000" t="100000" r="100000" b="100000"/>
                </a:path>
              </a:gradFill>
              <a:ln>
                <a:noFill/>
              </a:ln>
              <a:effectLst/>
              <a:sp3d/>
            </c:spPr>
            <c:extLst>
              <c:ext xmlns:c16="http://schemas.microsoft.com/office/drawing/2014/chart" uri="{C3380CC4-5D6E-409C-BE32-E72D297353CC}">
                <c16:uniqueId val="{00000007-4A99-4CE2-A838-9A64D1113718}"/>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DataForDashboard!$A$6:$A$10</c:f>
              <c:strCache>
                <c:ptCount val="4"/>
                <c:pt idx="0">
                  <c:v>Call</c:v>
                </c:pt>
                <c:pt idx="1">
                  <c:v>Chat</c:v>
                </c:pt>
                <c:pt idx="2">
                  <c:v>Complementary</c:v>
                </c:pt>
                <c:pt idx="3">
                  <c:v>public_live_Call</c:v>
                </c:pt>
              </c:strCache>
            </c:strRef>
          </c:cat>
          <c:val>
            <c:numRef>
              <c:f>DataForDashboard!$B$6:$B$10</c:f>
              <c:numCache>
                <c:formatCode>General</c:formatCode>
                <c:ptCount val="4"/>
                <c:pt idx="0">
                  <c:v>8508</c:v>
                </c:pt>
                <c:pt idx="1">
                  <c:v>19514</c:v>
                </c:pt>
                <c:pt idx="2">
                  <c:v>2</c:v>
                </c:pt>
                <c:pt idx="3">
                  <c:v>3</c:v>
                </c:pt>
              </c:numCache>
            </c:numRef>
          </c:val>
          <c:extLst>
            <c:ext xmlns:c16="http://schemas.microsoft.com/office/drawing/2014/chart" uri="{C3380CC4-5D6E-409C-BE32-E72D297353CC}">
              <c16:uniqueId val="{00000008-4A99-4CE2-A838-9A64D1113718}"/>
            </c:ext>
          </c:extLst>
        </c:ser>
        <c:dLbls>
          <c:dLblPos val="bestFit"/>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60084552300300498"/>
          <c:y val="0.21567613456857893"/>
          <c:w val="0.29858802890795921"/>
          <c:h val="0.3554127879714810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[Astrosage_Analysis_Dashboard.xlsx]DataForDashboard!PivotTable19</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Revenue</a:t>
            </a:r>
            <a:r>
              <a:rPr lang="en-IN" b="1" baseline="0"/>
              <a:t> Distribution on </a:t>
            </a:r>
          </a:p>
          <a:p>
            <a:pPr>
              <a:defRPr/>
            </a:pPr>
            <a:r>
              <a:rPr lang="en-IN" b="1" baseline="0"/>
              <a:t>Category</a:t>
            </a:r>
            <a:endParaRPr lang="en-IN" b="1"/>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25400">
            <a:solidFill>
              <a:schemeClr val="lt1"/>
            </a:solidFill>
          </a:ln>
          <a:effectLst/>
          <a:sp3d contourW="25400">
            <a:contourClr>
              <a:schemeClr val="lt1"/>
            </a:contourClr>
          </a:sp3d>
        </c:spPr>
        <c:dLbl>
          <c:idx val="0"/>
          <c:layout>
            <c:manualLayout>
              <c:x val="9.3652721120703289E-2"/>
              <c:y val="5.62576536985276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dLbl>
          <c:idx val="0"/>
          <c:layout>
            <c:manualLayout>
              <c:x val="9.3652721120703289E-2"/>
              <c:y val="5.62576536985276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dLbl>
          <c:idx val="0"/>
          <c:layout>
            <c:manualLayout>
              <c:x val="9.3652721120703289E-2"/>
              <c:y val="5.62576536985276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dLbl>
          <c:idx val="0"/>
          <c:layout>
            <c:manualLayout>
              <c:x val="9.3652721120703289E-2"/>
              <c:y val="5.62576536985276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dLbl>
          <c:idx val="0"/>
          <c:layout>
            <c:manualLayout>
              <c:x val="9.3652721120703289E-2"/>
              <c:y val="5.6257653698527678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dLbl>
          <c:idx val="0"/>
          <c:layout>
            <c:manualLayout>
              <c:x val="9.3652721120703289E-2"/>
              <c:y val="5.6257653698527678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dLbl>
          <c:idx val="0"/>
          <c:layout>
            <c:manualLayout>
              <c:x val="9.3652721120703289E-2"/>
              <c:y val="5.6257653698527678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5"/>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DataForDashboard!$H$2</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044-40F4-85C5-821EBBC7F2F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044-40F4-85C5-821EBBC7F2F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044-40F4-85C5-821EBBC7F2F0}"/>
              </c:ext>
            </c:extLst>
          </c:dPt>
          <c:dLbls>
            <c:dLbl>
              <c:idx val="1"/>
              <c:layout>
                <c:manualLayout>
                  <c:x val="9.3652721120703289E-2"/>
                  <c:y val="5.6257653698527678E-2"/>
                </c:manualLayout>
              </c:layout>
              <c:dLblPos val="bestFi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4044-40F4-85C5-821EBBC7F2F0}"/>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DataForDashboard!$G$3:$G$6</c:f>
              <c:strCache>
                <c:ptCount val="3"/>
                <c:pt idx="0">
                  <c:v>Call</c:v>
                </c:pt>
                <c:pt idx="1">
                  <c:v>Chat</c:v>
                </c:pt>
                <c:pt idx="2">
                  <c:v>public_live_Call</c:v>
                </c:pt>
              </c:strCache>
            </c:strRef>
          </c:cat>
          <c:val>
            <c:numRef>
              <c:f>DataForDashboard!$H$3:$H$6</c:f>
              <c:numCache>
                <c:formatCode>0.0</c:formatCode>
                <c:ptCount val="3"/>
                <c:pt idx="0">
                  <c:v>168520.61833333349</c:v>
                </c:pt>
                <c:pt idx="1">
                  <c:v>45494.683333333334</c:v>
                </c:pt>
                <c:pt idx="2">
                  <c:v>50.596999999999902</c:v>
                </c:pt>
              </c:numCache>
            </c:numRef>
          </c:val>
          <c:extLst>
            <c:ext xmlns:c16="http://schemas.microsoft.com/office/drawing/2014/chart" uri="{C3380CC4-5D6E-409C-BE32-E72D297353CC}">
              <c16:uniqueId val="{00000006-4044-40F4-85C5-821EBBC7F2F0}"/>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[Astrosage_Analysis_Dashboard.xlsx]DataForDashboard!PivotTable17</c:name>
    <c:fmtId val="11"/>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Connections</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
        <c:dLbl>
          <c:idx val="0"/>
          <c:layout>
            <c:manualLayout>
              <c:x val="-4.6800328663387271E-2"/>
              <c:y val="-5.604794386849553E-3"/>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9.0735081955815131E-2"/>
                  <c:h val="9.354179646981213E-2"/>
                </c:manualLayout>
              </c15:layout>
            </c:ext>
          </c:extLst>
        </c:dLbl>
      </c:pivotFmt>
      <c:pivotFmt>
        <c:idx val="2"/>
        <c:dLbl>
          <c:idx val="0"/>
          <c:layout>
            <c:manualLayout>
              <c:x val="-0.12662216530892123"/>
              <c:y val="8.7031988799798815E-2"/>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3"/>
        <c:dLbl>
          <c:idx val="0"/>
          <c:layout>
            <c:manualLayout>
              <c:x val="0.17939786938397406"/>
              <c:y val="-0.13333930966185814"/>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4"/>
        <c:dLbl>
          <c:idx val="0"/>
          <c:layout>
            <c:manualLayout>
              <c:x val="5.8332239720034942E-2"/>
              <c:y val="1.3396762904636921E-3"/>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5"/>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6"/>
        <c:dLbl>
          <c:idx val="0"/>
          <c:layout>
            <c:manualLayout>
              <c:x val="-0.12662216530892123"/>
              <c:y val="8.7031988799798815E-2"/>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7"/>
        <c:dLbl>
          <c:idx val="0"/>
          <c:layout>
            <c:manualLayout>
              <c:x val="0.17939786938397406"/>
              <c:y val="-0.13333930966185814"/>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8"/>
        <c:dLbl>
          <c:idx val="0"/>
          <c:layout>
            <c:manualLayout>
              <c:x val="5.8332239720034942E-2"/>
              <c:y val="1.3396762904636921E-3"/>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9"/>
        <c:dLbl>
          <c:idx val="0"/>
          <c:layout>
            <c:manualLayout>
              <c:x val="-4.6800328663387271E-2"/>
              <c:y val="-5.604794386849553E-3"/>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9.0735081955815131E-2"/>
                  <c:h val="9.354179646981213E-2"/>
                </c:manualLayout>
              </c15:layout>
            </c:ext>
          </c:extLst>
        </c:dLbl>
      </c:pivotFmt>
      <c:pivotFmt>
        <c:idx val="10"/>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1"/>
      </c:pivotFmt>
      <c:pivotFmt>
        <c:idx val="12"/>
      </c:pivotFmt>
      <c:pivotFmt>
        <c:idx val="13"/>
      </c:pivotFmt>
      <c:pivotFmt>
        <c:idx val="14"/>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DataForDashboard!$B$5</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path path="circle">
                  <a:fillToRect l="100000" t="100000" r="100000" b="100000"/>
                </a:path>
              </a:gradFill>
              <a:ln>
                <a:noFill/>
              </a:ln>
              <a:effectLst/>
              <a:sp3d/>
            </c:spPr>
            <c:extLst>
              <c:ext xmlns:c16="http://schemas.microsoft.com/office/drawing/2014/chart" uri="{C3380CC4-5D6E-409C-BE32-E72D297353CC}">
                <c16:uniqueId val="{00000001-BC55-4B45-9703-8AF5E4F67D0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path path="circle">
                  <a:fillToRect l="100000" t="100000" r="100000" b="100000"/>
                </a:path>
              </a:gradFill>
              <a:ln>
                <a:noFill/>
              </a:ln>
              <a:effectLst/>
              <a:sp3d/>
            </c:spPr>
            <c:extLst>
              <c:ext xmlns:c16="http://schemas.microsoft.com/office/drawing/2014/chart" uri="{C3380CC4-5D6E-409C-BE32-E72D297353CC}">
                <c16:uniqueId val="{00000003-BC55-4B45-9703-8AF5E4F67D0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path path="circle">
                  <a:fillToRect l="100000" t="100000" r="100000" b="100000"/>
                </a:path>
              </a:gradFill>
              <a:ln>
                <a:noFill/>
              </a:ln>
              <a:effectLst/>
              <a:sp3d/>
            </c:spPr>
            <c:extLst>
              <c:ext xmlns:c16="http://schemas.microsoft.com/office/drawing/2014/chart" uri="{C3380CC4-5D6E-409C-BE32-E72D297353CC}">
                <c16:uniqueId val="{00000005-BC55-4B45-9703-8AF5E4F67D0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path path="circle">
                  <a:fillToRect l="100000" t="100000" r="100000" b="100000"/>
                </a:path>
              </a:gradFill>
              <a:ln>
                <a:noFill/>
              </a:ln>
              <a:effectLst/>
              <a:sp3d/>
            </c:spPr>
            <c:extLst>
              <c:ext xmlns:c16="http://schemas.microsoft.com/office/drawing/2014/chart" uri="{C3380CC4-5D6E-409C-BE32-E72D297353CC}">
                <c16:uniqueId val="{00000007-BC55-4B45-9703-8AF5E4F67D0E}"/>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DataForDashboard!$A$6:$A$10</c:f>
              <c:strCache>
                <c:ptCount val="4"/>
                <c:pt idx="0">
                  <c:v>Call</c:v>
                </c:pt>
                <c:pt idx="1">
                  <c:v>Chat</c:v>
                </c:pt>
                <c:pt idx="2">
                  <c:v>Complementary</c:v>
                </c:pt>
                <c:pt idx="3">
                  <c:v>public_live_Call</c:v>
                </c:pt>
              </c:strCache>
            </c:strRef>
          </c:cat>
          <c:val>
            <c:numRef>
              <c:f>DataForDashboard!$B$6:$B$10</c:f>
              <c:numCache>
                <c:formatCode>General</c:formatCode>
                <c:ptCount val="4"/>
                <c:pt idx="0">
                  <c:v>8508</c:v>
                </c:pt>
                <c:pt idx="1">
                  <c:v>19514</c:v>
                </c:pt>
                <c:pt idx="2">
                  <c:v>2</c:v>
                </c:pt>
                <c:pt idx="3">
                  <c:v>3</c:v>
                </c:pt>
              </c:numCache>
            </c:numRef>
          </c:val>
          <c:extLst>
            <c:ext xmlns:c16="http://schemas.microsoft.com/office/drawing/2014/chart" uri="{C3380CC4-5D6E-409C-BE32-E72D297353CC}">
              <c16:uniqueId val="{00000008-BC55-4B45-9703-8AF5E4F67D0E}"/>
            </c:ext>
          </c:extLst>
        </c:ser>
        <c:dLbls>
          <c:dLblPos val="bestFit"/>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60084552300300498"/>
          <c:y val="0.21567613456857893"/>
          <c:w val="0.29858802890795921"/>
          <c:h val="0.3554127879714810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[Astrosage_Analysis_Dashboard.xlsx]DataForDashboard!PivotTable10</c:name>
    <c:fmtId val="65"/>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Earnings</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420000" spcFirstLastPara="1" vertOverflow="ellipsis"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420000" spcFirstLastPara="1" vertOverflow="ellipsis"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420000" spcFirstLastPara="1" vertOverflow="ellipsis"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5304282603676626"/>
          <c:y val="0.22601791824239151"/>
          <c:w val="0.70805678384898685"/>
          <c:h val="0.42928867278948318"/>
        </c:manualLayout>
      </c:layout>
      <c:bar3DChart>
        <c:barDir val="col"/>
        <c:grouping val="clustered"/>
        <c:varyColors val="0"/>
        <c:ser>
          <c:idx val="0"/>
          <c:order val="0"/>
          <c:tx>
            <c:strRef>
              <c:f>DataForDashboard!$B$16</c:f>
              <c:strCache>
                <c:ptCount val="1"/>
                <c:pt idx="0">
                  <c:v>Net Amount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invertIfNegative val="0"/>
          <c:dLbls>
            <c:spPr>
              <a:noFill/>
              <a:ln>
                <a:noFill/>
              </a:ln>
              <a:effectLst/>
            </c:spPr>
            <c:txPr>
              <a:bodyPr rot="-420000" spcFirstLastPara="1" vertOverflow="ellipsis"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DataForDashboard!$A$17:$A$20</c:f>
              <c:strCache>
                <c:ptCount val="3"/>
                <c:pt idx="0">
                  <c:v>Call</c:v>
                </c:pt>
                <c:pt idx="1">
                  <c:v>Chat</c:v>
                </c:pt>
                <c:pt idx="2">
                  <c:v>public_live_Call</c:v>
                </c:pt>
              </c:strCache>
            </c:strRef>
          </c:cat>
          <c:val>
            <c:numRef>
              <c:f>DataForDashboard!$B$17:$B$20</c:f>
              <c:numCache>
                <c:formatCode>0.0</c:formatCode>
                <c:ptCount val="3"/>
                <c:pt idx="0">
                  <c:v>168442.035</c:v>
                </c:pt>
                <c:pt idx="1">
                  <c:v>45494.683333333305</c:v>
                </c:pt>
                <c:pt idx="2">
                  <c:v>50.596999999999902</c:v>
                </c:pt>
              </c:numCache>
            </c:numRef>
          </c:val>
          <c:extLst>
            <c:ext xmlns:c16="http://schemas.microsoft.com/office/drawing/2014/chart" uri="{C3380CC4-5D6E-409C-BE32-E72D297353CC}">
              <c16:uniqueId val="{00000000-2A5E-437B-9E64-20D4A6A38AC0}"/>
            </c:ext>
          </c:extLst>
        </c:ser>
        <c:ser>
          <c:idx val="1"/>
          <c:order val="1"/>
          <c:tx>
            <c:strRef>
              <c:f>DataForDashboard!$C$16</c:f>
              <c:strCache>
                <c:ptCount val="1"/>
                <c:pt idx="0">
                  <c:v>Sum of astrologersEarnings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invertIfNegative val="0"/>
          <c:cat>
            <c:strRef>
              <c:f>DataForDashboard!$A$17:$A$20</c:f>
              <c:strCache>
                <c:ptCount val="3"/>
                <c:pt idx="0">
                  <c:v>Call</c:v>
                </c:pt>
                <c:pt idx="1">
                  <c:v>Chat</c:v>
                </c:pt>
                <c:pt idx="2">
                  <c:v>public_live_Call</c:v>
                </c:pt>
              </c:strCache>
            </c:strRef>
          </c:cat>
          <c:val>
            <c:numRef>
              <c:f>DataForDashboard!$C$17:$C$20</c:f>
              <c:numCache>
                <c:formatCode>0.0</c:formatCode>
                <c:ptCount val="3"/>
                <c:pt idx="0">
                  <c:v>77799.439833333279</c:v>
                </c:pt>
                <c:pt idx="1">
                  <c:v>21338.641499999998</c:v>
                </c:pt>
                <c:pt idx="2">
                  <c:v>8.4896166666666595</c:v>
                </c:pt>
              </c:numCache>
            </c:numRef>
          </c:val>
          <c:extLst>
            <c:ext xmlns:c16="http://schemas.microsoft.com/office/drawing/2014/chart" uri="{C3380CC4-5D6E-409C-BE32-E72D297353CC}">
              <c16:uniqueId val="{00000001-2A5E-437B-9E64-20D4A6A38AC0}"/>
            </c:ext>
          </c:extLst>
        </c:ser>
        <c:dLbls>
          <c:showLegendKey val="0"/>
          <c:showVal val="0"/>
          <c:showCatName val="0"/>
          <c:showSerName val="0"/>
          <c:showPercent val="0"/>
          <c:showBubbleSize val="0"/>
        </c:dLbls>
        <c:gapWidth val="150"/>
        <c:shape val="box"/>
        <c:axId val="1465864111"/>
        <c:axId val="1465862191"/>
        <c:axId val="0"/>
      </c:bar3DChart>
      <c:catAx>
        <c:axId val="1465864111"/>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Consultation Type</a:t>
                </a:r>
              </a:p>
            </c:rich>
          </c:tx>
          <c:layout>
            <c:manualLayout>
              <c:xMode val="edge"/>
              <c:yMode val="edge"/>
              <c:x val="0.30164276486107605"/>
              <c:y val="0.83487515268959911"/>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465862191"/>
        <c:crosses val="autoZero"/>
        <c:auto val="1"/>
        <c:lblAlgn val="ctr"/>
        <c:lblOffset val="100"/>
        <c:noMultiLvlLbl val="0"/>
      </c:catAx>
      <c:valAx>
        <c:axId val="1465862191"/>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Amount Earned</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465864111"/>
        <c:crosses val="autoZero"/>
        <c:crossBetween val="between"/>
      </c:valAx>
      <c:spPr>
        <a:noFill/>
        <a:ln>
          <a:noFill/>
        </a:ln>
        <a:effectLst/>
      </c:spPr>
    </c:plotArea>
    <c:legend>
      <c:legendPos val="r"/>
      <c:layout>
        <c:manualLayout>
          <c:xMode val="edge"/>
          <c:yMode val="edge"/>
          <c:x val="0.63341759397288599"/>
          <c:y val="0.15594744838714542"/>
          <c:w val="0.35256991813605176"/>
          <c:h val="0.3993875862272325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[Astrosage_Analysis_Dashboard.xlsx]DataForDashboard!PivotTable3</c:name>
    <c:fmtId val="67"/>
  </c:pivotSource>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IN" b="1">
                <a:solidFill>
                  <a:schemeClr val="tx1"/>
                </a:solidFill>
              </a:rPr>
              <a:t>Day by day Volumes</a:t>
            </a:r>
          </a:p>
        </c:rich>
      </c:tx>
      <c:layout>
        <c:manualLayout>
          <c:xMode val="edge"/>
          <c:yMode val="edge"/>
          <c:x val="9.1581742209136785E-2"/>
          <c:y val="8.9712545710178129E-2"/>
        </c:manualLayout>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pivotFmt>
      <c:pivotFmt>
        <c:idx val="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3"/>
            </a:solidFill>
            <a:ln w="9525" cap="flat" cmpd="sng" algn="ctr">
              <a:solidFill>
                <a:schemeClr val="accent3"/>
              </a:solidFill>
              <a:round/>
            </a:ln>
            <a:effectLst/>
          </c:spPr>
        </c:marker>
      </c:pivotFmt>
      <c:pivotFmt>
        <c:idx val="1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5"/>
            </a:solidFill>
            <a:ln w="9525" cap="flat" cmpd="sng" algn="ctr">
              <a:solidFill>
                <a:schemeClr val="accent5"/>
              </a:solidFill>
              <a:round/>
            </a:ln>
            <a:effectLst/>
          </c:spPr>
        </c:marker>
      </c:pivotFmt>
      <c:pivotFmt>
        <c:idx val="1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lumMod val="60000"/>
              </a:schemeClr>
            </a:solidFill>
            <a:ln w="9525" cap="flat" cmpd="sng" algn="ctr">
              <a:solidFill>
                <a:schemeClr val="accent1">
                  <a:lumMod val="60000"/>
                </a:schemeClr>
              </a:solidFill>
              <a:round/>
            </a:ln>
            <a:effectLst/>
          </c:spPr>
        </c:marker>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pivotFmt>
      <c:pivotFmt>
        <c:idx val="15"/>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pivotFmt>
      <c:pivotFmt>
        <c:idx val="2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3"/>
            </a:solidFill>
            <a:ln w="9525" cap="flat" cmpd="sng" algn="ctr">
              <a:solidFill>
                <a:schemeClr val="accent3"/>
              </a:solidFill>
              <a:round/>
            </a:ln>
            <a:effectLst/>
          </c:spPr>
        </c:marker>
      </c:pivotFmt>
      <c:pivotFmt>
        <c:idx val="2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5"/>
            </a:solidFill>
            <a:ln w="9525" cap="flat" cmpd="sng" algn="ctr">
              <a:solidFill>
                <a:schemeClr val="accent5"/>
              </a:solidFill>
              <a:round/>
            </a:ln>
            <a:effectLst/>
          </c:spPr>
        </c:marker>
      </c:pivotFmt>
      <c:pivotFmt>
        <c:idx val="2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lumMod val="60000"/>
              </a:schemeClr>
            </a:solidFill>
            <a:ln w="9525" cap="flat" cmpd="sng" algn="ctr">
              <a:solidFill>
                <a:schemeClr val="accent1">
                  <a:lumMod val="60000"/>
                </a:schemeClr>
              </a:solidFill>
              <a:round/>
            </a:ln>
            <a:effectLst/>
          </c:spPr>
        </c:marker>
      </c:pivotFmt>
      <c:pivotFmt>
        <c:idx val="28"/>
        <c:spPr>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pivotFmt>
      <c:pivotFmt>
        <c:idx val="29"/>
        <c:spPr>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22225" cap="rnd" cmpd="sng" algn="ctr">
            <a:solidFill>
              <a:schemeClr val="accent1"/>
            </a:solidFill>
            <a:round/>
          </a:ln>
          <a:effectLst/>
        </c:spPr>
        <c:marker>
          <c:symbol val="circle"/>
          <c:size val="4"/>
          <c:spPr>
            <a:solidFill>
              <a:schemeClr val="accent3"/>
            </a:solidFill>
            <a:ln w="9525" cap="flat" cmpd="sng" algn="ctr">
              <a:solidFill>
                <a:schemeClr val="accent3"/>
              </a:solidFill>
              <a:round/>
            </a:ln>
            <a:effectLst/>
          </c:spPr>
        </c:marker>
      </c:pivotFmt>
      <c:pivotFmt>
        <c:idx val="30"/>
        <c:spPr>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22225" cap="rnd" cmpd="sng" algn="ctr">
            <a:solidFill>
              <a:schemeClr val="accent1"/>
            </a:solidFill>
            <a:round/>
          </a:ln>
          <a:effectLst/>
        </c:spPr>
        <c:marker>
          <c:symbol val="circle"/>
          <c:size val="4"/>
          <c:spPr>
            <a:solidFill>
              <a:schemeClr val="accent5"/>
            </a:solidFill>
            <a:ln w="9525" cap="flat" cmpd="sng" algn="ctr">
              <a:solidFill>
                <a:schemeClr val="accent5"/>
              </a:solidFill>
              <a:round/>
            </a:ln>
            <a:effectLst/>
          </c:spPr>
        </c:marker>
      </c:pivotFmt>
      <c:pivotFmt>
        <c:idx val="31"/>
        <c:spPr>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22225" cap="rnd" cmpd="sng" algn="ctr">
            <a:solidFill>
              <a:schemeClr val="accent1"/>
            </a:solidFill>
            <a:round/>
          </a:ln>
          <a:effectLst/>
        </c:spPr>
        <c:marker>
          <c:symbol val="circle"/>
          <c:size val="4"/>
          <c:spPr>
            <a:solidFill>
              <a:schemeClr val="accent1">
                <a:lumMod val="60000"/>
              </a:schemeClr>
            </a:solidFill>
            <a:ln w="9525" cap="flat" cmpd="sng" algn="ctr">
              <a:solidFill>
                <a:schemeClr val="accent1">
                  <a:lumMod val="60000"/>
                </a:schemeClr>
              </a:solidFill>
              <a:round/>
            </a:ln>
            <a:effectLst/>
          </c:spPr>
        </c:marker>
      </c:pivotFmt>
    </c:pivotFmts>
    <c:plotArea>
      <c:layout>
        <c:manualLayout>
          <c:layoutTarget val="inner"/>
          <c:xMode val="edge"/>
          <c:yMode val="edge"/>
          <c:x val="0.13383549013563062"/>
          <c:y val="0.29206028674064682"/>
          <c:w val="0.57552632054588371"/>
          <c:h val="0.56451087084602236"/>
        </c:manualLayout>
      </c:layout>
      <c:lineChart>
        <c:grouping val="standard"/>
        <c:varyColors val="0"/>
        <c:ser>
          <c:idx val="0"/>
          <c:order val="0"/>
          <c:tx>
            <c:strRef>
              <c:f>DataForDashboard!$B$32:$B$33</c:f>
              <c:strCache>
                <c:ptCount val="1"/>
                <c:pt idx="0">
                  <c:v>Call</c:v>
                </c:pt>
              </c:strCache>
            </c:strRef>
          </c:tx>
          <c:spPr>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cat>
            <c:strRef>
              <c:f>DataForDashboard!$A$34:$A$68</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DataForDashboard!$B$34:$B$68</c:f>
              <c:numCache>
                <c:formatCode>General</c:formatCode>
                <c:ptCount val="34"/>
                <c:pt idx="0">
                  <c:v>372</c:v>
                </c:pt>
                <c:pt idx="1">
                  <c:v>333</c:v>
                </c:pt>
                <c:pt idx="2">
                  <c:v>383</c:v>
                </c:pt>
                <c:pt idx="3">
                  <c:v>364</c:v>
                </c:pt>
                <c:pt idx="4">
                  <c:v>253</c:v>
                </c:pt>
                <c:pt idx="5">
                  <c:v>254</c:v>
                </c:pt>
                <c:pt idx="6">
                  <c:v>254</c:v>
                </c:pt>
                <c:pt idx="7">
                  <c:v>138</c:v>
                </c:pt>
                <c:pt idx="8">
                  <c:v>288</c:v>
                </c:pt>
                <c:pt idx="9">
                  <c:v>430</c:v>
                </c:pt>
                <c:pt idx="10">
                  <c:v>424</c:v>
                </c:pt>
                <c:pt idx="11">
                  <c:v>358</c:v>
                </c:pt>
                <c:pt idx="12">
                  <c:v>348</c:v>
                </c:pt>
                <c:pt idx="13">
                  <c:v>226</c:v>
                </c:pt>
                <c:pt idx="14">
                  <c:v>276</c:v>
                </c:pt>
                <c:pt idx="15">
                  <c:v>258</c:v>
                </c:pt>
                <c:pt idx="16">
                  <c:v>185</c:v>
                </c:pt>
                <c:pt idx="17">
                  <c:v>233</c:v>
                </c:pt>
                <c:pt idx="18">
                  <c:v>209</c:v>
                </c:pt>
                <c:pt idx="19">
                  <c:v>178</c:v>
                </c:pt>
                <c:pt idx="20">
                  <c:v>159</c:v>
                </c:pt>
                <c:pt idx="21">
                  <c:v>163</c:v>
                </c:pt>
                <c:pt idx="22">
                  <c:v>241</c:v>
                </c:pt>
                <c:pt idx="23">
                  <c:v>232</c:v>
                </c:pt>
                <c:pt idx="24">
                  <c:v>258</c:v>
                </c:pt>
                <c:pt idx="25">
                  <c:v>255</c:v>
                </c:pt>
                <c:pt idx="26">
                  <c:v>242</c:v>
                </c:pt>
                <c:pt idx="27">
                  <c:v>181</c:v>
                </c:pt>
                <c:pt idx="28">
                  <c:v>258</c:v>
                </c:pt>
                <c:pt idx="29">
                  <c:v>179</c:v>
                </c:pt>
                <c:pt idx="30">
                  <c:v>158</c:v>
                </c:pt>
                <c:pt idx="31">
                  <c:v>115</c:v>
                </c:pt>
                <c:pt idx="32">
                  <c:v>196</c:v>
                </c:pt>
                <c:pt idx="33">
                  <c:v>107</c:v>
                </c:pt>
              </c:numCache>
            </c:numRef>
          </c:val>
          <c:smooth val="0"/>
          <c:extLst>
            <c:ext xmlns:c16="http://schemas.microsoft.com/office/drawing/2014/chart" uri="{C3380CC4-5D6E-409C-BE32-E72D297353CC}">
              <c16:uniqueId val="{00000000-AEDF-40A3-AE75-614EB6B96FB5}"/>
            </c:ext>
          </c:extLst>
        </c:ser>
        <c:ser>
          <c:idx val="1"/>
          <c:order val="1"/>
          <c:tx>
            <c:strRef>
              <c:f>DataForDashboard!$C$32:$C$33</c:f>
              <c:strCache>
                <c:ptCount val="1"/>
                <c:pt idx="0">
                  <c:v>Chat</c:v>
                </c:pt>
              </c:strCache>
            </c:strRef>
          </c:tx>
          <c:spPr>
            <a:ln w="22225" cap="rnd" cmpd="sng" algn="ctr">
              <a:solidFill>
                <a:schemeClr val="accent3"/>
              </a:solidFill>
              <a:round/>
            </a:ln>
            <a:effectLst/>
          </c:spPr>
          <c:marker>
            <c:symbol val="circle"/>
            <c:size val="4"/>
            <c:spPr>
              <a:solidFill>
                <a:schemeClr val="accent3"/>
              </a:solidFill>
              <a:ln w="9525" cap="flat" cmpd="sng" algn="ctr">
                <a:solidFill>
                  <a:schemeClr val="accent3"/>
                </a:solidFill>
                <a:round/>
              </a:ln>
              <a:effectLst/>
            </c:spPr>
          </c:marker>
          <c:cat>
            <c:strRef>
              <c:f>DataForDashboard!$A$34:$A$68</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DataForDashboard!$C$34:$C$68</c:f>
              <c:numCache>
                <c:formatCode>General</c:formatCode>
                <c:ptCount val="34"/>
                <c:pt idx="0">
                  <c:v>684</c:v>
                </c:pt>
                <c:pt idx="1">
                  <c:v>673</c:v>
                </c:pt>
                <c:pt idx="2">
                  <c:v>611</c:v>
                </c:pt>
                <c:pt idx="3">
                  <c:v>567</c:v>
                </c:pt>
                <c:pt idx="4">
                  <c:v>462</c:v>
                </c:pt>
                <c:pt idx="5">
                  <c:v>269</c:v>
                </c:pt>
                <c:pt idx="6">
                  <c:v>277</c:v>
                </c:pt>
                <c:pt idx="7">
                  <c:v>200</c:v>
                </c:pt>
                <c:pt idx="8">
                  <c:v>150</c:v>
                </c:pt>
                <c:pt idx="9">
                  <c:v>164</c:v>
                </c:pt>
                <c:pt idx="10">
                  <c:v>158</c:v>
                </c:pt>
                <c:pt idx="11">
                  <c:v>197</c:v>
                </c:pt>
                <c:pt idx="12">
                  <c:v>271</c:v>
                </c:pt>
                <c:pt idx="13">
                  <c:v>691</c:v>
                </c:pt>
                <c:pt idx="14">
                  <c:v>1048</c:v>
                </c:pt>
                <c:pt idx="15">
                  <c:v>694</c:v>
                </c:pt>
                <c:pt idx="16">
                  <c:v>744</c:v>
                </c:pt>
                <c:pt idx="17">
                  <c:v>841</c:v>
                </c:pt>
                <c:pt idx="18">
                  <c:v>837</c:v>
                </c:pt>
                <c:pt idx="19">
                  <c:v>676</c:v>
                </c:pt>
                <c:pt idx="20">
                  <c:v>655</c:v>
                </c:pt>
                <c:pt idx="21">
                  <c:v>612</c:v>
                </c:pt>
                <c:pt idx="22">
                  <c:v>818</c:v>
                </c:pt>
                <c:pt idx="23">
                  <c:v>829</c:v>
                </c:pt>
                <c:pt idx="24">
                  <c:v>840</c:v>
                </c:pt>
                <c:pt idx="25">
                  <c:v>553</c:v>
                </c:pt>
                <c:pt idx="26">
                  <c:v>759</c:v>
                </c:pt>
                <c:pt idx="27">
                  <c:v>896</c:v>
                </c:pt>
                <c:pt idx="28">
                  <c:v>762</c:v>
                </c:pt>
                <c:pt idx="29">
                  <c:v>599</c:v>
                </c:pt>
                <c:pt idx="30">
                  <c:v>856</c:v>
                </c:pt>
                <c:pt idx="31">
                  <c:v>210</c:v>
                </c:pt>
                <c:pt idx="32">
                  <c:v>649</c:v>
                </c:pt>
                <c:pt idx="33">
                  <c:v>262</c:v>
                </c:pt>
              </c:numCache>
            </c:numRef>
          </c:val>
          <c:smooth val="0"/>
          <c:extLst>
            <c:ext xmlns:c16="http://schemas.microsoft.com/office/drawing/2014/chart" uri="{C3380CC4-5D6E-409C-BE32-E72D297353CC}">
              <c16:uniqueId val="{00000001-AEDF-40A3-AE75-614EB6B96FB5}"/>
            </c:ext>
          </c:extLst>
        </c:ser>
        <c:ser>
          <c:idx val="2"/>
          <c:order val="2"/>
          <c:tx>
            <c:strRef>
              <c:f>DataForDashboard!$D$32:$D$33</c:f>
              <c:strCache>
                <c:ptCount val="1"/>
                <c:pt idx="0">
                  <c:v>Complementary</c:v>
                </c:pt>
              </c:strCache>
            </c:strRef>
          </c:tx>
          <c:spPr>
            <a:ln w="22225" cap="rnd" cmpd="sng" algn="ctr">
              <a:solidFill>
                <a:schemeClr val="accent5"/>
              </a:solidFill>
              <a:round/>
            </a:ln>
            <a:effectLst/>
          </c:spPr>
          <c:marker>
            <c:symbol val="circle"/>
            <c:size val="4"/>
            <c:spPr>
              <a:solidFill>
                <a:schemeClr val="accent5"/>
              </a:solidFill>
              <a:ln w="9525" cap="flat" cmpd="sng" algn="ctr">
                <a:solidFill>
                  <a:schemeClr val="accent5"/>
                </a:solidFill>
                <a:round/>
              </a:ln>
              <a:effectLst/>
            </c:spPr>
          </c:marker>
          <c:cat>
            <c:strRef>
              <c:f>DataForDashboard!$A$34:$A$68</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DataForDashboard!$D$34:$D$68</c:f>
              <c:numCache>
                <c:formatCode>General</c:formatCode>
                <c:ptCount val="34"/>
                <c:pt idx="28">
                  <c:v>2</c:v>
                </c:pt>
              </c:numCache>
            </c:numRef>
          </c:val>
          <c:smooth val="0"/>
          <c:extLst>
            <c:ext xmlns:c16="http://schemas.microsoft.com/office/drawing/2014/chart" uri="{C3380CC4-5D6E-409C-BE32-E72D297353CC}">
              <c16:uniqueId val="{00000002-AEDF-40A3-AE75-614EB6B96FB5}"/>
            </c:ext>
          </c:extLst>
        </c:ser>
        <c:ser>
          <c:idx val="3"/>
          <c:order val="3"/>
          <c:tx>
            <c:strRef>
              <c:f>DataForDashboard!$E$32:$E$33</c:f>
              <c:strCache>
                <c:ptCount val="1"/>
                <c:pt idx="0">
                  <c:v>public_live_Call</c:v>
                </c:pt>
              </c:strCache>
            </c:strRef>
          </c:tx>
          <c:spPr>
            <a:ln w="22225" cap="rnd" cmpd="sng" algn="ctr">
              <a:solidFill>
                <a:schemeClr val="accent1">
                  <a:lumMod val="60000"/>
                </a:schemeClr>
              </a:solidFill>
              <a:round/>
            </a:ln>
            <a:effectLst/>
          </c:spPr>
          <c:marker>
            <c:symbol val="circle"/>
            <c:size val="4"/>
            <c:spPr>
              <a:solidFill>
                <a:schemeClr val="accent1">
                  <a:lumMod val="60000"/>
                </a:schemeClr>
              </a:solidFill>
              <a:ln w="9525" cap="flat" cmpd="sng" algn="ctr">
                <a:solidFill>
                  <a:schemeClr val="accent1">
                    <a:lumMod val="60000"/>
                  </a:schemeClr>
                </a:solidFill>
                <a:round/>
              </a:ln>
              <a:effectLst/>
            </c:spPr>
          </c:marker>
          <c:cat>
            <c:strRef>
              <c:f>DataForDashboard!$A$34:$A$68</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DataForDashboard!$E$34:$E$68</c:f>
              <c:numCache>
                <c:formatCode>General</c:formatCode>
                <c:ptCount val="34"/>
                <c:pt idx="19">
                  <c:v>1</c:v>
                </c:pt>
                <c:pt idx="20">
                  <c:v>2</c:v>
                </c:pt>
              </c:numCache>
            </c:numRef>
          </c:val>
          <c:smooth val="0"/>
          <c:extLst>
            <c:ext xmlns:c16="http://schemas.microsoft.com/office/drawing/2014/chart" uri="{C3380CC4-5D6E-409C-BE32-E72D297353CC}">
              <c16:uniqueId val="{00000003-AEDF-40A3-AE75-614EB6B96FB5}"/>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805157887"/>
        <c:axId val="1805159327"/>
      </c:lineChart>
      <c:catAx>
        <c:axId val="1805157887"/>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IN"/>
                  <a:t>Dates</a:t>
                </a:r>
              </a:p>
            </c:rich>
          </c:tx>
          <c:layout>
            <c:manualLayout>
              <c:xMode val="edge"/>
              <c:yMode val="edge"/>
              <c:x val="0.67157191146157147"/>
              <c:y val="0.88268748721384305"/>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dk1">
                <a:lumMod val="15000"/>
                <a:lumOff val="85000"/>
              </a:schemeClr>
            </a:solidFill>
            <a:round/>
          </a:ln>
          <a:effectLst/>
        </c:spPr>
        <c:txPr>
          <a:bodyPr rot="-600000" spcFirstLastPara="1" vertOverflow="ellipsis"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805159327"/>
        <c:crosses val="autoZero"/>
        <c:auto val="1"/>
        <c:lblAlgn val="ctr"/>
        <c:lblOffset val="50"/>
        <c:tickMarkSkip val="7"/>
        <c:noMultiLvlLbl val="0"/>
      </c:catAx>
      <c:valAx>
        <c:axId val="1805159327"/>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US"/>
                  <a:t>Volume</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805157887"/>
        <c:crosses val="autoZero"/>
        <c:crossBetween val="midCat"/>
      </c:valAx>
      <c:spPr>
        <a:gradFill>
          <a:gsLst>
            <a:gs pos="100000">
              <a:schemeClr val="lt1">
                <a:lumMod val="95000"/>
              </a:schemeClr>
            </a:gs>
            <a:gs pos="0">
              <a:schemeClr val="lt1"/>
            </a:gs>
          </a:gsLst>
          <a:lin ang="5400000" scaled="0"/>
        </a:gradFill>
        <a:ln>
          <a:noFill/>
        </a:ln>
        <a:effectLst/>
      </c:spPr>
    </c:plotArea>
    <c:legend>
      <c:legendPos val="r"/>
      <c:layout>
        <c:manualLayout>
          <c:xMode val="edge"/>
          <c:yMode val="edge"/>
          <c:x val="0.70126432949996498"/>
          <c:y val="5.6681002359107148E-2"/>
          <c:w val="0.1946088819145925"/>
          <c:h val="0.324168446161566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[Astrosage_Analysis_Dashboard.xlsx]Q.4) call volumes!PivotTable16</c:name>
    <c:fmtId val="5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Distribution</a:t>
            </a:r>
            <a:r>
              <a:rPr lang="en-US" baseline="0"/>
              <a:t> of Consultation Type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s>
    <c:plotArea>
      <c:layout>
        <c:manualLayout>
          <c:layoutTarget val="inner"/>
          <c:xMode val="edge"/>
          <c:yMode val="edge"/>
          <c:x val="8.8056863146561859E-2"/>
          <c:y val="0.14151473768066461"/>
          <c:w val="0.86875783349037938"/>
          <c:h val="0.6654074200523501"/>
        </c:manualLayout>
      </c:layout>
      <c:lineChart>
        <c:grouping val="stacked"/>
        <c:varyColors val="0"/>
        <c:ser>
          <c:idx val="0"/>
          <c:order val="0"/>
          <c:tx>
            <c:strRef>
              <c:f>'Q.4) call volumes'!$B$1</c:f>
              <c:strCache>
                <c:ptCount val="1"/>
                <c:pt idx="0">
                  <c:v>Total</c:v>
                </c:pt>
              </c:strCache>
            </c:strRef>
          </c:tx>
          <c:spPr>
            <a:ln w="28575" cap="rnd">
              <a:solidFill>
                <a:schemeClr val="accent1"/>
              </a:solidFill>
              <a:round/>
            </a:ln>
            <a:effectLst/>
          </c:spPr>
          <c:marker>
            <c:symbol val="none"/>
          </c:marker>
          <c:dLbls>
            <c:dLbl>
              <c:idx val="3"/>
              <c:layout>
                <c:manualLayout>
                  <c:x val="-1.6348394213947424E-2"/>
                  <c:y val="-4.522021167634005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F3E1-4F67-A6B5-A02F9483968C}"/>
                </c:ext>
              </c:extLst>
            </c:dLbl>
            <c:dLbl>
              <c:idx val="5"/>
              <c:delete val="1"/>
              <c:extLst>
                <c:ext xmlns:c15="http://schemas.microsoft.com/office/drawing/2012/chart" uri="{CE6537A1-D6FC-4f65-9D91-7224C49458BB}">
                  <c15:layout/>
                </c:ext>
                <c:ext xmlns:c16="http://schemas.microsoft.com/office/drawing/2014/chart" uri="{C3380CC4-5D6E-409C-BE32-E72D297353CC}">
                  <c16:uniqueId val="{00000001-F3E1-4F67-A6B5-A02F9483968C}"/>
                </c:ext>
              </c:extLst>
            </c:dLbl>
            <c:dLbl>
              <c:idx val="10"/>
              <c:layout>
                <c:manualLayout>
                  <c:x val="-1.8688881267460399E-2"/>
                  <c:y val="-4.522021167634005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F3E1-4F67-A6B5-A02F9483968C}"/>
                </c:ext>
              </c:extLst>
            </c:dLbl>
            <c:dLbl>
              <c:idx val="12"/>
              <c:layout>
                <c:manualLayout>
                  <c:x val="-6.9861695644170161E-3"/>
                  <c:y val="-2.8960253783999124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5.3760987619192055E-2"/>
                      <c:h val="3.2628030044383742E-2"/>
                    </c:manualLayout>
                  </c15:layout>
                </c:ext>
                <c:ext xmlns:c16="http://schemas.microsoft.com/office/drawing/2014/chart" uri="{C3380CC4-5D6E-409C-BE32-E72D297353CC}">
                  <c16:uniqueId val="{00000004-F3E1-4F67-A6B5-A02F9483968C}"/>
                </c:ext>
              </c:extLst>
            </c:dLbl>
            <c:dLbl>
              <c:idx val="15"/>
              <c:layout>
                <c:manualLayout>
                  <c:x val="-3.2731803588538042E-2"/>
                  <c:y val="-4.522021167634005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F3E1-4F67-A6B5-A02F9483968C}"/>
                </c:ext>
              </c:extLst>
            </c:dLbl>
            <c:dLbl>
              <c:idx val="21"/>
              <c:layout>
                <c:manualLayout>
                  <c:x val="-1.1667420106921643E-2"/>
                  <c:y val="1.9819050870604302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F3E1-4F67-A6B5-A02F9483968C}"/>
                </c:ext>
              </c:extLst>
            </c:dLbl>
            <c:dLbl>
              <c:idx val="22"/>
              <c:layout>
                <c:manualLayout>
                  <c:x val="-5.1455700016641417E-2"/>
                  <c:y val="-4.522021167634005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F3E1-4F67-A6B5-A02F9483968C}"/>
                </c:ext>
              </c:extLst>
            </c:dLbl>
            <c:dLbl>
              <c:idx val="25"/>
              <c:delete val="1"/>
              <c:extLst>
                <c:ext xmlns:c15="http://schemas.microsoft.com/office/drawing/2012/chart" uri="{CE6537A1-D6FC-4f65-9D91-7224C49458BB}">
                  <c15:layout/>
                </c:ext>
                <c:ext xmlns:c16="http://schemas.microsoft.com/office/drawing/2014/chart" uri="{C3380CC4-5D6E-409C-BE32-E72D297353CC}">
                  <c16:uniqueId val="{00000002-F3E1-4F67-A6B5-A02F9483968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'Q.4) call volumes'!$A$2:$A$36</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'Q.4) call volumes'!$B$2:$B$36</c:f>
              <c:numCache>
                <c:formatCode>General</c:formatCode>
                <c:ptCount val="34"/>
                <c:pt idx="0">
                  <c:v>372</c:v>
                </c:pt>
                <c:pt idx="1">
                  <c:v>333</c:v>
                </c:pt>
                <c:pt idx="2">
                  <c:v>383</c:v>
                </c:pt>
                <c:pt idx="3">
                  <c:v>364</c:v>
                </c:pt>
                <c:pt idx="4">
                  <c:v>253</c:v>
                </c:pt>
                <c:pt idx="5">
                  <c:v>254</c:v>
                </c:pt>
                <c:pt idx="6">
                  <c:v>254</c:v>
                </c:pt>
                <c:pt idx="7">
                  <c:v>138</c:v>
                </c:pt>
                <c:pt idx="8">
                  <c:v>288</c:v>
                </c:pt>
                <c:pt idx="9">
                  <c:v>430</c:v>
                </c:pt>
                <c:pt idx="10">
                  <c:v>424</c:v>
                </c:pt>
                <c:pt idx="11">
                  <c:v>358</c:v>
                </c:pt>
                <c:pt idx="12">
                  <c:v>348</c:v>
                </c:pt>
                <c:pt idx="13">
                  <c:v>226</c:v>
                </c:pt>
                <c:pt idx="14">
                  <c:v>276</c:v>
                </c:pt>
                <c:pt idx="15">
                  <c:v>258</c:v>
                </c:pt>
                <c:pt idx="16">
                  <c:v>185</c:v>
                </c:pt>
                <c:pt idx="17">
                  <c:v>233</c:v>
                </c:pt>
                <c:pt idx="18">
                  <c:v>209</c:v>
                </c:pt>
                <c:pt idx="19">
                  <c:v>178</c:v>
                </c:pt>
                <c:pt idx="20">
                  <c:v>159</c:v>
                </c:pt>
                <c:pt idx="21">
                  <c:v>163</c:v>
                </c:pt>
                <c:pt idx="22">
                  <c:v>241</c:v>
                </c:pt>
                <c:pt idx="23">
                  <c:v>232</c:v>
                </c:pt>
                <c:pt idx="24">
                  <c:v>258</c:v>
                </c:pt>
                <c:pt idx="25">
                  <c:v>255</c:v>
                </c:pt>
                <c:pt idx="26">
                  <c:v>242</c:v>
                </c:pt>
                <c:pt idx="27">
                  <c:v>181</c:v>
                </c:pt>
                <c:pt idx="28">
                  <c:v>258</c:v>
                </c:pt>
                <c:pt idx="29">
                  <c:v>179</c:v>
                </c:pt>
                <c:pt idx="30">
                  <c:v>158</c:v>
                </c:pt>
                <c:pt idx="31">
                  <c:v>115</c:v>
                </c:pt>
                <c:pt idx="32">
                  <c:v>196</c:v>
                </c:pt>
                <c:pt idx="33">
                  <c:v>107</c:v>
                </c:pt>
              </c:numCache>
            </c:numRef>
          </c:val>
          <c:smooth val="0"/>
          <c:extLst>
            <c:ext xmlns:c16="http://schemas.microsoft.com/office/drawing/2014/chart" uri="{C3380CC4-5D6E-409C-BE32-E72D297353CC}">
              <c16:uniqueId val="{00000000-C10A-4C6E-86D0-B3533CDF0D16}"/>
            </c:ext>
          </c:extLst>
        </c:ser>
        <c:dLbls>
          <c:dLblPos val="t"/>
          <c:showLegendKey val="0"/>
          <c:showVal val="1"/>
          <c:showCatName val="0"/>
          <c:showSerName val="0"/>
          <c:showPercent val="0"/>
          <c:showBubbleSize val="0"/>
        </c:dLbls>
        <c:smooth val="0"/>
        <c:axId val="668537695"/>
        <c:axId val="668522815"/>
      </c:lineChart>
      <c:catAx>
        <c:axId val="668537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18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522815"/>
        <c:crosses val="autoZero"/>
        <c:auto val="1"/>
        <c:lblAlgn val="ctr"/>
        <c:lblOffset val="100"/>
        <c:tickLblSkip val="2"/>
        <c:tickMarkSkip val="5"/>
        <c:noMultiLvlLbl val="0"/>
      </c:catAx>
      <c:valAx>
        <c:axId val="66852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537695"/>
        <c:crosses val="autoZero"/>
        <c:crossBetween val="midCat"/>
      </c:valAx>
      <c:spPr>
        <a:noFill/>
        <a:ln>
          <a:solidFill>
            <a:srgbClr val="FF0000">
              <a:alpha val="93000"/>
            </a:srgbClr>
          </a:solid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[Astrosage_Analysis_Dashboard.xlsx]Hourly distribution!PivotTable17</c:name>
    <c:fmtId val="3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Hourly Distribution of calls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
        <c:dLbl>
          <c:idx val="0"/>
          <c:layout>
            <c:manualLayout>
              <c:x val="-3.9595786260075462E-3"/>
              <c:y val="-0.12054041154584604"/>
            </c:manualLayout>
          </c:layout>
          <c:showLegendKey val="0"/>
          <c:showVal val="1"/>
          <c:showCatName val="0"/>
          <c:showSerName val="0"/>
          <c:showPercent val="0"/>
          <c:showBubbleSize val="0"/>
          <c:extLst>
            <c:ext xmlns:c15="http://schemas.microsoft.com/office/drawing/2012/chart" uri="{CE6537A1-D6FC-4f65-9D91-7224C49458BB}"/>
          </c:extLst>
        </c:dLbl>
      </c:pivotFmt>
      <c:pivotFmt>
        <c:idx val="4"/>
        <c:dLbl>
          <c:idx val="0"/>
          <c:layout>
            <c:manualLayout>
              <c:x val="-3.9595786260075462E-3"/>
              <c:y val="-0.1148003919484248"/>
            </c:manualLayout>
          </c:layout>
          <c:showLegendKey val="0"/>
          <c:showVal val="1"/>
          <c:showCatName val="0"/>
          <c:showSerName val="0"/>
          <c:showPercent val="0"/>
          <c:showBubbleSize val="0"/>
          <c:extLst>
            <c:ext xmlns:c15="http://schemas.microsoft.com/office/drawing/2012/chart" uri="{CE6537A1-D6FC-4f65-9D91-7224C49458BB}"/>
          </c:extLst>
        </c:dLbl>
      </c:pivotFmt>
      <c:pivotFmt>
        <c:idx val="5"/>
        <c:dLbl>
          <c:idx val="0"/>
          <c:layout>
            <c:manualLayout>
              <c:x val="-3.9595786260075098E-3"/>
              <c:y val="-0.14350048993553099"/>
            </c:manualLayout>
          </c:layout>
          <c:showLegendKey val="0"/>
          <c:showVal val="1"/>
          <c:showCatName val="0"/>
          <c:showSerName val="0"/>
          <c:showPercent val="0"/>
          <c:showBubbleSize val="0"/>
          <c:extLst>
            <c:ext xmlns:c15="http://schemas.microsoft.com/office/drawing/2012/chart" uri="{CE6537A1-D6FC-4f65-9D91-7224C49458BB}"/>
          </c:extLst>
        </c:dLbl>
      </c:pivotFmt>
      <c:pivotFmt>
        <c:idx val="6"/>
        <c:dLbl>
          <c:idx val="0"/>
          <c:layout>
            <c:manualLayout>
              <c:x val="-3.6295718113835954E-17"/>
              <c:y val="-0.17707666677513947"/>
            </c:manualLayout>
          </c:layout>
          <c:spPr>
            <a:noFill/>
            <a:ln>
              <a:noFill/>
            </a:ln>
            <a:effectLst/>
          </c:spPr>
          <c:txPr>
            <a:bodyPr rot="-5400000" spcFirstLastPara="1" vertOverflow="ellipsis" horzOverflow="clip" vert="horz" wrap="square" lIns="38100" tIns="19050" rIns="38100" bIns="1800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5.5915485756117392E-2"/>
                  <c:h val="8.1354608467387651E-2"/>
                </c:manualLayout>
              </c15:layout>
            </c:ext>
          </c:extLst>
        </c:dLbl>
      </c:pivotFmt>
      <c:pivotFmt>
        <c:idx val="7"/>
        <c:dLbl>
          <c:idx val="0"/>
          <c:layout>
            <c:manualLayout>
              <c:x val="-3.9595786260075098E-3"/>
              <c:y val="-0.21238072510458586"/>
            </c:manualLayout>
          </c:layout>
          <c:showLegendKey val="0"/>
          <c:showVal val="1"/>
          <c:showCatName val="0"/>
          <c:showSerName val="0"/>
          <c:showPercent val="0"/>
          <c:showBubbleSize val="0"/>
          <c:extLst>
            <c:ext xmlns:c15="http://schemas.microsoft.com/office/drawing/2012/chart" uri="{CE6537A1-D6FC-4f65-9D91-7224C49458BB}"/>
          </c:extLst>
        </c:dLbl>
      </c:pivotFmt>
      <c:pivotFmt>
        <c:idx val="8"/>
        <c:dLbl>
          <c:idx val="0"/>
          <c:layout>
            <c:manualLayout>
              <c:x val="0"/>
              <c:y val="-0.18368062711747968"/>
            </c:manualLayout>
          </c:layout>
          <c:showLegendKey val="0"/>
          <c:showVal val="1"/>
          <c:showCatName val="0"/>
          <c:showSerName val="0"/>
          <c:showPercent val="0"/>
          <c:showBubbleSize val="0"/>
          <c:extLst>
            <c:ext xmlns:c15="http://schemas.microsoft.com/office/drawing/2012/chart" uri="{CE6537A1-D6FC-4f65-9D91-7224C49458BB}"/>
          </c:extLst>
        </c:dLbl>
      </c:pivotFmt>
      <c:pivotFmt>
        <c:idx val="9"/>
        <c:dLbl>
          <c:idx val="0"/>
          <c:layout>
            <c:manualLayout>
              <c:x val="0"/>
              <c:y val="-0.25256086228653457"/>
            </c:manualLayout>
          </c:layout>
          <c:showLegendKey val="0"/>
          <c:showVal val="1"/>
          <c:showCatName val="0"/>
          <c:showSerName val="0"/>
          <c:showPercent val="0"/>
          <c:showBubbleSize val="0"/>
          <c:extLst>
            <c:ext xmlns:c15="http://schemas.microsoft.com/office/drawing/2012/chart" uri="{CE6537A1-D6FC-4f65-9D91-7224C49458BB}"/>
          </c:extLst>
        </c:dLbl>
      </c:pivotFmt>
      <c:pivotFmt>
        <c:idx val="10"/>
        <c:dLbl>
          <c:idx val="0"/>
          <c:layout>
            <c:manualLayout>
              <c:x val="0"/>
              <c:y val="-0.26404090148137704"/>
            </c:manualLayout>
          </c:layout>
          <c:showLegendKey val="0"/>
          <c:showVal val="1"/>
          <c:showCatName val="0"/>
          <c:showSerName val="0"/>
          <c:showPercent val="0"/>
          <c:showBubbleSize val="0"/>
          <c:extLst>
            <c:ext xmlns:c15="http://schemas.microsoft.com/office/drawing/2012/chart" uri="{CE6537A1-D6FC-4f65-9D91-7224C49458BB}"/>
          </c:extLst>
        </c:dLbl>
      </c:pivotFmt>
      <c:pivotFmt>
        <c:idx val="11"/>
        <c:dLbl>
          <c:idx val="0"/>
          <c:layout>
            <c:manualLayout>
              <c:x val="-7.2591436227671908E-17"/>
              <c:y val="-0.2927409994684832"/>
            </c:manualLayout>
          </c:layout>
          <c:showLegendKey val="0"/>
          <c:showVal val="1"/>
          <c:showCatName val="0"/>
          <c:showSerName val="0"/>
          <c:showPercent val="0"/>
          <c:showBubbleSize val="0"/>
          <c:extLst>
            <c:ext xmlns:c15="http://schemas.microsoft.com/office/drawing/2012/chart" uri="{CE6537A1-D6FC-4f65-9D91-7224C49458BB}"/>
          </c:extLst>
        </c:dLbl>
      </c:pivotFmt>
      <c:pivotFmt>
        <c:idx val="12"/>
        <c:dLbl>
          <c:idx val="0"/>
          <c:layout>
            <c:manualLayout>
              <c:x val="3.9595786260075098E-3"/>
              <c:y val="-0.26978092107879825"/>
            </c:manualLayout>
          </c:layout>
          <c:showLegendKey val="0"/>
          <c:showVal val="1"/>
          <c:showCatName val="0"/>
          <c:showSerName val="0"/>
          <c:showPercent val="0"/>
          <c:showBubbleSize val="0"/>
          <c:extLst>
            <c:ext xmlns:c15="http://schemas.microsoft.com/office/drawing/2012/chart" uri="{CE6537A1-D6FC-4f65-9D91-7224C49458BB}"/>
          </c:extLst>
        </c:dLbl>
      </c:pivotFmt>
      <c:pivotFmt>
        <c:idx val="13"/>
        <c:dLbl>
          <c:idx val="0"/>
          <c:layout>
            <c:manualLayout>
              <c:x val="0"/>
              <c:y val="-0.23534080349427089"/>
            </c:manualLayout>
          </c:layout>
          <c:showLegendKey val="0"/>
          <c:showVal val="1"/>
          <c:showCatName val="0"/>
          <c:showSerName val="0"/>
          <c:showPercent val="0"/>
          <c:showBubbleSize val="0"/>
          <c:extLst>
            <c:ext xmlns:c15="http://schemas.microsoft.com/office/drawing/2012/chart" uri="{CE6537A1-D6FC-4f65-9D91-7224C49458BB}"/>
          </c:extLst>
        </c:dLbl>
      </c:pivotFmt>
      <c:pivotFmt>
        <c:idx val="14"/>
        <c:dLbl>
          <c:idx val="0"/>
          <c:layout>
            <c:manualLayout>
              <c:x val="-7.2591436227671908E-17"/>
              <c:y val="-0.24108082309169213"/>
            </c:manualLayout>
          </c:layout>
          <c:showLegendKey val="0"/>
          <c:showVal val="1"/>
          <c:showCatName val="0"/>
          <c:showSerName val="0"/>
          <c:showPercent val="0"/>
          <c:showBubbleSize val="0"/>
          <c:extLst>
            <c:ext xmlns:c15="http://schemas.microsoft.com/office/drawing/2012/chart" uri="{CE6537A1-D6FC-4f65-9D91-7224C49458BB}"/>
          </c:extLst>
        </c:dLbl>
      </c:pivotFmt>
      <c:pivotFmt>
        <c:idx val="15"/>
        <c:dLbl>
          <c:idx val="0"/>
          <c:layout>
            <c:manualLayout>
              <c:x val="-7.2591436227671908E-17"/>
              <c:y val="-0.2296007838968496"/>
            </c:manualLayout>
          </c:layout>
          <c:showLegendKey val="0"/>
          <c:showVal val="1"/>
          <c:showCatName val="0"/>
          <c:showSerName val="0"/>
          <c:showPercent val="0"/>
          <c:showBubbleSize val="0"/>
          <c:extLst>
            <c:ext xmlns:c15="http://schemas.microsoft.com/office/drawing/2012/chart" uri="{CE6537A1-D6FC-4f65-9D91-7224C49458BB}"/>
          </c:extLst>
        </c:dLbl>
      </c:pivotFmt>
      <c:pivotFmt>
        <c:idx val="16"/>
        <c:dLbl>
          <c:idx val="0"/>
          <c:layout>
            <c:manualLayout>
              <c:x val="-7.2591436227671908E-17"/>
              <c:y val="-0.20664070550716462"/>
            </c:manualLayout>
          </c:layout>
          <c:showLegendKey val="0"/>
          <c:showVal val="1"/>
          <c:showCatName val="0"/>
          <c:showSerName val="0"/>
          <c:showPercent val="0"/>
          <c:showBubbleSize val="0"/>
          <c:extLst>
            <c:ext xmlns:c15="http://schemas.microsoft.com/office/drawing/2012/chart" uri="{CE6537A1-D6FC-4f65-9D91-7224C49458BB}"/>
          </c:extLst>
        </c:dLbl>
      </c:pivotFmt>
      <c:pivotFmt>
        <c:idx val="17"/>
        <c:dLbl>
          <c:idx val="0"/>
          <c:layout>
            <c:manualLayout>
              <c:x val="-7.2591436227671908E-17"/>
              <c:y val="-0.23534080349427089"/>
            </c:manualLayout>
          </c:layout>
          <c:showLegendKey val="0"/>
          <c:showVal val="1"/>
          <c:showCatName val="0"/>
          <c:showSerName val="0"/>
          <c:showPercent val="0"/>
          <c:showBubbleSize val="0"/>
          <c:extLst>
            <c:ext xmlns:c15="http://schemas.microsoft.com/office/drawing/2012/chart" uri="{CE6537A1-D6FC-4f65-9D91-7224C49458BB}"/>
          </c:extLst>
        </c:dLbl>
      </c:pivotFmt>
      <c:pivotFmt>
        <c:idx val="18"/>
        <c:dLbl>
          <c:idx val="0"/>
          <c:layout>
            <c:manualLayout>
              <c:x val="-7.2591436227671908E-17"/>
              <c:y val="-0.23534080349427089"/>
            </c:manualLayout>
          </c:layout>
          <c:showLegendKey val="0"/>
          <c:showVal val="1"/>
          <c:showCatName val="0"/>
          <c:showSerName val="0"/>
          <c:showPercent val="0"/>
          <c:showBubbleSize val="0"/>
          <c:extLst>
            <c:ext xmlns:c15="http://schemas.microsoft.com/office/drawing/2012/chart" uri="{CE6537A1-D6FC-4f65-9D91-7224C49458BB}"/>
          </c:extLst>
        </c:dLbl>
      </c:pivotFmt>
      <c:pivotFmt>
        <c:idx val="19"/>
        <c:dLbl>
          <c:idx val="0"/>
          <c:layout>
            <c:manualLayout>
              <c:x val="0"/>
              <c:y val="-0.2181207447020071"/>
            </c:manualLayout>
          </c:layout>
          <c:showLegendKey val="0"/>
          <c:showVal val="1"/>
          <c:showCatName val="0"/>
          <c:showSerName val="0"/>
          <c:showPercent val="0"/>
          <c:showBubbleSize val="0"/>
          <c:extLst>
            <c:ext xmlns:c15="http://schemas.microsoft.com/office/drawing/2012/chart" uri="{CE6537A1-D6FC-4f65-9D91-7224C49458BB}"/>
          </c:extLst>
        </c:dLbl>
      </c:pivotFmt>
      <c:pivotFmt>
        <c:idx val="20"/>
        <c:dLbl>
          <c:idx val="0"/>
          <c:layout>
            <c:manualLayout>
              <c:x val="0"/>
              <c:y val="-0.18942064671490091"/>
            </c:manualLayout>
          </c:layout>
          <c:showLegendKey val="0"/>
          <c:showVal val="1"/>
          <c:showCatName val="0"/>
          <c:showSerName val="0"/>
          <c:showPercent val="0"/>
          <c:showBubbleSize val="0"/>
          <c:extLst>
            <c:ext xmlns:c15="http://schemas.microsoft.com/office/drawing/2012/chart" uri="{CE6537A1-D6FC-4f65-9D91-7224C49458BB}"/>
          </c:extLst>
        </c:dLbl>
      </c:pivotFmt>
      <c:pivotFmt>
        <c:idx val="21"/>
        <c:dLbl>
          <c:idx val="0"/>
          <c:layout>
            <c:manualLayout>
              <c:x val="0"/>
              <c:y val="-0.14924050953295229"/>
            </c:manualLayout>
          </c:layout>
          <c:showLegendKey val="0"/>
          <c:showVal val="1"/>
          <c:showCatName val="0"/>
          <c:showSerName val="0"/>
          <c:showPercent val="0"/>
          <c:showBubbleSize val="0"/>
          <c:extLst>
            <c:ext xmlns:c15="http://schemas.microsoft.com/office/drawing/2012/chart" uri="{CE6537A1-D6FC-4f65-9D91-7224C49458BB}"/>
          </c:extLst>
        </c:dLbl>
      </c:pivotFmt>
      <c:pivotFmt>
        <c:idx val="22"/>
        <c:dLbl>
          <c:idx val="0"/>
          <c:layout>
            <c:manualLayout>
              <c:x val="0"/>
              <c:y val="-0.13202045074068847"/>
            </c:manualLayout>
          </c:layout>
          <c:showLegendKey val="0"/>
          <c:showVal val="1"/>
          <c:showCatName val="0"/>
          <c:showSerName val="0"/>
          <c:showPercent val="0"/>
          <c:showBubbleSize val="0"/>
          <c:extLst>
            <c:ext xmlns:c15="http://schemas.microsoft.com/office/drawing/2012/chart" uri="{CE6537A1-D6FC-4f65-9D91-7224C49458BB}"/>
          </c:extLst>
        </c:dLbl>
      </c:pivotFmt>
      <c:pivotFmt>
        <c:idx val="23"/>
        <c:dLbl>
          <c:idx val="0"/>
          <c:layout>
            <c:manualLayout>
              <c:x val="0"/>
              <c:y val="-0.10906037235100366"/>
            </c:manualLayout>
          </c:layout>
          <c:showLegendKey val="0"/>
          <c:showVal val="1"/>
          <c:showCatName val="0"/>
          <c:showSerName val="0"/>
          <c:showPercent val="0"/>
          <c:showBubbleSize val="0"/>
          <c:extLst>
            <c:ext xmlns:c15="http://schemas.microsoft.com/office/drawing/2012/chart" uri="{CE6537A1-D6FC-4f65-9D91-7224C49458BB}"/>
          </c:extLst>
        </c:dLbl>
      </c:pivotFmt>
      <c:pivotFmt>
        <c:idx val="24"/>
        <c:dLbl>
          <c:idx val="0"/>
          <c:layout>
            <c:manualLayout>
              <c:x val="3.9595786260075098E-3"/>
              <c:y val="-0.1148003919484248"/>
            </c:manualLayout>
          </c:layout>
          <c:showLegendKey val="0"/>
          <c:showVal val="1"/>
          <c:showCatName val="0"/>
          <c:showSerName val="0"/>
          <c:showPercent val="0"/>
          <c:showBubbleSize val="0"/>
          <c:extLst>
            <c:ext xmlns:c15="http://schemas.microsoft.com/office/drawing/2012/chart" uri="{CE6537A1-D6FC-4f65-9D91-7224C49458BB}"/>
          </c:extLst>
        </c:dLbl>
      </c:pivotFmt>
      <c:pivotFmt>
        <c:idx val="25"/>
        <c:dLbl>
          <c:idx val="0"/>
          <c:layout>
            <c:manualLayout>
              <c:x val="0"/>
              <c:y val="-0.1148003919484249"/>
            </c:manualLayout>
          </c:layout>
          <c:showLegendKey val="0"/>
          <c:showVal val="1"/>
          <c:showCatName val="0"/>
          <c:showSerName val="0"/>
          <c:showPercent val="0"/>
          <c:showBubbleSize val="0"/>
          <c:extLst>
            <c:ext xmlns:c15="http://schemas.microsoft.com/office/drawing/2012/chart" uri="{CE6537A1-D6FC-4f65-9D91-7224C49458BB}"/>
          </c:extLst>
        </c:dLbl>
      </c:pivotFmt>
      <c:pivotFmt>
        <c:idx val="26"/>
        <c:dLbl>
          <c:idx val="0"/>
          <c:layout>
            <c:manualLayout>
              <c:x val="0"/>
              <c:y val="-0.10332035275358231"/>
            </c:manualLayout>
          </c:layout>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marker>
          <c:symbol val="none"/>
        </c:marker>
        <c:dLbl>
          <c:idx val="0"/>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8"/>
        <c:spPr>
          <a:solidFill>
            <a:schemeClr val="accent1"/>
          </a:solidFill>
          <a:ln>
            <a:noFill/>
          </a:ln>
          <a:effectLst/>
          <a:sp3d/>
        </c:spPr>
        <c:dLbl>
          <c:idx val="0"/>
          <c:layout>
            <c:manualLayout>
              <c:x val="-3.9595786260075462E-3"/>
              <c:y val="-0.1148003919484248"/>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9"/>
        <c:spPr>
          <a:solidFill>
            <a:schemeClr val="accent1"/>
          </a:solidFill>
          <a:ln>
            <a:noFill/>
          </a:ln>
          <a:effectLst/>
          <a:sp3d/>
        </c:spPr>
        <c:dLbl>
          <c:idx val="0"/>
          <c:layout>
            <c:manualLayout>
              <c:x val="-3.9595786260075462E-3"/>
              <c:y val="-0.12054041154584604"/>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0"/>
        <c:spPr>
          <a:solidFill>
            <a:schemeClr val="accent1"/>
          </a:solidFill>
          <a:ln>
            <a:noFill/>
          </a:ln>
          <a:effectLst/>
          <a:sp3d/>
        </c:spPr>
        <c:dLbl>
          <c:idx val="0"/>
          <c:layout>
            <c:manualLayout>
              <c:x val="-3.9595786260075098E-3"/>
              <c:y val="-0.14350048993553099"/>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1"/>
        <c:spPr>
          <a:solidFill>
            <a:schemeClr val="accent1"/>
          </a:solidFill>
          <a:ln>
            <a:noFill/>
          </a:ln>
          <a:effectLst/>
          <a:sp3d/>
        </c:spPr>
        <c:dLbl>
          <c:idx val="0"/>
          <c:layout>
            <c:manualLayout>
              <c:x val="-3.6295718113835954E-17"/>
              <c:y val="-0.1607205487277947"/>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2"/>
        <c:spPr>
          <a:solidFill>
            <a:schemeClr val="accent1"/>
          </a:solidFill>
          <a:ln>
            <a:noFill/>
          </a:ln>
          <a:effectLst/>
          <a:sp3d/>
        </c:spPr>
        <c:dLbl>
          <c:idx val="0"/>
          <c:layout>
            <c:manualLayout>
              <c:x val="0"/>
              <c:y val="-0.18368062711747968"/>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3"/>
        <c:spPr>
          <a:solidFill>
            <a:schemeClr val="accent1"/>
          </a:solidFill>
          <a:ln>
            <a:noFill/>
          </a:ln>
          <a:effectLst/>
          <a:sp3d/>
        </c:spPr>
        <c:dLbl>
          <c:idx val="0"/>
          <c:layout>
            <c:manualLayout>
              <c:x val="-3.9595786260075098E-3"/>
              <c:y val="-0.21238072510458586"/>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4"/>
        <c:spPr>
          <a:solidFill>
            <a:schemeClr val="accent1"/>
          </a:solidFill>
          <a:ln>
            <a:noFill/>
          </a:ln>
          <a:effectLst/>
          <a:sp3d/>
        </c:spPr>
        <c:dLbl>
          <c:idx val="0"/>
          <c:layout>
            <c:manualLayout>
              <c:x val="0"/>
              <c:y val="-0.26404090148137704"/>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5"/>
        <c:spPr>
          <a:solidFill>
            <a:schemeClr val="accent1"/>
          </a:solidFill>
          <a:ln>
            <a:noFill/>
          </a:ln>
          <a:effectLst/>
          <a:sp3d/>
        </c:spPr>
        <c:dLbl>
          <c:idx val="0"/>
          <c:layout>
            <c:manualLayout>
              <c:x val="0"/>
              <c:y val="-0.25256086228653457"/>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6"/>
        <c:spPr>
          <a:solidFill>
            <a:schemeClr val="accent1"/>
          </a:solidFill>
          <a:ln>
            <a:noFill/>
          </a:ln>
          <a:effectLst/>
          <a:sp3d/>
        </c:spPr>
        <c:dLbl>
          <c:idx val="0"/>
          <c:layout>
            <c:manualLayout>
              <c:x val="-7.2591436227671908E-17"/>
              <c:y val="-0.2927409994684832"/>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7"/>
        <c:spPr>
          <a:solidFill>
            <a:schemeClr val="accent1"/>
          </a:solidFill>
          <a:ln>
            <a:noFill/>
          </a:ln>
          <a:effectLst/>
          <a:sp3d/>
        </c:spPr>
        <c:dLbl>
          <c:idx val="0"/>
          <c:layout>
            <c:manualLayout>
              <c:x val="0"/>
              <c:y val="-0.23534080349427089"/>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8"/>
        <c:spPr>
          <a:solidFill>
            <a:schemeClr val="accent1"/>
          </a:solidFill>
          <a:ln>
            <a:noFill/>
          </a:ln>
          <a:effectLst/>
          <a:sp3d/>
        </c:spPr>
        <c:dLbl>
          <c:idx val="0"/>
          <c:layout>
            <c:manualLayout>
              <c:x val="3.9595786260075098E-3"/>
              <c:y val="-0.26978092107879825"/>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9"/>
        <c:spPr>
          <a:solidFill>
            <a:schemeClr val="accent1"/>
          </a:solidFill>
          <a:ln>
            <a:noFill/>
          </a:ln>
          <a:effectLst/>
          <a:sp3d/>
        </c:spPr>
        <c:dLbl>
          <c:idx val="0"/>
          <c:layout>
            <c:manualLayout>
              <c:x val="-7.2591436227671908E-17"/>
              <c:y val="-0.24108082309169213"/>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0"/>
        <c:spPr>
          <a:solidFill>
            <a:schemeClr val="accent1"/>
          </a:solidFill>
          <a:ln>
            <a:noFill/>
          </a:ln>
          <a:effectLst/>
          <a:sp3d/>
        </c:spPr>
        <c:dLbl>
          <c:idx val="0"/>
          <c:layout>
            <c:manualLayout>
              <c:x val="-7.2591436227671908E-17"/>
              <c:y val="-0.2296007838968496"/>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1"/>
        <c:spPr>
          <a:solidFill>
            <a:schemeClr val="accent1"/>
          </a:solidFill>
          <a:ln>
            <a:noFill/>
          </a:ln>
          <a:effectLst/>
          <a:sp3d/>
        </c:spPr>
        <c:dLbl>
          <c:idx val="0"/>
          <c:layout>
            <c:manualLayout>
              <c:x val="-7.2591436227671908E-17"/>
              <c:y val="-0.20664070550716462"/>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2"/>
        <c:spPr>
          <a:solidFill>
            <a:schemeClr val="accent1"/>
          </a:solidFill>
          <a:ln>
            <a:noFill/>
          </a:ln>
          <a:effectLst/>
          <a:sp3d/>
        </c:spPr>
        <c:dLbl>
          <c:idx val="0"/>
          <c:layout>
            <c:manualLayout>
              <c:x val="-7.2591436227671908E-17"/>
              <c:y val="-0.23534080349427089"/>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3"/>
        <c:spPr>
          <a:solidFill>
            <a:schemeClr val="accent1"/>
          </a:solidFill>
          <a:ln>
            <a:noFill/>
          </a:ln>
          <a:effectLst/>
          <a:sp3d/>
        </c:spPr>
        <c:dLbl>
          <c:idx val="0"/>
          <c:layout>
            <c:manualLayout>
              <c:x val="-7.2591436227671908E-17"/>
              <c:y val="-0.23534080349427089"/>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4"/>
        <c:spPr>
          <a:solidFill>
            <a:schemeClr val="accent1"/>
          </a:solidFill>
          <a:ln>
            <a:noFill/>
          </a:ln>
          <a:effectLst/>
          <a:sp3d/>
        </c:spPr>
        <c:dLbl>
          <c:idx val="0"/>
          <c:layout>
            <c:manualLayout>
              <c:x val="0"/>
              <c:y val="-0.2181207447020071"/>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5"/>
        <c:spPr>
          <a:solidFill>
            <a:schemeClr val="accent1"/>
          </a:solidFill>
          <a:ln>
            <a:noFill/>
          </a:ln>
          <a:effectLst/>
          <a:sp3d/>
        </c:spPr>
        <c:dLbl>
          <c:idx val="0"/>
          <c:layout>
            <c:manualLayout>
              <c:x val="0"/>
              <c:y val="-0.18942064671490091"/>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6"/>
        <c:spPr>
          <a:solidFill>
            <a:schemeClr val="accent1"/>
          </a:solidFill>
          <a:ln>
            <a:noFill/>
          </a:ln>
          <a:effectLst/>
          <a:sp3d/>
        </c:spPr>
        <c:dLbl>
          <c:idx val="0"/>
          <c:layout>
            <c:manualLayout>
              <c:x val="0"/>
              <c:y val="-0.14924050953295229"/>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7"/>
        <c:spPr>
          <a:solidFill>
            <a:schemeClr val="accent1"/>
          </a:solidFill>
          <a:ln>
            <a:noFill/>
          </a:ln>
          <a:effectLst/>
          <a:sp3d/>
        </c:spPr>
        <c:dLbl>
          <c:idx val="0"/>
          <c:layout>
            <c:manualLayout>
              <c:x val="0"/>
              <c:y val="-0.13202045074068847"/>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8"/>
        <c:spPr>
          <a:solidFill>
            <a:schemeClr val="accent1"/>
          </a:solidFill>
          <a:ln>
            <a:noFill/>
          </a:ln>
          <a:effectLst/>
          <a:sp3d/>
        </c:spPr>
        <c:dLbl>
          <c:idx val="0"/>
          <c:layout>
            <c:manualLayout>
              <c:x val="0"/>
              <c:y val="-0.10906037235100366"/>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9"/>
        <c:spPr>
          <a:solidFill>
            <a:schemeClr val="accent1"/>
          </a:solidFill>
          <a:ln>
            <a:noFill/>
          </a:ln>
          <a:effectLst/>
          <a:sp3d/>
        </c:spPr>
        <c:dLbl>
          <c:idx val="0"/>
          <c:layout>
            <c:manualLayout>
              <c:x val="0"/>
              <c:y val="-0.10332035275358231"/>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0"/>
        <c:spPr>
          <a:solidFill>
            <a:schemeClr val="accent1"/>
          </a:solidFill>
          <a:ln>
            <a:noFill/>
          </a:ln>
          <a:effectLst/>
          <a:sp3d/>
        </c:spPr>
        <c:dLbl>
          <c:idx val="0"/>
          <c:layout>
            <c:manualLayout>
              <c:x val="0"/>
              <c:y val="-0.1148003919484249"/>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1"/>
        <c:spPr>
          <a:solidFill>
            <a:schemeClr val="accent1"/>
          </a:solidFill>
          <a:ln>
            <a:noFill/>
          </a:ln>
          <a:effectLst/>
          <a:sp3d/>
        </c:spPr>
        <c:dLbl>
          <c:idx val="0"/>
          <c:layout>
            <c:manualLayout>
              <c:x val="3.9595786260075098E-3"/>
              <c:y val="-0.1148003919484248"/>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2"/>
        <c:spPr>
          <a:solidFill>
            <a:schemeClr val="accent1"/>
          </a:solidFill>
          <a:ln>
            <a:noFill/>
          </a:ln>
          <a:effectLst/>
          <a:sp3d/>
        </c:spPr>
        <c:marker>
          <c:symbol val="none"/>
        </c:marker>
        <c:dLbl>
          <c:idx val="0"/>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3"/>
        <c:spPr>
          <a:solidFill>
            <a:schemeClr val="accent1"/>
          </a:solidFill>
          <a:ln>
            <a:noFill/>
          </a:ln>
          <a:effectLst/>
          <a:sp3d/>
        </c:spPr>
        <c:dLbl>
          <c:idx val="0"/>
          <c:layout>
            <c:manualLayout>
              <c:x val="-3.9595786260075462E-3"/>
              <c:y val="-0.1148003919484248"/>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4"/>
        <c:spPr>
          <a:solidFill>
            <a:schemeClr val="accent1"/>
          </a:solidFill>
          <a:ln>
            <a:noFill/>
          </a:ln>
          <a:effectLst/>
          <a:sp3d/>
        </c:spPr>
        <c:dLbl>
          <c:idx val="0"/>
          <c:layout>
            <c:manualLayout>
              <c:x val="-3.9595786260075462E-3"/>
              <c:y val="-0.12054041154584604"/>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5"/>
        <c:spPr>
          <a:solidFill>
            <a:schemeClr val="accent1"/>
          </a:solidFill>
          <a:ln>
            <a:noFill/>
          </a:ln>
          <a:effectLst/>
          <a:sp3d/>
        </c:spPr>
        <c:dLbl>
          <c:idx val="0"/>
          <c:layout>
            <c:manualLayout>
              <c:x val="-3.9595786260075098E-3"/>
              <c:y val="-0.14350048993553099"/>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6"/>
        <c:spPr>
          <a:solidFill>
            <a:schemeClr val="accent1"/>
          </a:solidFill>
          <a:ln>
            <a:noFill/>
          </a:ln>
          <a:effectLst/>
          <a:sp3d/>
        </c:spPr>
        <c:dLbl>
          <c:idx val="0"/>
          <c:layout>
            <c:manualLayout>
              <c:x val="-3.6295718113835954E-17"/>
              <c:y val="-0.1607205487277947"/>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7"/>
        <c:spPr>
          <a:solidFill>
            <a:schemeClr val="accent1"/>
          </a:solidFill>
          <a:ln>
            <a:noFill/>
          </a:ln>
          <a:effectLst/>
          <a:sp3d/>
        </c:spPr>
        <c:dLbl>
          <c:idx val="0"/>
          <c:layout>
            <c:manualLayout>
              <c:x val="0"/>
              <c:y val="-0.18368062711747968"/>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8"/>
        <c:spPr>
          <a:solidFill>
            <a:schemeClr val="accent1"/>
          </a:solidFill>
          <a:ln>
            <a:noFill/>
          </a:ln>
          <a:effectLst/>
          <a:sp3d/>
        </c:spPr>
        <c:dLbl>
          <c:idx val="0"/>
          <c:layout>
            <c:manualLayout>
              <c:x val="-3.9595786260075098E-3"/>
              <c:y val="-0.21238072510458586"/>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9"/>
        <c:spPr>
          <a:solidFill>
            <a:schemeClr val="accent1"/>
          </a:solidFill>
          <a:ln>
            <a:noFill/>
          </a:ln>
          <a:effectLst/>
          <a:sp3d/>
        </c:spPr>
        <c:dLbl>
          <c:idx val="0"/>
          <c:layout>
            <c:manualLayout>
              <c:x val="0"/>
              <c:y val="-0.26404090148137704"/>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0"/>
        <c:spPr>
          <a:solidFill>
            <a:schemeClr val="accent1"/>
          </a:solidFill>
          <a:ln>
            <a:noFill/>
          </a:ln>
          <a:effectLst/>
          <a:sp3d/>
        </c:spPr>
        <c:dLbl>
          <c:idx val="0"/>
          <c:layout>
            <c:manualLayout>
              <c:x val="0"/>
              <c:y val="-0.25256086228653457"/>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1"/>
        <c:spPr>
          <a:solidFill>
            <a:schemeClr val="accent1"/>
          </a:solidFill>
          <a:ln>
            <a:noFill/>
          </a:ln>
          <a:effectLst/>
          <a:sp3d/>
        </c:spPr>
        <c:dLbl>
          <c:idx val="0"/>
          <c:layout>
            <c:manualLayout>
              <c:x val="-7.2591436227671908E-17"/>
              <c:y val="-0.2927409994684832"/>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2"/>
        <c:spPr>
          <a:solidFill>
            <a:schemeClr val="accent1"/>
          </a:solidFill>
          <a:ln>
            <a:noFill/>
          </a:ln>
          <a:effectLst/>
          <a:sp3d/>
        </c:spPr>
        <c:dLbl>
          <c:idx val="0"/>
          <c:layout>
            <c:manualLayout>
              <c:x val="0"/>
              <c:y val="-0.23534080349427089"/>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3"/>
        <c:spPr>
          <a:solidFill>
            <a:schemeClr val="accent1"/>
          </a:solidFill>
          <a:ln>
            <a:noFill/>
          </a:ln>
          <a:effectLst/>
          <a:sp3d/>
        </c:spPr>
        <c:dLbl>
          <c:idx val="0"/>
          <c:layout>
            <c:manualLayout>
              <c:x val="3.9595786260075098E-3"/>
              <c:y val="-0.26978092107879825"/>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4"/>
        <c:spPr>
          <a:solidFill>
            <a:schemeClr val="accent1"/>
          </a:solidFill>
          <a:ln>
            <a:noFill/>
          </a:ln>
          <a:effectLst/>
          <a:sp3d/>
        </c:spPr>
        <c:dLbl>
          <c:idx val="0"/>
          <c:layout>
            <c:manualLayout>
              <c:x val="-7.2591436227671908E-17"/>
              <c:y val="-0.24108082309169213"/>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5"/>
        <c:spPr>
          <a:solidFill>
            <a:schemeClr val="accent1"/>
          </a:solidFill>
          <a:ln>
            <a:noFill/>
          </a:ln>
          <a:effectLst/>
          <a:sp3d/>
        </c:spPr>
        <c:dLbl>
          <c:idx val="0"/>
          <c:layout>
            <c:manualLayout>
              <c:x val="-7.2591436227671908E-17"/>
              <c:y val="-0.2296007838968496"/>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6"/>
        <c:spPr>
          <a:solidFill>
            <a:schemeClr val="accent1"/>
          </a:solidFill>
          <a:ln>
            <a:noFill/>
          </a:ln>
          <a:effectLst/>
          <a:sp3d/>
        </c:spPr>
        <c:dLbl>
          <c:idx val="0"/>
          <c:layout>
            <c:manualLayout>
              <c:x val="-7.2591436227671908E-17"/>
              <c:y val="-0.20664070550716462"/>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7"/>
        <c:spPr>
          <a:solidFill>
            <a:schemeClr val="accent1"/>
          </a:solidFill>
          <a:ln>
            <a:noFill/>
          </a:ln>
          <a:effectLst/>
          <a:sp3d/>
        </c:spPr>
        <c:dLbl>
          <c:idx val="0"/>
          <c:layout>
            <c:manualLayout>
              <c:x val="-7.2591436227671908E-17"/>
              <c:y val="-0.23534080349427089"/>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8"/>
        <c:spPr>
          <a:solidFill>
            <a:schemeClr val="accent1"/>
          </a:solidFill>
          <a:ln>
            <a:noFill/>
          </a:ln>
          <a:effectLst/>
          <a:sp3d/>
        </c:spPr>
        <c:dLbl>
          <c:idx val="0"/>
          <c:layout>
            <c:manualLayout>
              <c:x val="-7.2591436227671908E-17"/>
              <c:y val="-0.23534080349427089"/>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9"/>
        <c:spPr>
          <a:solidFill>
            <a:schemeClr val="accent1"/>
          </a:solidFill>
          <a:ln>
            <a:noFill/>
          </a:ln>
          <a:effectLst/>
          <a:sp3d/>
        </c:spPr>
        <c:dLbl>
          <c:idx val="0"/>
          <c:layout>
            <c:manualLayout>
              <c:x val="0"/>
              <c:y val="-0.2181207447020071"/>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0"/>
        <c:spPr>
          <a:solidFill>
            <a:schemeClr val="accent1"/>
          </a:solidFill>
          <a:ln>
            <a:noFill/>
          </a:ln>
          <a:effectLst/>
          <a:sp3d/>
        </c:spPr>
        <c:dLbl>
          <c:idx val="0"/>
          <c:layout>
            <c:manualLayout>
              <c:x val="0"/>
              <c:y val="-0.18942064671490091"/>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1"/>
        <c:spPr>
          <a:solidFill>
            <a:schemeClr val="accent1"/>
          </a:solidFill>
          <a:ln>
            <a:noFill/>
          </a:ln>
          <a:effectLst/>
          <a:sp3d/>
        </c:spPr>
        <c:dLbl>
          <c:idx val="0"/>
          <c:layout>
            <c:manualLayout>
              <c:x val="0"/>
              <c:y val="-0.14924050953295229"/>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2"/>
        <c:spPr>
          <a:solidFill>
            <a:schemeClr val="accent1"/>
          </a:solidFill>
          <a:ln>
            <a:noFill/>
          </a:ln>
          <a:effectLst/>
          <a:sp3d/>
        </c:spPr>
        <c:dLbl>
          <c:idx val="0"/>
          <c:layout>
            <c:manualLayout>
              <c:x val="0"/>
              <c:y val="-0.13202045074068847"/>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3"/>
        <c:spPr>
          <a:solidFill>
            <a:schemeClr val="accent1"/>
          </a:solidFill>
          <a:ln>
            <a:noFill/>
          </a:ln>
          <a:effectLst/>
          <a:sp3d/>
        </c:spPr>
        <c:dLbl>
          <c:idx val="0"/>
          <c:layout>
            <c:manualLayout>
              <c:x val="0"/>
              <c:y val="-0.10906037235100366"/>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4"/>
        <c:spPr>
          <a:solidFill>
            <a:schemeClr val="accent1"/>
          </a:solidFill>
          <a:ln>
            <a:noFill/>
          </a:ln>
          <a:effectLst/>
          <a:sp3d/>
        </c:spPr>
        <c:dLbl>
          <c:idx val="0"/>
          <c:layout>
            <c:manualLayout>
              <c:x val="0"/>
              <c:y val="-0.10332035275358231"/>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5"/>
        <c:spPr>
          <a:solidFill>
            <a:schemeClr val="accent1"/>
          </a:solidFill>
          <a:ln>
            <a:noFill/>
          </a:ln>
          <a:effectLst/>
          <a:sp3d/>
        </c:spPr>
        <c:dLbl>
          <c:idx val="0"/>
          <c:layout>
            <c:manualLayout>
              <c:x val="0"/>
              <c:y val="-0.1148003919484249"/>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6"/>
        <c:spPr>
          <a:solidFill>
            <a:schemeClr val="accent1"/>
          </a:solidFill>
          <a:ln>
            <a:noFill/>
          </a:ln>
          <a:effectLst/>
          <a:sp3d/>
        </c:spPr>
        <c:dLbl>
          <c:idx val="0"/>
          <c:layout>
            <c:manualLayout>
              <c:x val="3.9595786260075098E-3"/>
              <c:y val="-0.1148003919484248"/>
            </c:manualLayout>
          </c:layout>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'Hourly distribution'!$B$3</c:f>
              <c:strCache>
                <c:ptCount val="1"/>
                <c:pt idx="0">
                  <c:v>Total</c:v>
                </c:pt>
              </c:strCache>
            </c:strRef>
          </c:tx>
          <c:spPr>
            <a:solidFill>
              <a:schemeClr val="accent1"/>
            </a:solidFill>
            <a:ln>
              <a:noFill/>
            </a:ln>
            <a:effectLst/>
            <a:sp3d/>
          </c:spPr>
          <c:invertIfNegative val="0"/>
          <c:dLbls>
            <c:dLbl>
              <c:idx val="0"/>
              <c:layout>
                <c:manualLayout>
                  <c:x val="-3.9595786260075462E-3"/>
                  <c:y val="-0.1148003919484248"/>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0995-4BDE-BB59-BBD148E9FC29}"/>
                </c:ext>
              </c:extLst>
            </c:dLbl>
            <c:dLbl>
              <c:idx val="1"/>
              <c:layout>
                <c:manualLayout>
                  <c:x val="-3.9595786260075462E-3"/>
                  <c:y val="-0.12054041154584604"/>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0995-4BDE-BB59-BBD148E9FC29}"/>
                </c:ext>
              </c:extLst>
            </c:dLbl>
            <c:dLbl>
              <c:idx val="2"/>
              <c:layout>
                <c:manualLayout>
                  <c:x val="-3.9595786260075098E-3"/>
                  <c:y val="-0.14350048993553099"/>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0995-4BDE-BB59-BBD148E9FC29}"/>
                </c:ext>
              </c:extLst>
            </c:dLbl>
            <c:dLbl>
              <c:idx val="3"/>
              <c:layout>
                <c:manualLayout>
                  <c:x val="-3.6295718113835954E-17"/>
                  <c:y val="-0.1607205487277947"/>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0995-4BDE-BB59-BBD148E9FC29}"/>
                </c:ext>
              </c:extLst>
            </c:dLbl>
            <c:dLbl>
              <c:idx val="4"/>
              <c:layout>
                <c:manualLayout>
                  <c:x val="0"/>
                  <c:y val="-0.18368062711747968"/>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0995-4BDE-BB59-BBD148E9FC29}"/>
                </c:ext>
              </c:extLst>
            </c:dLbl>
            <c:dLbl>
              <c:idx val="5"/>
              <c:layout>
                <c:manualLayout>
                  <c:x val="-6.4586615943513885E-3"/>
                  <c:y val="-0.2736409530608562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0995-4BDE-BB59-BBD148E9FC29}"/>
                </c:ext>
              </c:extLst>
            </c:dLbl>
            <c:dLbl>
              <c:idx val="6"/>
              <c:layout>
                <c:manualLayout>
                  <c:x val="1.8743814819559466E-2"/>
                  <c:y val="-0.34512051727601561"/>
                </c:manualLayout>
              </c:layout>
              <c:showLegendKey val="0"/>
              <c:showVal val="1"/>
              <c:showCatName val="0"/>
              <c:showSerName val="0"/>
              <c:showPercent val="0"/>
              <c:showBubbleSize val="0"/>
              <c:extLst>
                <c:ext xmlns:c15="http://schemas.microsoft.com/office/drawing/2012/chart" uri="{CE6537A1-D6FC-4f65-9D91-7224C49458BB}">
                  <c15:layout>
                    <c:manualLayout>
                      <c:w val="8.0606048798995147E-2"/>
                      <c:h val="4.9880997915051691E-2"/>
                    </c:manualLayout>
                  </c15:layout>
                </c:ext>
                <c:ext xmlns:c16="http://schemas.microsoft.com/office/drawing/2014/chart" uri="{C3380CC4-5D6E-409C-BE32-E72D297353CC}">
                  <c16:uniqueId val="{00000006-0995-4BDE-BB59-BBD148E9FC29}"/>
                </c:ext>
              </c:extLst>
            </c:dLbl>
            <c:dLbl>
              <c:idx val="7"/>
              <c:layout>
                <c:manualLayout>
                  <c:x val="0"/>
                  <c:y val="-0.25256086228653457"/>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0995-4BDE-BB59-BBD148E9FC29}"/>
                </c:ext>
              </c:extLst>
            </c:dLbl>
            <c:dLbl>
              <c:idx val="8"/>
              <c:layout>
                <c:manualLayout>
                  <c:x val="-7.2591436227671908E-17"/>
                  <c:y val="-0.292740999468483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8-0995-4BDE-BB59-BBD148E9FC29}"/>
                </c:ext>
              </c:extLst>
            </c:dLbl>
            <c:dLbl>
              <c:idx val="9"/>
              <c:layout>
                <c:manualLayout>
                  <c:x val="0"/>
                  <c:y val="-0.23534080349427089"/>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0995-4BDE-BB59-BBD148E9FC29}"/>
                </c:ext>
              </c:extLst>
            </c:dLbl>
            <c:dLbl>
              <c:idx val="10"/>
              <c:layout>
                <c:manualLayout>
                  <c:x val="3.9595786260075098E-3"/>
                  <c:y val="-0.26978092107879825"/>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A-0995-4BDE-BB59-BBD148E9FC29}"/>
                </c:ext>
              </c:extLst>
            </c:dLbl>
            <c:dLbl>
              <c:idx val="11"/>
              <c:layout>
                <c:manualLayout>
                  <c:x val="-7.2591436227671908E-17"/>
                  <c:y val="-0.2410808230916921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B-0995-4BDE-BB59-BBD148E9FC29}"/>
                </c:ext>
              </c:extLst>
            </c:dLbl>
            <c:dLbl>
              <c:idx val="12"/>
              <c:layout>
                <c:manualLayout>
                  <c:x val="-7.2591436227671908E-17"/>
                  <c:y val="-0.2296007838968496"/>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C-0995-4BDE-BB59-BBD148E9FC29}"/>
                </c:ext>
              </c:extLst>
            </c:dLbl>
            <c:dLbl>
              <c:idx val="13"/>
              <c:layout>
                <c:manualLayout>
                  <c:x val="-7.2591436227671908E-17"/>
                  <c:y val="-0.2066407055071646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D-0995-4BDE-BB59-BBD148E9FC29}"/>
                </c:ext>
              </c:extLst>
            </c:dLbl>
            <c:dLbl>
              <c:idx val="14"/>
              <c:layout>
                <c:manualLayout>
                  <c:x val="-7.2591436227671908E-17"/>
                  <c:y val="-0.23534080349427089"/>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E-0995-4BDE-BB59-BBD148E9FC29}"/>
                </c:ext>
              </c:extLst>
            </c:dLbl>
            <c:dLbl>
              <c:idx val="15"/>
              <c:layout>
                <c:manualLayout>
                  <c:x val="-7.2591436227671908E-17"/>
                  <c:y val="-0.23534080349427089"/>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F-0995-4BDE-BB59-BBD148E9FC29}"/>
                </c:ext>
              </c:extLst>
            </c:dLbl>
            <c:dLbl>
              <c:idx val="16"/>
              <c:layout>
                <c:manualLayout>
                  <c:x val="0"/>
                  <c:y val="-0.2181207447020071"/>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0-0995-4BDE-BB59-BBD148E9FC29}"/>
                </c:ext>
              </c:extLst>
            </c:dLbl>
            <c:dLbl>
              <c:idx val="17"/>
              <c:layout>
                <c:manualLayout>
                  <c:x val="0"/>
                  <c:y val="-0.18942064671490091"/>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1-0995-4BDE-BB59-BBD148E9FC29}"/>
                </c:ext>
              </c:extLst>
            </c:dLbl>
            <c:dLbl>
              <c:idx val="18"/>
              <c:layout>
                <c:manualLayout>
                  <c:x val="0"/>
                  <c:y val="-0.14924050953295229"/>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2-0995-4BDE-BB59-BBD148E9FC29}"/>
                </c:ext>
              </c:extLst>
            </c:dLbl>
            <c:dLbl>
              <c:idx val="19"/>
              <c:layout>
                <c:manualLayout>
                  <c:x val="0"/>
                  <c:y val="-0.13202045074068847"/>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3-0995-4BDE-BB59-BBD148E9FC29}"/>
                </c:ext>
              </c:extLst>
            </c:dLbl>
            <c:dLbl>
              <c:idx val="20"/>
              <c:layout>
                <c:manualLayout>
                  <c:x val="0"/>
                  <c:y val="-0.10906037235100366"/>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4-0995-4BDE-BB59-BBD148E9FC29}"/>
                </c:ext>
              </c:extLst>
            </c:dLbl>
            <c:dLbl>
              <c:idx val="21"/>
              <c:layout>
                <c:manualLayout>
                  <c:x val="0"/>
                  <c:y val="-0.10332035275358231"/>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5-0995-4BDE-BB59-BBD148E9FC29}"/>
                </c:ext>
              </c:extLst>
            </c:dLbl>
            <c:dLbl>
              <c:idx val="22"/>
              <c:layout>
                <c:manualLayout>
                  <c:x val="0"/>
                  <c:y val="-0.1148003919484249"/>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6-0995-4BDE-BB59-BBD148E9FC29}"/>
                </c:ext>
              </c:extLst>
            </c:dLbl>
            <c:dLbl>
              <c:idx val="23"/>
              <c:layout>
                <c:manualLayout>
                  <c:x val="3.9595786260075098E-3"/>
                  <c:y val="-0.1148003919484248"/>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7-0995-4BDE-BB59-BBD148E9FC29}"/>
                </c:ext>
              </c:extLst>
            </c:dLbl>
            <c:spPr>
              <a:noFill/>
              <a:ln>
                <a:noFill/>
              </a:ln>
              <a:effectLst/>
            </c:spPr>
            <c:txPr>
              <a:bodyPr rot="-5400000" spcFirstLastPara="1" vertOverflow="ellipsis" horzOverflow="clip" vert="horz" wrap="square" lIns="38100" tIns="19050" rIns="38100" bIns="18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'Hourly distribution'!$A$4:$A$28</c:f>
              <c:strCache>
                <c:ptCount val="24"/>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'Hourly distribution'!$B$4:$B$28</c:f>
              <c:numCache>
                <c:formatCode>General</c:formatCode>
                <c:ptCount val="24"/>
                <c:pt idx="0">
                  <c:v>69</c:v>
                </c:pt>
                <c:pt idx="1">
                  <c:v>52</c:v>
                </c:pt>
                <c:pt idx="2">
                  <c:v>129</c:v>
                </c:pt>
                <c:pt idx="3">
                  <c:v>264</c:v>
                </c:pt>
                <c:pt idx="4">
                  <c:v>348</c:v>
                </c:pt>
                <c:pt idx="5">
                  <c:v>449</c:v>
                </c:pt>
                <c:pt idx="6">
                  <c:v>541</c:v>
                </c:pt>
                <c:pt idx="7">
                  <c:v>551</c:v>
                </c:pt>
                <c:pt idx="8">
                  <c:v>660</c:v>
                </c:pt>
                <c:pt idx="9">
                  <c:v>498</c:v>
                </c:pt>
                <c:pt idx="10">
                  <c:v>605</c:v>
                </c:pt>
                <c:pt idx="11">
                  <c:v>515</c:v>
                </c:pt>
                <c:pt idx="12">
                  <c:v>483</c:v>
                </c:pt>
                <c:pt idx="13">
                  <c:v>437</c:v>
                </c:pt>
                <c:pt idx="14">
                  <c:v>513</c:v>
                </c:pt>
                <c:pt idx="15">
                  <c:v>497</c:v>
                </c:pt>
                <c:pt idx="16">
                  <c:v>479</c:v>
                </c:pt>
                <c:pt idx="17">
                  <c:v>374</c:v>
                </c:pt>
                <c:pt idx="18">
                  <c:v>264</c:v>
                </c:pt>
                <c:pt idx="19">
                  <c:v>222</c:v>
                </c:pt>
                <c:pt idx="20">
                  <c:v>172</c:v>
                </c:pt>
                <c:pt idx="21">
                  <c:v>103</c:v>
                </c:pt>
                <c:pt idx="22">
                  <c:v>126</c:v>
                </c:pt>
                <c:pt idx="23">
                  <c:v>157</c:v>
                </c:pt>
              </c:numCache>
            </c:numRef>
          </c:val>
          <c:extLst>
            <c:ext xmlns:c16="http://schemas.microsoft.com/office/drawing/2014/chart" uri="{C3380CC4-5D6E-409C-BE32-E72D297353CC}">
              <c16:uniqueId val="{00000018-0995-4BDE-BB59-BBD148E9FC29}"/>
            </c:ext>
          </c:extLst>
        </c:ser>
        <c:dLbls>
          <c:showLegendKey val="0"/>
          <c:showVal val="1"/>
          <c:showCatName val="0"/>
          <c:showSerName val="0"/>
          <c:showPercent val="0"/>
          <c:showBubbleSize val="0"/>
        </c:dLbls>
        <c:gapWidth val="150"/>
        <c:shape val="box"/>
        <c:axId val="747687664"/>
        <c:axId val="747689584"/>
        <c:axId val="0"/>
      </c:bar3DChart>
      <c:dateAx>
        <c:axId val="747687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Hour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7689584"/>
        <c:crosses val="autoZero"/>
        <c:auto val="0"/>
        <c:lblOffset val="100"/>
        <c:baseTimeUnit val="days"/>
        <c:majorUnit val="2"/>
        <c:minorUnit val="1"/>
      </c:dateAx>
      <c:valAx>
        <c:axId val="74768958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Volume of calls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768766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[Astrosage_Analysis_Dashboard.xlsx]DataForDashboard!PivotTable7</c:name>
    <c:fmtId val="48"/>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Duration of call/chat</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dLbl>
          <c:idx val="0"/>
          <c:layout>
            <c:manualLayout>
              <c:x val="2.4058034799536897E-2"/>
              <c:y val="-3.5117019864619792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fld id="{C97E5605-1ECA-4BD1-9680-63FAD4FDE13C}" type="VALUE">
                  <a:rPr lang="en-US"/>
                  <a:pPr>
                    <a:defRPr sz="900" b="0" i="0" u="none" strike="noStrike" kern="1200" baseline="0">
                      <a:solidFill>
                        <a:schemeClr val="tx2"/>
                      </a:solidFill>
                      <a:latin typeface="+mn-lt"/>
                      <a:ea typeface="+mn-ea"/>
                      <a:cs typeface="+mn-cs"/>
                    </a:defRPr>
                  </a:pPr>
                  <a:t>[VALUE]</a:t>
                </a:fld>
                <a:endParaRPr lang="en-US"/>
              </a:p>
              <a:p>
                <a:pPr>
                  <a:defRPr sz="900" b="0" i="0" u="none" strike="noStrike" kern="1200" baseline="0">
                    <a:solidFill>
                      <a:schemeClr val="tx2"/>
                    </a:solidFill>
                    <a:latin typeface="+mn-lt"/>
                    <a:ea typeface="+mn-ea"/>
                    <a:cs typeface="+mn-cs"/>
                  </a:defRPr>
                </a:pPr>
                <a:r>
                  <a:rPr lang="en-US"/>
                  <a:t> mins</a:t>
                </a:r>
              </a:p>
              <a:p>
                <a:pPr>
                  <a:defRPr sz="900" b="0" i="0" u="none" strike="noStrike" kern="1200" baseline="0">
                    <a:solidFill>
                      <a:schemeClr val="tx2"/>
                    </a:solidFill>
                    <a:latin typeface="+mn-lt"/>
                    <a:ea typeface="+mn-ea"/>
                    <a:cs typeface="+mn-cs"/>
                  </a:defRPr>
                </a:pPr>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dLbl>
          <c:idx val="0"/>
          <c:layout>
            <c:manualLayout>
              <c:x val="2.4058034799536897E-2"/>
              <c:y val="-3.5117019864619743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fld id="{8AB32CB1-6D4F-4A25-8251-561A4B9E7B92}" type="VALUE">
                  <a:rPr lang="en-US"/>
                  <a:pPr>
                    <a:defRPr sz="900" b="0" i="0" u="none" strike="noStrike" kern="1200" baseline="0">
                      <a:solidFill>
                        <a:schemeClr val="tx2"/>
                      </a:solidFill>
                      <a:latin typeface="+mn-lt"/>
                      <a:ea typeface="+mn-ea"/>
                      <a:cs typeface="+mn-cs"/>
                    </a:defRPr>
                  </a:pPr>
                  <a:t>[VALUE]</a:t>
                </a:fld>
                <a:endParaRPr lang="en-US"/>
              </a:p>
              <a:p>
                <a:pPr>
                  <a:defRPr sz="900" b="0" i="0" u="none" strike="noStrike" kern="1200" baseline="0">
                    <a:solidFill>
                      <a:schemeClr val="tx2"/>
                    </a:solidFill>
                    <a:latin typeface="+mn-lt"/>
                    <a:ea typeface="+mn-ea"/>
                    <a:cs typeface="+mn-cs"/>
                  </a:defRPr>
                </a:pPr>
                <a:r>
                  <a:rPr lang="en-US"/>
                  <a:t>secs</a:t>
                </a:r>
              </a:p>
              <a:p>
                <a:pPr>
                  <a:defRPr sz="900" b="0" i="0" u="none" strike="noStrike" kern="1200" baseline="0">
                    <a:solidFill>
                      <a:schemeClr val="tx2"/>
                    </a:solidFill>
                    <a:latin typeface="+mn-lt"/>
                    <a:ea typeface="+mn-ea"/>
                    <a:cs typeface="+mn-cs"/>
                  </a:defRPr>
                </a:pPr>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dLbl>
          <c:idx val="0"/>
          <c:layout>
            <c:manualLayout>
              <c:x val="2.4058034799536897E-2"/>
              <c:y val="-3.5117019864619792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fld id="{C97E5605-1ECA-4BD1-9680-63FAD4FDE13C}" type="VALUE">
                  <a:rPr lang="en-US"/>
                  <a:pPr>
                    <a:defRPr sz="900" b="0" i="0" u="none" strike="noStrike" kern="1200" baseline="0">
                      <a:solidFill>
                        <a:schemeClr val="tx2"/>
                      </a:solidFill>
                      <a:latin typeface="+mn-lt"/>
                      <a:ea typeface="+mn-ea"/>
                      <a:cs typeface="+mn-cs"/>
                    </a:defRPr>
                  </a:pPr>
                  <a:t>[VALUE]</a:t>
                </a:fld>
                <a:endParaRPr lang="en-US"/>
              </a:p>
              <a:p>
                <a:pPr>
                  <a:defRPr sz="900" b="0" i="0" u="none" strike="noStrike" kern="1200" baseline="0">
                    <a:solidFill>
                      <a:schemeClr val="tx2"/>
                    </a:solidFill>
                    <a:latin typeface="+mn-lt"/>
                    <a:ea typeface="+mn-ea"/>
                    <a:cs typeface="+mn-cs"/>
                  </a:defRPr>
                </a:pPr>
                <a:r>
                  <a:rPr lang="en-US"/>
                  <a:t> mins</a:t>
                </a:r>
              </a:p>
              <a:p>
                <a:pPr>
                  <a:defRPr sz="900" b="0" i="0" u="none" strike="noStrike" kern="1200" baseline="0">
                    <a:solidFill>
                      <a:schemeClr val="tx2"/>
                    </a:solidFill>
                    <a:latin typeface="+mn-lt"/>
                    <a:ea typeface="+mn-ea"/>
                    <a:cs typeface="+mn-cs"/>
                  </a:defRPr>
                </a:pPr>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8"/>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dLbl>
          <c:idx val="0"/>
          <c:layout>
            <c:manualLayout>
              <c:x val="2.4058034799536897E-2"/>
              <c:y val="-3.5117019864619743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fld id="{8AB32CB1-6D4F-4A25-8251-561A4B9E7B92}" type="VALUE">
                  <a:rPr lang="en-US"/>
                  <a:pPr>
                    <a:defRPr sz="900" b="0" i="0" u="none" strike="noStrike" kern="1200" baseline="0">
                      <a:solidFill>
                        <a:schemeClr val="tx2"/>
                      </a:solidFill>
                      <a:latin typeface="+mn-lt"/>
                      <a:ea typeface="+mn-ea"/>
                      <a:cs typeface="+mn-cs"/>
                    </a:defRPr>
                  </a:pPr>
                  <a:t>[VALUE]</a:t>
                </a:fld>
                <a:endParaRPr lang="en-US"/>
              </a:p>
              <a:p>
                <a:pPr>
                  <a:defRPr sz="900" b="0" i="0" u="none" strike="noStrike" kern="1200" baseline="0">
                    <a:solidFill>
                      <a:schemeClr val="tx2"/>
                    </a:solidFill>
                    <a:latin typeface="+mn-lt"/>
                    <a:ea typeface="+mn-ea"/>
                    <a:cs typeface="+mn-cs"/>
                  </a:defRPr>
                </a:pPr>
                <a:r>
                  <a:rPr lang="en-US"/>
                  <a:t>secs</a:t>
                </a:r>
              </a:p>
              <a:p>
                <a:pPr>
                  <a:defRPr sz="900" b="0" i="0" u="none" strike="noStrike" kern="1200" baseline="0">
                    <a:solidFill>
                      <a:schemeClr val="tx2"/>
                    </a:solidFill>
                    <a:latin typeface="+mn-lt"/>
                    <a:ea typeface="+mn-ea"/>
                    <a:cs typeface="+mn-cs"/>
                  </a:defRPr>
                </a:pPr>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9"/>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dLbl>
          <c:idx val="0"/>
          <c:layout>
            <c:manualLayout>
              <c:x val="2.4058034799536897E-2"/>
              <c:y val="-3.5117019864619792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fld id="{C97E5605-1ECA-4BD1-9680-63FAD4FDE13C}" type="VALUE">
                  <a:rPr lang="en-US"/>
                  <a:pPr>
                    <a:defRPr sz="900" b="0" i="0" u="none" strike="noStrike" kern="1200" baseline="0">
                      <a:solidFill>
                        <a:schemeClr val="tx2"/>
                      </a:solidFill>
                      <a:latin typeface="+mn-lt"/>
                      <a:ea typeface="+mn-ea"/>
                      <a:cs typeface="+mn-cs"/>
                    </a:defRPr>
                  </a:pPr>
                  <a:t>[VALUE]</a:t>
                </a:fld>
                <a:endParaRPr lang="en-US"/>
              </a:p>
              <a:p>
                <a:pPr>
                  <a:defRPr sz="900" b="0" i="0" u="none" strike="noStrike" kern="1200" baseline="0">
                    <a:solidFill>
                      <a:schemeClr val="tx2"/>
                    </a:solidFill>
                    <a:latin typeface="+mn-lt"/>
                    <a:ea typeface="+mn-ea"/>
                    <a:cs typeface="+mn-cs"/>
                  </a:defRPr>
                </a:pPr>
                <a:r>
                  <a:rPr lang="en-US"/>
                  <a:t> mins</a:t>
                </a:r>
              </a:p>
              <a:p>
                <a:pPr>
                  <a:defRPr sz="900" b="0" i="0" u="none" strike="noStrike" kern="1200" baseline="0">
                    <a:solidFill>
                      <a:schemeClr val="tx2"/>
                    </a:solidFill>
                    <a:latin typeface="+mn-lt"/>
                    <a:ea typeface="+mn-ea"/>
                    <a:cs typeface="+mn-cs"/>
                  </a:defRPr>
                </a:pPr>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dLbl>
          <c:idx val="0"/>
          <c:layout>
            <c:manualLayout>
              <c:x val="2.4058034799536897E-2"/>
              <c:y val="-3.5117019864619743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fld id="{8AB32CB1-6D4F-4A25-8251-561A4B9E7B92}" type="VALUE">
                  <a:rPr lang="en-US"/>
                  <a:pPr>
                    <a:defRPr sz="900" b="0" i="0" u="none" strike="noStrike" kern="1200" baseline="0">
                      <a:solidFill>
                        <a:schemeClr val="tx2"/>
                      </a:solidFill>
                      <a:latin typeface="+mn-lt"/>
                      <a:ea typeface="+mn-ea"/>
                      <a:cs typeface="+mn-cs"/>
                    </a:defRPr>
                  </a:pPr>
                  <a:t>[VALUE]</a:t>
                </a:fld>
                <a:endParaRPr lang="en-US"/>
              </a:p>
              <a:p>
                <a:pPr>
                  <a:defRPr sz="900" b="0" i="0" u="none" strike="noStrike" kern="1200" baseline="0">
                    <a:solidFill>
                      <a:schemeClr val="tx2"/>
                    </a:solidFill>
                    <a:latin typeface="+mn-lt"/>
                    <a:ea typeface="+mn-ea"/>
                    <a:cs typeface="+mn-cs"/>
                  </a:defRPr>
                </a:pPr>
                <a:r>
                  <a:rPr lang="en-US"/>
                  <a:t>secs</a:t>
                </a:r>
              </a:p>
              <a:p>
                <a:pPr>
                  <a:defRPr sz="900" b="0" i="0" u="none" strike="noStrike" kern="1200" baseline="0">
                    <a:solidFill>
                      <a:schemeClr val="tx2"/>
                    </a:solidFill>
                    <a:latin typeface="+mn-lt"/>
                    <a:ea typeface="+mn-ea"/>
                    <a:cs typeface="+mn-cs"/>
                  </a:defRPr>
                </a:pPr>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8214573756909422"/>
          <c:y val="0.2109476306906862"/>
          <c:w val="0.74363584233859847"/>
          <c:h val="0.48317287777570539"/>
        </c:manualLayout>
      </c:layout>
      <c:bar3DChart>
        <c:barDir val="col"/>
        <c:grouping val="standard"/>
        <c:varyColors val="0"/>
        <c:ser>
          <c:idx val="0"/>
          <c:order val="0"/>
          <c:tx>
            <c:strRef>
              <c:f>DataForDashboard!$E$22</c:f>
              <c:strCache>
                <c:ptCount val="1"/>
                <c:pt idx="0">
                  <c:v>Total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invertIfNegative val="0"/>
          <c:dLbls>
            <c:dLbl>
              <c:idx val="0"/>
              <c:layout>
                <c:manualLayout>
                  <c:x val="2.4058034799536897E-2"/>
                  <c:y val="-3.5117019864619792E-2"/>
                </c:manualLayout>
              </c:layout>
              <c:tx>
                <c:rich>
                  <a:bodyPr/>
                  <a:lstStyle/>
                  <a:p>
                    <a:fld id="{C97E5605-1ECA-4BD1-9680-63FAD4FDE13C}" type="VALUE">
                      <a:rPr lang="en-US"/>
                      <a:pPr/>
                      <a:t>[VALUE]</a:t>
                    </a:fld>
                    <a:endParaRPr lang="en-US"/>
                  </a:p>
                  <a:p>
                    <a:r>
                      <a:rPr lang="en-US"/>
                      <a:t> mins</a:t>
                    </a:r>
                  </a:p>
                  <a:p>
                    <a:endParaRPr lang="en-IN"/>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B1E6-4A3D-905F-68F411E6528F}"/>
                </c:ext>
              </c:extLst>
            </c:dLbl>
            <c:dLbl>
              <c:idx val="1"/>
              <c:layout>
                <c:manualLayout>
                  <c:x val="2.4058034799536897E-2"/>
                  <c:y val="-3.5117019864619743E-2"/>
                </c:manualLayout>
              </c:layout>
              <c:tx>
                <c:rich>
                  <a:bodyPr/>
                  <a:lstStyle/>
                  <a:p>
                    <a:fld id="{8AB32CB1-6D4F-4A25-8251-561A4B9E7B92}" type="VALUE">
                      <a:rPr lang="en-US"/>
                      <a:pPr/>
                      <a:t>[VALUE]</a:t>
                    </a:fld>
                    <a:endParaRPr lang="en-US"/>
                  </a:p>
                  <a:p>
                    <a:r>
                      <a:rPr lang="en-US"/>
                      <a:t>secs</a:t>
                    </a:r>
                  </a:p>
                  <a:p>
                    <a:endParaRPr lang="en-IN"/>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B1E6-4A3D-905F-68F411E6528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DataForDashboard!$D$23:$D$24</c:f>
              <c:strCache>
                <c:ptCount val="2"/>
                <c:pt idx="0">
                  <c:v>AverageUserCallDuration</c:v>
                </c:pt>
                <c:pt idx="1">
                  <c:v>AverageChat(inSecs)</c:v>
                </c:pt>
              </c:strCache>
            </c:strRef>
          </c:cat>
          <c:val>
            <c:numRef>
              <c:f>DataForDashboard!$E$23:$E$24</c:f>
              <c:numCache>
                <c:formatCode>0.0</c:formatCode>
                <c:ptCount val="2"/>
                <c:pt idx="0">
                  <c:v>118.78481769276749</c:v>
                </c:pt>
                <c:pt idx="1">
                  <c:v>349.15855283386287</c:v>
                </c:pt>
              </c:numCache>
            </c:numRef>
          </c:val>
          <c:extLst>
            <c:ext xmlns:c16="http://schemas.microsoft.com/office/drawing/2014/chart" uri="{C3380CC4-5D6E-409C-BE32-E72D297353CC}">
              <c16:uniqueId val="{00000002-B1E6-4A3D-905F-68F411E6528F}"/>
            </c:ext>
          </c:extLst>
        </c:ser>
        <c:dLbls>
          <c:showLegendKey val="0"/>
          <c:showVal val="1"/>
          <c:showCatName val="0"/>
          <c:showSerName val="0"/>
          <c:showPercent val="0"/>
          <c:showBubbleSize val="0"/>
        </c:dLbls>
        <c:gapWidth val="150"/>
        <c:shape val="box"/>
        <c:axId val="1751826879"/>
        <c:axId val="1751826399"/>
        <c:axId val="878113183"/>
      </c:bar3DChart>
      <c:catAx>
        <c:axId val="1751826879"/>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1680000" spcFirstLastPara="1" vertOverflow="ellipsis" wrap="square" anchor="ctr" anchorCtr="1"/>
          <a:lstStyle/>
          <a:p>
            <a:pPr>
              <a:defRPr sz="900" b="0" i="0" u="none" strike="noStrike" kern="1200" baseline="0">
                <a:solidFill>
                  <a:schemeClr val="tx2"/>
                </a:solidFill>
                <a:latin typeface="+mn-lt"/>
                <a:ea typeface="+mn-ea"/>
                <a:cs typeface="+mn-cs"/>
              </a:defRPr>
            </a:pPr>
            <a:endParaRPr lang="en-US"/>
          </a:p>
        </c:txPr>
        <c:crossAx val="1751826399"/>
        <c:crosses val="autoZero"/>
        <c:auto val="1"/>
        <c:lblAlgn val="ctr"/>
        <c:lblOffset val="100"/>
        <c:noMultiLvlLbl val="0"/>
      </c:catAx>
      <c:valAx>
        <c:axId val="1751826399"/>
        <c:scaling>
          <c:orientation val="minMax"/>
        </c:scaling>
        <c:delete val="0"/>
        <c:axPos val="l"/>
        <c:majorGridlines>
          <c:spPr>
            <a:ln w="9525" cap="flat" cmpd="sng" algn="ctr">
              <a:solidFill>
                <a:schemeClr val="tx2">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751826879"/>
        <c:crosses val="autoZero"/>
        <c:crossBetween val="between"/>
      </c:valAx>
      <c:serAx>
        <c:axId val="878113183"/>
        <c:scaling>
          <c:orientation val="minMax"/>
        </c:scaling>
        <c:delete val="1"/>
        <c:axPos val="b"/>
        <c:majorTickMark val="none"/>
        <c:minorTickMark val="none"/>
        <c:tickLblPos val="nextTo"/>
        <c:crossAx val="1751826399"/>
        <c:crosses val="autoZero"/>
      </c:ser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[Astrosage_Analysis_Dashboard.xlsx]DataForDashboard!PivotTable15</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Chat</a:t>
            </a:r>
            <a:r>
              <a:rPr lang="en-US" b="1" baseline="0" dirty="0"/>
              <a:t> Status</a:t>
            </a:r>
            <a:endParaRPr lang="en-US" b="1"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s>
    <c:plotArea>
      <c:layout/>
      <c:pieChart>
        <c:varyColors val="1"/>
        <c:ser>
          <c:idx val="0"/>
          <c:order val="0"/>
          <c:tx>
            <c:strRef>
              <c:f>DataForDashboard!$U$30</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43E-4734-9450-7D1CC3BCA96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43E-4734-9450-7D1CC3BCA96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43E-4734-9450-7D1CC3BCA96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43E-4734-9450-7D1CC3BCA96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43E-4734-9450-7D1CC3BCA96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DataForDashboard!$T$31:$T$36</c:f>
              <c:strCache>
                <c:ptCount val="5"/>
                <c:pt idx="0">
                  <c:v>completed</c:v>
                </c:pt>
                <c:pt idx="1">
                  <c:v>failed</c:v>
                </c:pt>
                <c:pt idx="2">
                  <c:v>incomplete</c:v>
                </c:pt>
                <c:pt idx="3">
                  <c:v>pending</c:v>
                </c:pt>
                <c:pt idx="4">
                  <c:v>started</c:v>
                </c:pt>
              </c:strCache>
            </c:strRef>
          </c:cat>
          <c:val>
            <c:numRef>
              <c:f>DataForDashboard!$U$31:$U$36</c:f>
              <c:numCache>
                <c:formatCode>General</c:formatCode>
                <c:ptCount val="5"/>
                <c:pt idx="0">
                  <c:v>5535</c:v>
                </c:pt>
                <c:pt idx="1">
                  <c:v>7256</c:v>
                </c:pt>
                <c:pt idx="2">
                  <c:v>6641</c:v>
                </c:pt>
                <c:pt idx="3">
                  <c:v>48</c:v>
                </c:pt>
                <c:pt idx="4">
                  <c:v>35</c:v>
                </c:pt>
              </c:numCache>
            </c:numRef>
          </c:val>
          <c:extLst>
            <c:ext xmlns:c16="http://schemas.microsoft.com/office/drawing/2014/chart" uri="{C3380CC4-5D6E-409C-BE32-E72D297353CC}">
              <c16:uniqueId val="{0000000A-143E-4734-9450-7D1CC3BCA96C}"/>
            </c:ext>
          </c:extLst>
        </c:ser>
        <c:dLbls>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Reversed" id="24">
  <a:schemeClr val="accent4"/>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A8B0B6-F202-4CAB-BC0F-8F8005EA2AA5}" type="doc">
      <dgm:prSet loTypeId="urn:microsoft.com/office/officeart/2018/5/layout/IconCircleLabelList" loCatId="icon" qsTypeId="urn:microsoft.com/office/officeart/2005/8/quickstyle/simple5" qsCatId="simple" csTypeId="urn:microsoft.com/office/officeart/2005/8/colors/accent2_2" csCatId="accent2" phldr="1"/>
      <dgm:spPr/>
      <dgm:t>
        <a:bodyPr/>
        <a:lstStyle/>
        <a:p>
          <a:endParaRPr lang="en-US"/>
        </a:p>
      </dgm:t>
    </dgm:pt>
    <dgm:pt modelId="{43C27804-213C-4503-80AF-8EE060BD2691}">
      <dgm:prSet custT="1"/>
      <dgm:spPr/>
      <dgm:t>
        <a:bodyPr/>
        <a:lstStyle/>
        <a:p>
          <a:pPr>
            <a:lnSpc>
              <a:spcPct val="100000"/>
            </a:lnSpc>
            <a:defRPr cap="all"/>
          </a:pPr>
          <a:r>
            <a:rPr lang="en-GB" sz="1400" b="1" i="0" dirty="0">
              <a:latin typeface="Garamond" panose="02020404030301010803" pitchFamily="18" charset="0"/>
            </a:rPr>
            <a:t>Generates Personalized Horoscopes (</a:t>
          </a:r>
          <a:r>
            <a:rPr lang="en-GB" sz="1400" b="1" i="0" dirty="0" err="1">
              <a:latin typeface="Garamond" panose="02020404030301010803" pitchFamily="18" charset="0"/>
            </a:rPr>
            <a:t>Kundali</a:t>
          </a:r>
          <a:r>
            <a:rPr lang="en-GB" sz="1400" b="1" i="0" dirty="0">
              <a:latin typeface="Garamond" panose="02020404030301010803" pitchFamily="18" charset="0"/>
            </a:rPr>
            <a:t>):</a:t>
          </a:r>
          <a:r>
            <a:rPr lang="en-GB" sz="1400" b="0" i="0" dirty="0">
              <a:latin typeface="Garamond" panose="02020404030301010803" pitchFamily="18" charset="0"/>
            </a:rPr>
            <a:t> </a:t>
          </a:r>
          <a:endParaRPr lang="en-GB" sz="1400" b="0" i="0" dirty="0" smtClean="0">
            <a:latin typeface="Garamond" panose="02020404030301010803" pitchFamily="18" charset="0"/>
          </a:endParaRPr>
        </a:p>
        <a:p>
          <a:pPr>
            <a:lnSpc>
              <a:spcPct val="100000"/>
            </a:lnSpc>
            <a:defRPr cap="all"/>
          </a:pPr>
          <a:r>
            <a:rPr lang="en-GB" sz="1400" b="0" i="0" dirty="0" smtClean="0">
              <a:latin typeface="Garamond" panose="02020404030301010803" pitchFamily="18" charset="0"/>
            </a:rPr>
            <a:t>Users </a:t>
          </a:r>
          <a:r>
            <a:rPr lang="en-GB" sz="1400" b="0" i="0" dirty="0">
              <a:latin typeface="Garamond" panose="02020404030301010803" pitchFamily="18" charset="0"/>
            </a:rPr>
            <a:t>can input their birth details to create a personalized birth chart. </a:t>
          </a:r>
          <a:endParaRPr lang="en-US" sz="1400" dirty="0">
            <a:latin typeface="Garamond" panose="02020404030301010803" pitchFamily="18" charset="0"/>
          </a:endParaRPr>
        </a:p>
      </dgm:t>
    </dgm:pt>
    <dgm:pt modelId="{D23B9D68-42FC-4C5E-B5CB-648198601D23}" type="parTrans" cxnId="{99AB1641-78B5-495F-8A44-BEA64C617091}">
      <dgm:prSet/>
      <dgm:spPr/>
      <dgm:t>
        <a:bodyPr/>
        <a:lstStyle/>
        <a:p>
          <a:endParaRPr lang="en-US"/>
        </a:p>
      </dgm:t>
    </dgm:pt>
    <dgm:pt modelId="{588E967E-B9A5-49B1-AB3F-C0F192ED7B59}" type="sibTrans" cxnId="{99AB1641-78B5-495F-8A44-BEA64C617091}">
      <dgm:prSet/>
      <dgm:spPr/>
      <dgm:t>
        <a:bodyPr/>
        <a:lstStyle/>
        <a:p>
          <a:endParaRPr lang="en-US"/>
        </a:p>
      </dgm:t>
    </dgm:pt>
    <dgm:pt modelId="{A57CADF8-3C7A-4F8C-92F4-E39B90745615}">
      <dgm:prSet custT="1"/>
      <dgm:spPr/>
      <dgm:t>
        <a:bodyPr/>
        <a:lstStyle/>
        <a:p>
          <a:pPr>
            <a:lnSpc>
              <a:spcPct val="100000"/>
            </a:lnSpc>
            <a:defRPr cap="all"/>
          </a:pPr>
          <a:r>
            <a:rPr lang="en-GB" sz="1400" b="1" i="0" dirty="0">
              <a:latin typeface="Garamond" panose="02020404030301010803" pitchFamily="18" charset="0"/>
            </a:rPr>
            <a:t>AI-Powered Astrology:</a:t>
          </a:r>
          <a:r>
            <a:rPr lang="en-GB" sz="1400" b="0" i="0" dirty="0">
              <a:latin typeface="Garamond" panose="02020404030301010803" pitchFamily="18" charset="0"/>
            </a:rPr>
            <a:t> </a:t>
          </a:r>
        </a:p>
        <a:p>
          <a:pPr>
            <a:lnSpc>
              <a:spcPct val="100000"/>
            </a:lnSpc>
            <a:defRPr cap="all"/>
          </a:pPr>
          <a:r>
            <a:rPr lang="en-GB" sz="1400" b="0" i="0" dirty="0" err="1">
              <a:latin typeface="Garamond" panose="02020404030301010803" pitchFamily="18" charset="0"/>
            </a:rPr>
            <a:t>AstroSage</a:t>
          </a:r>
          <a:r>
            <a:rPr lang="en-GB" sz="1400" b="0" i="0" dirty="0">
              <a:latin typeface="Garamond" panose="02020404030301010803" pitchFamily="18" charset="0"/>
            </a:rPr>
            <a:t> utilizes AI to provide astrological insights and interpretations. </a:t>
          </a:r>
          <a:endParaRPr lang="en-US" sz="1400" dirty="0">
            <a:latin typeface="Garamond" panose="02020404030301010803" pitchFamily="18" charset="0"/>
          </a:endParaRPr>
        </a:p>
      </dgm:t>
    </dgm:pt>
    <dgm:pt modelId="{DB6E7B3E-2879-4983-A98E-F242A592772A}" type="parTrans" cxnId="{8A8A39EF-5BBD-47BB-8900-20E033C80DF8}">
      <dgm:prSet/>
      <dgm:spPr/>
      <dgm:t>
        <a:bodyPr/>
        <a:lstStyle/>
        <a:p>
          <a:endParaRPr lang="en-US"/>
        </a:p>
      </dgm:t>
    </dgm:pt>
    <dgm:pt modelId="{D4DD9B61-20F4-4EE6-A032-6DADEDDB56C8}" type="sibTrans" cxnId="{8A8A39EF-5BBD-47BB-8900-20E033C80DF8}">
      <dgm:prSet/>
      <dgm:spPr/>
      <dgm:t>
        <a:bodyPr/>
        <a:lstStyle/>
        <a:p>
          <a:endParaRPr lang="en-US"/>
        </a:p>
      </dgm:t>
    </dgm:pt>
    <dgm:pt modelId="{32AC30AC-048A-4E4C-B545-F86DDA2507C6}">
      <dgm:prSet custT="1"/>
      <dgm:spPr/>
      <dgm:t>
        <a:bodyPr/>
        <a:lstStyle/>
        <a:p>
          <a:pPr>
            <a:lnSpc>
              <a:spcPct val="100000"/>
            </a:lnSpc>
            <a:defRPr cap="all"/>
          </a:pPr>
          <a:r>
            <a:rPr lang="en-GB" sz="1400" b="1" i="0" dirty="0">
              <a:latin typeface="Garamond" panose="02020404030301010803" pitchFamily="18" charset="0"/>
            </a:rPr>
            <a:t>Astrological Consultations:</a:t>
          </a:r>
          <a:r>
            <a:rPr lang="en-GB" sz="1400" b="0" i="0" dirty="0">
              <a:latin typeface="Garamond" panose="02020404030301010803" pitchFamily="18" charset="0"/>
            </a:rPr>
            <a:t> </a:t>
          </a:r>
          <a:endParaRPr lang="en-GB" sz="1400" b="0" i="0" dirty="0" smtClean="0">
            <a:latin typeface="Garamond" panose="02020404030301010803" pitchFamily="18" charset="0"/>
          </a:endParaRPr>
        </a:p>
        <a:p>
          <a:pPr>
            <a:lnSpc>
              <a:spcPct val="100000"/>
            </a:lnSpc>
            <a:defRPr cap="all"/>
          </a:pPr>
          <a:r>
            <a:rPr lang="en-GB" sz="1400" b="0" i="0" dirty="0" smtClean="0">
              <a:latin typeface="Garamond" panose="02020404030301010803" pitchFamily="18" charset="0"/>
            </a:rPr>
            <a:t>Users </a:t>
          </a:r>
          <a:r>
            <a:rPr lang="en-GB" sz="1400" b="0" i="0" dirty="0">
              <a:latin typeface="Garamond" panose="02020404030301010803" pitchFamily="18" charset="0"/>
            </a:rPr>
            <a:t>can connect with expert astrologers for personalized guidance. </a:t>
          </a:r>
          <a:endParaRPr lang="en-US" sz="1400" dirty="0">
            <a:latin typeface="Garamond" panose="02020404030301010803" pitchFamily="18" charset="0"/>
          </a:endParaRPr>
        </a:p>
      </dgm:t>
    </dgm:pt>
    <dgm:pt modelId="{B76A4898-1490-4BCB-AE1E-35BDE8BD5DA0}" type="parTrans" cxnId="{D7BD0C0F-E3BA-4810-961C-5D9BB2EF6431}">
      <dgm:prSet/>
      <dgm:spPr/>
      <dgm:t>
        <a:bodyPr/>
        <a:lstStyle/>
        <a:p>
          <a:endParaRPr lang="en-US"/>
        </a:p>
      </dgm:t>
    </dgm:pt>
    <dgm:pt modelId="{ABDA3AAD-A0F6-4EA6-9C19-2449DEE63181}" type="sibTrans" cxnId="{D7BD0C0F-E3BA-4810-961C-5D9BB2EF6431}">
      <dgm:prSet/>
      <dgm:spPr/>
      <dgm:t>
        <a:bodyPr/>
        <a:lstStyle/>
        <a:p>
          <a:endParaRPr lang="en-US"/>
        </a:p>
      </dgm:t>
    </dgm:pt>
    <dgm:pt modelId="{634C4B1D-491E-4C87-A817-63FC47FEC353}" type="pres">
      <dgm:prSet presAssocID="{51A8B0B6-F202-4CAB-BC0F-8F8005EA2AA5}" presName="root" presStyleCnt="0">
        <dgm:presLayoutVars>
          <dgm:dir/>
          <dgm:resizeHandles val="exact"/>
        </dgm:presLayoutVars>
      </dgm:prSet>
      <dgm:spPr/>
      <dgm:t>
        <a:bodyPr/>
        <a:lstStyle/>
        <a:p>
          <a:endParaRPr lang="en-US"/>
        </a:p>
      </dgm:t>
    </dgm:pt>
    <dgm:pt modelId="{6D809ACF-2972-4E17-B4A7-C84A1A2F71DF}" type="pres">
      <dgm:prSet presAssocID="{43C27804-213C-4503-80AF-8EE060BD2691}" presName="compNode" presStyleCnt="0"/>
      <dgm:spPr/>
    </dgm:pt>
    <dgm:pt modelId="{68CAEDE8-6D3B-4F57-BE23-97C73FFDC0A1}" type="pres">
      <dgm:prSet presAssocID="{43C27804-213C-4503-80AF-8EE060BD2691}" presName="iconBgRect" presStyleLbl="bgShp" presStyleIdx="0" presStyleCnt="3"/>
      <dgm:spPr/>
    </dgm:pt>
    <dgm:pt modelId="{6D6902E5-3B53-4161-8110-2210A9673BA4}" type="pres">
      <dgm:prSet presAssocID="{43C27804-213C-4503-80AF-8EE060BD2691}" presName="iconRect" presStyleLbl="node1" presStyleIdx="0" presStyleCnt="3"/>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US"/>
        </a:p>
      </dgm:t>
      <dgm:extLst>
        <a:ext uri="{E40237B7-FDA0-4F09-8148-C483321AD2D9}">
          <dgm14:cNvPr xmlns:dgm14="http://schemas.microsoft.com/office/drawing/2010/diagram" id="0" name="" descr="Hospital"/>
        </a:ext>
      </dgm:extLst>
    </dgm:pt>
    <dgm:pt modelId="{D047F433-D76A-4496-A207-7988D3936E23}" type="pres">
      <dgm:prSet presAssocID="{43C27804-213C-4503-80AF-8EE060BD2691}" presName="spaceRect" presStyleCnt="0"/>
      <dgm:spPr/>
    </dgm:pt>
    <dgm:pt modelId="{EE73E5DE-47E6-4916-AEB2-1B744F7D6F9B}" type="pres">
      <dgm:prSet presAssocID="{43C27804-213C-4503-80AF-8EE060BD2691}" presName="textRect" presStyleLbl="revTx" presStyleIdx="0" presStyleCnt="3">
        <dgm:presLayoutVars>
          <dgm:chMax val="1"/>
          <dgm:chPref val="1"/>
        </dgm:presLayoutVars>
      </dgm:prSet>
      <dgm:spPr/>
      <dgm:t>
        <a:bodyPr/>
        <a:lstStyle/>
        <a:p>
          <a:endParaRPr lang="en-US"/>
        </a:p>
      </dgm:t>
    </dgm:pt>
    <dgm:pt modelId="{42BBFA24-5BEE-4EE3-8719-B544CBCC65BD}" type="pres">
      <dgm:prSet presAssocID="{588E967E-B9A5-49B1-AB3F-C0F192ED7B59}" presName="sibTrans" presStyleCnt="0"/>
      <dgm:spPr/>
    </dgm:pt>
    <dgm:pt modelId="{D0A3C0DA-6017-4071-9AE6-5AB62BBA6565}" type="pres">
      <dgm:prSet presAssocID="{A57CADF8-3C7A-4F8C-92F4-E39B90745615}" presName="compNode" presStyleCnt="0"/>
      <dgm:spPr/>
    </dgm:pt>
    <dgm:pt modelId="{808C0659-5282-4B25-9B52-37B195076F40}" type="pres">
      <dgm:prSet presAssocID="{A57CADF8-3C7A-4F8C-92F4-E39B90745615}" presName="iconBgRect" presStyleLbl="bgShp" presStyleIdx="1" presStyleCnt="3"/>
      <dgm:spPr/>
    </dgm:pt>
    <dgm:pt modelId="{24736892-B271-4BE8-9A18-813198DE6B9E}" type="pres">
      <dgm:prSet presAssocID="{A57CADF8-3C7A-4F8C-92F4-E39B90745615}" presName="iconRect" presStyleLbl="node1" presStyleIdx="1" presStyleCnt="3"/>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US"/>
        </a:p>
      </dgm:t>
      <dgm:extLst>
        <a:ext uri="{E40237B7-FDA0-4F09-8148-C483321AD2D9}">
          <dgm14:cNvPr xmlns:dgm14="http://schemas.microsoft.com/office/drawing/2010/diagram" id="0" name="" descr="Telescope"/>
        </a:ext>
      </dgm:extLst>
    </dgm:pt>
    <dgm:pt modelId="{3F9AD45F-B2A8-40D4-9905-4CFCF8A7C159}" type="pres">
      <dgm:prSet presAssocID="{A57CADF8-3C7A-4F8C-92F4-E39B90745615}" presName="spaceRect" presStyleCnt="0"/>
      <dgm:spPr/>
    </dgm:pt>
    <dgm:pt modelId="{3ABD2DA6-C518-4D41-97BD-D9F56C3E89FE}" type="pres">
      <dgm:prSet presAssocID="{A57CADF8-3C7A-4F8C-92F4-E39B90745615}" presName="textRect" presStyleLbl="revTx" presStyleIdx="1" presStyleCnt="3" custScaleY="120336">
        <dgm:presLayoutVars>
          <dgm:chMax val="1"/>
          <dgm:chPref val="1"/>
        </dgm:presLayoutVars>
      </dgm:prSet>
      <dgm:spPr/>
      <dgm:t>
        <a:bodyPr/>
        <a:lstStyle/>
        <a:p>
          <a:endParaRPr lang="en-US"/>
        </a:p>
      </dgm:t>
    </dgm:pt>
    <dgm:pt modelId="{D35CA929-7FF6-45E9-9992-FC7BEAFC8546}" type="pres">
      <dgm:prSet presAssocID="{D4DD9B61-20F4-4EE6-A032-6DADEDDB56C8}" presName="sibTrans" presStyleCnt="0"/>
      <dgm:spPr/>
    </dgm:pt>
    <dgm:pt modelId="{96505D52-4BFE-477B-8CBF-551D9B84E81E}" type="pres">
      <dgm:prSet presAssocID="{32AC30AC-048A-4E4C-B545-F86DDA2507C6}" presName="compNode" presStyleCnt="0"/>
      <dgm:spPr/>
    </dgm:pt>
    <dgm:pt modelId="{6F71F635-965F-4886-B323-CDC2DC02FD6D}" type="pres">
      <dgm:prSet presAssocID="{32AC30AC-048A-4E4C-B545-F86DDA2507C6}" presName="iconBgRect" presStyleLbl="bgShp" presStyleIdx="2" presStyleCnt="3"/>
      <dgm:spPr/>
    </dgm:pt>
    <dgm:pt modelId="{C63F3980-8986-42E9-814C-6C953516169B}" type="pres">
      <dgm:prSet presAssocID="{32AC30AC-048A-4E4C-B545-F86DDA2507C6}" presName="iconRect" presStyleLbl="nod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t>
        <a:bodyPr/>
        <a:lstStyle/>
        <a:p>
          <a:endParaRPr lang="en-US"/>
        </a:p>
      </dgm:t>
      <dgm:extLst>
        <a:ext uri="{E40237B7-FDA0-4F09-8148-C483321AD2D9}">
          <dgm14:cNvPr xmlns:dgm14="http://schemas.microsoft.com/office/drawing/2010/diagram" id="0" name="" descr="Astronaut"/>
        </a:ext>
      </dgm:extLst>
    </dgm:pt>
    <dgm:pt modelId="{CDA5165E-C5B2-490B-A77F-37183D8E834A}" type="pres">
      <dgm:prSet presAssocID="{32AC30AC-048A-4E4C-B545-F86DDA2507C6}" presName="spaceRect" presStyleCnt="0"/>
      <dgm:spPr/>
    </dgm:pt>
    <dgm:pt modelId="{238804A1-5942-4CCB-BABF-EF388ACADA6B}" type="pres">
      <dgm:prSet presAssocID="{32AC30AC-048A-4E4C-B545-F86DDA2507C6}" presName="textRect" presStyleLbl="revTx" presStyleIdx="2" presStyleCnt="3" custScaleX="115701">
        <dgm:presLayoutVars>
          <dgm:chMax val="1"/>
          <dgm:chPref val="1"/>
        </dgm:presLayoutVars>
      </dgm:prSet>
      <dgm:spPr/>
      <dgm:t>
        <a:bodyPr/>
        <a:lstStyle/>
        <a:p>
          <a:endParaRPr lang="en-US"/>
        </a:p>
      </dgm:t>
    </dgm:pt>
  </dgm:ptLst>
  <dgm:cxnLst>
    <dgm:cxn modelId="{8A8A39EF-5BBD-47BB-8900-20E033C80DF8}" srcId="{51A8B0B6-F202-4CAB-BC0F-8F8005EA2AA5}" destId="{A57CADF8-3C7A-4F8C-92F4-E39B90745615}" srcOrd="1" destOrd="0" parTransId="{DB6E7B3E-2879-4983-A98E-F242A592772A}" sibTransId="{D4DD9B61-20F4-4EE6-A032-6DADEDDB56C8}"/>
    <dgm:cxn modelId="{5EF35BE6-31F3-4EA0-A9A6-EC24F236CBD2}" type="presOf" srcId="{51A8B0B6-F202-4CAB-BC0F-8F8005EA2AA5}" destId="{634C4B1D-491E-4C87-A817-63FC47FEC353}" srcOrd="0" destOrd="0" presId="urn:microsoft.com/office/officeart/2018/5/layout/IconCircleLabelList"/>
    <dgm:cxn modelId="{E87B231F-846B-4DF0-AFB8-A59EC70871A9}" type="presOf" srcId="{A57CADF8-3C7A-4F8C-92F4-E39B90745615}" destId="{3ABD2DA6-C518-4D41-97BD-D9F56C3E89FE}" srcOrd="0" destOrd="0" presId="urn:microsoft.com/office/officeart/2018/5/layout/IconCircleLabelList"/>
    <dgm:cxn modelId="{D7BD0C0F-E3BA-4810-961C-5D9BB2EF6431}" srcId="{51A8B0B6-F202-4CAB-BC0F-8F8005EA2AA5}" destId="{32AC30AC-048A-4E4C-B545-F86DDA2507C6}" srcOrd="2" destOrd="0" parTransId="{B76A4898-1490-4BCB-AE1E-35BDE8BD5DA0}" sibTransId="{ABDA3AAD-A0F6-4EA6-9C19-2449DEE63181}"/>
    <dgm:cxn modelId="{854E2827-421C-44B3-A9BD-D24893BDDB84}" type="presOf" srcId="{43C27804-213C-4503-80AF-8EE060BD2691}" destId="{EE73E5DE-47E6-4916-AEB2-1B744F7D6F9B}" srcOrd="0" destOrd="0" presId="urn:microsoft.com/office/officeart/2018/5/layout/IconCircleLabelList"/>
    <dgm:cxn modelId="{99AB1641-78B5-495F-8A44-BEA64C617091}" srcId="{51A8B0B6-F202-4CAB-BC0F-8F8005EA2AA5}" destId="{43C27804-213C-4503-80AF-8EE060BD2691}" srcOrd="0" destOrd="0" parTransId="{D23B9D68-42FC-4C5E-B5CB-648198601D23}" sibTransId="{588E967E-B9A5-49B1-AB3F-C0F192ED7B59}"/>
    <dgm:cxn modelId="{7B683342-86DC-4A5C-8301-F43A3E4DA5B8}" type="presOf" srcId="{32AC30AC-048A-4E4C-B545-F86DDA2507C6}" destId="{238804A1-5942-4CCB-BABF-EF388ACADA6B}" srcOrd="0" destOrd="0" presId="urn:microsoft.com/office/officeart/2018/5/layout/IconCircleLabelList"/>
    <dgm:cxn modelId="{3E22D8BB-BE57-4829-96D1-A4DA87E8C9A8}" type="presParOf" srcId="{634C4B1D-491E-4C87-A817-63FC47FEC353}" destId="{6D809ACF-2972-4E17-B4A7-C84A1A2F71DF}" srcOrd="0" destOrd="0" presId="urn:microsoft.com/office/officeart/2018/5/layout/IconCircleLabelList"/>
    <dgm:cxn modelId="{09168C18-7FB8-4695-BAFE-B7CB9C6265FD}" type="presParOf" srcId="{6D809ACF-2972-4E17-B4A7-C84A1A2F71DF}" destId="{68CAEDE8-6D3B-4F57-BE23-97C73FFDC0A1}" srcOrd="0" destOrd="0" presId="urn:microsoft.com/office/officeart/2018/5/layout/IconCircleLabelList"/>
    <dgm:cxn modelId="{2C0ED926-7045-46B0-A6AB-1EDABBBC4FC9}" type="presParOf" srcId="{6D809ACF-2972-4E17-B4A7-C84A1A2F71DF}" destId="{6D6902E5-3B53-4161-8110-2210A9673BA4}" srcOrd="1" destOrd="0" presId="urn:microsoft.com/office/officeart/2018/5/layout/IconCircleLabelList"/>
    <dgm:cxn modelId="{980440AD-979A-4011-AF2E-8121488F683F}" type="presParOf" srcId="{6D809ACF-2972-4E17-B4A7-C84A1A2F71DF}" destId="{D047F433-D76A-4496-A207-7988D3936E23}" srcOrd="2" destOrd="0" presId="urn:microsoft.com/office/officeart/2018/5/layout/IconCircleLabelList"/>
    <dgm:cxn modelId="{D61AD325-2756-41DF-BD34-525E12AC596F}" type="presParOf" srcId="{6D809ACF-2972-4E17-B4A7-C84A1A2F71DF}" destId="{EE73E5DE-47E6-4916-AEB2-1B744F7D6F9B}" srcOrd="3" destOrd="0" presId="urn:microsoft.com/office/officeart/2018/5/layout/IconCircleLabelList"/>
    <dgm:cxn modelId="{5FC0A7F2-9912-4E29-B9BF-0298BAF53176}" type="presParOf" srcId="{634C4B1D-491E-4C87-A817-63FC47FEC353}" destId="{42BBFA24-5BEE-4EE3-8719-B544CBCC65BD}" srcOrd="1" destOrd="0" presId="urn:microsoft.com/office/officeart/2018/5/layout/IconCircleLabelList"/>
    <dgm:cxn modelId="{05B85DBD-EAB4-4D64-B825-93505DD70A4A}" type="presParOf" srcId="{634C4B1D-491E-4C87-A817-63FC47FEC353}" destId="{D0A3C0DA-6017-4071-9AE6-5AB62BBA6565}" srcOrd="2" destOrd="0" presId="urn:microsoft.com/office/officeart/2018/5/layout/IconCircleLabelList"/>
    <dgm:cxn modelId="{B30BD885-1CAF-4D53-B33B-E3F1F3186835}" type="presParOf" srcId="{D0A3C0DA-6017-4071-9AE6-5AB62BBA6565}" destId="{808C0659-5282-4B25-9B52-37B195076F40}" srcOrd="0" destOrd="0" presId="urn:microsoft.com/office/officeart/2018/5/layout/IconCircleLabelList"/>
    <dgm:cxn modelId="{4B160902-A1D0-4643-B3D3-9B1676B202C4}" type="presParOf" srcId="{D0A3C0DA-6017-4071-9AE6-5AB62BBA6565}" destId="{24736892-B271-4BE8-9A18-813198DE6B9E}" srcOrd="1" destOrd="0" presId="urn:microsoft.com/office/officeart/2018/5/layout/IconCircleLabelList"/>
    <dgm:cxn modelId="{0F3BB547-C123-4DAA-9193-28BD457BBC1A}" type="presParOf" srcId="{D0A3C0DA-6017-4071-9AE6-5AB62BBA6565}" destId="{3F9AD45F-B2A8-40D4-9905-4CFCF8A7C159}" srcOrd="2" destOrd="0" presId="urn:microsoft.com/office/officeart/2018/5/layout/IconCircleLabelList"/>
    <dgm:cxn modelId="{3C36175F-F38D-4CF8-B127-4CB2A1DAB6D7}" type="presParOf" srcId="{D0A3C0DA-6017-4071-9AE6-5AB62BBA6565}" destId="{3ABD2DA6-C518-4D41-97BD-D9F56C3E89FE}" srcOrd="3" destOrd="0" presId="urn:microsoft.com/office/officeart/2018/5/layout/IconCircleLabelList"/>
    <dgm:cxn modelId="{05812C2C-11F7-4D80-904A-16FDF4B1C561}" type="presParOf" srcId="{634C4B1D-491E-4C87-A817-63FC47FEC353}" destId="{D35CA929-7FF6-45E9-9992-FC7BEAFC8546}" srcOrd="3" destOrd="0" presId="urn:microsoft.com/office/officeart/2018/5/layout/IconCircleLabelList"/>
    <dgm:cxn modelId="{3F4E1879-710A-4265-A337-44FCB936FE81}" type="presParOf" srcId="{634C4B1D-491E-4C87-A817-63FC47FEC353}" destId="{96505D52-4BFE-477B-8CBF-551D9B84E81E}" srcOrd="4" destOrd="0" presId="urn:microsoft.com/office/officeart/2018/5/layout/IconCircleLabelList"/>
    <dgm:cxn modelId="{071CF122-F2B2-4529-9533-DB60BAEFDD70}" type="presParOf" srcId="{96505D52-4BFE-477B-8CBF-551D9B84E81E}" destId="{6F71F635-965F-4886-B323-CDC2DC02FD6D}" srcOrd="0" destOrd="0" presId="urn:microsoft.com/office/officeart/2018/5/layout/IconCircleLabelList"/>
    <dgm:cxn modelId="{2DAB9AAA-FBD8-4F4C-8561-E52A5476FB05}" type="presParOf" srcId="{96505D52-4BFE-477B-8CBF-551D9B84E81E}" destId="{C63F3980-8986-42E9-814C-6C953516169B}" srcOrd="1" destOrd="0" presId="urn:microsoft.com/office/officeart/2018/5/layout/IconCircleLabelList"/>
    <dgm:cxn modelId="{70BA01B2-FF99-485F-AF66-25F217046011}" type="presParOf" srcId="{96505D52-4BFE-477B-8CBF-551D9B84E81E}" destId="{CDA5165E-C5B2-490B-A77F-37183D8E834A}" srcOrd="2" destOrd="0" presId="urn:microsoft.com/office/officeart/2018/5/layout/IconCircleLabelList"/>
    <dgm:cxn modelId="{315C61E5-2884-48E2-8ABC-3F3BD39F0E4C}" type="presParOf" srcId="{96505D52-4BFE-477B-8CBF-551D9B84E81E}" destId="{238804A1-5942-4CCB-BABF-EF388ACADA6B}"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9A560D-6E01-45C3-A823-5DB458C528D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D8D5459-46F0-48D8-AEA0-1C5E7BB54CAA}">
      <dgm:prSet custT="1"/>
      <dgm:spPr/>
      <dgm:t>
        <a:bodyPr/>
        <a:lstStyle/>
        <a:p>
          <a:r>
            <a:rPr lang="en-US" sz="1800" dirty="0">
              <a:latin typeface="Garamond" panose="02020404030301010803" pitchFamily="18" charset="0"/>
            </a:rPr>
            <a:t>Although the chat volume contributes to </a:t>
          </a:r>
          <a:r>
            <a:rPr lang="en-US" sz="1800" dirty="0" smtClean="0">
              <a:latin typeface="Garamond" panose="02020404030301010803" pitchFamily="18" charset="0"/>
            </a:rPr>
            <a:t>79% </a:t>
          </a:r>
          <a:r>
            <a:rPr lang="en-US" sz="1800" dirty="0">
              <a:latin typeface="Garamond" panose="02020404030301010803" pitchFamily="18" charset="0"/>
            </a:rPr>
            <a:t>of volume share but it contributes only </a:t>
          </a:r>
          <a:r>
            <a:rPr lang="en-US" sz="1800" dirty="0" smtClean="0">
              <a:latin typeface="Garamond" panose="02020404030301010803" pitchFamily="18" charset="0"/>
            </a:rPr>
            <a:t>21% </a:t>
          </a:r>
          <a:r>
            <a:rPr lang="en-US" sz="1800" dirty="0">
              <a:latin typeface="Garamond" panose="02020404030301010803" pitchFamily="18" charset="0"/>
            </a:rPr>
            <a:t>to revenue share </a:t>
          </a:r>
        </a:p>
      </dgm:t>
    </dgm:pt>
    <dgm:pt modelId="{7768B559-CCC8-4FA1-A8DB-A1258E30C9D2}" type="parTrans" cxnId="{9869508A-66C1-46A9-A80A-55F8D538B985}">
      <dgm:prSet/>
      <dgm:spPr/>
      <dgm:t>
        <a:bodyPr/>
        <a:lstStyle/>
        <a:p>
          <a:endParaRPr lang="en-US"/>
        </a:p>
      </dgm:t>
    </dgm:pt>
    <dgm:pt modelId="{9EBB6587-56C6-4895-AE52-D4BF8A3A169E}" type="sibTrans" cxnId="{9869508A-66C1-46A9-A80A-55F8D538B985}">
      <dgm:prSet/>
      <dgm:spPr/>
      <dgm:t>
        <a:bodyPr/>
        <a:lstStyle/>
        <a:p>
          <a:endParaRPr lang="en-US"/>
        </a:p>
      </dgm:t>
    </dgm:pt>
    <dgm:pt modelId="{93F9DEAA-9B41-4FD1-8E79-1E119F073999}">
      <dgm:prSet custT="1"/>
      <dgm:spPr/>
      <dgm:t>
        <a:bodyPr/>
        <a:lstStyle/>
        <a:p>
          <a:r>
            <a:rPr lang="en-US" sz="1800" dirty="0" smtClean="0">
              <a:latin typeface="Garamond" panose="02020404030301010803" pitchFamily="18" charset="0"/>
            </a:rPr>
            <a:t>Call volumes is 30% only but contributes 70% to revenue share</a:t>
          </a:r>
          <a:endParaRPr lang="en-US" sz="1800" dirty="0">
            <a:latin typeface="Garamond" panose="02020404030301010803" pitchFamily="18" charset="0"/>
          </a:endParaRPr>
        </a:p>
      </dgm:t>
    </dgm:pt>
    <dgm:pt modelId="{F106B849-DEE6-4368-8CA3-5FC65579B906}" type="parTrans" cxnId="{9C5C869D-29D0-41C9-B677-B39D3027369C}">
      <dgm:prSet/>
      <dgm:spPr/>
      <dgm:t>
        <a:bodyPr/>
        <a:lstStyle/>
        <a:p>
          <a:endParaRPr lang="en-US"/>
        </a:p>
      </dgm:t>
    </dgm:pt>
    <dgm:pt modelId="{1B5C3BD8-9766-47E7-9D24-B6721144A0DB}" type="sibTrans" cxnId="{9C5C869D-29D0-41C9-B677-B39D3027369C}">
      <dgm:prSet/>
      <dgm:spPr/>
      <dgm:t>
        <a:bodyPr/>
        <a:lstStyle/>
        <a:p>
          <a:endParaRPr lang="en-US"/>
        </a:p>
      </dgm:t>
    </dgm:pt>
    <dgm:pt modelId="{B13F0C06-8917-4E0B-BD97-8CDBBE369A64}" type="pres">
      <dgm:prSet presAssocID="{9E9A560D-6E01-45C3-A823-5DB458C528D3}" presName="hierChild1" presStyleCnt="0">
        <dgm:presLayoutVars>
          <dgm:chPref val="1"/>
          <dgm:dir/>
          <dgm:animOne val="branch"/>
          <dgm:animLvl val="lvl"/>
          <dgm:resizeHandles/>
        </dgm:presLayoutVars>
      </dgm:prSet>
      <dgm:spPr/>
      <dgm:t>
        <a:bodyPr/>
        <a:lstStyle/>
        <a:p>
          <a:endParaRPr lang="en-US"/>
        </a:p>
      </dgm:t>
    </dgm:pt>
    <dgm:pt modelId="{9B8269DC-5957-4E8D-A72B-066600A4A854}" type="pres">
      <dgm:prSet presAssocID="{8D8D5459-46F0-48D8-AEA0-1C5E7BB54CAA}" presName="hierRoot1" presStyleCnt="0"/>
      <dgm:spPr/>
    </dgm:pt>
    <dgm:pt modelId="{219DAAF5-A12A-4327-B2F3-3B7C22952AA4}" type="pres">
      <dgm:prSet presAssocID="{8D8D5459-46F0-48D8-AEA0-1C5E7BB54CAA}" presName="composite" presStyleCnt="0"/>
      <dgm:spPr/>
    </dgm:pt>
    <dgm:pt modelId="{F9B15E93-864D-4FCD-BD44-0AA39386F975}" type="pres">
      <dgm:prSet presAssocID="{8D8D5459-46F0-48D8-AEA0-1C5E7BB54CAA}" presName="background" presStyleLbl="node0" presStyleIdx="0" presStyleCnt="2"/>
      <dgm:spPr/>
    </dgm:pt>
    <dgm:pt modelId="{87295A7D-CF71-4934-B7ED-A4C6C5E0DE9A}" type="pres">
      <dgm:prSet presAssocID="{8D8D5459-46F0-48D8-AEA0-1C5E7BB54CAA}" presName="text" presStyleLbl="fgAcc0" presStyleIdx="0" presStyleCnt="2" custScaleX="138411" custScaleY="151934" custLinFactX="21529" custLinFactNeighborX="100000" custLinFactNeighborY="-91080">
        <dgm:presLayoutVars>
          <dgm:chPref val="3"/>
        </dgm:presLayoutVars>
      </dgm:prSet>
      <dgm:spPr/>
      <dgm:t>
        <a:bodyPr/>
        <a:lstStyle/>
        <a:p>
          <a:endParaRPr lang="en-US"/>
        </a:p>
      </dgm:t>
    </dgm:pt>
    <dgm:pt modelId="{F3E52449-C6A9-4C3B-BE12-BE7FE4381577}" type="pres">
      <dgm:prSet presAssocID="{8D8D5459-46F0-48D8-AEA0-1C5E7BB54CAA}" presName="hierChild2" presStyleCnt="0"/>
      <dgm:spPr/>
    </dgm:pt>
    <dgm:pt modelId="{D8486903-10A3-420F-84DB-CF19277D95FB}" type="pres">
      <dgm:prSet presAssocID="{93F9DEAA-9B41-4FD1-8E79-1E119F073999}" presName="hierRoot1" presStyleCnt="0"/>
      <dgm:spPr/>
    </dgm:pt>
    <dgm:pt modelId="{B8D40576-E3AA-4B89-837E-DE43618277C7}" type="pres">
      <dgm:prSet presAssocID="{93F9DEAA-9B41-4FD1-8E79-1E119F073999}" presName="composite" presStyleCnt="0"/>
      <dgm:spPr/>
    </dgm:pt>
    <dgm:pt modelId="{8E73318E-3F03-4222-8C4F-EF5DC6358B60}" type="pres">
      <dgm:prSet presAssocID="{93F9DEAA-9B41-4FD1-8E79-1E119F073999}" presName="background" presStyleLbl="node0" presStyleIdx="1" presStyleCnt="2"/>
      <dgm:spPr/>
    </dgm:pt>
    <dgm:pt modelId="{19172EDD-1034-4545-ACB9-932F01963FCD}" type="pres">
      <dgm:prSet presAssocID="{93F9DEAA-9B41-4FD1-8E79-1E119F073999}" presName="text" presStyleLbl="fgAcc0" presStyleIdx="1" presStyleCnt="2" custScaleX="122543" custScaleY="155500" custLinFactY="27203" custLinFactNeighborX="-30229" custLinFactNeighborY="100000">
        <dgm:presLayoutVars>
          <dgm:chPref val="3"/>
        </dgm:presLayoutVars>
      </dgm:prSet>
      <dgm:spPr/>
      <dgm:t>
        <a:bodyPr/>
        <a:lstStyle/>
        <a:p>
          <a:endParaRPr lang="en-US"/>
        </a:p>
      </dgm:t>
    </dgm:pt>
    <dgm:pt modelId="{65846BD2-2F45-4FC3-BCC3-08937C1A1601}" type="pres">
      <dgm:prSet presAssocID="{93F9DEAA-9B41-4FD1-8E79-1E119F073999}" presName="hierChild2" presStyleCnt="0"/>
      <dgm:spPr/>
    </dgm:pt>
  </dgm:ptLst>
  <dgm:cxnLst>
    <dgm:cxn modelId="{D31D7084-2FC8-4CD4-9E4A-CD2B01EE0876}" type="presOf" srcId="{9E9A560D-6E01-45C3-A823-5DB458C528D3}" destId="{B13F0C06-8917-4E0B-BD97-8CDBBE369A64}" srcOrd="0" destOrd="0" presId="urn:microsoft.com/office/officeart/2005/8/layout/hierarchy1"/>
    <dgm:cxn modelId="{E06D7499-C427-4B19-AD3A-7D9B43D378CE}" type="presOf" srcId="{93F9DEAA-9B41-4FD1-8E79-1E119F073999}" destId="{19172EDD-1034-4545-ACB9-932F01963FCD}" srcOrd="0" destOrd="0" presId="urn:microsoft.com/office/officeart/2005/8/layout/hierarchy1"/>
    <dgm:cxn modelId="{D19714C7-187D-4B55-A486-76A44DA39A43}" type="presOf" srcId="{8D8D5459-46F0-48D8-AEA0-1C5E7BB54CAA}" destId="{87295A7D-CF71-4934-B7ED-A4C6C5E0DE9A}" srcOrd="0" destOrd="0" presId="urn:microsoft.com/office/officeart/2005/8/layout/hierarchy1"/>
    <dgm:cxn modelId="{9C5C869D-29D0-41C9-B677-B39D3027369C}" srcId="{9E9A560D-6E01-45C3-A823-5DB458C528D3}" destId="{93F9DEAA-9B41-4FD1-8E79-1E119F073999}" srcOrd="1" destOrd="0" parTransId="{F106B849-DEE6-4368-8CA3-5FC65579B906}" sibTransId="{1B5C3BD8-9766-47E7-9D24-B6721144A0DB}"/>
    <dgm:cxn modelId="{9869508A-66C1-46A9-A80A-55F8D538B985}" srcId="{9E9A560D-6E01-45C3-A823-5DB458C528D3}" destId="{8D8D5459-46F0-48D8-AEA0-1C5E7BB54CAA}" srcOrd="0" destOrd="0" parTransId="{7768B559-CCC8-4FA1-A8DB-A1258E30C9D2}" sibTransId="{9EBB6587-56C6-4895-AE52-D4BF8A3A169E}"/>
    <dgm:cxn modelId="{DA5D7137-8188-4A8B-8DB0-E750E429901F}" type="presParOf" srcId="{B13F0C06-8917-4E0B-BD97-8CDBBE369A64}" destId="{9B8269DC-5957-4E8D-A72B-066600A4A854}" srcOrd="0" destOrd="0" presId="urn:microsoft.com/office/officeart/2005/8/layout/hierarchy1"/>
    <dgm:cxn modelId="{9C48F64E-BBD6-4D0B-AC90-5D3753E18F3F}" type="presParOf" srcId="{9B8269DC-5957-4E8D-A72B-066600A4A854}" destId="{219DAAF5-A12A-4327-B2F3-3B7C22952AA4}" srcOrd="0" destOrd="0" presId="urn:microsoft.com/office/officeart/2005/8/layout/hierarchy1"/>
    <dgm:cxn modelId="{EBDB3F59-A3AC-47D4-AF7C-A9776D6A8A92}" type="presParOf" srcId="{219DAAF5-A12A-4327-B2F3-3B7C22952AA4}" destId="{F9B15E93-864D-4FCD-BD44-0AA39386F975}" srcOrd="0" destOrd="0" presId="urn:microsoft.com/office/officeart/2005/8/layout/hierarchy1"/>
    <dgm:cxn modelId="{2034EE42-463C-48C1-83DF-95EE6BB06E99}" type="presParOf" srcId="{219DAAF5-A12A-4327-B2F3-3B7C22952AA4}" destId="{87295A7D-CF71-4934-B7ED-A4C6C5E0DE9A}" srcOrd="1" destOrd="0" presId="urn:microsoft.com/office/officeart/2005/8/layout/hierarchy1"/>
    <dgm:cxn modelId="{018D4F6B-3D2C-4775-A47C-8FB0560B70BF}" type="presParOf" srcId="{9B8269DC-5957-4E8D-A72B-066600A4A854}" destId="{F3E52449-C6A9-4C3B-BE12-BE7FE4381577}" srcOrd="1" destOrd="0" presId="urn:microsoft.com/office/officeart/2005/8/layout/hierarchy1"/>
    <dgm:cxn modelId="{B79EA96F-E87E-4616-A87A-C8E2CD1AA244}" type="presParOf" srcId="{B13F0C06-8917-4E0B-BD97-8CDBBE369A64}" destId="{D8486903-10A3-420F-84DB-CF19277D95FB}" srcOrd="1" destOrd="0" presId="urn:microsoft.com/office/officeart/2005/8/layout/hierarchy1"/>
    <dgm:cxn modelId="{F56E06C4-0B42-42F8-A1D9-07B2240F44D9}" type="presParOf" srcId="{D8486903-10A3-420F-84DB-CF19277D95FB}" destId="{B8D40576-E3AA-4B89-837E-DE43618277C7}" srcOrd="0" destOrd="0" presId="urn:microsoft.com/office/officeart/2005/8/layout/hierarchy1"/>
    <dgm:cxn modelId="{CCA854FC-EF31-45F0-B9FF-0DB5162FFD94}" type="presParOf" srcId="{B8D40576-E3AA-4B89-837E-DE43618277C7}" destId="{8E73318E-3F03-4222-8C4F-EF5DC6358B60}" srcOrd="0" destOrd="0" presId="urn:microsoft.com/office/officeart/2005/8/layout/hierarchy1"/>
    <dgm:cxn modelId="{B566B61A-E67C-44C5-B651-881E1D64A32B}" type="presParOf" srcId="{B8D40576-E3AA-4B89-837E-DE43618277C7}" destId="{19172EDD-1034-4545-ACB9-932F01963FCD}" srcOrd="1" destOrd="0" presId="urn:microsoft.com/office/officeart/2005/8/layout/hierarchy1"/>
    <dgm:cxn modelId="{2C342520-CAA7-4A22-9188-7229CFEF1C7B}" type="presParOf" srcId="{D8486903-10A3-420F-84DB-CF19277D95FB}" destId="{65846BD2-2F45-4FC3-BCC3-08937C1A160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8795CD-B0C5-4D25-BAFC-606BAD911679}"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BE978B84-6B06-4900-91F8-B14B98817970}">
      <dgm:prSet/>
      <dgm:spPr/>
      <dgm:t>
        <a:bodyPr/>
        <a:lstStyle/>
        <a:p>
          <a:r>
            <a:rPr lang="en-US" dirty="0">
              <a:solidFill>
                <a:schemeClr val="tx1"/>
              </a:solidFill>
            </a:rPr>
            <a:t>Over 28,000 total connections, including </a:t>
          </a:r>
          <a:r>
            <a:rPr lang="en-US" dirty="0" smtClean="0">
              <a:solidFill>
                <a:schemeClr val="tx1"/>
              </a:solidFill>
            </a:rPr>
            <a:t>8,508 </a:t>
          </a:r>
          <a:r>
            <a:rPr lang="en-US" dirty="0">
              <a:solidFill>
                <a:schemeClr val="tx1"/>
              </a:solidFill>
            </a:rPr>
            <a:t>calls and 19,514 chats, indicating chat is the most preferred communication mode.</a:t>
          </a:r>
        </a:p>
      </dgm:t>
    </dgm:pt>
    <dgm:pt modelId="{C04ED908-D6A3-4069-8B8A-44C2F260D239}" type="parTrans" cxnId="{D20E53A3-8DD6-43DF-A5CF-8F48C11DE62E}">
      <dgm:prSet/>
      <dgm:spPr/>
      <dgm:t>
        <a:bodyPr/>
        <a:lstStyle/>
        <a:p>
          <a:endParaRPr lang="en-US"/>
        </a:p>
      </dgm:t>
    </dgm:pt>
    <dgm:pt modelId="{F3682D43-8E3E-4D55-9BAA-F919C7BD34EE}" type="sibTrans" cxnId="{D20E53A3-8DD6-43DF-A5CF-8F48C11DE62E}">
      <dgm:prSet/>
      <dgm:spPr/>
      <dgm:t>
        <a:bodyPr/>
        <a:lstStyle/>
        <a:p>
          <a:endParaRPr lang="en-US"/>
        </a:p>
      </dgm:t>
    </dgm:pt>
    <dgm:pt modelId="{54E1367C-8151-409A-8BAF-30AFD5F20B87}">
      <dgm:prSet/>
      <dgm:spPr/>
      <dgm:t>
        <a:bodyPr/>
        <a:lstStyle/>
        <a:p>
          <a:r>
            <a:rPr lang="en-US" dirty="0">
              <a:solidFill>
                <a:schemeClr val="bg1"/>
              </a:solidFill>
            </a:rPr>
            <a:t>Average call duration is ~119 minutes, with chat sessions averaging ~349 seconds, pointing to more detailed discussions via calls and quicker resolution via chat.</a:t>
          </a:r>
        </a:p>
      </dgm:t>
    </dgm:pt>
    <dgm:pt modelId="{BC214976-59C9-43C5-9A3E-CD7EBF397484}" type="parTrans" cxnId="{50A6FB69-3108-494E-8BA8-D84017FBD3AC}">
      <dgm:prSet/>
      <dgm:spPr/>
      <dgm:t>
        <a:bodyPr/>
        <a:lstStyle/>
        <a:p>
          <a:endParaRPr lang="en-US"/>
        </a:p>
      </dgm:t>
    </dgm:pt>
    <dgm:pt modelId="{7553D518-98BA-48D7-B905-32E0E5E12BC4}" type="sibTrans" cxnId="{50A6FB69-3108-494E-8BA8-D84017FBD3AC}">
      <dgm:prSet/>
      <dgm:spPr/>
      <dgm:t>
        <a:bodyPr/>
        <a:lstStyle/>
        <a:p>
          <a:endParaRPr lang="en-US"/>
        </a:p>
      </dgm:t>
    </dgm:pt>
    <dgm:pt modelId="{88925D1C-A068-4E40-8D68-FE57E1C751F0}">
      <dgm:prSet/>
      <dgm:spPr/>
      <dgm:t>
        <a:bodyPr/>
        <a:lstStyle/>
        <a:p>
          <a:r>
            <a:rPr lang="en-US" dirty="0">
              <a:solidFill>
                <a:schemeClr val="tx1"/>
              </a:solidFill>
            </a:rPr>
            <a:t>Earnings are higher for calls as compared to chats, vice versa to volume distribution</a:t>
          </a:r>
        </a:p>
      </dgm:t>
    </dgm:pt>
    <dgm:pt modelId="{852D7DCF-C4D8-45CE-848C-0D56B1925A52}" type="parTrans" cxnId="{4AD900FD-6000-42B1-BC40-1F2D457D5948}">
      <dgm:prSet/>
      <dgm:spPr/>
      <dgm:t>
        <a:bodyPr/>
        <a:lstStyle/>
        <a:p>
          <a:endParaRPr lang="en-US"/>
        </a:p>
      </dgm:t>
    </dgm:pt>
    <dgm:pt modelId="{BDD1FFA1-4262-41A6-8E71-6CF90415B922}" type="sibTrans" cxnId="{4AD900FD-6000-42B1-BC40-1F2D457D5948}">
      <dgm:prSet/>
      <dgm:spPr/>
      <dgm:t>
        <a:bodyPr/>
        <a:lstStyle/>
        <a:p>
          <a:endParaRPr lang="en-US"/>
        </a:p>
      </dgm:t>
    </dgm:pt>
    <dgm:pt modelId="{1E683103-C188-4F3A-8C29-9A487F9C6AF7}">
      <dgm:prSet/>
      <dgm:spPr/>
      <dgm:t>
        <a:bodyPr/>
        <a:lstStyle/>
        <a:p>
          <a:r>
            <a:rPr lang="en-US" dirty="0">
              <a:solidFill>
                <a:schemeClr val="tx1"/>
              </a:solidFill>
            </a:rPr>
            <a:t> </a:t>
          </a:r>
          <a:r>
            <a:rPr lang="en-IN" dirty="0"/>
            <a:t>Majority of users rated between 3–5 and Guru rating distribution also peaks around 3–5</a:t>
          </a:r>
          <a:r>
            <a:rPr lang="en-US" dirty="0"/>
            <a:t>-</a:t>
          </a:r>
        </a:p>
      </dgm:t>
    </dgm:pt>
    <dgm:pt modelId="{52587F75-C4D5-402B-8BAE-A2C8D6BF7EBD}" type="parTrans" cxnId="{27D3E448-3065-44BA-99A9-9AF890DF1DFE}">
      <dgm:prSet/>
      <dgm:spPr/>
      <dgm:t>
        <a:bodyPr/>
        <a:lstStyle/>
        <a:p>
          <a:endParaRPr lang="en-US"/>
        </a:p>
      </dgm:t>
    </dgm:pt>
    <dgm:pt modelId="{56BCC7C7-1242-4801-B2CD-DEF8A7F1AC04}" type="sibTrans" cxnId="{27D3E448-3065-44BA-99A9-9AF890DF1DFE}">
      <dgm:prSet/>
      <dgm:spPr/>
      <dgm:t>
        <a:bodyPr/>
        <a:lstStyle/>
        <a:p>
          <a:endParaRPr lang="en-US"/>
        </a:p>
      </dgm:t>
    </dgm:pt>
    <dgm:pt modelId="{60EDFB3E-CD0B-45F6-AF55-2F4828BA0FCA}">
      <dgm:prSet/>
      <dgm:spPr/>
      <dgm:t>
        <a:bodyPr/>
        <a:lstStyle/>
        <a:p>
          <a:r>
            <a:rPr lang="en-US" dirty="0">
              <a:solidFill>
                <a:schemeClr val="tx1"/>
              </a:solidFill>
            </a:rPr>
            <a:t>AI chatbots</a:t>
          </a:r>
        </a:p>
        <a:p>
          <a:r>
            <a:rPr lang="en-US" dirty="0">
              <a:solidFill>
                <a:schemeClr val="tx1"/>
              </a:solidFill>
            </a:rPr>
            <a:t>Automated response templates</a:t>
          </a:r>
        </a:p>
      </dgm:t>
    </dgm:pt>
    <dgm:pt modelId="{457932C1-0C4A-4FCE-B54E-2422DC429514}" type="parTrans" cxnId="{F2AABA94-5B85-4504-8EA9-9FDE25E9EFE8}">
      <dgm:prSet/>
      <dgm:spPr/>
      <dgm:t>
        <a:bodyPr/>
        <a:lstStyle/>
        <a:p>
          <a:endParaRPr lang="en-US"/>
        </a:p>
      </dgm:t>
    </dgm:pt>
    <dgm:pt modelId="{BD3FFCE3-1313-4A47-BFAC-01FD1982307F}" type="sibTrans" cxnId="{F2AABA94-5B85-4504-8EA9-9FDE25E9EFE8}">
      <dgm:prSet/>
      <dgm:spPr/>
      <dgm:t>
        <a:bodyPr/>
        <a:lstStyle/>
        <a:p>
          <a:endParaRPr lang="en-US"/>
        </a:p>
      </dgm:t>
    </dgm:pt>
    <dgm:pt modelId="{EDFBF1D9-9E4F-4548-8949-80A1FBD4DBFF}">
      <dgm:prSet/>
      <dgm:spPr>
        <a:solidFill>
          <a:schemeClr val="accent2">
            <a:hueOff val="5523098"/>
            <a:satOff val="-15851"/>
            <a:lumOff val="-25379"/>
            <a:alpha val="86000"/>
          </a:schemeClr>
        </a:solidFill>
      </dgm:spPr>
      <dgm:t>
        <a:bodyPr/>
        <a:lstStyle/>
        <a:p>
          <a:r>
            <a:rPr lang="en-US" dirty="0">
              <a:solidFill>
                <a:schemeClr val="bg1"/>
              </a:solidFill>
            </a:rPr>
            <a:t>Intelligent routing can drastically reduce manual workload and improve consistency.</a:t>
          </a:r>
        </a:p>
      </dgm:t>
    </dgm:pt>
    <dgm:pt modelId="{B22B1A87-41A1-4A39-929A-0FBD99417F04}" type="parTrans" cxnId="{A8DD5649-AF5E-4AEB-AFEC-9C0097ECD314}">
      <dgm:prSet/>
      <dgm:spPr/>
      <dgm:t>
        <a:bodyPr/>
        <a:lstStyle/>
        <a:p>
          <a:endParaRPr lang="en-US"/>
        </a:p>
      </dgm:t>
    </dgm:pt>
    <dgm:pt modelId="{13D048E2-3F64-4754-ACB3-238E4FAE80E4}" type="sibTrans" cxnId="{A8DD5649-AF5E-4AEB-AFEC-9C0097ECD314}">
      <dgm:prSet/>
      <dgm:spPr/>
      <dgm:t>
        <a:bodyPr/>
        <a:lstStyle/>
        <a:p>
          <a:endParaRPr lang="en-US"/>
        </a:p>
      </dgm:t>
    </dgm:pt>
    <dgm:pt modelId="{5D123F40-A05F-4CEA-939E-C439F2F2E931}">
      <dgm:prSet/>
      <dgm:spPr>
        <a:solidFill>
          <a:schemeClr val="accent2">
            <a:hueOff val="5523098"/>
            <a:satOff val="-15851"/>
            <a:lumOff val="-25379"/>
            <a:alpha val="51000"/>
          </a:schemeClr>
        </a:solidFill>
      </dgm:spPr>
      <dgm:t>
        <a:bodyPr/>
        <a:lstStyle/>
        <a:p>
          <a:r>
            <a:rPr lang="en-US" dirty="0">
              <a:solidFill>
                <a:schemeClr val="tx1"/>
              </a:solidFill>
            </a:rPr>
            <a:t>Investment must be distributed considering the factors like training programs, revenue contribution, automations, performance based incentives, etc.</a:t>
          </a:r>
        </a:p>
      </dgm:t>
    </dgm:pt>
    <dgm:pt modelId="{A2AA9A6D-68C5-417E-AA3B-38EA7CF4D2A7}" type="parTrans" cxnId="{1B53F190-F8E6-4A64-BACB-EAA03A071A24}">
      <dgm:prSet/>
      <dgm:spPr/>
      <dgm:t>
        <a:bodyPr/>
        <a:lstStyle/>
        <a:p>
          <a:endParaRPr lang="en-US"/>
        </a:p>
      </dgm:t>
    </dgm:pt>
    <dgm:pt modelId="{F05A5463-0ABD-4935-B56B-F4321BE7C757}" type="sibTrans" cxnId="{1B53F190-F8E6-4A64-BACB-EAA03A071A24}">
      <dgm:prSet/>
      <dgm:spPr/>
      <dgm:t>
        <a:bodyPr/>
        <a:lstStyle/>
        <a:p>
          <a:endParaRPr lang="en-US"/>
        </a:p>
      </dgm:t>
    </dgm:pt>
    <dgm:pt modelId="{091A2B18-B1B0-4880-9007-52320D69A7D3}">
      <dgm:prSet/>
      <dgm:spPr>
        <a:gradFill rotWithShape="0">
          <a:gsLst>
            <a:gs pos="0">
              <a:schemeClr val="accent1">
                <a:lumMod val="5000"/>
                <a:lumOff val="95000"/>
              </a:schemeClr>
            </a:gs>
            <a:gs pos="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IN" dirty="0">
              <a:solidFill>
                <a:schemeClr val="tx1"/>
              </a:solidFill>
            </a:rPr>
            <a:t>72% of usage is via dashboard, 28% via app, and 0% via </a:t>
          </a:r>
          <a:r>
            <a:rPr lang="en-IN" dirty="0" err="1">
              <a:solidFill>
                <a:schemeClr val="tx1"/>
              </a:solidFill>
            </a:rPr>
            <a:t>gurucool</a:t>
          </a:r>
          <a:r>
            <a:rPr lang="en-IN" dirty="0">
              <a:solidFill>
                <a:schemeClr val="tx1"/>
              </a:solidFill>
            </a:rPr>
            <a:t>.</a:t>
          </a:r>
          <a:endParaRPr lang="en-US" dirty="0">
            <a:solidFill>
              <a:schemeClr val="tx1"/>
            </a:solidFill>
          </a:endParaRPr>
        </a:p>
      </dgm:t>
    </dgm:pt>
    <dgm:pt modelId="{69027209-7CC8-4DF9-A64A-6C88A5857B12}" type="parTrans" cxnId="{5FF8142B-4CB6-4B4D-81C7-B8E7EEAF5622}">
      <dgm:prSet/>
      <dgm:spPr/>
      <dgm:t>
        <a:bodyPr/>
        <a:lstStyle/>
        <a:p>
          <a:endParaRPr lang="en-IN"/>
        </a:p>
      </dgm:t>
    </dgm:pt>
    <dgm:pt modelId="{F86DBCD7-EE61-4790-BF44-796E2781AD46}" type="sibTrans" cxnId="{5FF8142B-4CB6-4B4D-81C7-B8E7EEAF5622}">
      <dgm:prSet/>
      <dgm:spPr/>
      <dgm:t>
        <a:bodyPr/>
        <a:lstStyle/>
        <a:p>
          <a:endParaRPr lang="en-IN"/>
        </a:p>
      </dgm:t>
    </dgm:pt>
    <dgm:pt modelId="{D029B3BC-1E03-47E5-B3F1-05F126D360BD}">
      <dgm:prSet/>
      <dgm:spPr/>
      <dgm:t>
        <a:bodyPr/>
        <a:lstStyle/>
        <a:p>
          <a:pPr>
            <a:buNone/>
          </a:pPr>
          <a:r>
            <a:rPr lang="en-IN" b="1" dirty="0"/>
            <a:t>majority of users rated between 3–5</a:t>
          </a:r>
          <a:r>
            <a:rPr lang="en-IN" dirty="0"/>
            <a:t> and </a:t>
          </a:r>
          <a:r>
            <a:rPr lang="en-IN" b="1" dirty="0"/>
            <a:t>Guru rating distribution</a:t>
          </a:r>
          <a:r>
            <a:rPr lang="en-IN" dirty="0"/>
            <a:t> also peaks around 3–5</a:t>
          </a:r>
        </a:p>
      </dgm:t>
    </dgm:pt>
    <dgm:pt modelId="{8CA455C6-C6EA-460B-88A7-6D81D54E0C67}" type="parTrans" cxnId="{5B0A464D-B749-45A7-8553-7A5FA8D2D351}">
      <dgm:prSet/>
      <dgm:spPr/>
      <dgm:t>
        <a:bodyPr/>
        <a:lstStyle/>
        <a:p>
          <a:endParaRPr lang="en-IN"/>
        </a:p>
      </dgm:t>
    </dgm:pt>
    <dgm:pt modelId="{AFEB8850-64BF-4B3B-BA20-8D3271F308C0}" type="sibTrans" cxnId="{5B0A464D-B749-45A7-8553-7A5FA8D2D351}">
      <dgm:prSet/>
      <dgm:spPr/>
      <dgm:t>
        <a:bodyPr/>
        <a:lstStyle/>
        <a:p>
          <a:endParaRPr lang="en-IN"/>
        </a:p>
      </dgm:t>
    </dgm:pt>
    <dgm:pt modelId="{F84789E5-5D8D-4630-8AA7-814698A786F8}" type="pres">
      <dgm:prSet presAssocID="{2B8795CD-B0C5-4D25-BAFC-606BAD911679}" presName="diagram" presStyleCnt="0">
        <dgm:presLayoutVars>
          <dgm:dir/>
          <dgm:resizeHandles val="exact"/>
        </dgm:presLayoutVars>
      </dgm:prSet>
      <dgm:spPr/>
      <dgm:t>
        <a:bodyPr/>
        <a:lstStyle/>
        <a:p>
          <a:endParaRPr lang="en-US"/>
        </a:p>
      </dgm:t>
    </dgm:pt>
    <dgm:pt modelId="{78DAAD88-C7D3-418A-A2B0-F95398434330}" type="pres">
      <dgm:prSet presAssocID="{BE978B84-6B06-4900-91F8-B14B98817970}" presName="node" presStyleLbl="node1" presStyleIdx="0" presStyleCnt="9">
        <dgm:presLayoutVars>
          <dgm:bulletEnabled val="1"/>
        </dgm:presLayoutVars>
      </dgm:prSet>
      <dgm:spPr/>
      <dgm:t>
        <a:bodyPr/>
        <a:lstStyle/>
        <a:p>
          <a:endParaRPr lang="en-US"/>
        </a:p>
      </dgm:t>
    </dgm:pt>
    <dgm:pt modelId="{3800C0DE-57A8-4C61-84F7-CDDC22C4E8D1}" type="pres">
      <dgm:prSet presAssocID="{F3682D43-8E3E-4D55-9BAA-F919C7BD34EE}" presName="sibTrans" presStyleCnt="0"/>
      <dgm:spPr/>
    </dgm:pt>
    <dgm:pt modelId="{D6ECEF7B-448D-40AE-BA4D-6591038EBFB3}" type="pres">
      <dgm:prSet presAssocID="{54E1367C-8151-409A-8BAF-30AFD5F20B87}" presName="node" presStyleLbl="node1" presStyleIdx="1" presStyleCnt="9">
        <dgm:presLayoutVars>
          <dgm:bulletEnabled val="1"/>
        </dgm:presLayoutVars>
      </dgm:prSet>
      <dgm:spPr/>
      <dgm:t>
        <a:bodyPr/>
        <a:lstStyle/>
        <a:p>
          <a:endParaRPr lang="en-US"/>
        </a:p>
      </dgm:t>
    </dgm:pt>
    <dgm:pt modelId="{95A4C0C3-DCEB-48AE-B43B-8348EDBFD27A}" type="pres">
      <dgm:prSet presAssocID="{7553D518-98BA-48D7-B905-32E0E5E12BC4}" presName="sibTrans" presStyleCnt="0"/>
      <dgm:spPr/>
    </dgm:pt>
    <dgm:pt modelId="{CA82AC1C-F443-4EA4-B63F-FB94D61B6EFF}" type="pres">
      <dgm:prSet presAssocID="{88925D1C-A068-4E40-8D68-FE57E1C751F0}" presName="node" presStyleLbl="node1" presStyleIdx="2" presStyleCnt="9">
        <dgm:presLayoutVars>
          <dgm:bulletEnabled val="1"/>
        </dgm:presLayoutVars>
      </dgm:prSet>
      <dgm:spPr/>
      <dgm:t>
        <a:bodyPr/>
        <a:lstStyle/>
        <a:p>
          <a:endParaRPr lang="en-US"/>
        </a:p>
      </dgm:t>
    </dgm:pt>
    <dgm:pt modelId="{5ABB7E11-6DE4-4DD7-AC07-F8220B748E26}" type="pres">
      <dgm:prSet presAssocID="{BDD1FFA1-4262-41A6-8E71-6CF90415B922}" presName="sibTrans" presStyleCnt="0"/>
      <dgm:spPr/>
    </dgm:pt>
    <dgm:pt modelId="{495D384D-BFE2-4F3E-B50C-D8A15270C16F}" type="pres">
      <dgm:prSet presAssocID="{1E683103-C188-4F3A-8C29-9A487F9C6AF7}" presName="node" presStyleLbl="node1" presStyleIdx="3" presStyleCnt="9">
        <dgm:presLayoutVars>
          <dgm:bulletEnabled val="1"/>
        </dgm:presLayoutVars>
      </dgm:prSet>
      <dgm:spPr/>
      <dgm:t>
        <a:bodyPr/>
        <a:lstStyle/>
        <a:p>
          <a:endParaRPr lang="en-US"/>
        </a:p>
      </dgm:t>
    </dgm:pt>
    <dgm:pt modelId="{57BDDBCA-E858-49AC-9860-636FBCDDD7CC}" type="pres">
      <dgm:prSet presAssocID="{56BCC7C7-1242-4801-B2CD-DEF8A7F1AC04}" presName="sibTrans" presStyleCnt="0"/>
      <dgm:spPr/>
    </dgm:pt>
    <dgm:pt modelId="{FC7D698B-E694-496B-8C8C-C53BCE06675A}" type="pres">
      <dgm:prSet presAssocID="{60EDFB3E-CD0B-45F6-AF55-2F4828BA0FCA}" presName="node" presStyleLbl="node1" presStyleIdx="4" presStyleCnt="9">
        <dgm:presLayoutVars>
          <dgm:bulletEnabled val="1"/>
        </dgm:presLayoutVars>
      </dgm:prSet>
      <dgm:spPr/>
      <dgm:t>
        <a:bodyPr/>
        <a:lstStyle/>
        <a:p>
          <a:endParaRPr lang="en-US"/>
        </a:p>
      </dgm:t>
    </dgm:pt>
    <dgm:pt modelId="{1FAF63D6-C9B3-4D4B-B5A2-DBC0933E5DC3}" type="pres">
      <dgm:prSet presAssocID="{BD3FFCE3-1313-4A47-BFAC-01FD1982307F}" presName="sibTrans" presStyleCnt="0"/>
      <dgm:spPr/>
    </dgm:pt>
    <dgm:pt modelId="{52429C5F-97C8-447D-BD41-4A1058F3FA66}" type="pres">
      <dgm:prSet presAssocID="{D029B3BC-1E03-47E5-B3F1-05F126D360BD}" presName="node" presStyleLbl="node1" presStyleIdx="5" presStyleCnt="9" custLinFactNeighborX="729" custLinFactNeighborY="1330">
        <dgm:presLayoutVars>
          <dgm:bulletEnabled val="1"/>
        </dgm:presLayoutVars>
      </dgm:prSet>
      <dgm:spPr/>
      <dgm:t>
        <a:bodyPr/>
        <a:lstStyle/>
        <a:p>
          <a:endParaRPr lang="en-US"/>
        </a:p>
      </dgm:t>
    </dgm:pt>
    <dgm:pt modelId="{BF2E9599-E25D-4AFC-8B42-DF227759145E}" type="pres">
      <dgm:prSet presAssocID="{AFEB8850-64BF-4B3B-BA20-8D3271F308C0}" presName="sibTrans" presStyleCnt="0"/>
      <dgm:spPr/>
    </dgm:pt>
    <dgm:pt modelId="{8BEBB996-BDC7-4000-B30B-EE28236DC6AA}" type="pres">
      <dgm:prSet presAssocID="{EDFBF1D9-9E4F-4548-8949-80A1FBD4DBFF}" presName="node" presStyleLbl="node1" presStyleIdx="6" presStyleCnt="9" custLinFactX="8873" custLinFactNeighborX="100000" custLinFactNeighborY="3644">
        <dgm:presLayoutVars>
          <dgm:bulletEnabled val="1"/>
        </dgm:presLayoutVars>
      </dgm:prSet>
      <dgm:spPr/>
      <dgm:t>
        <a:bodyPr/>
        <a:lstStyle/>
        <a:p>
          <a:endParaRPr lang="en-US"/>
        </a:p>
      </dgm:t>
    </dgm:pt>
    <dgm:pt modelId="{DD729752-4376-42E7-902C-F7B486EA6D23}" type="pres">
      <dgm:prSet presAssocID="{13D048E2-3F64-4754-ACB3-238E4FAE80E4}" presName="sibTrans" presStyleCnt="0"/>
      <dgm:spPr/>
    </dgm:pt>
    <dgm:pt modelId="{4F001182-813C-4E30-B916-12E5A30D4854}" type="pres">
      <dgm:prSet presAssocID="{5D123F40-A05F-4CEA-939E-C439F2F2E931}" presName="node" presStyleLbl="node1" presStyleIdx="7" presStyleCnt="9" custLinFactX="-8583" custLinFactNeighborX="-100000" custLinFactNeighborY="5834">
        <dgm:presLayoutVars>
          <dgm:bulletEnabled val="1"/>
        </dgm:presLayoutVars>
      </dgm:prSet>
      <dgm:spPr/>
      <dgm:t>
        <a:bodyPr/>
        <a:lstStyle/>
        <a:p>
          <a:endParaRPr lang="en-US"/>
        </a:p>
      </dgm:t>
    </dgm:pt>
    <dgm:pt modelId="{1766EF21-A553-40F1-A569-ED31CF9B0BC5}" type="pres">
      <dgm:prSet presAssocID="{F05A5463-0ABD-4935-B56B-F4321BE7C757}" presName="sibTrans" presStyleCnt="0"/>
      <dgm:spPr/>
    </dgm:pt>
    <dgm:pt modelId="{F1235957-7543-4193-A540-AEC45EFA2FC5}" type="pres">
      <dgm:prSet presAssocID="{091A2B18-B1B0-4880-9007-52320D69A7D3}" presName="node" presStyleLbl="node1" presStyleIdx="8" presStyleCnt="9" custLinFactNeighborX="-249" custLinFactNeighborY="-796">
        <dgm:presLayoutVars>
          <dgm:bulletEnabled val="1"/>
        </dgm:presLayoutVars>
      </dgm:prSet>
      <dgm:spPr/>
      <dgm:t>
        <a:bodyPr/>
        <a:lstStyle/>
        <a:p>
          <a:endParaRPr lang="en-US"/>
        </a:p>
      </dgm:t>
    </dgm:pt>
  </dgm:ptLst>
  <dgm:cxnLst>
    <dgm:cxn modelId="{A8DD5649-AF5E-4AEB-AFEC-9C0097ECD314}" srcId="{2B8795CD-B0C5-4D25-BAFC-606BAD911679}" destId="{EDFBF1D9-9E4F-4548-8949-80A1FBD4DBFF}" srcOrd="6" destOrd="0" parTransId="{B22B1A87-41A1-4A39-929A-0FBD99417F04}" sibTransId="{13D048E2-3F64-4754-ACB3-238E4FAE80E4}"/>
    <dgm:cxn modelId="{E217972E-8204-42F6-BDA1-9EEFF909C7FF}" type="presOf" srcId="{2B8795CD-B0C5-4D25-BAFC-606BAD911679}" destId="{F84789E5-5D8D-4630-8AA7-814698A786F8}" srcOrd="0" destOrd="0" presId="urn:microsoft.com/office/officeart/2005/8/layout/default"/>
    <dgm:cxn modelId="{3681749A-CCE3-418A-ABA3-22CA860FD159}" type="presOf" srcId="{BE978B84-6B06-4900-91F8-B14B98817970}" destId="{78DAAD88-C7D3-418A-A2B0-F95398434330}" srcOrd="0" destOrd="0" presId="urn:microsoft.com/office/officeart/2005/8/layout/default"/>
    <dgm:cxn modelId="{D20E53A3-8DD6-43DF-A5CF-8F48C11DE62E}" srcId="{2B8795CD-B0C5-4D25-BAFC-606BAD911679}" destId="{BE978B84-6B06-4900-91F8-B14B98817970}" srcOrd="0" destOrd="0" parTransId="{C04ED908-D6A3-4069-8B8A-44C2F260D239}" sibTransId="{F3682D43-8E3E-4D55-9BAA-F919C7BD34EE}"/>
    <dgm:cxn modelId="{4AD900FD-6000-42B1-BC40-1F2D457D5948}" srcId="{2B8795CD-B0C5-4D25-BAFC-606BAD911679}" destId="{88925D1C-A068-4E40-8D68-FE57E1C751F0}" srcOrd="2" destOrd="0" parTransId="{852D7DCF-C4D8-45CE-848C-0D56B1925A52}" sibTransId="{BDD1FFA1-4262-41A6-8E71-6CF90415B922}"/>
    <dgm:cxn modelId="{50A6FB69-3108-494E-8BA8-D84017FBD3AC}" srcId="{2B8795CD-B0C5-4D25-BAFC-606BAD911679}" destId="{54E1367C-8151-409A-8BAF-30AFD5F20B87}" srcOrd="1" destOrd="0" parTransId="{BC214976-59C9-43C5-9A3E-CD7EBF397484}" sibTransId="{7553D518-98BA-48D7-B905-32E0E5E12BC4}"/>
    <dgm:cxn modelId="{C36416BE-4770-4967-88DD-DD30F822F9E2}" type="presOf" srcId="{88925D1C-A068-4E40-8D68-FE57E1C751F0}" destId="{CA82AC1C-F443-4EA4-B63F-FB94D61B6EFF}" srcOrd="0" destOrd="0" presId="urn:microsoft.com/office/officeart/2005/8/layout/default"/>
    <dgm:cxn modelId="{27D3E448-3065-44BA-99A9-9AF890DF1DFE}" srcId="{2B8795CD-B0C5-4D25-BAFC-606BAD911679}" destId="{1E683103-C188-4F3A-8C29-9A487F9C6AF7}" srcOrd="3" destOrd="0" parTransId="{52587F75-C4D5-402B-8BAE-A2C8D6BF7EBD}" sibTransId="{56BCC7C7-1242-4801-B2CD-DEF8A7F1AC04}"/>
    <dgm:cxn modelId="{5FF8142B-4CB6-4B4D-81C7-B8E7EEAF5622}" srcId="{2B8795CD-B0C5-4D25-BAFC-606BAD911679}" destId="{091A2B18-B1B0-4880-9007-52320D69A7D3}" srcOrd="8" destOrd="0" parTransId="{69027209-7CC8-4DF9-A64A-6C88A5857B12}" sibTransId="{F86DBCD7-EE61-4790-BF44-796E2781AD46}"/>
    <dgm:cxn modelId="{E66BDDF1-78EB-4B62-B399-2E667B67B3ED}" type="presOf" srcId="{EDFBF1D9-9E4F-4548-8949-80A1FBD4DBFF}" destId="{8BEBB996-BDC7-4000-B30B-EE28236DC6AA}" srcOrd="0" destOrd="0" presId="urn:microsoft.com/office/officeart/2005/8/layout/default"/>
    <dgm:cxn modelId="{46EBC523-348B-49ED-8ADB-16DF20ED1FEC}" type="presOf" srcId="{54E1367C-8151-409A-8BAF-30AFD5F20B87}" destId="{D6ECEF7B-448D-40AE-BA4D-6591038EBFB3}" srcOrd="0" destOrd="0" presId="urn:microsoft.com/office/officeart/2005/8/layout/default"/>
    <dgm:cxn modelId="{E02E9275-FC32-4490-86AC-9402D7672988}" type="presOf" srcId="{1E683103-C188-4F3A-8C29-9A487F9C6AF7}" destId="{495D384D-BFE2-4F3E-B50C-D8A15270C16F}" srcOrd="0" destOrd="0" presId="urn:microsoft.com/office/officeart/2005/8/layout/default"/>
    <dgm:cxn modelId="{5B0A464D-B749-45A7-8553-7A5FA8D2D351}" srcId="{2B8795CD-B0C5-4D25-BAFC-606BAD911679}" destId="{D029B3BC-1E03-47E5-B3F1-05F126D360BD}" srcOrd="5" destOrd="0" parTransId="{8CA455C6-C6EA-460B-88A7-6D81D54E0C67}" sibTransId="{AFEB8850-64BF-4B3B-BA20-8D3271F308C0}"/>
    <dgm:cxn modelId="{F2AABA94-5B85-4504-8EA9-9FDE25E9EFE8}" srcId="{2B8795CD-B0C5-4D25-BAFC-606BAD911679}" destId="{60EDFB3E-CD0B-45F6-AF55-2F4828BA0FCA}" srcOrd="4" destOrd="0" parTransId="{457932C1-0C4A-4FCE-B54E-2422DC429514}" sibTransId="{BD3FFCE3-1313-4A47-BFAC-01FD1982307F}"/>
    <dgm:cxn modelId="{F95482BD-22A4-4F0C-8008-E2E40C0066FF}" type="presOf" srcId="{091A2B18-B1B0-4880-9007-52320D69A7D3}" destId="{F1235957-7543-4193-A540-AEC45EFA2FC5}" srcOrd="0" destOrd="0" presId="urn:microsoft.com/office/officeart/2005/8/layout/default"/>
    <dgm:cxn modelId="{1B53F190-F8E6-4A64-BACB-EAA03A071A24}" srcId="{2B8795CD-B0C5-4D25-BAFC-606BAD911679}" destId="{5D123F40-A05F-4CEA-939E-C439F2F2E931}" srcOrd="7" destOrd="0" parTransId="{A2AA9A6D-68C5-417E-AA3B-38EA7CF4D2A7}" sibTransId="{F05A5463-0ABD-4935-B56B-F4321BE7C757}"/>
    <dgm:cxn modelId="{98A90A50-8750-44EF-802F-A08BFD1BB132}" type="presOf" srcId="{60EDFB3E-CD0B-45F6-AF55-2F4828BA0FCA}" destId="{FC7D698B-E694-496B-8C8C-C53BCE06675A}" srcOrd="0" destOrd="0" presId="urn:microsoft.com/office/officeart/2005/8/layout/default"/>
    <dgm:cxn modelId="{81D372EE-B39F-4296-805F-EABC12585957}" type="presOf" srcId="{D029B3BC-1E03-47E5-B3F1-05F126D360BD}" destId="{52429C5F-97C8-447D-BD41-4A1058F3FA66}" srcOrd="0" destOrd="0" presId="urn:microsoft.com/office/officeart/2005/8/layout/default"/>
    <dgm:cxn modelId="{7B2C5E5A-37CE-4FCE-93E2-41DD27CE0EFA}" type="presOf" srcId="{5D123F40-A05F-4CEA-939E-C439F2F2E931}" destId="{4F001182-813C-4E30-B916-12E5A30D4854}" srcOrd="0" destOrd="0" presId="urn:microsoft.com/office/officeart/2005/8/layout/default"/>
    <dgm:cxn modelId="{CB226F23-7D96-4ED0-A830-8E69064FC9E1}" type="presParOf" srcId="{F84789E5-5D8D-4630-8AA7-814698A786F8}" destId="{78DAAD88-C7D3-418A-A2B0-F95398434330}" srcOrd="0" destOrd="0" presId="urn:microsoft.com/office/officeart/2005/8/layout/default"/>
    <dgm:cxn modelId="{F0CB549E-8009-4549-A834-EAB3C32EEF7E}" type="presParOf" srcId="{F84789E5-5D8D-4630-8AA7-814698A786F8}" destId="{3800C0DE-57A8-4C61-84F7-CDDC22C4E8D1}" srcOrd="1" destOrd="0" presId="urn:microsoft.com/office/officeart/2005/8/layout/default"/>
    <dgm:cxn modelId="{39BE7C3B-4411-4BDC-9166-1CB16E44B9BA}" type="presParOf" srcId="{F84789E5-5D8D-4630-8AA7-814698A786F8}" destId="{D6ECEF7B-448D-40AE-BA4D-6591038EBFB3}" srcOrd="2" destOrd="0" presId="urn:microsoft.com/office/officeart/2005/8/layout/default"/>
    <dgm:cxn modelId="{A27B0383-9388-468F-9E83-D06FD9DC97D1}" type="presParOf" srcId="{F84789E5-5D8D-4630-8AA7-814698A786F8}" destId="{95A4C0C3-DCEB-48AE-B43B-8348EDBFD27A}" srcOrd="3" destOrd="0" presId="urn:microsoft.com/office/officeart/2005/8/layout/default"/>
    <dgm:cxn modelId="{F9C61C04-19A1-4394-A90D-CA66531A617C}" type="presParOf" srcId="{F84789E5-5D8D-4630-8AA7-814698A786F8}" destId="{CA82AC1C-F443-4EA4-B63F-FB94D61B6EFF}" srcOrd="4" destOrd="0" presId="urn:microsoft.com/office/officeart/2005/8/layout/default"/>
    <dgm:cxn modelId="{4497B8FD-0CA3-4B75-8DDD-C363D7AFF1B7}" type="presParOf" srcId="{F84789E5-5D8D-4630-8AA7-814698A786F8}" destId="{5ABB7E11-6DE4-4DD7-AC07-F8220B748E26}" srcOrd="5" destOrd="0" presId="urn:microsoft.com/office/officeart/2005/8/layout/default"/>
    <dgm:cxn modelId="{66C30CDD-9CC4-4E99-9908-B386F41798B6}" type="presParOf" srcId="{F84789E5-5D8D-4630-8AA7-814698A786F8}" destId="{495D384D-BFE2-4F3E-B50C-D8A15270C16F}" srcOrd="6" destOrd="0" presId="urn:microsoft.com/office/officeart/2005/8/layout/default"/>
    <dgm:cxn modelId="{F779B43F-0C00-491D-8855-1360193E54C4}" type="presParOf" srcId="{F84789E5-5D8D-4630-8AA7-814698A786F8}" destId="{57BDDBCA-E858-49AC-9860-636FBCDDD7CC}" srcOrd="7" destOrd="0" presId="urn:microsoft.com/office/officeart/2005/8/layout/default"/>
    <dgm:cxn modelId="{02B4A4D6-4803-45EE-BDE2-D67BD4895ED7}" type="presParOf" srcId="{F84789E5-5D8D-4630-8AA7-814698A786F8}" destId="{FC7D698B-E694-496B-8C8C-C53BCE06675A}" srcOrd="8" destOrd="0" presId="urn:microsoft.com/office/officeart/2005/8/layout/default"/>
    <dgm:cxn modelId="{61B59CA8-9C95-4AB1-AEE0-2808C01EFB14}" type="presParOf" srcId="{F84789E5-5D8D-4630-8AA7-814698A786F8}" destId="{1FAF63D6-C9B3-4D4B-B5A2-DBC0933E5DC3}" srcOrd="9" destOrd="0" presId="urn:microsoft.com/office/officeart/2005/8/layout/default"/>
    <dgm:cxn modelId="{C927046C-0142-4E1D-8F3E-7FC0201F253B}" type="presParOf" srcId="{F84789E5-5D8D-4630-8AA7-814698A786F8}" destId="{52429C5F-97C8-447D-BD41-4A1058F3FA66}" srcOrd="10" destOrd="0" presId="urn:microsoft.com/office/officeart/2005/8/layout/default"/>
    <dgm:cxn modelId="{60B9DB1A-CDDB-429F-BB4D-BAF3E045AA95}" type="presParOf" srcId="{F84789E5-5D8D-4630-8AA7-814698A786F8}" destId="{BF2E9599-E25D-4AFC-8B42-DF227759145E}" srcOrd="11" destOrd="0" presId="urn:microsoft.com/office/officeart/2005/8/layout/default"/>
    <dgm:cxn modelId="{534875BC-91AF-4D25-9718-6743CE743658}" type="presParOf" srcId="{F84789E5-5D8D-4630-8AA7-814698A786F8}" destId="{8BEBB996-BDC7-4000-B30B-EE28236DC6AA}" srcOrd="12" destOrd="0" presId="urn:microsoft.com/office/officeart/2005/8/layout/default"/>
    <dgm:cxn modelId="{FEC06202-E0BA-4DC4-AE6A-5C27FADF2FD8}" type="presParOf" srcId="{F84789E5-5D8D-4630-8AA7-814698A786F8}" destId="{DD729752-4376-42E7-902C-F7B486EA6D23}" srcOrd="13" destOrd="0" presId="urn:microsoft.com/office/officeart/2005/8/layout/default"/>
    <dgm:cxn modelId="{72F6D02B-7EDF-429A-98F0-27112142D7A2}" type="presParOf" srcId="{F84789E5-5D8D-4630-8AA7-814698A786F8}" destId="{4F001182-813C-4E30-B916-12E5A30D4854}" srcOrd="14" destOrd="0" presId="urn:microsoft.com/office/officeart/2005/8/layout/default"/>
    <dgm:cxn modelId="{876D183E-85E9-4E60-8911-DFA6781E5649}" type="presParOf" srcId="{F84789E5-5D8D-4630-8AA7-814698A786F8}" destId="{1766EF21-A553-40F1-A569-ED31CF9B0BC5}" srcOrd="15" destOrd="0" presId="urn:microsoft.com/office/officeart/2005/8/layout/default"/>
    <dgm:cxn modelId="{85A8E493-FFF9-45A3-8728-6C841EE4E62D}" type="presParOf" srcId="{F84789E5-5D8D-4630-8AA7-814698A786F8}" destId="{F1235957-7543-4193-A540-AEC45EFA2FC5}"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AEDE8-6D3B-4F57-BE23-97C73FFDC0A1}">
      <dsp:nvSpPr>
        <dsp:cNvPr id="0" name=""/>
        <dsp:cNvSpPr/>
      </dsp:nvSpPr>
      <dsp:spPr>
        <a:xfrm>
          <a:off x="312829" y="822293"/>
          <a:ext cx="973617" cy="973617"/>
        </a:xfrm>
        <a:prstGeom prst="ellipse">
          <a:avLst/>
        </a:prstGeom>
        <a:solidFill>
          <a:schemeClr val="accent2">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6D6902E5-3B53-4161-8110-2210A9673BA4}">
      <dsp:nvSpPr>
        <dsp:cNvPr id="0" name=""/>
        <dsp:cNvSpPr/>
      </dsp:nvSpPr>
      <dsp:spPr>
        <a:xfrm>
          <a:off x="520322" y="1029785"/>
          <a:ext cx="558632" cy="558632"/>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EE73E5DE-47E6-4916-AEB2-1B744F7D6F9B}">
      <dsp:nvSpPr>
        <dsp:cNvPr id="0" name=""/>
        <dsp:cNvSpPr/>
      </dsp:nvSpPr>
      <dsp:spPr>
        <a:xfrm>
          <a:off x="1591" y="2099168"/>
          <a:ext cx="1596093" cy="1675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cap="all"/>
          </a:pPr>
          <a:r>
            <a:rPr lang="en-GB" sz="1400" b="1" i="0" kern="1200" dirty="0">
              <a:latin typeface="Garamond" panose="02020404030301010803" pitchFamily="18" charset="0"/>
            </a:rPr>
            <a:t>Generates Personalized Horoscopes (</a:t>
          </a:r>
          <a:r>
            <a:rPr lang="en-GB" sz="1400" b="1" i="0" kern="1200" dirty="0" err="1">
              <a:latin typeface="Garamond" panose="02020404030301010803" pitchFamily="18" charset="0"/>
            </a:rPr>
            <a:t>Kundali</a:t>
          </a:r>
          <a:r>
            <a:rPr lang="en-GB" sz="1400" b="1" i="0" kern="1200" dirty="0">
              <a:latin typeface="Garamond" panose="02020404030301010803" pitchFamily="18" charset="0"/>
            </a:rPr>
            <a:t>):</a:t>
          </a:r>
          <a:r>
            <a:rPr lang="en-GB" sz="1400" b="0" i="0" kern="1200" dirty="0">
              <a:latin typeface="Garamond" panose="02020404030301010803" pitchFamily="18" charset="0"/>
            </a:rPr>
            <a:t> </a:t>
          </a:r>
          <a:endParaRPr lang="en-GB" sz="1400" b="0" i="0" kern="1200" dirty="0" smtClean="0">
            <a:latin typeface="Garamond" panose="02020404030301010803" pitchFamily="18" charset="0"/>
          </a:endParaRPr>
        </a:p>
        <a:p>
          <a:pPr lvl="0" algn="ctr" defTabSz="622300">
            <a:lnSpc>
              <a:spcPct val="100000"/>
            </a:lnSpc>
            <a:spcBef>
              <a:spcPct val="0"/>
            </a:spcBef>
            <a:spcAft>
              <a:spcPct val="35000"/>
            </a:spcAft>
            <a:defRPr cap="all"/>
          </a:pPr>
          <a:r>
            <a:rPr lang="en-GB" sz="1400" b="0" i="0" kern="1200" dirty="0" smtClean="0">
              <a:latin typeface="Garamond" panose="02020404030301010803" pitchFamily="18" charset="0"/>
            </a:rPr>
            <a:t>Users </a:t>
          </a:r>
          <a:r>
            <a:rPr lang="en-GB" sz="1400" b="0" i="0" kern="1200" dirty="0">
              <a:latin typeface="Garamond" panose="02020404030301010803" pitchFamily="18" charset="0"/>
            </a:rPr>
            <a:t>can input their birth details to create a personalized birth chart. </a:t>
          </a:r>
          <a:endParaRPr lang="en-US" sz="1400" kern="1200" dirty="0">
            <a:latin typeface="Garamond" panose="02020404030301010803" pitchFamily="18" charset="0"/>
          </a:endParaRPr>
        </a:p>
      </dsp:txBody>
      <dsp:txXfrm>
        <a:off x="1591" y="2099168"/>
        <a:ext cx="1596093" cy="1675898"/>
      </dsp:txXfrm>
    </dsp:sp>
    <dsp:sp modelId="{808C0659-5282-4B25-9B52-37B195076F40}">
      <dsp:nvSpPr>
        <dsp:cNvPr id="0" name=""/>
        <dsp:cNvSpPr/>
      </dsp:nvSpPr>
      <dsp:spPr>
        <a:xfrm>
          <a:off x="2188240" y="737091"/>
          <a:ext cx="973617" cy="973617"/>
        </a:xfrm>
        <a:prstGeom prst="ellipse">
          <a:avLst/>
        </a:prstGeom>
        <a:solidFill>
          <a:schemeClr val="accent2">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24736892-B271-4BE8-9A18-813198DE6B9E}">
      <dsp:nvSpPr>
        <dsp:cNvPr id="0" name=""/>
        <dsp:cNvSpPr/>
      </dsp:nvSpPr>
      <dsp:spPr>
        <a:xfrm>
          <a:off x="2395732" y="944583"/>
          <a:ext cx="558632" cy="558632"/>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3ABD2DA6-C518-4D41-97BD-D9F56C3E89FE}">
      <dsp:nvSpPr>
        <dsp:cNvPr id="0" name=""/>
        <dsp:cNvSpPr/>
      </dsp:nvSpPr>
      <dsp:spPr>
        <a:xfrm>
          <a:off x="1877001" y="1843560"/>
          <a:ext cx="1596093" cy="2016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cap="all"/>
          </a:pPr>
          <a:r>
            <a:rPr lang="en-GB" sz="1400" b="1" i="0" kern="1200" dirty="0">
              <a:latin typeface="Garamond" panose="02020404030301010803" pitchFamily="18" charset="0"/>
            </a:rPr>
            <a:t>AI-Powered Astrology:</a:t>
          </a:r>
          <a:r>
            <a:rPr lang="en-GB" sz="1400" b="0" i="0" kern="1200" dirty="0">
              <a:latin typeface="Garamond" panose="02020404030301010803" pitchFamily="18" charset="0"/>
            </a:rPr>
            <a:t> </a:t>
          </a:r>
        </a:p>
        <a:p>
          <a:pPr lvl="0" algn="ctr" defTabSz="622300">
            <a:lnSpc>
              <a:spcPct val="100000"/>
            </a:lnSpc>
            <a:spcBef>
              <a:spcPct val="0"/>
            </a:spcBef>
            <a:spcAft>
              <a:spcPct val="35000"/>
            </a:spcAft>
            <a:defRPr cap="all"/>
          </a:pPr>
          <a:r>
            <a:rPr lang="en-GB" sz="1400" b="0" i="0" kern="1200" dirty="0" err="1">
              <a:latin typeface="Garamond" panose="02020404030301010803" pitchFamily="18" charset="0"/>
            </a:rPr>
            <a:t>AstroSage</a:t>
          </a:r>
          <a:r>
            <a:rPr lang="en-GB" sz="1400" b="0" i="0" kern="1200" dirty="0">
              <a:latin typeface="Garamond" panose="02020404030301010803" pitchFamily="18" charset="0"/>
            </a:rPr>
            <a:t> utilizes AI to provide astrological insights and interpretations. </a:t>
          </a:r>
          <a:endParaRPr lang="en-US" sz="1400" kern="1200" dirty="0">
            <a:latin typeface="Garamond" panose="02020404030301010803" pitchFamily="18" charset="0"/>
          </a:endParaRPr>
        </a:p>
      </dsp:txBody>
      <dsp:txXfrm>
        <a:off x="1877001" y="1843560"/>
        <a:ext cx="1596093" cy="2016709"/>
      </dsp:txXfrm>
    </dsp:sp>
    <dsp:sp modelId="{6F71F635-965F-4886-B323-CDC2DC02FD6D}">
      <dsp:nvSpPr>
        <dsp:cNvPr id="0" name=""/>
        <dsp:cNvSpPr/>
      </dsp:nvSpPr>
      <dsp:spPr>
        <a:xfrm>
          <a:off x="4188951" y="822293"/>
          <a:ext cx="973617" cy="973617"/>
        </a:xfrm>
        <a:prstGeom prst="ellipse">
          <a:avLst/>
        </a:prstGeom>
        <a:solidFill>
          <a:schemeClr val="accent2">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C63F3980-8986-42E9-814C-6C953516169B}">
      <dsp:nvSpPr>
        <dsp:cNvPr id="0" name=""/>
        <dsp:cNvSpPr/>
      </dsp:nvSpPr>
      <dsp:spPr>
        <a:xfrm>
          <a:off x="4396443" y="1029785"/>
          <a:ext cx="558632" cy="558632"/>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238804A1-5942-4CCB-BABF-EF388ACADA6B}">
      <dsp:nvSpPr>
        <dsp:cNvPr id="0" name=""/>
        <dsp:cNvSpPr/>
      </dsp:nvSpPr>
      <dsp:spPr>
        <a:xfrm>
          <a:off x="3752411" y="2099168"/>
          <a:ext cx="1846696" cy="1675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100000"/>
            </a:lnSpc>
            <a:spcBef>
              <a:spcPct val="0"/>
            </a:spcBef>
            <a:spcAft>
              <a:spcPct val="35000"/>
            </a:spcAft>
            <a:defRPr cap="all"/>
          </a:pPr>
          <a:r>
            <a:rPr lang="en-GB" sz="1400" b="1" i="0" kern="1200" dirty="0">
              <a:latin typeface="Garamond" panose="02020404030301010803" pitchFamily="18" charset="0"/>
            </a:rPr>
            <a:t>Astrological Consultations:</a:t>
          </a:r>
          <a:r>
            <a:rPr lang="en-GB" sz="1400" b="0" i="0" kern="1200" dirty="0">
              <a:latin typeface="Garamond" panose="02020404030301010803" pitchFamily="18" charset="0"/>
            </a:rPr>
            <a:t> </a:t>
          </a:r>
          <a:endParaRPr lang="en-GB" sz="1400" b="0" i="0" kern="1200" dirty="0" smtClean="0">
            <a:latin typeface="Garamond" panose="02020404030301010803" pitchFamily="18" charset="0"/>
          </a:endParaRPr>
        </a:p>
        <a:p>
          <a:pPr lvl="0" algn="ctr" defTabSz="622300">
            <a:lnSpc>
              <a:spcPct val="100000"/>
            </a:lnSpc>
            <a:spcBef>
              <a:spcPct val="0"/>
            </a:spcBef>
            <a:spcAft>
              <a:spcPct val="35000"/>
            </a:spcAft>
            <a:defRPr cap="all"/>
          </a:pPr>
          <a:r>
            <a:rPr lang="en-GB" sz="1400" b="0" i="0" kern="1200" dirty="0" smtClean="0">
              <a:latin typeface="Garamond" panose="02020404030301010803" pitchFamily="18" charset="0"/>
            </a:rPr>
            <a:t>Users </a:t>
          </a:r>
          <a:r>
            <a:rPr lang="en-GB" sz="1400" b="0" i="0" kern="1200" dirty="0">
              <a:latin typeface="Garamond" panose="02020404030301010803" pitchFamily="18" charset="0"/>
            </a:rPr>
            <a:t>can connect with expert astrologers for personalized guidance. </a:t>
          </a:r>
          <a:endParaRPr lang="en-US" sz="1400" kern="1200" dirty="0">
            <a:latin typeface="Garamond" panose="02020404030301010803" pitchFamily="18" charset="0"/>
          </a:endParaRPr>
        </a:p>
      </dsp:txBody>
      <dsp:txXfrm>
        <a:off x="3752411" y="2099168"/>
        <a:ext cx="1846696" cy="16758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15E93-864D-4FCD-BD44-0AA39386F975}">
      <dsp:nvSpPr>
        <dsp:cNvPr id="0" name=""/>
        <dsp:cNvSpPr/>
      </dsp:nvSpPr>
      <dsp:spPr>
        <a:xfrm>
          <a:off x="2234531" y="820502"/>
          <a:ext cx="2543970" cy="177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95A7D-CF71-4934-B7ED-A4C6C5E0DE9A}">
      <dsp:nvSpPr>
        <dsp:cNvPr id="0" name=""/>
        <dsp:cNvSpPr/>
      </dsp:nvSpPr>
      <dsp:spPr>
        <a:xfrm>
          <a:off x="2438752" y="1014511"/>
          <a:ext cx="2543970" cy="17732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Garamond" panose="02020404030301010803" pitchFamily="18" charset="0"/>
            </a:rPr>
            <a:t>Although the chat volume contributes to </a:t>
          </a:r>
          <a:r>
            <a:rPr lang="en-US" sz="1800" kern="1200" dirty="0" smtClean="0">
              <a:latin typeface="Garamond" panose="02020404030301010803" pitchFamily="18" charset="0"/>
            </a:rPr>
            <a:t>79% </a:t>
          </a:r>
          <a:r>
            <a:rPr lang="en-US" sz="1800" kern="1200" dirty="0">
              <a:latin typeface="Garamond" panose="02020404030301010803" pitchFamily="18" charset="0"/>
            </a:rPr>
            <a:t>of volume share but it contributes only </a:t>
          </a:r>
          <a:r>
            <a:rPr lang="en-US" sz="1800" kern="1200" dirty="0" smtClean="0">
              <a:latin typeface="Garamond" panose="02020404030301010803" pitchFamily="18" charset="0"/>
            </a:rPr>
            <a:t>21% </a:t>
          </a:r>
          <a:r>
            <a:rPr lang="en-US" sz="1800" kern="1200" dirty="0">
              <a:latin typeface="Garamond" panose="02020404030301010803" pitchFamily="18" charset="0"/>
            </a:rPr>
            <a:t>to revenue share </a:t>
          </a:r>
        </a:p>
      </dsp:txBody>
      <dsp:txXfrm>
        <a:off x="2490689" y="1066448"/>
        <a:ext cx="2440096" cy="1669376"/>
      </dsp:txXfrm>
    </dsp:sp>
    <dsp:sp modelId="{8E73318E-3F03-4222-8C4F-EF5DC6358B60}">
      <dsp:nvSpPr>
        <dsp:cNvPr id="0" name=""/>
        <dsp:cNvSpPr/>
      </dsp:nvSpPr>
      <dsp:spPr>
        <a:xfrm>
          <a:off x="2397656" y="3368125"/>
          <a:ext cx="2252319" cy="181487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172EDD-1034-4545-ACB9-932F01963FCD}">
      <dsp:nvSpPr>
        <dsp:cNvPr id="0" name=""/>
        <dsp:cNvSpPr/>
      </dsp:nvSpPr>
      <dsp:spPr>
        <a:xfrm>
          <a:off x="2601877" y="3562134"/>
          <a:ext cx="2252319" cy="181487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Garamond" panose="02020404030301010803" pitchFamily="18" charset="0"/>
            </a:rPr>
            <a:t>Call volumes is 30% only but contributes 70% to revenue share</a:t>
          </a:r>
          <a:endParaRPr lang="en-US" sz="1800" kern="1200" dirty="0">
            <a:latin typeface="Garamond" panose="02020404030301010803" pitchFamily="18" charset="0"/>
          </a:endParaRPr>
        </a:p>
      </dsp:txBody>
      <dsp:txXfrm>
        <a:off x="2655033" y="3615290"/>
        <a:ext cx="2146007" cy="1708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AAD88-C7D3-418A-A2B0-F95398434330}">
      <dsp:nvSpPr>
        <dsp:cNvPr id="0" name=""/>
        <dsp:cNvSpPr/>
      </dsp:nvSpPr>
      <dsp:spPr>
        <a:xfrm>
          <a:off x="700872" y="1607"/>
          <a:ext cx="2087622" cy="125257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solidFill>
                <a:schemeClr val="tx1"/>
              </a:solidFill>
            </a:rPr>
            <a:t>Over 28,000 total connections, including </a:t>
          </a:r>
          <a:r>
            <a:rPr lang="en-US" sz="1200" kern="1200" dirty="0" smtClean="0">
              <a:solidFill>
                <a:schemeClr val="tx1"/>
              </a:solidFill>
            </a:rPr>
            <a:t>8,508 </a:t>
          </a:r>
          <a:r>
            <a:rPr lang="en-US" sz="1200" kern="1200" dirty="0">
              <a:solidFill>
                <a:schemeClr val="tx1"/>
              </a:solidFill>
            </a:rPr>
            <a:t>calls and 19,514 chats, indicating chat is the most preferred communication mode.</a:t>
          </a:r>
        </a:p>
      </dsp:txBody>
      <dsp:txXfrm>
        <a:off x="700872" y="1607"/>
        <a:ext cx="2087622" cy="1252573"/>
      </dsp:txXfrm>
    </dsp:sp>
    <dsp:sp modelId="{D6ECEF7B-448D-40AE-BA4D-6591038EBFB3}">
      <dsp:nvSpPr>
        <dsp:cNvPr id="0" name=""/>
        <dsp:cNvSpPr/>
      </dsp:nvSpPr>
      <dsp:spPr>
        <a:xfrm>
          <a:off x="2997258" y="1607"/>
          <a:ext cx="2087622" cy="1252573"/>
        </a:xfrm>
        <a:prstGeom prst="rect">
          <a:avLst/>
        </a:prstGeom>
        <a:solidFill>
          <a:schemeClr val="accent2">
            <a:hueOff val="4880"/>
            <a:satOff val="-3360"/>
            <a:lumOff val="-8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solidFill>
                <a:schemeClr val="bg1"/>
              </a:solidFill>
            </a:rPr>
            <a:t>Average call duration is ~119 minutes, with chat sessions averaging ~349 seconds, pointing to more detailed discussions via calls and quicker resolution via chat.</a:t>
          </a:r>
        </a:p>
      </dsp:txBody>
      <dsp:txXfrm>
        <a:off x="2997258" y="1607"/>
        <a:ext cx="2087622" cy="1252573"/>
      </dsp:txXfrm>
    </dsp:sp>
    <dsp:sp modelId="{CA82AC1C-F443-4EA4-B63F-FB94D61B6EFF}">
      <dsp:nvSpPr>
        <dsp:cNvPr id="0" name=""/>
        <dsp:cNvSpPr/>
      </dsp:nvSpPr>
      <dsp:spPr>
        <a:xfrm>
          <a:off x="5293643" y="1607"/>
          <a:ext cx="2087622" cy="1252573"/>
        </a:xfrm>
        <a:prstGeom prst="rect">
          <a:avLst/>
        </a:prstGeom>
        <a:solidFill>
          <a:schemeClr val="accent2">
            <a:hueOff val="9759"/>
            <a:satOff val="-6719"/>
            <a:lumOff val="-17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solidFill>
                <a:schemeClr val="tx1"/>
              </a:solidFill>
            </a:rPr>
            <a:t>Earnings are higher for calls as compared to chats, vice versa to volume distribution</a:t>
          </a:r>
        </a:p>
      </dsp:txBody>
      <dsp:txXfrm>
        <a:off x="5293643" y="1607"/>
        <a:ext cx="2087622" cy="1252573"/>
      </dsp:txXfrm>
    </dsp:sp>
    <dsp:sp modelId="{495D384D-BFE2-4F3E-B50C-D8A15270C16F}">
      <dsp:nvSpPr>
        <dsp:cNvPr id="0" name=""/>
        <dsp:cNvSpPr/>
      </dsp:nvSpPr>
      <dsp:spPr>
        <a:xfrm>
          <a:off x="700872" y="1462943"/>
          <a:ext cx="2087622" cy="1252573"/>
        </a:xfrm>
        <a:prstGeom prst="rect">
          <a:avLst/>
        </a:prstGeom>
        <a:solidFill>
          <a:schemeClr val="accent2">
            <a:hueOff val="14639"/>
            <a:satOff val="-10079"/>
            <a:lumOff val="-25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solidFill>
                <a:schemeClr val="tx1"/>
              </a:solidFill>
            </a:rPr>
            <a:t> </a:t>
          </a:r>
          <a:r>
            <a:rPr lang="en-IN" sz="1200" kern="1200" dirty="0"/>
            <a:t>Majority of users rated between 3–5 and Guru rating distribution also peaks around 3–5</a:t>
          </a:r>
          <a:r>
            <a:rPr lang="en-US" sz="1200" kern="1200" dirty="0"/>
            <a:t>-</a:t>
          </a:r>
        </a:p>
      </dsp:txBody>
      <dsp:txXfrm>
        <a:off x="700872" y="1462943"/>
        <a:ext cx="2087622" cy="1252573"/>
      </dsp:txXfrm>
    </dsp:sp>
    <dsp:sp modelId="{FC7D698B-E694-496B-8C8C-C53BCE06675A}">
      <dsp:nvSpPr>
        <dsp:cNvPr id="0" name=""/>
        <dsp:cNvSpPr/>
      </dsp:nvSpPr>
      <dsp:spPr>
        <a:xfrm>
          <a:off x="2997258" y="1462943"/>
          <a:ext cx="2087622" cy="1252573"/>
        </a:xfrm>
        <a:prstGeom prst="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solidFill>
                <a:schemeClr val="tx1"/>
              </a:solidFill>
            </a:rPr>
            <a:t>AI chatbots</a:t>
          </a:r>
        </a:p>
        <a:p>
          <a:pPr lvl="0" algn="ctr" defTabSz="533400">
            <a:lnSpc>
              <a:spcPct val="90000"/>
            </a:lnSpc>
            <a:spcBef>
              <a:spcPct val="0"/>
            </a:spcBef>
            <a:spcAft>
              <a:spcPct val="35000"/>
            </a:spcAft>
          </a:pPr>
          <a:r>
            <a:rPr lang="en-US" sz="1200" kern="1200" dirty="0">
              <a:solidFill>
                <a:schemeClr val="tx1"/>
              </a:solidFill>
            </a:rPr>
            <a:t>Automated response templates</a:t>
          </a:r>
        </a:p>
      </dsp:txBody>
      <dsp:txXfrm>
        <a:off x="2997258" y="1462943"/>
        <a:ext cx="2087622" cy="1252573"/>
      </dsp:txXfrm>
    </dsp:sp>
    <dsp:sp modelId="{52429C5F-97C8-447D-BD41-4A1058F3FA66}">
      <dsp:nvSpPr>
        <dsp:cNvPr id="0" name=""/>
        <dsp:cNvSpPr/>
      </dsp:nvSpPr>
      <dsp:spPr>
        <a:xfrm>
          <a:off x="5308861" y="1479602"/>
          <a:ext cx="2087622" cy="1252573"/>
        </a:xfrm>
        <a:prstGeom prst="rect">
          <a:avLst/>
        </a:prstGeom>
        <a:solidFill>
          <a:schemeClr val="accent2">
            <a:hueOff val="24399"/>
            <a:satOff val="-16798"/>
            <a:lumOff val="-42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buNone/>
          </a:pPr>
          <a:r>
            <a:rPr lang="en-IN" sz="1200" b="1" kern="1200" dirty="0"/>
            <a:t>majority of users rated between 3–5</a:t>
          </a:r>
          <a:r>
            <a:rPr lang="en-IN" sz="1200" kern="1200" dirty="0"/>
            <a:t> and </a:t>
          </a:r>
          <a:r>
            <a:rPr lang="en-IN" sz="1200" b="1" kern="1200" dirty="0"/>
            <a:t>Guru rating distribution</a:t>
          </a:r>
          <a:r>
            <a:rPr lang="en-IN" sz="1200" kern="1200" dirty="0"/>
            <a:t> also peaks around 3–5</a:t>
          </a:r>
        </a:p>
      </dsp:txBody>
      <dsp:txXfrm>
        <a:off x="5308861" y="1479602"/>
        <a:ext cx="2087622" cy="1252573"/>
      </dsp:txXfrm>
    </dsp:sp>
    <dsp:sp modelId="{8BEBB996-BDC7-4000-B30B-EE28236DC6AA}">
      <dsp:nvSpPr>
        <dsp:cNvPr id="0" name=""/>
        <dsp:cNvSpPr/>
      </dsp:nvSpPr>
      <dsp:spPr>
        <a:xfrm>
          <a:off x="2973730" y="2925887"/>
          <a:ext cx="2087622" cy="1252573"/>
        </a:xfrm>
        <a:prstGeom prst="rect">
          <a:avLst/>
        </a:prstGeom>
        <a:solidFill>
          <a:schemeClr val="accent2">
            <a:hueOff val="5523098"/>
            <a:satOff val="-15851"/>
            <a:lumOff val="-25379"/>
            <a:alpha val="8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solidFill>
                <a:schemeClr val="bg1"/>
              </a:solidFill>
            </a:rPr>
            <a:t>Intelligent routing can drastically reduce manual workload and improve consistency.</a:t>
          </a:r>
        </a:p>
      </dsp:txBody>
      <dsp:txXfrm>
        <a:off x="2973730" y="2925887"/>
        <a:ext cx="2087622" cy="1252573"/>
      </dsp:txXfrm>
    </dsp:sp>
    <dsp:sp modelId="{4F001182-813C-4E30-B916-12E5A30D4854}">
      <dsp:nvSpPr>
        <dsp:cNvPr id="0" name=""/>
        <dsp:cNvSpPr/>
      </dsp:nvSpPr>
      <dsp:spPr>
        <a:xfrm>
          <a:off x="730454" y="2925887"/>
          <a:ext cx="2087622" cy="1252573"/>
        </a:xfrm>
        <a:prstGeom prst="rect">
          <a:avLst/>
        </a:prstGeom>
        <a:solidFill>
          <a:schemeClr val="accent2">
            <a:hueOff val="5523098"/>
            <a:satOff val="-15851"/>
            <a:lumOff val="-25379"/>
            <a:alpha val="51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solidFill>
                <a:schemeClr val="tx1"/>
              </a:solidFill>
            </a:rPr>
            <a:t>Investment must be distributed considering the factors like training programs, revenue contribution, automations, performance based incentives, etc.</a:t>
          </a:r>
        </a:p>
      </dsp:txBody>
      <dsp:txXfrm>
        <a:off x="730454" y="2925887"/>
        <a:ext cx="2087622" cy="1252573"/>
      </dsp:txXfrm>
    </dsp:sp>
    <dsp:sp modelId="{F1235957-7543-4193-A540-AEC45EFA2FC5}">
      <dsp:nvSpPr>
        <dsp:cNvPr id="0" name=""/>
        <dsp:cNvSpPr/>
      </dsp:nvSpPr>
      <dsp:spPr>
        <a:xfrm>
          <a:off x="5288445" y="2914309"/>
          <a:ext cx="2087622" cy="1252573"/>
        </a:xfrm>
        <a:prstGeom prst="rect">
          <a:avLst/>
        </a:prstGeom>
        <a:gradFill rotWithShape="0">
          <a:gsLst>
            <a:gs pos="0">
              <a:schemeClr val="accent1">
                <a:lumMod val="5000"/>
                <a:lumOff val="95000"/>
              </a:schemeClr>
            </a:gs>
            <a:gs pos="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a:solidFill>
                <a:schemeClr val="tx1"/>
              </a:solidFill>
            </a:rPr>
            <a:t>72% of usage is via dashboard, 28% via app, and 0% via </a:t>
          </a:r>
          <a:r>
            <a:rPr lang="en-IN" sz="1200" kern="1200" dirty="0" err="1">
              <a:solidFill>
                <a:schemeClr val="tx1"/>
              </a:solidFill>
            </a:rPr>
            <a:t>gurucool</a:t>
          </a:r>
          <a:r>
            <a:rPr lang="en-IN" sz="1200" kern="1200" dirty="0">
              <a:solidFill>
                <a:schemeClr val="tx1"/>
              </a:solidFill>
            </a:rPr>
            <a:t>.</a:t>
          </a:r>
          <a:endParaRPr lang="en-US" sz="1200" kern="1200" dirty="0">
            <a:solidFill>
              <a:schemeClr val="tx1"/>
            </a:solidFill>
          </a:endParaRPr>
        </a:p>
      </dsp:txBody>
      <dsp:txXfrm>
        <a:off x="5288445" y="2914309"/>
        <a:ext cx="2087622" cy="125257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5735CC-B934-46A1-BA86-27E9282D57BB}" type="datetimeFigureOut">
              <a:rPr lang="en-IN" smtClean="0"/>
              <a:t>15-07-2025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944FA8-A222-4562-82FC-65EFDB9C2D16}" type="slidenum">
              <a:rPr lang="en-IN" smtClean="0"/>
              <a:t>‹#›</a:t>
            </a:fld>
            <a:endParaRPr lang="en-IN"/>
          </a:p>
        </p:txBody>
      </p:sp>
    </p:spTree>
    <p:extLst>
      <p:ext uri="{BB962C8B-B14F-4D97-AF65-F5344CB8AC3E}">
        <p14:creationId xmlns:p14="http://schemas.microsoft.com/office/powerpoint/2010/main" val="326701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3944FA8-A222-4562-82FC-65EFDB9C2D16}" type="slidenum">
              <a:rPr lang="en-IN" smtClean="0"/>
              <a:t>5</a:t>
            </a:fld>
            <a:endParaRPr lang="en-IN"/>
          </a:p>
        </p:txBody>
      </p:sp>
    </p:spTree>
    <p:extLst>
      <p:ext uri="{BB962C8B-B14F-4D97-AF65-F5344CB8AC3E}">
        <p14:creationId xmlns:p14="http://schemas.microsoft.com/office/powerpoint/2010/main" val="3680125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0B675C-9E25-4CD1-AC27-EC863A156F4C}"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C084B-11F2-4871-9515-E20A65021DA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4429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B675C-9E25-4CD1-AC27-EC863A156F4C}"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C084B-11F2-4871-9515-E20A65021DAE}" type="slidenum">
              <a:rPr lang="en-IN" smtClean="0"/>
              <a:t>‹#›</a:t>
            </a:fld>
            <a:endParaRPr lang="en-IN"/>
          </a:p>
        </p:txBody>
      </p:sp>
    </p:spTree>
    <p:extLst>
      <p:ext uri="{BB962C8B-B14F-4D97-AF65-F5344CB8AC3E}">
        <p14:creationId xmlns:p14="http://schemas.microsoft.com/office/powerpoint/2010/main" val="30961773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B675C-9E25-4CD1-AC27-EC863A156F4C}"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C084B-11F2-4871-9515-E20A65021DAE}" type="slidenum">
              <a:rPr lang="en-IN" smtClean="0"/>
              <a:t>‹#›</a:t>
            </a:fld>
            <a:endParaRPr lang="en-IN"/>
          </a:p>
        </p:txBody>
      </p:sp>
    </p:spTree>
    <p:extLst>
      <p:ext uri="{BB962C8B-B14F-4D97-AF65-F5344CB8AC3E}">
        <p14:creationId xmlns:p14="http://schemas.microsoft.com/office/powerpoint/2010/main" val="1288378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B675C-9E25-4CD1-AC27-EC863A156F4C}"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C084B-11F2-4871-9515-E20A65021DAE}" type="slidenum">
              <a:rPr lang="en-IN" smtClean="0"/>
              <a:t>‹#›</a:t>
            </a:fld>
            <a:endParaRPr lang="en-IN"/>
          </a:p>
        </p:txBody>
      </p:sp>
    </p:spTree>
    <p:extLst>
      <p:ext uri="{BB962C8B-B14F-4D97-AF65-F5344CB8AC3E}">
        <p14:creationId xmlns:p14="http://schemas.microsoft.com/office/powerpoint/2010/main" val="10141412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0B675C-9E25-4CD1-AC27-EC863A156F4C}"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C084B-11F2-4871-9515-E20A65021DA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9023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0B675C-9E25-4CD1-AC27-EC863A156F4C}"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DC084B-11F2-4871-9515-E20A65021DAE}" type="slidenum">
              <a:rPr lang="en-IN" smtClean="0"/>
              <a:t>‹#›</a:t>
            </a:fld>
            <a:endParaRPr lang="en-IN"/>
          </a:p>
        </p:txBody>
      </p:sp>
    </p:spTree>
    <p:extLst>
      <p:ext uri="{BB962C8B-B14F-4D97-AF65-F5344CB8AC3E}">
        <p14:creationId xmlns:p14="http://schemas.microsoft.com/office/powerpoint/2010/main" val="5521259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0B675C-9E25-4CD1-AC27-EC863A156F4C}" type="datetimeFigureOut">
              <a:rPr lang="en-IN" smtClean="0"/>
              <a:t>15-07-2025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DC084B-11F2-4871-9515-E20A65021DAE}" type="slidenum">
              <a:rPr lang="en-IN" smtClean="0"/>
              <a:t>‹#›</a:t>
            </a:fld>
            <a:endParaRPr lang="en-IN"/>
          </a:p>
        </p:txBody>
      </p:sp>
    </p:spTree>
    <p:extLst>
      <p:ext uri="{BB962C8B-B14F-4D97-AF65-F5344CB8AC3E}">
        <p14:creationId xmlns:p14="http://schemas.microsoft.com/office/powerpoint/2010/main" val="41427222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0B675C-9E25-4CD1-AC27-EC863A156F4C}" type="datetimeFigureOut">
              <a:rPr lang="en-IN" smtClean="0"/>
              <a:t>15-07-2025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DC084B-11F2-4871-9515-E20A65021DAE}" type="slidenum">
              <a:rPr lang="en-IN" smtClean="0"/>
              <a:t>‹#›</a:t>
            </a:fld>
            <a:endParaRPr lang="en-IN"/>
          </a:p>
        </p:txBody>
      </p:sp>
    </p:spTree>
    <p:extLst>
      <p:ext uri="{BB962C8B-B14F-4D97-AF65-F5344CB8AC3E}">
        <p14:creationId xmlns:p14="http://schemas.microsoft.com/office/powerpoint/2010/main" val="29572482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0B675C-9E25-4CD1-AC27-EC863A156F4C}" type="datetimeFigureOut">
              <a:rPr lang="en-IN" smtClean="0"/>
              <a:t>15-07-2025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EDC084B-11F2-4871-9515-E20A65021DAE}" type="slidenum">
              <a:rPr lang="en-IN" smtClean="0"/>
              <a:t>‹#›</a:t>
            </a:fld>
            <a:endParaRPr lang="en-IN"/>
          </a:p>
        </p:txBody>
      </p:sp>
    </p:spTree>
    <p:extLst>
      <p:ext uri="{BB962C8B-B14F-4D97-AF65-F5344CB8AC3E}">
        <p14:creationId xmlns:p14="http://schemas.microsoft.com/office/powerpoint/2010/main" val="22209593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F0B675C-9E25-4CD1-AC27-EC863A156F4C}" type="datetimeFigureOut">
              <a:rPr lang="en-IN" smtClean="0"/>
              <a:t>15-07-2025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DC084B-11F2-4871-9515-E20A65021DAE}" type="slidenum">
              <a:rPr lang="en-IN" smtClean="0"/>
              <a:t>‹#›</a:t>
            </a:fld>
            <a:endParaRPr lang="en-IN"/>
          </a:p>
        </p:txBody>
      </p:sp>
    </p:spTree>
    <p:extLst>
      <p:ext uri="{BB962C8B-B14F-4D97-AF65-F5344CB8AC3E}">
        <p14:creationId xmlns:p14="http://schemas.microsoft.com/office/powerpoint/2010/main" val="41067528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0B675C-9E25-4CD1-AC27-EC863A156F4C}"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DC084B-11F2-4871-9515-E20A65021DAE}" type="slidenum">
              <a:rPr lang="en-IN" smtClean="0"/>
              <a:t>‹#›</a:t>
            </a:fld>
            <a:endParaRPr lang="en-IN"/>
          </a:p>
        </p:txBody>
      </p:sp>
    </p:spTree>
    <p:extLst>
      <p:ext uri="{BB962C8B-B14F-4D97-AF65-F5344CB8AC3E}">
        <p14:creationId xmlns:p14="http://schemas.microsoft.com/office/powerpoint/2010/main" val="18479757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0B675C-9E25-4CD1-AC27-EC863A156F4C}" type="datetimeFigureOut">
              <a:rPr lang="en-IN" smtClean="0"/>
              <a:t>15-07-2025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DC084B-11F2-4871-9515-E20A65021DA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96131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 Id="rId4" Type="http://schemas.openxmlformats.org/officeDocument/2006/relationships/chart" Target="../charts/chart15.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diagramLayout" Target="../diagrams/layout2.xml"/><Relationship Id="rId7" Type="http://schemas.openxmlformats.org/officeDocument/2006/relationships/chart" Target="../charts/char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go of an elephant&#10;&#10;AI-generated content may be incorrect.">
            <a:extLst>
              <a:ext uri="{FF2B5EF4-FFF2-40B4-BE49-F238E27FC236}">
                <a16:creationId xmlns:a16="http://schemas.microsoft.com/office/drawing/2014/main" id="{F0325374-42DA-37CF-7B71-6807635E0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2012" y="1666754"/>
            <a:ext cx="4107976" cy="3580231"/>
          </a:xfrm>
          <a:prstGeom prst="rect">
            <a:avLst/>
          </a:prstGeom>
        </p:spPr>
      </p:pic>
      <p:sp>
        <p:nvSpPr>
          <p:cNvPr id="6" name="Rectangle 5">
            <a:extLst>
              <a:ext uri="{FF2B5EF4-FFF2-40B4-BE49-F238E27FC236}">
                <a16:creationId xmlns:a16="http://schemas.microsoft.com/office/drawing/2014/main" id="{D930F382-931A-F209-13F9-F7C4761AE325}"/>
              </a:ext>
            </a:extLst>
          </p:cNvPr>
          <p:cNvSpPr/>
          <p:nvPr/>
        </p:nvSpPr>
        <p:spPr>
          <a:xfrm>
            <a:off x="8267831" y="4667497"/>
            <a:ext cx="5015032" cy="1384995"/>
          </a:xfrm>
          <a:prstGeom prst="rect">
            <a:avLst/>
          </a:prstGeom>
          <a:noFill/>
        </p:spPr>
        <p:txBody>
          <a:bodyPr wrap="square" lIns="91440" tIns="45720" rIns="91440" bIns="45720">
            <a:spAutoFit/>
          </a:bodyPr>
          <a:lstStyle/>
          <a:p>
            <a:pPr algn="ctr"/>
            <a:r>
              <a:rPr lang="en-US" sz="2800" b="1" cap="none" spc="0" dirty="0">
                <a:ln w="22225">
                  <a:solidFill>
                    <a:schemeClr val="accent2"/>
                  </a:solidFill>
                  <a:prstDash val="solid"/>
                </a:ln>
                <a:solidFill>
                  <a:srgbClr val="FF0000"/>
                </a:solidFill>
                <a:effectLst/>
              </a:rPr>
              <a:t>Dhruv Kanther</a:t>
            </a:r>
          </a:p>
          <a:p>
            <a:pPr algn="ctr"/>
            <a:endParaRPr lang="en-US" sz="2800" b="1" dirty="0">
              <a:ln w="22225">
                <a:solidFill>
                  <a:schemeClr val="accent2"/>
                </a:solidFill>
                <a:prstDash val="solid"/>
              </a:ln>
              <a:solidFill>
                <a:srgbClr val="FF0000"/>
              </a:solidFill>
            </a:endParaRPr>
          </a:p>
          <a:p>
            <a:pPr algn="ctr"/>
            <a:r>
              <a:rPr lang="en-US" sz="2800" b="1" cap="none" spc="0" dirty="0">
                <a:ln w="22225">
                  <a:solidFill>
                    <a:schemeClr val="accent2"/>
                  </a:solidFill>
                  <a:prstDash val="solid"/>
                </a:ln>
                <a:solidFill>
                  <a:srgbClr val="FF0000"/>
                </a:solidFill>
                <a:effectLst/>
              </a:rPr>
              <a:t>22/05/2025</a:t>
            </a:r>
          </a:p>
        </p:txBody>
      </p:sp>
    </p:spTree>
    <p:extLst>
      <p:ext uri="{BB962C8B-B14F-4D97-AF65-F5344CB8AC3E}">
        <p14:creationId xmlns:p14="http://schemas.microsoft.com/office/powerpoint/2010/main" val="1062717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49B91E2-7CF1-6B18-1D3B-489A40C4C628}"/>
              </a:ext>
            </a:extLst>
          </p:cNvPr>
          <p:cNvSpPr txBox="1"/>
          <p:nvPr/>
        </p:nvSpPr>
        <p:spPr>
          <a:xfrm>
            <a:off x="694481" y="1102375"/>
            <a:ext cx="11192719" cy="707886"/>
          </a:xfrm>
          <a:prstGeom prst="rect">
            <a:avLst/>
          </a:prstGeom>
          <a:noFill/>
        </p:spPr>
        <p:txBody>
          <a:bodyPr wrap="square" rtlCol="0">
            <a:spAutoFit/>
          </a:bodyPr>
          <a:lstStyle/>
          <a:p>
            <a:pPr algn="ctr"/>
            <a:r>
              <a:rPr lang="en-GB" sz="4000" b="1" dirty="0">
                <a:latin typeface="Garamond" panose="02020404030301010803" pitchFamily="18" charset="0"/>
              </a:rPr>
              <a:t>Total Sales </a:t>
            </a:r>
            <a:r>
              <a:rPr lang="en-GB" sz="4000" b="1" dirty="0" smtClean="0">
                <a:latin typeface="Garamond" panose="02020404030301010803" pitchFamily="18" charset="0"/>
              </a:rPr>
              <a:t>Generated from each category</a:t>
            </a:r>
            <a:endParaRPr lang="en-GB" sz="4000" b="1" dirty="0">
              <a:latin typeface="Garamond" panose="02020404030301010803" pitchFamily="18" charset="0"/>
            </a:endParaRPr>
          </a:p>
        </p:txBody>
      </p:sp>
      <p:sp>
        <p:nvSpPr>
          <p:cNvPr id="10" name="Rectangle 4"/>
          <p:cNvSpPr>
            <a:spLocks noChangeArrowheads="1"/>
          </p:cNvSpPr>
          <p:nvPr/>
        </p:nvSpPr>
        <p:spPr bwMode="auto">
          <a:xfrm>
            <a:off x="1759351" y="3072255"/>
            <a:ext cx="483821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Garamond" panose="02020404030301010803" pitchFamily="18" charset="0"/>
              </a:rPr>
              <a:t>The chart compares the revenue and payouts to astrologers across different types of consultation formats, showing that </a:t>
            </a:r>
            <a:r>
              <a:rPr kumimoji="0" lang="en-US" altLang="en-US" i="0" u="none" strike="noStrike" cap="none" normalizeH="0" baseline="0" dirty="0" smtClean="0">
                <a:ln>
                  <a:noFill/>
                </a:ln>
                <a:solidFill>
                  <a:schemeClr val="tx1"/>
                </a:solidFill>
                <a:effectLst/>
                <a:latin typeface="Garamond" panose="02020404030301010803" pitchFamily="18" charset="0"/>
              </a:rPr>
              <a:t>Call</a:t>
            </a:r>
            <a:r>
              <a:rPr kumimoji="0" lang="en-US" altLang="en-US" b="0" i="0" u="none" strike="noStrike" cap="none" normalizeH="0" baseline="0" dirty="0" smtClean="0">
                <a:ln>
                  <a:noFill/>
                </a:ln>
                <a:solidFill>
                  <a:schemeClr val="tx1"/>
                </a:solidFill>
                <a:effectLst/>
                <a:latin typeface="Garamond" panose="02020404030301010803" pitchFamily="18" charset="0"/>
              </a:rPr>
              <a:t> consultations are the most profitable for the platform.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Garamond" panose="02020404030301010803" pitchFamily="18" charset="0"/>
            </a:endParaRPr>
          </a:p>
        </p:txBody>
      </p:sp>
      <p:graphicFrame>
        <p:nvGraphicFramePr>
          <p:cNvPr id="12" name="Chart 11">
            <a:extLst>
              <a:ext uri="{FF2B5EF4-FFF2-40B4-BE49-F238E27FC236}">
                <a16:creationId xmlns:a16="http://schemas.microsoft.com/office/drawing/2014/main" id="{4A25124B-4C53-48BC-920A-21BE7186F0F1}"/>
              </a:ext>
            </a:extLst>
          </p:cNvPr>
          <p:cNvGraphicFramePr>
            <a:graphicFrameLocks/>
          </p:cNvGraphicFramePr>
          <p:nvPr>
            <p:extLst>
              <p:ext uri="{D42A27DB-BD31-4B8C-83A1-F6EECF244321}">
                <p14:modId xmlns:p14="http://schemas.microsoft.com/office/powerpoint/2010/main" val="1164745880"/>
              </p:ext>
            </p:extLst>
          </p:nvPr>
        </p:nvGraphicFramePr>
        <p:xfrm>
          <a:off x="6504555" y="2147015"/>
          <a:ext cx="4421945" cy="33278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12325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04DE924-C1F1-46B5-BBFE-8352F5EB62AF}"/>
              </a:ext>
            </a:extLst>
          </p:cNvPr>
          <p:cNvGraphicFramePr>
            <a:graphicFrameLocks/>
          </p:cNvGraphicFramePr>
          <p:nvPr>
            <p:extLst>
              <p:ext uri="{D42A27DB-BD31-4B8C-83A1-F6EECF244321}">
                <p14:modId xmlns:p14="http://schemas.microsoft.com/office/powerpoint/2010/main" val="581062575"/>
              </p:ext>
            </p:extLst>
          </p:nvPr>
        </p:nvGraphicFramePr>
        <p:xfrm>
          <a:off x="7117659" y="2420593"/>
          <a:ext cx="4317357" cy="213351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240140" y="915222"/>
            <a:ext cx="8194876" cy="723275"/>
          </a:xfrm>
          <a:prstGeom prst="rect">
            <a:avLst/>
          </a:prstGeom>
          <a:noFill/>
        </p:spPr>
        <p:txBody>
          <a:bodyPr wrap="square" rtlCol="0">
            <a:spAutoFit/>
          </a:bodyPr>
          <a:lstStyle/>
          <a:p>
            <a:r>
              <a:rPr lang="en-US" sz="4000" b="1" dirty="0" smtClean="0">
                <a:latin typeface="Garamond" panose="02020404030301010803" pitchFamily="18" charset="0"/>
              </a:rPr>
              <a:t>Daily Call Volumes</a:t>
            </a:r>
            <a:endParaRPr lang="en-IN" sz="4000" b="1" dirty="0">
              <a:latin typeface="Garamond" panose="02020404030301010803" pitchFamily="18" charset="0"/>
            </a:endParaRPr>
          </a:p>
        </p:txBody>
      </p:sp>
      <p:sp>
        <p:nvSpPr>
          <p:cNvPr id="6" name="Rectangle 1"/>
          <p:cNvSpPr>
            <a:spLocks noChangeArrowheads="1"/>
          </p:cNvSpPr>
          <p:nvPr/>
        </p:nvSpPr>
        <p:spPr bwMode="auto">
          <a:xfrm>
            <a:off x="1099595" y="2149187"/>
            <a:ext cx="592623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dirty="0">
                <a:latin typeface="Garamond" panose="02020404030301010803" pitchFamily="18" charset="0"/>
              </a:rPr>
              <a:t>The high and variable chat volume may reflect strong demand, but it could also indicate service instability or varying availability of agents</a:t>
            </a:r>
            <a:r>
              <a:rPr lang="en-US" altLang="en-US" dirty="0" smtClean="0">
                <a:latin typeface="Garamond" panose="02020404030301010803" pitchFamily="18" charset="0"/>
              </a:rPr>
              <a:t>.</a:t>
            </a:r>
          </a:p>
          <a:p>
            <a:pPr lvl="0" eaLnBrk="0" fontAlgn="base" hangingPunct="0">
              <a:spcBef>
                <a:spcPct val="0"/>
              </a:spcBef>
              <a:spcAft>
                <a:spcPct val="0"/>
              </a:spcAft>
              <a:buFontTx/>
              <a:buChar char="•"/>
            </a:pPr>
            <a:endParaRPr lang="en-US" altLang="en-US" dirty="0">
              <a:latin typeface="Garamond" panose="02020404030301010803" pitchFamily="18" charset="0"/>
            </a:endParaRPr>
          </a:p>
          <a:p>
            <a:pPr lvl="0" eaLnBrk="0" fontAlgn="base" hangingPunct="0">
              <a:spcBef>
                <a:spcPct val="0"/>
              </a:spcBef>
              <a:spcAft>
                <a:spcPct val="0"/>
              </a:spcAft>
              <a:buFontTx/>
              <a:buChar char="•"/>
            </a:pPr>
            <a:r>
              <a:rPr lang="en-US" altLang="en-US" dirty="0">
                <a:latin typeface="Garamond" panose="02020404030301010803" pitchFamily="18" charset="0"/>
              </a:rPr>
              <a:t>The stable call volume suggests consistent user interest and possibly better-managed capacity</a:t>
            </a:r>
            <a:r>
              <a:rPr lang="en-US" altLang="en-US" dirty="0" smtClean="0">
                <a:latin typeface="Garamond" panose="02020404030301010803" pitchFamily="18" charset="0"/>
              </a:rPr>
              <a:t>.</a:t>
            </a:r>
          </a:p>
          <a:p>
            <a:pPr lvl="0" eaLnBrk="0" fontAlgn="base" hangingPunct="0">
              <a:spcBef>
                <a:spcPct val="0"/>
              </a:spcBef>
              <a:spcAft>
                <a:spcPct val="0"/>
              </a:spcAft>
              <a:buFontTx/>
              <a:buChar char="•"/>
            </a:pPr>
            <a:endParaRPr lang="en-US" altLang="en-US" dirty="0">
              <a:latin typeface="Garamond" panose="02020404030301010803" pitchFamily="18" charset="0"/>
            </a:endParaRPr>
          </a:p>
          <a:p>
            <a:pPr lvl="0" eaLnBrk="0" fontAlgn="base" hangingPunct="0">
              <a:spcBef>
                <a:spcPct val="0"/>
              </a:spcBef>
              <a:spcAft>
                <a:spcPct val="0"/>
              </a:spcAft>
              <a:buFontTx/>
              <a:buChar char="•"/>
            </a:pPr>
            <a:r>
              <a:rPr lang="en-US" altLang="en-US" dirty="0">
                <a:latin typeface="Garamond" panose="02020404030301010803" pitchFamily="18" charset="0"/>
              </a:rPr>
              <a:t>Complementary usage patterns imply event-driven engagement.</a:t>
            </a:r>
          </a:p>
          <a:p>
            <a:pPr lvl="0" eaLnBrk="0" fontAlgn="base" hangingPunct="0">
              <a:spcBef>
                <a:spcPct val="0"/>
              </a:spcBef>
              <a:spcAft>
                <a:spcPct val="0"/>
              </a:spcAft>
              <a:buFontTx/>
              <a:buChar char="•"/>
            </a:pPr>
            <a:endParaRPr lang="en-US" altLang="en-US" dirty="0" smtClean="0">
              <a:latin typeface="Garamond" panose="02020404030301010803" pitchFamily="18" charset="0"/>
            </a:endParaRPr>
          </a:p>
          <a:p>
            <a:pPr lvl="0" eaLnBrk="0" fontAlgn="base" hangingPunct="0">
              <a:spcBef>
                <a:spcPct val="0"/>
              </a:spcBef>
              <a:spcAft>
                <a:spcPct val="0"/>
              </a:spcAft>
              <a:buFontTx/>
              <a:buChar char="•"/>
            </a:pPr>
            <a:r>
              <a:rPr lang="en-US" altLang="en-US" dirty="0" smtClean="0">
                <a:latin typeface="Garamond" panose="02020404030301010803" pitchFamily="18" charset="0"/>
              </a:rPr>
              <a:t>The </a:t>
            </a:r>
            <a:r>
              <a:rPr lang="en-US" altLang="en-US" dirty="0">
                <a:latin typeface="Garamond" panose="02020404030301010803" pitchFamily="18" charset="0"/>
              </a:rPr>
              <a:t>minimal uptake of </a:t>
            </a:r>
            <a:r>
              <a:rPr lang="en-US" altLang="en-US" dirty="0" err="1">
                <a:latin typeface="Garamond" panose="02020404030301010803" pitchFamily="18" charset="0"/>
              </a:rPr>
              <a:t>public_live_Calls</a:t>
            </a:r>
            <a:r>
              <a:rPr lang="en-US" altLang="en-US" dirty="0">
                <a:latin typeface="Garamond" panose="02020404030301010803" pitchFamily="18" charset="0"/>
              </a:rPr>
              <a:t> suggests the need for evaluation of relevance, promotion, or feature usability.</a:t>
            </a:r>
          </a:p>
        </p:txBody>
      </p:sp>
    </p:spTree>
    <p:extLst>
      <p:ext uri="{BB962C8B-B14F-4D97-AF65-F5344CB8AC3E}">
        <p14:creationId xmlns:p14="http://schemas.microsoft.com/office/powerpoint/2010/main" val="8933891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E4D400-BC74-EBDF-32FD-6A925B74FEF8}"/>
              </a:ext>
            </a:extLst>
          </p:cNvPr>
          <p:cNvSpPr txBox="1"/>
          <p:nvPr/>
        </p:nvSpPr>
        <p:spPr>
          <a:xfrm>
            <a:off x="1180618" y="592132"/>
            <a:ext cx="9777471" cy="77986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dirty="0" smtClean="0">
                <a:latin typeface="Garamond" panose="02020404030301010803" pitchFamily="18" charset="0"/>
                <a:ea typeface="+mj-ea"/>
                <a:cs typeface="+mj-cs"/>
              </a:rPr>
              <a:t>C</a:t>
            </a:r>
            <a:r>
              <a:rPr lang="en-US" sz="4000" b="1" i="0" u="none" strike="noStrike" kern="1200" dirty="0" smtClean="0">
                <a:solidFill>
                  <a:schemeClr val="tx1"/>
                </a:solidFill>
                <a:effectLst/>
                <a:latin typeface="Garamond" panose="02020404030301010803" pitchFamily="18" charset="0"/>
                <a:ea typeface="+mj-ea"/>
                <a:cs typeface="+mj-cs"/>
              </a:rPr>
              <a:t>hange in daily call volume day by day </a:t>
            </a:r>
            <a:endParaRPr lang="en-US" sz="4000" kern="1200" dirty="0">
              <a:solidFill>
                <a:schemeClr val="tx1"/>
              </a:solidFill>
              <a:latin typeface="Garamond" panose="02020404030301010803" pitchFamily="18" charset="0"/>
              <a:ea typeface="+mj-ea"/>
              <a:cs typeface="+mj-cs"/>
            </a:endParaRPr>
          </a:p>
        </p:txBody>
      </p:sp>
      <p:sp>
        <p:nvSpPr>
          <p:cNvPr id="5" name="TextBox 4">
            <a:extLst>
              <a:ext uri="{FF2B5EF4-FFF2-40B4-BE49-F238E27FC236}">
                <a16:creationId xmlns:a16="http://schemas.microsoft.com/office/drawing/2014/main" id="{301B6C7E-2534-38D0-3CF9-7B392C9F32D8}"/>
              </a:ext>
            </a:extLst>
          </p:cNvPr>
          <p:cNvSpPr txBox="1"/>
          <p:nvPr/>
        </p:nvSpPr>
        <p:spPr>
          <a:xfrm>
            <a:off x="2193208" y="2928513"/>
            <a:ext cx="4658144" cy="369332"/>
          </a:xfrm>
          <a:prstGeom prst="rect">
            <a:avLst/>
          </a:prstGeom>
          <a:noFill/>
        </p:spPr>
        <p:txBody>
          <a:bodyPr wrap="square" rtlCol="0">
            <a:spAutoFit/>
          </a:bodyPr>
          <a:lstStyle/>
          <a:p>
            <a:r>
              <a:rPr lang="en-IN" b="1" dirty="0">
                <a:latin typeface="Garamond" panose="02020404030301010803" pitchFamily="18" charset="0"/>
              </a:rPr>
              <a:t>Average Daily Call Volume : 250</a:t>
            </a:r>
          </a:p>
        </p:txBody>
      </p:sp>
      <p:graphicFrame>
        <p:nvGraphicFramePr>
          <p:cNvPr id="6" name="Chart 5">
            <a:extLst>
              <a:ext uri="{FF2B5EF4-FFF2-40B4-BE49-F238E27FC236}">
                <a16:creationId xmlns:a16="http://schemas.microsoft.com/office/drawing/2014/main" id="{BE89A527-1C72-5215-E090-ED753ACDCEBC}"/>
              </a:ext>
            </a:extLst>
          </p:cNvPr>
          <p:cNvGraphicFramePr>
            <a:graphicFrameLocks/>
          </p:cNvGraphicFramePr>
          <p:nvPr>
            <p:extLst>
              <p:ext uri="{D42A27DB-BD31-4B8C-83A1-F6EECF244321}">
                <p14:modId xmlns:p14="http://schemas.microsoft.com/office/powerpoint/2010/main" val="2389499466"/>
              </p:ext>
            </p:extLst>
          </p:nvPr>
        </p:nvGraphicFramePr>
        <p:xfrm>
          <a:off x="6244918" y="1824453"/>
          <a:ext cx="5426221" cy="3514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752355" y="3949187"/>
            <a:ext cx="5573949" cy="646331"/>
          </a:xfrm>
          <a:prstGeom prst="rect">
            <a:avLst/>
          </a:prstGeom>
          <a:noFill/>
        </p:spPr>
        <p:txBody>
          <a:bodyPr wrap="square" rtlCol="0">
            <a:spAutoFit/>
          </a:bodyPr>
          <a:lstStyle/>
          <a:p>
            <a:r>
              <a:rPr lang="en-US" dirty="0" smtClean="0">
                <a:latin typeface="Garamond" panose="02020404030301010803" pitchFamily="18" charset="0"/>
              </a:rPr>
              <a:t>The chart and the pivot data displays the change in daily call </a:t>
            </a:r>
            <a:r>
              <a:rPr lang="en-US" dirty="0" smtClean="0">
                <a:latin typeface="Garamond" panose="02020404030301010803" pitchFamily="18" charset="0"/>
              </a:rPr>
              <a:t>volume.</a:t>
            </a:r>
            <a:endParaRPr lang="en-IN" dirty="0">
              <a:latin typeface="Garamond" panose="02020404030301010803" pitchFamily="18" charset="0"/>
            </a:endParaRPr>
          </a:p>
        </p:txBody>
      </p:sp>
    </p:spTree>
    <p:extLst>
      <p:ext uri="{BB962C8B-B14F-4D97-AF65-F5344CB8AC3E}">
        <p14:creationId xmlns:p14="http://schemas.microsoft.com/office/powerpoint/2010/main" val="10447157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33052" y="713937"/>
            <a:ext cx="7654929" cy="723275"/>
          </a:xfrm>
          <a:prstGeom prst="rect">
            <a:avLst/>
          </a:prstGeom>
          <a:noFill/>
        </p:spPr>
        <p:txBody>
          <a:bodyPr wrap="square" rtlCol="0">
            <a:spAutoFit/>
          </a:bodyPr>
          <a:lstStyle/>
          <a:p>
            <a:r>
              <a:rPr lang="en-US" sz="4000" b="1" dirty="0" smtClean="0">
                <a:latin typeface="Garamond" panose="02020404030301010803" pitchFamily="18" charset="0"/>
              </a:rPr>
              <a:t>Hourly Distribution of Calls</a:t>
            </a:r>
            <a:endParaRPr lang="en-IN" sz="4000" b="1" dirty="0">
              <a:latin typeface="Garamond" panose="02020404030301010803" pitchFamily="18" charset="0"/>
            </a:endParaRPr>
          </a:p>
        </p:txBody>
      </p:sp>
      <p:sp>
        <p:nvSpPr>
          <p:cNvPr id="4" name="TextBox 3"/>
          <p:cNvSpPr txBox="1"/>
          <p:nvPr/>
        </p:nvSpPr>
        <p:spPr>
          <a:xfrm>
            <a:off x="2023354" y="2305456"/>
            <a:ext cx="3686783" cy="2031325"/>
          </a:xfrm>
          <a:prstGeom prst="rect">
            <a:avLst/>
          </a:prstGeom>
          <a:noFill/>
        </p:spPr>
        <p:txBody>
          <a:bodyPr wrap="square" rtlCol="0">
            <a:spAutoFit/>
          </a:bodyPr>
          <a:lstStyle/>
          <a:p>
            <a:r>
              <a:rPr lang="en-US" dirty="0" smtClean="0">
                <a:latin typeface="Garamond" panose="02020404030301010803" pitchFamily="18" charset="0"/>
              </a:rPr>
              <a:t>The chart depicts the hourly distribution of the calls between 01-December and 03-January.</a:t>
            </a:r>
          </a:p>
          <a:p>
            <a:endParaRPr lang="en-US" dirty="0" smtClean="0">
              <a:latin typeface="Garamond" panose="02020404030301010803" pitchFamily="18" charset="0"/>
            </a:endParaRPr>
          </a:p>
          <a:p>
            <a:r>
              <a:rPr lang="en-IN" dirty="0">
                <a:latin typeface="Garamond" panose="02020404030301010803" pitchFamily="18" charset="0"/>
              </a:rPr>
              <a:t>0</a:t>
            </a:r>
            <a:r>
              <a:rPr lang="en-IN" dirty="0" smtClean="0">
                <a:latin typeface="Garamond" panose="02020404030301010803" pitchFamily="18" charset="0"/>
              </a:rPr>
              <a:t>08:00 </a:t>
            </a:r>
            <a:r>
              <a:rPr lang="en-IN" dirty="0">
                <a:latin typeface="Garamond" panose="02020404030301010803" pitchFamily="18" charset="0"/>
              </a:rPr>
              <a:t>to 14:00 are the busiest hours, especially 08:00 (660 calls) and 10:00 (605 calls).</a:t>
            </a:r>
          </a:p>
        </p:txBody>
      </p:sp>
      <p:graphicFrame>
        <p:nvGraphicFramePr>
          <p:cNvPr id="5" name="Chart 4">
            <a:extLst>
              <a:ext uri="{FF2B5EF4-FFF2-40B4-BE49-F238E27FC236}">
                <a16:creationId xmlns:a16="http://schemas.microsoft.com/office/drawing/2014/main" id="{CFC92DF3-69A9-4A2C-8750-297CF01D16B5}"/>
              </a:ext>
            </a:extLst>
          </p:cNvPr>
          <p:cNvGraphicFramePr>
            <a:graphicFrameLocks/>
          </p:cNvGraphicFramePr>
          <p:nvPr>
            <p:extLst>
              <p:ext uri="{D42A27DB-BD31-4B8C-83A1-F6EECF244321}">
                <p14:modId xmlns:p14="http://schemas.microsoft.com/office/powerpoint/2010/main" val="3399902583"/>
              </p:ext>
            </p:extLst>
          </p:nvPr>
        </p:nvGraphicFramePr>
        <p:xfrm>
          <a:off x="5972120" y="2135712"/>
          <a:ext cx="5081703" cy="35243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57037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994906-9CFA-9C06-986B-82BF8C744658}"/>
              </a:ext>
            </a:extLst>
          </p:cNvPr>
          <p:cNvSpPr txBox="1"/>
          <p:nvPr/>
        </p:nvSpPr>
        <p:spPr>
          <a:xfrm>
            <a:off x="1774268" y="2209954"/>
            <a:ext cx="4353116" cy="377043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a:solidFill>
                  <a:srgbClr val="595959"/>
                </a:solidFill>
                <a:latin typeface="Garamond" panose="02020404030301010803" pitchFamily="18" charset="0"/>
              </a:rPr>
              <a:t>Average User on Call (in mins)</a:t>
            </a:r>
          </a:p>
          <a:p>
            <a:pPr>
              <a:lnSpc>
                <a:spcPct val="90000"/>
              </a:lnSpc>
              <a:spcAft>
                <a:spcPts val="600"/>
              </a:spcAft>
            </a:pPr>
            <a:r>
              <a:rPr lang="en-US" dirty="0">
                <a:solidFill>
                  <a:srgbClr val="595959"/>
                </a:solidFill>
                <a:latin typeface="Garamond" panose="02020404030301010803" pitchFamily="18" charset="0"/>
              </a:rPr>
              <a:t>~</a:t>
            </a:r>
            <a:r>
              <a:rPr lang="en-US" dirty="0" smtClean="0">
                <a:solidFill>
                  <a:srgbClr val="595959"/>
                </a:solidFill>
                <a:latin typeface="Garamond" panose="02020404030301010803" pitchFamily="18" charset="0"/>
              </a:rPr>
              <a:t>118 </a:t>
            </a:r>
            <a:r>
              <a:rPr lang="en-US" dirty="0">
                <a:solidFill>
                  <a:srgbClr val="595959"/>
                </a:solidFill>
                <a:latin typeface="Garamond" panose="02020404030301010803" pitchFamily="18" charset="0"/>
              </a:rPr>
              <a:t>mins</a:t>
            </a:r>
          </a:p>
          <a:p>
            <a:pPr indent="-228600">
              <a:lnSpc>
                <a:spcPct val="90000"/>
              </a:lnSpc>
              <a:spcAft>
                <a:spcPts val="600"/>
              </a:spcAft>
              <a:buFont typeface="Arial" panose="020B0604020202020204" pitchFamily="34" charset="0"/>
              <a:buChar char="•"/>
            </a:pPr>
            <a:endParaRPr lang="en-US" dirty="0">
              <a:solidFill>
                <a:srgbClr val="595959"/>
              </a:solidFill>
              <a:latin typeface="Garamond" panose="02020404030301010803" pitchFamily="18" charset="0"/>
            </a:endParaRPr>
          </a:p>
          <a:p>
            <a:pPr indent="-228600">
              <a:lnSpc>
                <a:spcPct val="90000"/>
              </a:lnSpc>
              <a:spcAft>
                <a:spcPts val="600"/>
              </a:spcAft>
              <a:buFont typeface="Arial" panose="020B0604020202020204" pitchFamily="34" charset="0"/>
              <a:buChar char="•"/>
            </a:pPr>
            <a:r>
              <a:rPr lang="en-US" dirty="0">
                <a:solidFill>
                  <a:srgbClr val="595959"/>
                </a:solidFill>
                <a:latin typeface="Garamond" panose="02020404030301010803" pitchFamily="18" charset="0"/>
              </a:rPr>
              <a:t>Average user on Chat (in secs)</a:t>
            </a:r>
          </a:p>
          <a:p>
            <a:pPr>
              <a:lnSpc>
                <a:spcPct val="90000"/>
              </a:lnSpc>
              <a:spcAft>
                <a:spcPts val="600"/>
              </a:spcAft>
            </a:pPr>
            <a:r>
              <a:rPr lang="en-US" dirty="0">
                <a:solidFill>
                  <a:srgbClr val="595959"/>
                </a:solidFill>
                <a:latin typeface="Garamond" panose="02020404030301010803" pitchFamily="18" charset="0"/>
              </a:rPr>
              <a:t>~350 </a:t>
            </a:r>
            <a:r>
              <a:rPr lang="en-US" dirty="0" smtClean="0">
                <a:solidFill>
                  <a:srgbClr val="595959"/>
                </a:solidFill>
                <a:latin typeface="Garamond" panose="02020404030301010803" pitchFamily="18" charset="0"/>
              </a:rPr>
              <a:t>secs</a:t>
            </a:r>
          </a:p>
          <a:p>
            <a:pPr>
              <a:lnSpc>
                <a:spcPct val="90000"/>
              </a:lnSpc>
              <a:spcAft>
                <a:spcPts val="600"/>
              </a:spcAft>
            </a:pPr>
            <a:endParaRPr lang="en-US" dirty="0">
              <a:solidFill>
                <a:srgbClr val="595959"/>
              </a:solidFill>
              <a:latin typeface="Garamond" panose="02020404030301010803" pitchFamily="18" charset="0"/>
            </a:endParaRPr>
          </a:p>
          <a:p>
            <a:pPr>
              <a:lnSpc>
                <a:spcPct val="90000"/>
              </a:lnSpc>
              <a:spcAft>
                <a:spcPts val="600"/>
              </a:spcAft>
            </a:pPr>
            <a:endParaRPr lang="en-US" dirty="0" smtClean="0">
              <a:solidFill>
                <a:srgbClr val="595959"/>
              </a:solidFill>
              <a:latin typeface="Garamond" panose="02020404030301010803" pitchFamily="18" charset="0"/>
            </a:endParaRPr>
          </a:p>
          <a:p>
            <a:pPr>
              <a:lnSpc>
                <a:spcPct val="90000"/>
              </a:lnSpc>
              <a:spcAft>
                <a:spcPts val="600"/>
              </a:spcAft>
            </a:pPr>
            <a:r>
              <a:rPr lang="en-US" dirty="0" smtClean="0">
                <a:solidFill>
                  <a:srgbClr val="595959"/>
                </a:solidFill>
                <a:latin typeface="Garamond" panose="02020404030301010803" pitchFamily="18" charset="0"/>
              </a:rPr>
              <a:t>The chart displays the high difference in Average call and chat duration.</a:t>
            </a:r>
            <a:endParaRPr lang="en-US" dirty="0">
              <a:solidFill>
                <a:srgbClr val="595959"/>
              </a:solidFill>
              <a:latin typeface="Garamond" panose="02020404030301010803" pitchFamily="18" charset="0"/>
            </a:endParaRPr>
          </a:p>
        </p:txBody>
      </p:sp>
      <p:sp>
        <p:nvSpPr>
          <p:cNvPr id="3" name="TextBox 2"/>
          <p:cNvSpPr txBox="1"/>
          <p:nvPr/>
        </p:nvSpPr>
        <p:spPr>
          <a:xfrm>
            <a:off x="2453833" y="775504"/>
            <a:ext cx="8900931" cy="723275"/>
          </a:xfrm>
          <a:prstGeom prst="rect">
            <a:avLst/>
          </a:prstGeom>
          <a:noFill/>
        </p:spPr>
        <p:txBody>
          <a:bodyPr wrap="square" rtlCol="0">
            <a:spAutoFit/>
          </a:bodyPr>
          <a:lstStyle/>
          <a:p>
            <a:r>
              <a:rPr lang="en-US" sz="4000" b="1" dirty="0" smtClean="0">
                <a:latin typeface="Garamond" panose="02020404030301010803" pitchFamily="18" charset="0"/>
              </a:rPr>
              <a:t>Average of Call/Chat Duration</a:t>
            </a:r>
            <a:endParaRPr lang="en-IN" sz="4000" b="1" dirty="0">
              <a:latin typeface="Garamond" panose="02020404030301010803" pitchFamily="18" charset="0"/>
            </a:endParaRPr>
          </a:p>
        </p:txBody>
      </p:sp>
      <p:graphicFrame>
        <p:nvGraphicFramePr>
          <p:cNvPr id="6" name="Chart 5">
            <a:extLst>
              <a:ext uri="{FF2B5EF4-FFF2-40B4-BE49-F238E27FC236}">
                <a16:creationId xmlns:a16="http://schemas.microsoft.com/office/drawing/2014/main" id="{F0DC00D0-D4B6-46D4-8620-99A9C7AF6C22}"/>
              </a:ext>
            </a:extLst>
          </p:cNvPr>
          <p:cNvGraphicFramePr>
            <a:graphicFrameLocks/>
          </p:cNvGraphicFramePr>
          <p:nvPr>
            <p:extLst>
              <p:ext uri="{D42A27DB-BD31-4B8C-83A1-F6EECF244321}">
                <p14:modId xmlns:p14="http://schemas.microsoft.com/office/powerpoint/2010/main" val="1100371919"/>
              </p:ext>
            </p:extLst>
          </p:nvPr>
        </p:nvGraphicFramePr>
        <p:xfrm>
          <a:off x="6127384" y="1925283"/>
          <a:ext cx="4463451" cy="30981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15011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0026BE-3AEF-874C-E51A-0C849CF4517E}"/>
              </a:ext>
            </a:extLst>
          </p:cNvPr>
          <p:cNvSpPr txBox="1"/>
          <p:nvPr/>
        </p:nvSpPr>
        <p:spPr>
          <a:xfrm>
            <a:off x="3537363" y="743526"/>
            <a:ext cx="4703811" cy="723275"/>
          </a:xfrm>
          <a:prstGeom prst="rect">
            <a:avLst/>
          </a:prstGeom>
          <a:noFill/>
        </p:spPr>
        <p:txBody>
          <a:bodyPr wrap="square" rtlCol="0">
            <a:spAutoFit/>
          </a:bodyPr>
          <a:lstStyle/>
          <a:p>
            <a:r>
              <a:rPr lang="en-US" sz="4000" b="1" dirty="0" smtClean="0">
                <a:latin typeface="Garamond" panose="02020404030301010803" pitchFamily="18" charset="0"/>
              </a:rPr>
              <a:t>Call / Chat Status</a:t>
            </a:r>
            <a:endParaRPr lang="en-IN" sz="4000" b="1" dirty="0">
              <a:latin typeface="Garamond" panose="02020404030301010803" pitchFamily="18" charset="0"/>
            </a:endParaRPr>
          </a:p>
        </p:txBody>
      </p:sp>
      <p:sp>
        <p:nvSpPr>
          <p:cNvPr id="3" name="TextBox 2">
            <a:extLst>
              <a:ext uri="{FF2B5EF4-FFF2-40B4-BE49-F238E27FC236}">
                <a16:creationId xmlns:a16="http://schemas.microsoft.com/office/drawing/2014/main" id="{E51EAA1A-D460-A0D2-7BAB-7ABC093D19CC}"/>
              </a:ext>
            </a:extLst>
          </p:cNvPr>
          <p:cNvSpPr txBox="1"/>
          <p:nvPr/>
        </p:nvSpPr>
        <p:spPr>
          <a:xfrm>
            <a:off x="3054513" y="3625329"/>
            <a:ext cx="4186989" cy="369332"/>
          </a:xfrm>
          <a:prstGeom prst="rect">
            <a:avLst/>
          </a:prstGeom>
          <a:noFill/>
        </p:spPr>
        <p:txBody>
          <a:bodyPr wrap="square" rtlCol="0">
            <a:spAutoFit/>
          </a:bodyPr>
          <a:lstStyle/>
          <a:p>
            <a:endParaRPr lang="en-IN" dirty="0"/>
          </a:p>
        </p:txBody>
      </p:sp>
      <p:graphicFrame>
        <p:nvGraphicFramePr>
          <p:cNvPr id="4" name="Chart 3">
            <a:extLst>
              <a:ext uri="{FF2B5EF4-FFF2-40B4-BE49-F238E27FC236}">
                <a16:creationId xmlns:a16="http://schemas.microsoft.com/office/drawing/2014/main" id="{4DA20C83-DFE9-47ED-8E06-84114591027F}"/>
              </a:ext>
            </a:extLst>
          </p:cNvPr>
          <p:cNvGraphicFramePr>
            <a:graphicFrameLocks/>
          </p:cNvGraphicFramePr>
          <p:nvPr>
            <p:extLst>
              <p:ext uri="{D42A27DB-BD31-4B8C-83A1-F6EECF244321}">
                <p14:modId xmlns:p14="http://schemas.microsoft.com/office/powerpoint/2010/main" val="2609797127"/>
              </p:ext>
            </p:extLst>
          </p:nvPr>
        </p:nvGraphicFramePr>
        <p:xfrm>
          <a:off x="8084588" y="1770036"/>
          <a:ext cx="3243007" cy="222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0F43BE5-3438-4475-9C9E-F718DFE397E7}"/>
              </a:ext>
            </a:extLst>
          </p:cNvPr>
          <p:cNvGraphicFramePr>
            <a:graphicFrameLocks/>
          </p:cNvGraphicFramePr>
          <p:nvPr>
            <p:extLst>
              <p:ext uri="{D42A27DB-BD31-4B8C-83A1-F6EECF244321}">
                <p14:modId xmlns:p14="http://schemas.microsoft.com/office/powerpoint/2010/main" val="1803290146"/>
              </p:ext>
            </p:extLst>
          </p:nvPr>
        </p:nvGraphicFramePr>
        <p:xfrm>
          <a:off x="8084588" y="3809995"/>
          <a:ext cx="3225983" cy="2224625"/>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3"/>
          <p:cNvSpPr>
            <a:spLocks noChangeArrowheads="1"/>
          </p:cNvSpPr>
          <p:nvPr/>
        </p:nvSpPr>
        <p:spPr bwMode="auto">
          <a:xfrm>
            <a:off x="1926618" y="2517333"/>
            <a:ext cx="515283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dirty="0" smtClean="0">
                <a:latin typeface="Garamond" panose="02020404030301010803" pitchFamily="18" charset="0"/>
              </a:rPr>
              <a:t>Chat interactions face higher failure and incompletion rates compared to calls, highlighting potential issues with user engagement or technical limitations in the chat system.</a:t>
            </a:r>
          </a:p>
          <a:p>
            <a:pPr lvl="0" eaLnBrk="0" fontAlgn="base" hangingPunct="0">
              <a:spcBef>
                <a:spcPct val="0"/>
              </a:spcBef>
              <a:spcAft>
                <a:spcPct val="0"/>
              </a:spcAft>
              <a:buFontTx/>
              <a:buChar char="•"/>
            </a:pPr>
            <a:endParaRPr lang="en-US" altLang="en-US" dirty="0" smtClean="0">
              <a:latin typeface="Garamond" panose="02020404030301010803" pitchFamily="18" charset="0"/>
            </a:endParaRPr>
          </a:p>
          <a:p>
            <a:pPr lvl="0" eaLnBrk="0" fontAlgn="base" hangingPunct="0">
              <a:spcBef>
                <a:spcPct val="0"/>
              </a:spcBef>
              <a:spcAft>
                <a:spcPct val="0"/>
              </a:spcAft>
              <a:buFontTx/>
              <a:buChar char="•"/>
            </a:pPr>
            <a:r>
              <a:rPr lang="en-US" altLang="en-US" dirty="0" smtClean="0">
                <a:latin typeface="Garamond" panose="02020404030301010803" pitchFamily="18" charset="0"/>
              </a:rPr>
              <a:t>Call sessions show a relatively better success rate, but the high rate of no-answers and busy signals an opportunity to optimize scheduling or user notifications.</a:t>
            </a:r>
            <a:endParaRPr lang="en-US" altLang="en-US" dirty="0">
              <a:latin typeface="Garamond" panose="02020404030301010803" pitchFamily="18" charset="0"/>
            </a:endParaRPr>
          </a:p>
        </p:txBody>
      </p:sp>
    </p:spTree>
    <p:extLst>
      <p:ext uri="{BB962C8B-B14F-4D97-AF65-F5344CB8AC3E}">
        <p14:creationId xmlns:p14="http://schemas.microsoft.com/office/powerpoint/2010/main" val="32379444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76041" y="972273"/>
            <a:ext cx="9861630" cy="707886"/>
          </a:xfrm>
          <a:prstGeom prst="rect">
            <a:avLst/>
          </a:prstGeom>
          <a:noFill/>
        </p:spPr>
        <p:txBody>
          <a:bodyPr wrap="square" rtlCol="0">
            <a:spAutoFit/>
          </a:bodyPr>
          <a:lstStyle/>
          <a:p>
            <a:r>
              <a:rPr lang="en-US" sz="4000" b="1" dirty="0" smtClean="0">
                <a:latin typeface="Garamond" panose="02020404030301010803" pitchFamily="18" charset="0"/>
              </a:rPr>
              <a:t>Average Rating by Consultation Type</a:t>
            </a:r>
            <a:endParaRPr lang="en-IN" sz="4000" b="1" dirty="0">
              <a:latin typeface="Garamond" panose="02020404030301010803" pitchFamily="18" charset="0"/>
            </a:endParaRPr>
          </a:p>
        </p:txBody>
      </p:sp>
      <p:sp>
        <p:nvSpPr>
          <p:cNvPr id="6" name="Rectangle 1"/>
          <p:cNvSpPr>
            <a:spLocks noChangeArrowheads="1"/>
          </p:cNvSpPr>
          <p:nvPr/>
        </p:nvSpPr>
        <p:spPr bwMode="auto">
          <a:xfrm>
            <a:off x="1736204" y="2517904"/>
            <a:ext cx="473404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dirty="0" smtClean="0">
                <a:latin typeface="Garamond" panose="02020404030301010803" pitchFamily="18" charset="0"/>
              </a:rPr>
              <a:t>Call </a:t>
            </a:r>
            <a:r>
              <a:rPr lang="en-US" altLang="en-US" dirty="0">
                <a:latin typeface="Garamond" panose="02020404030301010803" pitchFamily="18" charset="0"/>
              </a:rPr>
              <a:t>consultations also performed well, with an average rating just below Complementary, indicating reliable and effective user experiences</a:t>
            </a:r>
            <a:r>
              <a:rPr lang="en-US" altLang="en-US" dirty="0" smtClean="0">
                <a:latin typeface="Garamond" panose="02020404030301010803" pitchFamily="18" charset="0"/>
              </a:rPr>
              <a:t>.</a:t>
            </a:r>
          </a:p>
          <a:p>
            <a:pPr lvl="0" eaLnBrk="0" fontAlgn="base" hangingPunct="0">
              <a:spcBef>
                <a:spcPct val="0"/>
              </a:spcBef>
              <a:spcAft>
                <a:spcPct val="0"/>
              </a:spcAft>
              <a:buFontTx/>
              <a:buChar char="•"/>
            </a:pPr>
            <a:endParaRPr lang="en-US" altLang="en-US" dirty="0">
              <a:latin typeface="Garamond" panose="02020404030301010803" pitchFamily="18" charset="0"/>
            </a:endParaRPr>
          </a:p>
          <a:p>
            <a:pPr lvl="0" eaLnBrk="0" fontAlgn="base" hangingPunct="0">
              <a:spcBef>
                <a:spcPct val="0"/>
              </a:spcBef>
              <a:spcAft>
                <a:spcPct val="0"/>
              </a:spcAft>
              <a:buFontTx/>
              <a:buChar char="•"/>
            </a:pPr>
            <a:r>
              <a:rPr lang="en-US" dirty="0">
                <a:latin typeface="Garamond" panose="02020404030301010803" pitchFamily="18" charset="0"/>
              </a:rPr>
              <a:t>Chat sessions had the lowest average rating, highlighting a potential area for service improvement—possibly due to response delays, lack of clarity, or agent availability.</a:t>
            </a:r>
            <a:endParaRPr lang="en-US" altLang="en-US" dirty="0">
              <a:latin typeface="Garamond" panose="02020404030301010803" pitchFamily="18" charset="0"/>
            </a:endParaRPr>
          </a:p>
        </p:txBody>
      </p:sp>
      <p:graphicFrame>
        <p:nvGraphicFramePr>
          <p:cNvPr id="7" name="Chart 6">
            <a:extLst>
              <a:ext uri="{FF2B5EF4-FFF2-40B4-BE49-F238E27FC236}">
                <a16:creationId xmlns:a16="http://schemas.microsoft.com/office/drawing/2014/main" id="{3F367D88-F1A9-F561-2ACA-96ADE57D93E0}"/>
              </a:ext>
            </a:extLst>
          </p:cNvPr>
          <p:cNvGraphicFramePr>
            <a:graphicFrameLocks/>
          </p:cNvGraphicFramePr>
          <p:nvPr>
            <p:extLst>
              <p:ext uri="{D42A27DB-BD31-4B8C-83A1-F6EECF244321}">
                <p14:modId xmlns:p14="http://schemas.microsoft.com/office/powerpoint/2010/main" val="2673919099"/>
              </p:ext>
            </p:extLst>
          </p:nvPr>
        </p:nvGraphicFramePr>
        <p:xfrm>
          <a:off x="7106856" y="2240905"/>
          <a:ext cx="3993266" cy="26551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51722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D0004880-C3C1-49C7-8995-C8E95AF7DFE3}"/>
              </a:ext>
            </a:extLst>
          </p:cNvPr>
          <p:cNvGraphicFramePr>
            <a:graphicFrameLocks/>
          </p:cNvGraphicFramePr>
          <p:nvPr>
            <p:extLst>
              <p:ext uri="{D42A27DB-BD31-4B8C-83A1-F6EECF244321}">
                <p14:modId xmlns:p14="http://schemas.microsoft.com/office/powerpoint/2010/main" val="1438906810"/>
              </p:ext>
            </p:extLst>
          </p:nvPr>
        </p:nvGraphicFramePr>
        <p:xfrm>
          <a:off x="5819065" y="1987315"/>
          <a:ext cx="5558849" cy="2724469"/>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a:spLocks noChangeArrowheads="1"/>
          </p:cNvSpPr>
          <p:nvPr/>
        </p:nvSpPr>
        <p:spPr bwMode="auto">
          <a:xfrm>
            <a:off x="1643607" y="2333886"/>
            <a:ext cx="298626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dirty="0">
                <a:latin typeface="Garamond" panose="02020404030301010803" pitchFamily="18" charset="0"/>
              </a:rPr>
              <a:t>Call consultations are the most consistent in user satisfaction</a:t>
            </a:r>
            <a:r>
              <a:rPr lang="en-US" altLang="en-US" dirty="0" smtClean="0">
                <a:latin typeface="Garamond" panose="02020404030301010803" pitchFamily="18" charset="0"/>
              </a:rPr>
              <a:t>.</a:t>
            </a:r>
          </a:p>
          <a:p>
            <a:pPr lvl="0" eaLnBrk="0" fontAlgn="base" hangingPunct="0">
              <a:spcBef>
                <a:spcPct val="0"/>
              </a:spcBef>
              <a:spcAft>
                <a:spcPct val="0"/>
              </a:spcAft>
              <a:buFontTx/>
              <a:buChar char="•"/>
            </a:pPr>
            <a:endParaRPr lang="en-US" altLang="en-US" dirty="0">
              <a:latin typeface="Garamond" panose="02020404030301010803" pitchFamily="18" charset="0"/>
            </a:endParaRPr>
          </a:p>
          <a:p>
            <a:pPr lvl="0" eaLnBrk="0" fontAlgn="base" hangingPunct="0">
              <a:spcBef>
                <a:spcPct val="0"/>
              </a:spcBef>
              <a:spcAft>
                <a:spcPct val="0"/>
              </a:spcAft>
              <a:buFontTx/>
              <a:buChar char="•"/>
            </a:pPr>
            <a:r>
              <a:rPr lang="en-US" altLang="en-US" dirty="0">
                <a:latin typeface="Garamond" panose="02020404030301010803" pitchFamily="18" charset="0"/>
              </a:rPr>
              <a:t>Chat consultations have fluctuating ratings, which might need quality control</a:t>
            </a:r>
            <a:endParaRPr kumimoji="0" lang="en-US" altLang="en-US" sz="1800" i="0" u="none" strike="noStrike" cap="none" normalizeH="0" baseline="0" dirty="0" smtClean="0">
              <a:ln>
                <a:noFill/>
              </a:ln>
              <a:solidFill>
                <a:schemeClr val="tx1"/>
              </a:solidFill>
              <a:effectLst/>
              <a:latin typeface="Garamond" panose="02020404030301010803" pitchFamily="18" charset="0"/>
            </a:endParaRPr>
          </a:p>
        </p:txBody>
      </p:sp>
      <p:sp>
        <p:nvSpPr>
          <p:cNvPr id="4" name="TextBox 3"/>
          <p:cNvSpPr txBox="1"/>
          <p:nvPr/>
        </p:nvSpPr>
        <p:spPr>
          <a:xfrm>
            <a:off x="752355" y="860645"/>
            <a:ext cx="10625559" cy="707886"/>
          </a:xfrm>
          <a:prstGeom prst="rect">
            <a:avLst/>
          </a:prstGeom>
          <a:noFill/>
        </p:spPr>
        <p:txBody>
          <a:bodyPr wrap="square" rtlCol="0">
            <a:spAutoFit/>
          </a:bodyPr>
          <a:lstStyle/>
          <a:p>
            <a:pPr algn="ctr"/>
            <a:r>
              <a:rPr lang="en-IN" sz="4000" b="1" dirty="0">
                <a:latin typeface="Garamond" panose="02020404030301010803" pitchFamily="18" charset="0"/>
              </a:rPr>
              <a:t>User Satisfaction Trends by Consultation Mode</a:t>
            </a:r>
          </a:p>
        </p:txBody>
      </p:sp>
    </p:spTree>
    <p:extLst>
      <p:ext uri="{BB962C8B-B14F-4D97-AF65-F5344CB8AC3E}">
        <p14:creationId xmlns:p14="http://schemas.microsoft.com/office/powerpoint/2010/main" val="19908913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EDEA0EA-10B6-48F0-933D-CC027FB4DF67}"/>
              </a:ext>
            </a:extLst>
          </p:cNvPr>
          <p:cNvGraphicFramePr>
            <a:graphicFrameLocks/>
          </p:cNvGraphicFramePr>
          <p:nvPr>
            <p:extLst>
              <p:ext uri="{D42A27DB-BD31-4B8C-83A1-F6EECF244321}">
                <p14:modId xmlns:p14="http://schemas.microsoft.com/office/powerpoint/2010/main" val="491799293"/>
              </p:ext>
            </p:extLst>
          </p:nvPr>
        </p:nvGraphicFramePr>
        <p:xfrm>
          <a:off x="7376346" y="1422558"/>
          <a:ext cx="3547384" cy="23865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BD7E83E2-08F0-4F76-9D36-45CFEC7CA5F0}"/>
              </a:ext>
            </a:extLst>
          </p:cNvPr>
          <p:cNvGraphicFramePr>
            <a:graphicFrameLocks/>
          </p:cNvGraphicFramePr>
          <p:nvPr>
            <p:extLst>
              <p:ext uri="{D42A27DB-BD31-4B8C-83A1-F6EECF244321}">
                <p14:modId xmlns:p14="http://schemas.microsoft.com/office/powerpoint/2010/main" val="4260432670"/>
              </p:ext>
            </p:extLst>
          </p:nvPr>
        </p:nvGraphicFramePr>
        <p:xfrm>
          <a:off x="5678871" y="2753949"/>
          <a:ext cx="4170589" cy="23686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BD7E83E2-08F0-4F76-9D36-45CFEC7CA5F0}"/>
              </a:ext>
            </a:extLst>
          </p:cNvPr>
          <p:cNvGraphicFramePr>
            <a:graphicFrameLocks/>
          </p:cNvGraphicFramePr>
          <p:nvPr>
            <p:extLst>
              <p:ext uri="{D42A27DB-BD31-4B8C-83A1-F6EECF244321}">
                <p14:modId xmlns:p14="http://schemas.microsoft.com/office/powerpoint/2010/main" val="3387692114"/>
              </p:ext>
            </p:extLst>
          </p:nvPr>
        </p:nvGraphicFramePr>
        <p:xfrm>
          <a:off x="7201381" y="3809135"/>
          <a:ext cx="4103914" cy="2378187"/>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1828799" y="628190"/>
            <a:ext cx="10745165" cy="707886"/>
          </a:xfrm>
          <a:prstGeom prst="rect">
            <a:avLst/>
          </a:prstGeom>
          <a:noFill/>
        </p:spPr>
        <p:txBody>
          <a:bodyPr wrap="square" rtlCol="0">
            <a:spAutoFit/>
          </a:bodyPr>
          <a:lstStyle/>
          <a:p>
            <a:r>
              <a:rPr lang="en-IN" sz="4000" b="1" dirty="0">
                <a:latin typeface="Garamond" panose="02020404030301010803" pitchFamily="18" charset="0"/>
              </a:rPr>
              <a:t>Rating wise gurus and user </a:t>
            </a:r>
            <a:r>
              <a:rPr lang="en-IN" sz="4000" b="1" dirty="0" smtClean="0">
                <a:latin typeface="Garamond" panose="02020404030301010803" pitchFamily="18" charset="0"/>
              </a:rPr>
              <a:t>distribution</a:t>
            </a:r>
            <a:endParaRPr lang="en-IN" sz="4000" b="1" dirty="0">
              <a:latin typeface="Garamond" panose="02020404030301010803" pitchFamily="18" charset="0"/>
            </a:endParaRPr>
          </a:p>
        </p:txBody>
      </p:sp>
      <p:sp>
        <p:nvSpPr>
          <p:cNvPr id="7" name="TextBox 6">
            <a:extLst>
              <a:ext uri="{FF2B5EF4-FFF2-40B4-BE49-F238E27FC236}">
                <a16:creationId xmlns:a16="http://schemas.microsoft.com/office/drawing/2014/main" id="{BB7D6753-B3C1-701D-A283-1973D1D4A93D}"/>
              </a:ext>
            </a:extLst>
          </p:cNvPr>
          <p:cNvSpPr txBox="1"/>
          <p:nvPr/>
        </p:nvSpPr>
        <p:spPr>
          <a:xfrm>
            <a:off x="2449373" y="2793473"/>
            <a:ext cx="4310455" cy="1754326"/>
          </a:xfrm>
          <a:prstGeom prst="rect">
            <a:avLst/>
          </a:prstGeom>
          <a:noFill/>
        </p:spPr>
        <p:txBody>
          <a:bodyPr wrap="square" rtlCol="0">
            <a:spAutoFit/>
          </a:bodyPr>
          <a:lstStyle/>
          <a:p>
            <a:r>
              <a:rPr lang="en-IN" dirty="0" smtClean="0">
                <a:latin typeface="Garamond" panose="02020404030301010803" pitchFamily="18" charset="0"/>
              </a:rPr>
              <a:t>Majority </a:t>
            </a:r>
            <a:r>
              <a:rPr lang="en-IN" dirty="0">
                <a:latin typeface="Garamond" panose="02020404030301010803" pitchFamily="18" charset="0"/>
              </a:rPr>
              <a:t>of users rated between 3–5 and Guru rating distribution also peaks around 3–5, meaning training could elevate it. And very few high ratings (6–8), indicating room for service quality improvement</a:t>
            </a:r>
          </a:p>
          <a:p>
            <a:endParaRPr lang="en-IN" b="1" dirty="0">
              <a:latin typeface="Garamond" panose="02020404030301010803" pitchFamily="18" charset="0"/>
            </a:endParaRPr>
          </a:p>
        </p:txBody>
      </p:sp>
    </p:spTree>
    <p:extLst>
      <p:ext uri="{BB962C8B-B14F-4D97-AF65-F5344CB8AC3E}">
        <p14:creationId xmlns:p14="http://schemas.microsoft.com/office/powerpoint/2010/main" val="13249680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04795" y="881400"/>
            <a:ext cx="7801583" cy="1323439"/>
          </a:xfrm>
          <a:prstGeom prst="rect">
            <a:avLst/>
          </a:prstGeom>
          <a:noFill/>
        </p:spPr>
        <p:txBody>
          <a:bodyPr wrap="square" rtlCol="0">
            <a:spAutoFit/>
          </a:bodyPr>
          <a:lstStyle/>
          <a:p>
            <a:r>
              <a:rPr lang="en-US" sz="4000" b="1" dirty="0" smtClean="0">
                <a:latin typeface="Garamond" panose="02020404030301010803" pitchFamily="18" charset="0"/>
              </a:rPr>
              <a:t>Top-10 Gurus based on Ratings</a:t>
            </a:r>
            <a:endParaRPr lang="en-IN" sz="4000" b="1" dirty="0" smtClean="0">
              <a:latin typeface="Garamond" panose="02020404030301010803" pitchFamily="18" charset="0"/>
            </a:endParaRPr>
          </a:p>
          <a:p>
            <a:endParaRPr lang="en-IN" sz="4000" b="1" dirty="0">
              <a:latin typeface="Garamond" panose="02020404030301010803" pitchFamily="18" charset="0"/>
            </a:endParaRPr>
          </a:p>
        </p:txBody>
      </p:sp>
      <p:sp>
        <p:nvSpPr>
          <p:cNvPr id="6" name="TextBox 5"/>
          <p:cNvSpPr txBox="1"/>
          <p:nvPr/>
        </p:nvSpPr>
        <p:spPr>
          <a:xfrm>
            <a:off x="2574013" y="2012723"/>
            <a:ext cx="3618689" cy="2862322"/>
          </a:xfrm>
          <a:prstGeom prst="rect">
            <a:avLst/>
          </a:prstGeom>
          <a:noFill/>
        </p:spPr>
        <p:txBody>
          <a:bodyPr wrap="square" rtlCol="0">
            <a:spAutoFit/>
          </a:bodyPr>
          <a:lstStyle/>
          <a:p>
            <a:r>
              <a:rPr lang="en-US" dirty="0" smtClean="0">
                <a:latin typeface="Garamond" panose="02020404030301010803" pitchFamily="18" charset="0"/>
              </a:rPr>
              <a:t>The ratings shown in chart and ranking for </a:t>
            </a:r>
            <a:r>
              <a:rPr lang="en-US" dirty="0">
                <a:latin typeface="Garamond" panose="02020404030301010803" pitchFamily="18" charset="0"/>
              </a:rPr>
              <a:t>top-10 </a:t>
            </a:r>
            <a:r>
              <a:rPr lang="en-US" dirty="0" smtClean="0">
                <a:latin typeface="Garamond" panose="02020404030301010803" pitchFamily="18" charset="0"/>
              </a:rPr>
              <a:t>gurus changes </a:t>
            </a:r>
            <a:r>
              <a:rPr lang="en-US" dirty="0">
                <a:latin typeface="Garamond" panose="02020404030301010803" pitchFamily="18" charset="0"/>
              </a:rPr>
              <a:t>according to the slicers added </a:t>
            </a:r>
            <a:r>
              <a:rPr lang="en-US" dirty="0" smtClean="0">
                <a:latin typeface="Garamond" panose="02020404030301010803" pitchFamily="18" charset="0"/>
              </a:rPr>
              <a:t>in </a:t>
            </a:r>
            <a:r>
              <a:rPr lang="en-US" dirty="0">
                <a:latin typeface="Garamond" panose="02020404030301010803" pitchFamily="18" charset="0"/>
              </a:rPr>
              <a:t>the </a:t>
            </a:r>
            <a:r>
              <a:rPr lang="en-US" dirty="0" smtClean="0">
                <a:latin typeface="Garamond" panose="02020404030301010803" pitchFamily="18" charset="0"/>
              </a:rPr>
              <a:t>dashboard</a:t>
            </a:r>
          </a:p>
          <a:p>
            <a:endParaRPr lang="en-IN" dirty="0">
              <a:latin typeface="Garamond" panose="02020404030301010803" pitchFamily="18" charset="0"/>
            </a:endParaRPr>
          </a:p>
          <a:p>
            <a:r>
              <a:rPr lang="en-US" dirty="0">
                <a:latin typeface="Garamond" panose="02020404030301010803" pitchFamily="18" charset="0"/>
              </a:rPr>
              <a:t>There are 3 slicers in our dashboard:</a:t>
            </a:r>
            <a:endParaRPr lang="en-IN" dirty="0">
              <a:latin typeface="Garamond" panose="02020404030301010803" pitchFamily="18" charset="0"/>
            </a:endParaRPr>
          </a:p>
          <a:p>
            <a:r>
              <a:rPr lang="en-US" dirty="0" smtClean="0">
                <a:latin typeface="Garamond" panose="02020404030301010803" pitchFamily="18" charset="0"/>
              </a:rPr>
              <a:t>- Consultation </a:t>
            </a:r>
            <a:r>
              <a:rPr lang="en-US" dirty="0">
                <a:latin typeface="Garamond" panose="02020404030301010803" pitchFamily="18" charset="0"/>
              </a:rPr>
              <a:t>type based</a:t>
            </a:r>
            <a:endParaRPr lang="en-IN" dirty="0">
              <a:latin typeface="Garamond" panose="02020404030301010803" pitchFamily="18" charset="0"/>
            </a:endParaRPr>
          </a:p>
          <a:p>
            <a:r>
              <a:rPr lang="en-US" dirty="0" smtClean="0">
                <a:latin typeface="Garamond" panose="02020404030301010803" pitchFamily="18" charset="0"/>
              </a:rPr>
              <a:t>- Website </a:t>
            </a:r>
            <a:r>
              <a:rPr lang="en-US" dirty="0">
                <a:latin typeface="Garamond" panose="02020404030301010803" pitchFamily="18" charset="0"/>
              </a:rPr>
              <a:t>based </a:t>
            </a:r>
            <a:endParaRPr lang="en-IN" dirty="0">
              <a:latin typeface="Garamond" panose="02020404030301010803" pitchFamily="18" charset="0"/>
            </a:endParaRPr>
          </a:p>
          <a:p>
            <a:r>
              <a:rPr lang="en-US" dirty="0" smtClean="0">
                <a:latin typeface="Garamond" panose="02020404030301010803" pitchFamily="18" charset="0"/>
              </a:rPr>
              <a:t>- Month </a:t>
            </a:r>
            <a:r>
              <a:rPr lang="en-US" dirty="0">
                <a:latin typeface="Garamond" panose="02020404030301010803" pitchFamily="18" charset="0"/>
              </a:rPr>
              <a:t>based</a:t>
            </a:r>
            <a:endParaRPr lang="en-IN" dirty="0">
              <a:latin typeface="Garamond" panose="02020404030301010803" pitchFamily="18" charset="0"/>
            </a:endParaRPr>
          </a:p>
          <a:p>
            <a:endParaRPr lang="en-IN" dirty="0">
              <a:latin typeface="Garamond" panose="02020404030301010803" pitchFamily="18" charset="0"/>
            </a:endParaRPr>
          </a:p>
        </p:txBody>
      </p:sp>
      <p:graphicFrame>
        <p:nvGraphicFramePr>
          <p:cNvPr id="7" name="Chart 6">
            <a:extLst>
              <a:ext uri="{FF2B5EF4-FFF2-40B4-BE49-F238E27FC236}">
                <a16:creationId xmlns:a16="http://schemas.microsoft.com/office/drawing/2014/main" id="{E3D82508-8700-48A4-87A6-9A3953635A3F}"/>
              </a:ext>
            </a:extLst>
          </p:cNvPr>
          <p:cNvGraphicFramePr>
            <a:graphicFrameLocks/>
          </p:cNvGraphicFramePr>
          <p:nvPr>
            <p:extLst>
              <p:ext uri="{D42A27DB-BD31-4B8C-83A1-F6EECF244321}">
                <p14:modId xmlns:p14="http://schemas.microsoft.com/office/powerpoint/2010/main" val="3618620001"/>
              </p:ext>
            </p:extLst>
          </p:nvPr>
        </p:nvGraphicFramePr>
        <p:xfrm>
          <a:off x="6341929" y="2012723"/>
          <a:ext cx="4654019" cy="34163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06284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878" y="726443"/>
            <a:ext cx="10058400" cy="708820"/>
          </a:xfrm>
        </p:spPr>
        <p:txBody>
          <a:bodyPr>
            <a:normAutofit/>
          </a:bodyPr>
          <a:lstStyle/>
          <a:p>
            <a:pPr algn="ctr"/>
            <a:r>
              <a:rPr lang="en-US" sz="4000" b="1" dirty="0" smtClean="0">
                <a:latin typeface="Garamond" panose="02020404030301010803" pitchFamily="18" charset="0"/>
                <a:cs typeface="Arial" panose="020B0604020202020204" pitchFamily="34" charset="0"/>
              </a:rPr>
              <a:t>Problem Statement </a:t>
            </a:r>
            <a:endParaRPr lang="en-IN" sz="4000" dirty="0">
              <a:cs typeface="Arial" panose="020B0604020202020204" pitchFamily="34" charset="0"/>
            </a:endParaRPr>
          </a:p>
        </p:txBody>
      </p:sp>
      <p:sp>
        <p:nvSpPr>
          <p:cNvPr id="3" name="Content Placeholder 2"/>
          <p:cNvSpPr>
            <a:spLocks noGrp="1"/>
          </p:cNvSpPr>
          <p:nvPr>
            <p:ph idx="1"/>
          </p:nvPr>
        </p:nvSpPr>
        <p:spPr>
          <a:xfrm>
            <a:off x="1189878" y="1996205"/>
            <a:ext cx="10058400" cy="4023360"/>
          </a:xfrm>
        </p:spPr>
        <p:txBody>
          <a:bodyPr>
            <a:normAutofit/>
          </a:bodyPr>
          <a:lstStyle/>
          <a:p>
            <a:pPr marL="0" indent="0">
              <a:buNone/>
            </a:pPr>
            <a:r>
              <a:rPr lang="en-US" sz="1800" dirty="0" err="1" smtClean="0">
                <a:latin typeface="Garamond" panose="02020404030301010803" pitchFamily="18" charset="0"/>
                <a:cs typeface="Arial" panose="020B0604020202020204" pitchFamily="34" charset="0"/>
              </a:rPr>
              <a:t>AstroSage</a:t>
            </a:r>
            <a:r>
              <a:rPr lang="en-US" sz="1800" dirty="0" smtClean="0">
                <a:latin typeface="Garamond" panose="02020404030301010803" pitchFamily="18" charset="0"/>
                <a:cs typeface="Arial" panose="020B0604020202020204" pitchFamily="34" charset="0"/>
              </a:rPr>
              <a:t> </a:t>
            </a:r>
            <a:r>
              <a:rPr lang="en-US" sz="1800" dirty="0">
                <a:latin typeface="Garamond" panose="02020404030301010803" pitchFamily="18" charset="0"/>
                <a:cs typeface="Arial" panose="020B0604020202020204" pitchFamily="34" charset="0"/>
              </a:rPr>
              <a:t>aims to optimize the efficiency, customer satisfaction, and profitability of its call center operations. With the rising number of calls and diverse interaction types (calls, chats, consultations), management requires insights into:</a:t>
            </a:r>
          </a:p>
          <a:p>
            <a:pPr>
              <a:buFont typeface="Wingdings" panose="05000000000000000000" pitchFamily="2" charset="2"/>
              <a:buChar char="Ø"/>
            </a:pPr>
            <a:r>
              <a:rPr lang="en-US" sz="1800" dirty="0">
                <a:latin typeface="Garamond" panose="02020404030301010803" pitchFamily="18" charset="0"/>
                <a:cs typeface="Arial" panose="020B0604020202020204" pitchFamily="34" charset="0"/>
              </a:rPr>
              <a:t>Call volume fluctuations and agent workload</a:t>
            </a:r>
          </a:p>
          <a:p>
            <a:pPr>
              <a:buFont typeface="Wingdings" panose="05000000000000000000" pitchFamily="2" charset="2"/>
              <a:buChar char="Ø"/>
            </a:pPr>
            <a:r>
              <a:rPr lang="en-US" sz="1800" dirty="0">
                <a:latin typeface="Garamond" panose="02020404030301010803" pitchFamily="18" charset="0"/>
                <a:cs typeface="Arial" panose="020B0604020202020204" pitchFamily="34" charset="0"/>
              </a:rPr>
              <a:t>Customer satisfaction drivers</a:t>
            </a:r>
          </a:p>
          <a:p>
            <a:pPr>
              <a:buFont typeface="Wingdings" panose="05000000000000000000" pitchFamily="2" charset="2"/>
              <a:buChar char="Ø"/>
            </a:pPr>
            <a:r>
              <a:rPr lang="en-US" sz="1800" dirty="0">
                <a:latin typeface="Garamond" panose="02020404030301010803" pitchFamily="18" charset="0"/>
                <a:cs typeface="Arial" panose="020B0604020202020204" pitchFamily="34" charset="0"/>
              </a:rPr>
              <a:t>Operational costs and earnings breakdown</a:t>
            </a:r>
          </a:p>
          <a:p>
            <a:pPr>
              <a:buFont typeface="Wingdings" panose="05000000000000000000" pitchFamily="2" charset="2"/>
              <a:buChar char="Ø"/>
            </a:pPr>
            <a:r>
              <a:rPr lang="en-US" sz="1800" dirty="0">
                <a:latin typeface="Garamond" panose="02020404030301010803" pitchFamily="18" charset="0"/>
                <a:cs typeface="Arial" panose="020B0604020202020204" pitchFamily="34" charset="0"/>
              </a:rPr>
              <a:t>Repeat caller patterns and platform usage</a:t>
            </a:r>
          </a:p>
          <a:p>
            <a:pPr>
              <a:buFont typeface="Wingdings" panose="05000000000000000000" pitchFamily="2" charset="2"/>
              <a:buChar char="Ø"/>
            </a:pPr>
            <a:r>
              <a:rPr lang="en-US" sz="1800" dirty="0">
                <a:latin typeface="Garamond" panose="02020404030301010803" pitchFamily="18" charset="0"/>
                <a:cs typeface="Arial" panose="020B0604020202020204" pitchFamily="34" charset="0"/>
              </a:rPr>
              <a:t>Strategic investment areas: hiring, training, or technology upgrade</a:t>
            </a:r>
          </a:p>
        </p:txBody>
      </p:sp>
    </p:spTree>
    <p:extLst>
      <p:ext uri="{BB962C8B-B14F-4D97-AF65-F5344CB8AC3E}">
        <p14:creationId xmlns:p14="http://schemas.microsoft.com/office/powerpoint/2010/main" val="31181689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F17061-6A4C-E3EF-360F-69C1FBCB4647}"/>
              </a:ext>
            </a:extLst>
          </p:cNvPr>
          <p:cNvSpPr txBox="1"/>
          <p:nvPr/>
        </p:nvSpPr>
        <p:spPr>
          <a:xfrm>
            <a:off x="599447" y="2221737"/>
            <a:ext cx="5678905" cy="2193934"/>
          </a:xfrm>
          <a:prstGeom prst="rect">
            <a:avLst/>
          </a:prstGeom>
          <a:noFill/>
        </p:spPr>
        <p:txBody>
          <a:bodyPr wrap="square">
            <a:spAutoFit/>
          </a:bodyPr>
          <a:lstStyle/>
          <a:p>
            <a:pPr algn="ctr">
              <a:lnSpc>
                <a:spcPct val="115000"/>
              </a:lnSpc>
              <a:spcAft>
                <a:spcPts val="800"/>
              </a:spcAft>
              <a:buNone/>
            </a:pPr>
            <a:r>
              <a:rPr lang="en-IN" sz="1800" b="1" u="sng" kern="100" dirty="0">
                <a:effectLst/>
                <a:latin typeface="Garamond" panose="02020404030301010803" pitchFamily="18" charset="0"/>
                <a:ea typeface="Aptos" panose="020B0004020202020204" pitchFamily="34" charset="0"/>
                <a:cs typeface="Times New Roman" panose="02020603050405020304" pitchFamily="18" charset="0"/>
              </a:rPr>
              <a:t>1. Improve Training Programs – Highest Impact</a:t>
            </a:r>
            <a:endParaRPr lang="en-IN" sz="1800" b="1" kern="100" dirty="0">
              <a:effectLst/>
              <a:latin typeface="Garamond" panose="02020404030301010803"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effectLst/>
                <a:latin typeface="Garamond" panose="02020404030301010803" pitchFamily="18" charset="0"/>
                <a:ea typeface="Aptos" panose="020B0004020202020204" pitchFamily="34" charset="0"/>
                <a:cs typeface="Times New Roman" panose="02020603050405020304" pitchFamily="18" charset="0"/>
              </a:rPr>
              <a:t>Chat consultations make up the majority of sessions but suffer from lower customer ratings (seen in the ratings line chart).</a:t>
            </a: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effectLst/>
                <a:latin typeface="Garamond" panose="02020404030301010803" pitchFamily="18" charset="0"/>
                <a:ea typeface="Aptos" panose="020B0004020202020204" pitchFamily="34" charset="0"/>
                <a:cs typeface="Times New Roman" panose="02020603050405020304" pitchFamily="18" charset="0"/>
              </a:rPr>
              <a:t>This directly affects customer satisfaction and profitability, since chats consume more agent time.</a:t>
            </a:r>
          </a:p>
        </p:txBody>
      </p:sp>
      <p:sp>
        <p:nvSpPr>
          <p:cNvPr id="4" name="Rectangle 3">
            <a:extLst>
              <a:ext uri="{FF2B5EF4-FFF2-40B4-BE49-F238E27FC236}">
                <a16:creationId xmlns:a16="http://schemas.microsoft.com/office/drawing/2014/main" id="{1E7BFAC1-EEE3-DEA7-39BD-3F2EBB7F4AF5}"/>
              </a:ext>
            </a:extLst>
          </p:cNvPr>
          <p:cNvSpPr/>
          <p:nvPr/>
        </p:nvSpPr>
        <p:spPr>
          <a:xfrm>
            <a:off x="3070668" y="856674"/>
            <a:ext cx="5398016"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Garamond" panose="02020404030301010803" pitchFamily="18" charset="0"/>
              </a:rPr>
              <a:t>RECOMMENDATIONS</a:t>
            </a:r>
          </a:p>
        </p:txBody>
      </p:sp>
      <p:graphicFrame>
        <p:nvGraphicFramePr>
          <p:cNvPr id="6" name="Chart 5">
            <a:extLst>
              <a:ext uri="{FF2B5EF4-FFF2-40B4-BE49-F238E27FC236}">
                <a16:creationId xmlns:a16="http://schemas.microsoft.com/office/drawing/2014/main" id="{D0004880-C3C1-49C7-8995-C8E95AF7DFE3}"/>
              </a:ext>
            </a:extLst>
          </p:cNvPr>
          <p:cNvGraphicFramePr>
            <a:graphicFrameLocks/>
          </p:cNvGraphicFramePr>
          <p:nvPr>
            <p:extLst>
              <p:ext uri="{D42A27DB-BD31-4B8C-83A1-F6EECF244321}">
                <p14:modId xmlns:p14="http://schemas.microsoft.com/office/powerpoint/2010/main" val="1968150031"/>
              </p:ext>
            </p:extLst>
          </p:nvPr>
        </p:nvGraphicFramePr>
        <p:xfrm>
          <a:off x="6042568" y="2029637"/>
          <a:ext cx="5231174" cy="22259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53001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0E1CF-706E-301A-2E5E-930C5ED910F8}"/>
              </a:ext>
            </a:extLst>
          </p:cNvPr>
          <p:cNvSpPr txBox="1"/>
          <p:nvPr/>
        </p:nvSpPr>
        <p:spPr>
          <a:xfrm>
            <a:off x="838200" y="1825625"/>
            <a:ext cx="5393361" cy="4351338"/>
          </a:xfrm>
          <a:prstGeom prst="rect">
            <a:avLst/>
          </a:prstGeom>
        </p:spPr>
        <p:txBody>
          <a:bodyPr vert="horz" lIns="91440" tIns="45720" rIns="91440" bIns="45720" rtlCol="0">
            <a:normAutofit/>
          </a:bodyPr>
          <a:lstStyle/>
          <a:p>
            <a:pPr marL="273050" indent="-273050" algn="ctr">
              <a:lnSpc>
                <a:spcPct val="90000"/>
              </a:lnSpc>
              <a:spcAft>
                <a:spcPts val="800"/>
              </a:spcAft>
              <a:tabLst>
                <a:tab pos="546100" algn="l"/>
              </a:tabLst>
            </a:pPr>
            <a:r>
              <a:rPr lang="en-US" b="1" dirty="0">
                <a:latin typeface="Garamond" panose="02020404030301010803" pitchFamily="18" charset="0"/>
              </a:rPr>
              <a:t>2. </a:t>
            </a:r>
            <a:r>
              <a:rPr lang="en-US" b="1" u="sng" dirty="0">
                <a:effectLst/>
                <a:latin typeface="Garamond" panose="02020404030301010803" pitchFamily="18" charset="0"/>
              </a:rPr>
              <a:t>Upgrade Call Center Technology – Medium-   Term ROI</a:t>
            </a:r>
            <a:endParaRPr lang="en-US" b="1" dirty="0">
              <a:effectLst/>
              <a:latin typeface="Garamond" panose="02020404030301010803" pitchFamily="18" charset="0"/>
            </a:endParaRPr>
          </a:p>
          <a:p>
            <a:pPr marL="342900" lvl="0" indent="-228600">
              <a:lnSpc>
                <a:spcPct val="90000"/>
              </a:lnSpc>
              <a:spcAft>
                <a:spcPts val="800"/>
              </a:spcAft>
              <a:buSzPts val="1000"/>
              <a:buFont typeface="Arial" panose="020B0604020202020204" pitchFamily="34" charset="0"/>
              <a:buChar char="•"/>
              <a:tabLst>
                <a:tab pos="457200" algn="l"/>
              </a:tabLst>
            </a:pPr>
            <a:r>
              <a:rPr lang="en-US" dirty="0">
                <a:effectLst/>
                <a:latin typeface="Garamond" panose="02020404030301010803" pitchFamily="18" charset="0"/>
              </a:rPr>
              <a:t>Since chat is high-volume and long-duration, tech upgrades like:</a:t>
            </a:r>
          </a:p>
          <a:p>
            <a:pPr marL="742950" lvl="1" indent="-228600">
              <a:lnSpc>
                <a:spcPct val="90000"/>
              </a:lnSpc>
              <a:spcAft>
                <a:spcPts val="800"/>
              </a:spcAft>
              <a:buSzPts val="1000"/>
              <a:buFont typeface="Arial" panose="020B0604020202020204" pitchFamily="34" charset="0"/>
              <a:buChar char="•"/>
              <a:tabLst>
                <a:tab pos="914400" algn="l"/>
              </a:tabLst>
            </a:pPr>
            <a:r>
              <a:rPr lang="en-US" dirty="0">
                <a:effectLst/>
                <a:latin typeface="Garamond" panose="02020404030301010803" pitchFamily="18" charset="0"/>
              </a:rPr>
              <a:t>AI chatbots</a:t>
            </a:r>
          </a:p>
          <a:p>
            <a:pPr marL="742950" lvl="1" indent="-228600">
              <a:lnSpc>
                <a:spcPct val="90000"/>
              </a:lnSpc>
              <a:spcAft>
                <a:spcPts val="800"/>
              </a:spcAft>
              <a:buSzPts val="1000"/>
              <a:buFont typeface="Arial" panose="020B0604020202020204" pitchFamily="34" charset="0"/>
              <a:buChar char="•"/>
              <a:tabLst>
                <a:tab pos="914400" algn="l"/>
              </a:tabLst>
            </a:pPr>
            <a:r>
              <a:rPr lang="en-US" dirty="0">
                <a:effectLst/>
                <a:latin typeface="Garamond" panose="02020404030301010803" pitchFamily="18" charset="0"/>
              </a:rPr>
              <a:t>Automated response templates</a:t>
            </a:r>
          </a:p>
          <a:p>
            <a:pPr marL="742950" lvl="1" indent="-228600">
              <a:lnSpc>
                <a:spcPct val="90000"/>
              </a:lnSpc>
              <a:spcAft>
                <a:spcPts val="800"/>
              </a:spcAft>
              <a:buSzPts val="1000"/>
              <a:buFont typeface="Arial" panose="020B0604020202020204" pitchFamily="34" charset="0"/>
              <a:buChar char="•"/>
              <a:tabLst>
                <a:tab pos="914400" algn="l"/>
              </a:tabLst>
            </a:pPr>
            <a:r>
              <a:rPr lang="en-US" dirty="0">
                <a:effectLst/>
                <a:latin typeface="Garamond" panose="02020404030301010803" pitchFamily="18" charset="0"/>
              </a:rPr>
              <a:t>Intelligent routing</a:t>
            </a:r>
            <a:br>
              <a:rPr lang="en-US" dirty="0">
                <a:effectLst/>
                <a:latin typeface="Garamond" panose="02020404030301010803" pitchFamily="18" charset="0"/>
              </a:rPr>
            </a:br>
            <a:r>
              <a:rPr lang="en-US" dirty="0">
                <a:effectLst/>
                <a:latin typeface="Garamond" panose="02020404030301010803" pitchFamily="18" charset="0"/>
              </a:rPr>
              <a:t>can drastically reduce manual workload and improve consistency.</a:t>
            </a:r>
          </a:p>
        </p:txBody>
      </p:sp>
      <p:graphicFrame>
        <p:nvGraphicFramePr>
          <p:cNvPr id="4" name="Chart 3">
            <a:extLst>
              <a:ext uri="{FF2B5EF4-FFF2-40B4-BE49-F238E27FC236}">
                <a16:creationId xmlns:a16="http://schemas.microsoft.com/office/drawing/2014/main" id="{8B2A4FD1-C599-43E2-AA25-1A6B2DD3D7F8}"/>
              </a:ext>
            </a:extLst>
          </p:cNvPr>
          <p:cNvGraphicFramePr>
            <a:graphicFrameLocks/>
          </p:cNvGraphicFramePr>
          <p:nvPr>
            <p:extLst>
              <p:ext uri="{D42A27DB-BD31-4B8C-83A1-F6EECF244321}">
                <p14:modId xmlns:p14="http://schemas.microsoft.com/office/powerpoint/2010/main" val="529329483"/>
              </p:ext>
            </p:extLst>
          </p:nvPr>
        </p:nvGraphicFramePr>
        <p:xfrm>
          <a:off x="7431705" y="2326684"/>
          <a:ext cx="3243007" cy="22240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28096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ADDEE4-7723-4EC7-BE70-264B605787F0}"/>
              </a:ext>
            </a:extLst>
          </p:cNvPr>
          <p:cNvSpPr/>
          <p:nvPr/>
        </p:nvSpPr>
        <p:spPr>
          <a:xfrm>
            <a:off x="922384" y="0"/>
            <a:ext cx="10640725" cy="1469001"/>
          </a:xfrm>
          <a:prstGeom prst="ellipse">
            <a:avLst/>
          </a:prstGeom>
        </p:spPr>
        <p:txBody>
          <a:bodyPr vert="horz" lIns="91440" tIns="45720" rIns="91440" bIns="45720" rtlCol="0" anchor="b">
            <a:normAutofit/>
          </a:bodyPr>
          <a:lstStyle/>
          <a:p>
            <a:pPr>
              <a:lnSpc>
                <a:spcPct val="90000"/>
              </a:lnSpc>
              <a:spcBef>
                <a:spcPct val="0"/>
              </a:spcBef>
              <a:spcAft>
                <a:spcPts val="600"/>
              </a:spcAft>
            </a:pPr>
            <a:r>
              <a:rPr lang="en-US" sz="4000" b="0" kern="1200" cap="none" spc="0" dirty="0">
                <a:ln w="0"/>
                <a:solidFill>
                  <a:schemeClr val="tx1"/>
                </a:solidFill>
                <a:effectLst>
                  <a:outerShdw blurRad="38100" dist="19050" dir="2700000" algn="tl" rotWithShape="0">
                    <a:schemeClr val="dk1">
                      <a:alpha val="40000"/>
                    </a:schemeClr>
                  </a:outerShdw>
                </a:effectLst>
                <a:latin typeface="Garamond" panose="02020404030301010803" pitchFamily="18" charset="0"/>
                <a:ea typeface="+mj-ea"/>
                <a:cs typeface="+mj-cs"/>
              </a:rPr>
              <a:t>ASTROSAGE </a:t>
            </a:r>
            <a:r>
              <a:rPr lang="en-US" sz="4000" b="0" kern="1200" cap="none" spc="0" dirty="0" smtClean="0">
                <a:ln w="0"/>
                <a:solidFill>
                  <a:schemeClr val="tx1"/>
                </a:solidFill>
                <a:effectLst>
                  <a:outerShdw blurRad="38100" dist="19050" dir="2700000" algn="tl" rotWithShape="0">
                    <a:schemeClr val="dk1">
                      <a:alpha val="40000"/>
                    </a:schemeClr>
                  </a:outerShdw>
                </a:effectLst>
                <a:latin typeface="Garamond" panose="02020404030301010803" pitchFamily="18" charset="0"/>
                <a:ea typeface="+mj-ea"/>
                <a:cs typeface="+mj-cs"/>
              </a:rPr>
              <a:t> DASHBOARD</a:t>
            </a:r>
            <a:endParaRPr lang="en-US" sz="4000" b="0" kern="1200" cap="none" spc="0" dirty="0">
              <a:ln w="0"/>
              <a:solidFill>
                <a:schemeClr val="tx1"/>
              </a:solidFill>
              <a:effectLst>
                <a:outerShdw blurRad="38100" dist="19050" dir="2700000" algn="tl" rotWithShape="0">
                  <a:schemeClr val="dk1">
                    <a:alpha val="40000"/>
                  </a:schemeClr>
                </a:outerShdw>
              </a:effectLst>
              <a:latin typeface="Garamond" panose="02020404030301010803" pitchFamily="18" charset="0"/>
              <a:ea typeface="+mj-ea"/>
              <a:cs typeface="+mj-cs"/>
            </a:endParaRPr>
          </a:p>
        </p:txBody>
      </p:sp>
      <p:pic>
        <p:nvPicPr>
          <p:cNvPr id="2" name="Picture 1"/>
          <p:cNvPicPr>
            <a:picLocks noChangeAspect="1"/>
          </p:cNvPicPr>
          <p:nvPr/>
        </p:nvPicPr>
        <p:blipFill>
          <a:blip r:embed="rId2"/>
          <a:stretch>
            <a:fillRect/>
          </a:stretch>
        </p:blipFill>
        <p:spPr>
          <a:xfrm>
            <a:off x="775504" y="1388962"/>
            <a:ext cx="10648709" cy="4791919"/>
          </a:xfrm>
          <a:prstGeom prst="rect">
            <a:avLst/>
          </a:prstGeom>
        </p:spPr>
      </p:pic>
    </p:spTree>
    <p:extLst>
      <p:ext uri="{BB962C8B-B14F-4D97-AF65-F5344CB8AC3E}">
        <p14:creationId xmlns:p14="http://schemas.microsoft.com/office/powerpoint/2010/main" val="18844682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14933B-7B2C-5AEC-9F8F-AAA61ACD2B86}"/>
              </a:ext>
            </a:extLst>
          </p:cNvPr>
          <p:cNvSpPr/>
          <p:nvPr/>
        </p:nvSpPr>
        <p:spPr>
          <a:xfrm>
            <a:off x="4314347" y="576207"/>
            <a:ext cx="5129979" cy="106739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0" kern="1200" cap="none" spc="0" dirty="0" smtClean="0">
                <a:ln w="0"/>
                <a:solidFill>
                  <a:schemeClr val="tx1"/>
                </a:solidFill>
                <a:effectLst>
                  <a:outerShdw blurRad="38100" dist="19050" dir="2700000" algn="tl" rotWithShape="0">
                    <a:schemeClr val="dk1">
                      <a:alpha val="40000"/>
                    </a:schemeClr>
                  </a:outerShdw>
                </a:effectLst>
                <a:latin typeface="Garamond" panose="02020404030301010803" pitchFamily="18" charset="0"/>
                <a:ea typeface="+mj-ea"/>
                <a:cs typeface="+mj-cs"/>
              </a:rPr>
              <a:t>CONCLUSION</a:t>
            </a:r>
            <a:endParaRPr lang="en-US" sz="4000" b="0" kern="1200" cap="none" spc="0" dirty="0">
              <a:ln w="0"/>
              <a:solidFill>
                <a:schemeClr val="tx1"/>
              </a:solidFill>
              <a:effectLst>
                <a:outerShdw blurRad="38100" dist="19050" dir="2700000" algn="tl" rotWithShape="0">
                  <a:schemeClr val="dk1">
                    <a:alpha val="40000"/>
                  </a:schemeClr>
                </a:outerShdw>
              </a:effectLst>
              <a:latin typeface="Garamond" panose="02020404030301010803" pitchFamily="18" charset="0"/>
              <a:ea typeface="+mj-ea"/>
              <a:cs typeface="+mj-cs"/>
            </a:endParaRPr>
          </a:p>
        </p:txBody>
      </p:sp>
      <p:graphicFrame>
        <p:nvGraphicFramePr>
          <p:cNvPr id="15" name="TextBox 2">
            <a:extLst>
              <a:ext uri="{FF2B5EF4-FFF2-40B4-BE49-F238E27FC236}">
                <a16:creationId xmlns:a16="http://schemas.microsoft.com/office/drawing/2014/main" id="{4EB611F8-1367-CF45-E8F9-FDADC36D7097}"/>
              </a:ext>
            </a:extLst>
          </p:cNvPr>
          <p:cNvGraphicFramePr/>
          <p:nvPr>
            <p:extLst>
              <p:ext uri="{D42A27DB-BD31-4B8C-83A1-F6EECF244321}">
                <p14:modId xmlns:p14="http://schemas.microsoft.com/office/powerpoint/2010/main" val="779601799"/>
              </p:ext>
            </p:extLst>
          </p:nvPr>
        </p:nvGraphicFramePr>
        <p:xfrm>
          <a:off x="2023449" y="1805650"/>
          <a:ext cx="8082139" cy="4178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6841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50FDD-F647-9B36-1CE5-77FDE1FDC4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CD512BB-EF64-0FC1-7F1E-0D9C14B8CC11}"/>
              </a:ext>
            </a:extLst>
          </p:cNvPr>
          <p:cNvSpPr txBox="1"/>
          <p:nvPr/>
        </p:nvSpPr>
        <p:spPr>
          <a:xfrm>
            <a:off x="2306220" y="2511859"/>
            <a:ext cx="6265135" cy="2585323"/>
          </a:xfrm>
          <a:prstGeom prst="rect">
            <a:avLst/>
          </a:prstGeom>
          <a:noFill/>
        </p:spPr>
        <p:txBody>
          <a:bodyPr wrap="square" rtlCol="0">
            <a:spAutoFit/>
          </a:bodyPr>
          <a:lstStyle/>
          <a:p>
            <a:endParaRPr lang="en-US" dirty="0">
              <a:latin typeface="Garamond" panose="02020404030301010803" pitchFamily="18" charset="0"/>
            </a:endParaRPr>
          </a:p>
          <a:p>
            <a:r>
              <a:rPr lang="en-GB" dirty="0">
                <a:latin typeface="Garamond" panose="02020404030301010803" pitchFamily="18" charset="0"/>
              </a:rPr>
              <a:t>This project and the accompanying analysis were conducted independently as part of my academic coursework. </a:t>
            </a:r>
          </a:p>
          <a:p>
            <a:endParaRPr lang="en-GB" dirty="0">
              <a:latin typeface="Garamond" panose="02020404030301010803" pitchFamily="18" charset="0"/>
            </a:endParaRPr>
          </a:p>
          <a:p>
            <a:r>
              <a:rPr lang="en-GB" dirty="0">
                <a:latin typeface="Garamond" panose="02020404030301010803" pitchFamily="18" charset="0"/>
              </a:rPr>
              <a:t>I would like to express my sincere gratitude to Rishabh Verma for their invaluable guidance in Excel and Newton School for all the support and insights provided through the course materials, which played a crucial role in shaping this work.</a:t>
            </a:r>
          </a:p>
          <a:p>
            <a:endParaRPr lang="en-US" dirty="0">
              <a:latin typeface="Garamond" panose="02020404030301010803" pitchFamily="18" charset="0"/>
            </a:endParaRPr>
          </a:p>
        </p:txBody>
      </p:sp>
      <p:sp>
        <p:nvSpPr>
          <p:cNvPr id="3" name="TextBox 2">
            <a:extLst>
              <a:ext uri="{FF2B5EF4-FFF2-40B4-BE49-F238E27FC236}">
                <a16:creationId xmlns:a16="http://schemas.microsoft.com/office/drawing/2014/main" id="{80C54F69-341E-D4D0-6935-B2746C786601}"/>
              </a:ext>
            </a:extLst>
          </p:cNvPr>
          <p:cNvSpPr txBox="1"/>
          <p:nvPr/>
        </p:nvSpPr>
        <p:spPr>
          <a:xfrm>
            <a:off x="8571355" y="4474651"/>
            <a:ext cx="3174714" cy="830997"/>
          </a:xfrm>
          <a:prstGeom prst="rect">
            <a:avLst/>
          </a:prstGeom>
          <a:noFill/>
        </p:spPr>
        <p:txBody>
          <a:bodyPr wrap="square" rtlCol="0">
            <a:spAutoFit/>
          </a:bodyPr>
          <a:lstStyle/>
          <a:p>
            <a:pPr algn="ctr"/>
            <a:r>
              <a:rPr lang="en-IN" sz="4800" dirty="0">
                <a:effectLst>
                  <a:reflection blurRad="6350" stA="50000" endA="300" endPos="50000" dist="29997" dir="5400000" sy="-100000" algn="bl" rotWithShape="0"/>
                </a:effectLst>
                <a:latin typeface="Dreaming Outloud Script Pro" panose="03050502040304050704" pitchFamily="66" charset="0"/>
                <a:cs typeface="Dreaming Outloud Script Pro" panose="03050502040304050704" pitchFamily="66" charset="0"/>
              </a:rPr>
              <a:t>Thank You</a:t>
            </a:r>
          </a:p>
        </p:txBody>
      </p:sp>
      <p:sp>
        <p:nvSpPr>
          <p:cNvPr id="4" name="TextBox 3"/>
          <p:cNvSpPr txBox="1"/>
          <p:nvPr/>
        </p:nvSpPr>
        <p:spPr>
          <a:xfrm>
            <a:off x="2306220" y="713858"/>
            <a:ext cx="8981954" cy="1323439"/>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Garamond" panose="02020404030301010803" pitchFamily="18" charset="0"/>
              </a:rPr>
              <a:t>Acknowledgements and References</a:t>
            </a:r>
          </a:p>
          <a:p>
            <a:endParaRPr lang="en-IN" sz="4000" dirty="0">
              <a:latin typeface="Garamond" panose="02020404030301010803" pitchFamily="18" charset="0"/>
            </a:endParaRPr>
          </a:p>
        </p:txBody>
      </p:sp>
    </p:spTree>
    <p:extLst>
      <p:ext uri="{BB962C8B-B14F-4D97-AF65-F5344CB8AC3E}">
        <p14:creationId xmlns:p14="http://schemas.microsoft.com/office/powerpoint/2010/main" val="30362858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785600" y="2224881"/>
            <a:ext cx="594578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u="sng" dirty="0">
                <a:latin typeface="Garamond" panose="02020404030301010803" pitchFamily="18" charset="0"/>
                <a:cs typeface="Arial" panose="020B0604020202020204" pitchFamily="34" charset="0"/>
              </a:rPr>
              <a:t>Data </a:t>
            </a:r>
            <a:r>
              <a:rPr lang="en-US" altLang="en-US" b="1" u="sng" dirty="0" smtClean="0">
                <a:latin typeface="Garamond" panose="02020404030301010803" pitchFamily="18" charset="0"/>
                <a:cs typeface="Arial" panose="020B0604020202020204" pitchFamily="34" charset="0"/>
              </a:rPr>
              <a:t>Source</a:t>
            </a:r>
            <a:r>
              <a:rPr lang="en-US" altLang="en-US" b="1" dirty="0" smtClean="0">
                <a:latin typeface="Garamond" panose="02020404030301010803" pitchFamily="18" charset="0"/>
                <a:cs typeface="Arial" panose="020B0604020202020204" pitchFamily="34" charset="0"/>
              </a:rPr>
              <a:t>:</a:t>
            </a:r>
            <a:r>
              <a:rPr lang="en-US" altLang="en-US" dirty="0" smtClean="0">
                <a:latin typeface="Garamond" panose="02020404030301010803" pitchFamily="18" charset="0"/>
                <a:cs typeface="Arial" panose="020B0604020202020204" pitchFamily="34" charset="0"/>
              </a:rPr>
              <a:t> Call </a:t>
            </a:r>
            <a:r>
              <a:rPr lang="en-US" altLang="en-US" dirty="0">
                <a:latin typeface="Garamond" panose="02020404030301010803" pitchFamily="18" charset="0"/>
                <a:cs typeface="Arial" panose="020B0604020202020204" pitchFamily="34" charset="0"/>
              </a:rPr>
              <a:t>center log data from </a:t>
            </a:r>
            <a:r>
              <a:rPr lang="en-US" altLang="en-US" dirty="0" err="1">
                <a:latin typeface="Garamond" panose="02020404030301010803" pitchFamily="18" charset="0"/>
                <a:cs typeface="Arial" panose="020B0604020202020204" pitchFamily="34" charset="0"/>
              </a:rPr>
              <a:t>AstroSage’s</a:t>
            </a:r>
            <a:r>
              <a:rPr lang="en-US" altLang="en-US" dirty="0">
                <a:latin typeface="Garamond" panose="02020404030301010803" pitchFamily="18" charset="0"/>
                <a:cs typeface="Arial" panose="020B0604020202020204" pitchFamily="34" charset="0"/>
              </a:rPr>
              <a:t> internal database.</a:t>
            </a:r>
          </a:p>
          <a:p>
            <a:pPr lvl="0" eaLnBrk="0" fontAlgn="base" hangingPunct="0">
              <a:spcBef>
                <a:spcPct val="0"/>
              </a:spcBef>
              <a:spcAft>
                <a:spcPct val="0"/>
              </a:spcAft>
            </a:pPr>
            <a:endParaRPr lang="en-US" altLang="en-US" b="1" u="sng" dirty="0" smtClean="0">
              <a:latin typeface="Garamond" panose="02020404030301010803" pitchFamily="18" charset="0"/>
              <a:cs typeface="Arial" panose="020B0604020202020204" pitchFamily="34" charset="0"/>
            </a:endParaRPr>
          </a:p>
          <a:p>
            <a:pPr lvl="0" eaLnBrk="0" fontAlgn="base" hangingPunct="0">
              <a:spcBef>
                <a:spcPct val="0"/>
              </a:spcBef>
              <a:spcAft>
                <a:spcPct val="0"/>
              </a:spcAft>
            </a:pPr>
            <a:r>
              <a:rPr lang="en-US" altLang="en-US" b="1" u="sng" dirty="0" smtClean="0">
                <a:latin typeface="Garamond" panose="02020404030301010803" pitchFamily="18" charset="0"/>
                <a:cs typeface="Arial" panose="020B0604020202020204" pitchFamily="34" charset="0"/>
              </a:rPr>
              <a:t>Data </a:t>
            </a:r>
            <a:r>
              <a:rPr lang="en-US" altLang="en-US" b="1" u="sng" dirty="0">
                <a:latin typeface="Garamond" panose="02020404030301010803" pitchFamily="18" charset="0"/>
                <a:cs typeface="Arial" panose="020B0604020202020204" pitchFamily="34" charset="0"/>
              </a:rPr>
              <a:t>Snapshot</a:t>
            </a:r>
            <a:r>
              <a:rPr lang="en-US" altLang="en-US" b="1" dirty="0">
                <a:latin typeface="Garamond" panose="02020404030301010803" pitchFamily="18" charset="0"/>
                <a:cs typeface="Arial" panose="020B0604020202020204" pitchFamily="34" charset="0"/>
              </a:rPr>
              <a:t>:</a:t>
            </a:r>
            <a:endParaRPr lang="en-US" altLang="en-US" dirty="0">
              <a:latin typeface="Garamond" panose="02020404030301010803" pitchFamily="18" charset="0"/>
              <a:cs typeface="Arial" panose="020B0604020202020204" pitchFamily="34" charset="0"/>
            </a:endParaRPr>
          </a:p>
          <a:p>
            <a:pPr lvl="0" eaLnBrk="0" fontAlgn="base" hangingPunct="0">
              <a:spcBef>
                <a:spcPct val="0"/>
              </a:spcBef>
              <a:spcAft>
                <a:spcPct val="0"/>
              </a:spcAft>
              <a:buFontTx/>
              <a:buChar char="•"/>
            </a:pPr>
            <a:r>
              <a:rPr lang="en-US" altLang="en-US" b="1" u="sng" dirty="0">
                <a:latin typeface="Garamond" panose="02020404030301010803" pitchFamily="18" charset="0"/>
                <a:cs typeface="Arial" panose="020B0604020202020204" pitchFamily="34" charset="0"/>
              </a:rPr>
              <a:t>Total Records</a:t>
            </a:r>
            <a:r>
              <a:rPr lang="en-US" altLang="en-US" b="1" dirty="0">
                <a:latin typeface="Garamond" panose="02020404030301010803" pitchFamily="18" charset="0"/>
                <a:cs typeface="Arial" panose="020B0604020202020204" pitchFamily="34" charset="0"/>
              </a:rPr>
              <a:t>:</a:t>
            </a:r>
            <a:r>
              <a:rPr lang="en-US" altLang="en-US" dirty="0">
                <a:latin typeface="Garamond" panose="02020404030301010803" pitchFamily="18" charset="0"/>
                <a:cs typeface="Arial" panose="020B0604020202020204" pitchFamily="34" charset="0"/>
              </a:rPr>
              <a:t> 28,027 connections</a:t>
            </a:r>
          </a:p>
          <a:p>
            <a:pPr lvl="0" eaLnBrk="0" fontAlgn="base" hangingPunct="0">
              <a:spcBef>
                <a:spcPct val="0"/>
              </a:spcBef>
              <a:spcAft>
                <a:spcPct val="0"/>
              </a:spcAft>
              <a:buFontTx/>
              <a:buChar char="•"/>
            </a:pPr>
            <a:r>
              <a:rPr lang="en-US" altLang="en-US" b="1" u="sng" dirty="0">
                <a:latin typeface="Garamond" panose="02020404030301010803" pitchFamily="18" charset="0"/>
                <a:cs typeface="Arial" panose="020B0604020202020204" pitchFamily="34" charset="0"/>
              </a:rPr>
              <a:t>Time Period</a:t>
            </a:r>
            <a:r>
              <a:rPr lang="en-US" altLang="en-US" b="1" dirty="0">
                <a:latin typeface="Garamond" panose="02020404030301010803" pitchFamily="18" charset="0"/>
                <a:cs typeface="Arial" panose="020B0604020202020204" pitchFamily="34" charset="0"/>
              </a:rPr>
              <a:t>:</a:t>
            </a:r>
            <a:r>
              <a:rPr lang="en-US" altLang="en-US" dirty="0">
                <a:latin typeface="Garamond" panose="02020404030301010803" pitchFamily="18" charset="0"/>
                <a:cs typeface="Arial" panose="020B0604020202020204" pitchFamily="34" charset="0"/>
              </a:rPr>
              <a:t> December 2023 – January 2024</a:t>
            </a:r>
          </a:p>
          <a:p>
            <a:pPr lvl="0" eaLnBrk="0" fontAlgn="base" hangingPunct="0">
              <a:spcBef>
                <a:spcPct val="0"/>
              </a:spcBef>
              <a:spcAft>
                <a:spcPct val="0"/>
              </a:spcAft>
              <a:buFontTx/>
              <a:buChar char="•"/>
            </a:pPr>
            <a:r>
              <a:rPr lang="en-US" altLang="en-US" b="1" u="sng" dirty="0">
                <a:latin typeface="Garamond" panose="02020404030301010803" pitchFamily="18" charset="0"/>
                <a:cs typeface="Arial" panose="020B0604020202020204" pitchFamily="34" charset="0"/>
              </a:rPr>
              <a:t>Total Attributes</a:t>
            </a:r>
            <a:r>
              <a:rPr lang="en-US" altLang="en-US" b="1" dirty="0">
                <a:latin typeface="Garamond" panose="02020404030301010803" pitchFamily="18" charset="0"/>
                <a:cs typeface="Arial" panose="020B0604020202020204" pitchFamily="34" charset="0"/>
              </a:rPr>
              <a:t>:</a:t>
            </a:r>
            <a:r>
              <a:rPr lang="en-US" altLang="en-US" dirty="0">
                <a:latin typeface="Garamond" panose="02020404030301010803" pitchFamily="18" charset="0"/>
                <a:cs typeface="Arial" panose="020B0604020202020204" pitchFamily="34" charset="0"/>
              </a:rPr>
              <a:t> 35 </a:t>
            </a:r>
            <a:r>
              <a:rPr lang="en-US" altLang="en-US" dirty="0" smtClean="0">
                <a:latin typeface="Garamond" panose="02020404030301010803" pitchFamily="18" charset="0"/>
                <a:cs typeface="Arial" panose="020B0604020202020204" pitchFamily="34" charset="0"/>
              </a:rPr>
              <a:t>columns</a:t>
            </a:r>
          </a:p>
          <a:p>
            <a:pPr lvl="0" eaLnBrk="0" fontAlgn="base" hangingPunct="0">
              <a:spcBef>
                <a:spcPct val="0"/>
              </a:spcBef>
              <a:spcAft>
                <a:spcPct val="0"/>
              </a:spcAft>
              <a:buFontTx/>
              <a:buChar char="•"/>
            </a:pPr>
            <a:endParaRPr lang="en-US" altLang="en-US" dirty="0">
              <a:latin typeface="Garamond" panose="02020404030301010803" pitchFamily="18" charset="0"/>
              <a:cs typeface="Arial" panose="020B0604020202020204" pitchFamily="34" charset="0"/>
            </a:endParaRPr>
          </a:p>
          <a:p>
            <a:pPr lvl="0" eaLnBrk="0" fontAlgn="base" hangingPunct="0">
              <a:spcBef>
                <a:spcPct val="0"/>
              </a:spcBef>
              <a:spcAft>
                <a:spcPct val="0"/>
              </a:spcAft>
              <a:buFontTx/>
              <a:buChar char="•"/>
            </a:pPr>
            <a:r>
              <a:rPr lang="en-US" altLang="en-US" b="1" u="sng" dirty="0">
                <a:latin typeface="Garamond" panose="02020404030301010803" pitchFamily="18" charset="0"/>
                <a:cs typeface="Arial" panose="020B0604020202020204" pitchFamily="34" charset="0"/>
              </a:rPr>
              <a:t>Key Fields</a:t>
            </a:r>
            <a:r>
              <a:rPr lang="en-US" altLang="en-US" b="1" dirty="0">
                <a:latin typeface="Garamond" panose="02020404030301010803" pitchFamily="18" charset="0"/>
                <a:cs typeface="Arial" panose="020B0604020202020204" pitchFamily="34" charset="0"/>
              </a:rPr>
              <a:t>:</a:t>
            </a:r>
            <a:endParaRPr lang="en-US" altLang="en-US" dirty="0">
              <a:latin typeface="Garamond" panose="02020404030301010803" pitchFamily="18" charset="0"/>
              <a:cs typeface="Arial" panose="020B0604020202020204" pitchFamily="34" charset="0"/>
            </a:endParaRPr>
          </a:p>
          <a:p>
            <a:pPr lvl="1" eaLnBrk="0" fontAlgn="base" hangingPunct="0">
              <a:spcBef>
                <a:spcPct val="0"/>
              </a:spcBef>
              <a:spcAft>
                <a:spcPct val="0"/>
              </a:spcAft>
              <a:buFontTx/>
              <a:buChar char="•"/>
            </a:pPr>
            <a:r>
              <a:rPr lang="en-US" altLang="en-US" dirty="0">
                <a:latin typeface="Garamond" panose="02020404030301010803" pitchFamily="18" charset="0"/>
                <a:cs typeface="Arial" panose="020B0604020202020204" pitchFamily="34" charset="0"/>
              </a:rPr>
              <a:t>user, </a:t>
            </a:r>
            <a:r>
              <a:rPr lang="en-US" altLang="en-US" dirty="0" err="1">
                <a:latin typeface="Garamond" panose="02020404030301010803" pitchFamily="18" charset="0"/>
                <a:cs typeface="Arial" panose="020B0604020202020204" pitchFamily="34" charset="0"/>
              </a:rPr>
              <a:t>guruName</a:t>
            </a:r>
            <a:r>
              <a:rPr lang="en-US" altLang="en-US" dirty="0">
                <a:latin typeface="Garamond" panose="02020404030301010803" pitchFamily="18" charset="0"/>
                <a:cs typeface="Arial" panose="020B0604020202020204" pitchFamily="34" charset="0"/>
              </a:rPr>
              <a:t>, </a:t>
            </a:r>
            <a:r>
              <a:rPr lang="en-US" altLang="en-US" dirty="0" err="1">
                <a:latin typeface="Garamond" panose="02020404030301010803" pitchFamily="18" charset="0"/>
                <a:cs typeface="Arial" panose="020B0604020202020204" pitchFamily="34" charset="0"/>
              </a:rPr>
              <a:t>consultationType</a:t>
            </a:r>
            <a:r>
              <a:rPr lang="en-US" altLang="en-US" dirty="0">
                <a:latin typeface="Garamond" panose="02020404030301010803" pitchFamily="18" charset="0"/>
                <a:cs typeface="Arial" panose="020B0604020202020204" pitchFamily="34" charset="0"/>
              </a:rPr>
              <a:t>, </a:t>
            </a:r>
            <a:r>
              <a:rPr lang="en-US" altLang="en-US" dirty="0" err="1">
                <a:latin typeface="Garamond" panose="02020404030301010803" pitchFamily="18" charset="0"/>
                <a:cs typeface="Arial" panose="020B0604020202020204" pitchFamily="34" charset="0"/>
              </a:rPr>
              <a:t>callStartTime</a:t>
            </a:r>
            <a:r>
              <a:rPr lang="en-US" altLang="en-US" dirty="0">
                <a:latin typeface="Garamond" panose="02020404030301010803" pitchFamily="18" charset="0"/>
                <a:cs typeface="Arial" panose="020B0604020202020204" pitchFamily="34" charset="0"/>
              </a:rPr>
              <a:t>, </a:t>
            </a:r>
            <a:r>
              <a:rPr lang="en-US" altLang="en-US" dirty="0" err="1">
                <a:latin typeface="Garamond" panose="02020404030301010803" pitchFamily="18" charset="0"/>
                <a:cs typeface="Arial" panose="020B0604020202020204" pitchFamily="34" charset="0"/>
              </a:rPr>
              <a:t>callEndTime</a:t>
            </a:r>
            <a:r>
              <a:rPr lang="en-US" altLang="en-US" dirty="0">
                <a:latin typeface="Garamond" panose="02020404030301010803" pitchFamily="18" charset="0"/>
                <a:cs typeface="Arial" panose="020B0604020202020204" pitchFamily="34" charset="0"/>
              </a:rPr>
              <a:t>, rating</a:t>
            </a:r>
          </a:p>
          <a:p>
            <a:pPr lvl="1" eaLnBrk="0" fontAlgn="base" hangingPunct="0">
              <a:spcBef>
                <a:spcPct val="0"/>
              </a:spcBef>
              <a:spcAft>
                <a:spcPct val="0"/>
              </a:spcAft>
              <a:buFontTx/>
              <a:buChar char="•"/>
            </a:pPr>
            <a:r>
              <a:rPr lang="en-US" altLang="en-US" dirty="0" err="1">
                <a:latin typeface="Garamond" panose="02020404030301010803" pitchFamily="18" charset="0"/>
                <a:cs typeface="Arial" panose="020B0604020202020204" pitchFamily="34" charset="0"/>
              </a:rPr>
              <a:t>callChannel</a:t>
            </a:r>
            <a:r>
              <a:rPr lang="en-US" altLang="en-US" dirty="0">
                <a:latin typeface="Garamond" panose="02020404030301010803" pitchFamily="18" charset="0"/>
                <a:cs typeface="Arial" panose="020B0604020202020204" pitchFamily="34" charset="0"/>
              </a:rPr>
              <a:t>, </a:t>
            </a:r>
            <a:r>
              <a:rPr lang="en-US" altLang="en-US" dirty="0" err="1">
                <a:latin typeface="Garamond" panose="02020404030301010803" pitchFamily="18" charset="0"/>
                <a:cs typeface="Arial" panose="020B0604020202020204" pitchFamily="34" charset="0"/>
              </a:rPr>
              <a:t>userCallStatus</a:t>
            </a:r>
            <a:r>
              <a:rPr lang="en-US" altLang="en-US" dirty="0">
                <a:latin typeface="Garamond" panose="02020404030301010803" pitchFamily="18" charset="0"/>
                <a:cs typeface="Arial" panose="020B0604020202020204" pitchFamily="34" charset="0"/>
              </a:rPr>
              <a:t>, </a:t>
            </a:r>
            <a:r>
              <a:rPr lang="en-US" altLang="en-US" dirty="0" err="1">
                <a:latin typeface="Garamond" panose="02020404030301010803" pitchFamily="18" charset="0"/>
                <a:cs typeface="Arial" panose="020B0604020202020204" pitchFamily="34" charset="0"/>
              </a:rPr>
              <a:t>chatStatus</a:t>
            </a:r>
            <a:r>
              <a:rPr lang="en-US" altLang="en-US" dirty="0">
                <a:latin typeface="Garamond" panose="02020404030301010803" pitchFamily="18" charset="0"/>
                <a:cs typeface="Arial" panose="020B0604020202020204" pitchFamily="34" charset="0"/>
              </a:rPr>
              <a:t>, </a:t>
            </a:r>
            <a:r>
              <a:rPr lang="en-US" altLang="en-US" dirty="0" err="1">
                <a:latin typeface="Garamond" panose="02020404030301010803" pitchFamily="18" charset="0"/>
                <a:cs typeface="Arial" panose="020B0604020202020204" pitchFamily="34" charset="0"/>
              </a:rPr>
              <a:t>astrologersEarnings</a:t>
            </a:r>
            <a:r>
              <a:rPr lang="en-US" altLang="en-US" dirty="0">
                <a:latin typeface="Garamond" panose="02020404030301010803" pitchFamily="18" charset="0"/>
                <a:cs typeface="Arial" panose="020B0604020202020204" pitchFamily="34" charset="0"/>
              </a:rPr>
              <a:t>, </a:t>
            </a:r>
            <a:r>
              <a:rPr lang="en-US" altLang="en-US" dirty="0" err="1">
                <a:latin typeface="Garamond" panose="02020404030301010803" pitchFamily="18" charset="0"/>
                <a:cs typeface="Arial" panose="020B0604020202020204" pitchFamily="34" charset="0"/>
              </a:rPr>
              <a:t>netAmount</a:t>
            </a:r>
            <a:endParaRPr lang="en-US" altLang="en-US" dirty="0">
              <a:latin typeface="Garamond" panose="02020404030301010803" pitchFamily="18" charset="0"/>
              <a:cs typeface="Arial" panose="020B0604020202020204" pitchFamily="34" charset="0"/>
            </a:endParaRPr>
          </a:p>
          <a:p>
            <a:pPr lvl="0" eaLnBrk="0" fontAlgn="base" hangingPunct="0">
              <a:spcBef>
                <a:spcPct val="0"/>
              </a:spcBef>
              <a:spcAft>
                <a:spcPct val="0"/>
              </a:spcAft>
            </a:pPr>
            <a:endParaRPr lang="en-US" altLang="en-US" b="1" dirty="0" smtClean="0">
              <a:latin typeface="Garamond" panose="02020404030301010803" pitchFamily="18" charset="0"/>
              <a:cs typeface="Arial" panose="020B0604020202020204" pitchFamily="34" charset="0"/>
            </a:endParaRPr>
          </a:p>
        </p:txBody>
      </p:sp>
      <p:sp>
        <p:nvSpPr>
          <p:cNvPr id="4" name="TextBox 3"/>
          <p:cNvSpPr txBox="1"/>
          <p:nvPr/>
        </p:nvSpPr>
        <p:spPr>
          <a:xfrm>
            <a:off x="1399059" y="1011677"/>
            <a:ext cx="9523379" cy="707886"/>
          </a:xfrm>
          <a:prstGeom prst="rect">
            <a:avLst/>
          </a:prstGeom>
          <a:noFill/>
        </p:spPr>
        <p:txBody>
          <a:bodyPr wrap="square" rtlCol="0">
            <a:spAutoFit/>
          </a:bodyPr>
          <a:lstStyle/>
          <a:p>
            <a:pPr algn="ctr"/>
            <a:r>
              <a:rPr lang="en-US" sz="4000" b="1" dirty="0" smtClean="0">
                <a:latin typeface="Garamond" panose="02020404030301010803" pitchFamily="18" charset="0"/>
                <a:cs typeface="Arial" panose="020B0604020202020204" pitchFamily="34" charset="0"/>
              </a:rPr>
              <a:t>Data Overview &amp; Structure</a:t>
            </a:r>
            <a:endParaRPr lang="en-IN" sz="4000" b="1" dirty="0">
              <a:latin typeface="Garamond" panose="02020404030301010803" pitchFamily="18" charset="0"/>
              <a:cs typeface="Arial" panose="020B0604020202020204" pitchFamily="34" charset="0"/>
            </a:endParaRPr>
          </a:p>
        </p:txBody>
      </p:sp>
      <p:sp>
        <p:nvSpPr>
          <p:cNvPr id="2" name="TextBox 1"/>
          <p:cNvSpPr txBox="1"/>
          <p:nvPr/>
        </p:nvSpPr>
        <p:spPr>
          <a:xfrm>
            <a:off x="6731388" y="2778879"/>
            <a:ext cx="4653023" cy="3416320"/>
          </a:xfrm>
          <a:prstGeom prst="rect">
            <a:avLst/>
          </a:prstGeom>
          <a:noFill/>
        </p:spPr>
        <p:txBody>
          <a:bodyPr wrap="square" rtlCol="0">
            <a:spAutoFit/>
          </a:bodyPr>
          <a:lstStyle/>
          <a:p>
            <a:pPr lvl="0" eaLnBrk="0" fontAlgn="base" hangingPunct="0">
              <a:spcBef>
                <a:spcPct val="0"/>
              </a:spcBef>
              <a:spcAft>
                <a:spcPct val="0"/>
              </a:spcAft>
            </a:pPr>
            <a:r>
              <a:rPr lang="en-US" altLang="en-US" b="1" u="sng" dirty="0">
                <a:latin typeface="Garamond" panose="02020404030301010803" pitchFamily="18" charset="0"/>
                <a:cs typeface="Arial" panose="020B0604020202020204" pitchFamily="34" charset="0"/>
              </a:rPr>
              <a:t>Data Types</a:t>
            </a:r>
            <a:r>
              <a:rPr lang="en-US" altLang="en-US" b="1" dirty="0">
                <a:latin typeface="Garamond" panose="02020404030301010803" pitchFamily="18" charset="0"/>
                <a:cs typeface="Arial" panose="020B0604020202020204" pitchFamily="34" charset="0"/>
              </a:rPr>
              <a:t>:</a:t>
            </a:r>
            <a:endParaRPr lang="en-US" altLang="en-US" dirty="0">
              <a:latin typeface="Garamond" panose="02020404030301010803" pitchFamily="18" charset="0"/>
              <a:cs typeface="Arial" panose="020B0604020202020204" pitchFamily="34" charset="0"/>
            </a:endParaRPr>
          </a:p>
          <a:p>
            <a:pPr lvl="0" eaLnBrk="0" fontAlgn="base" hangingPunct="0">
              <a:spcBef>
                <a:spcPct val="0"/>
              </a:spcBef>
              <a:spcAft>
                <a:spcPct val="0"/>
              </a:spcAft>
              <a:buFontTx/>
              <a:buChar char="•"/>
            </a:pPr>
            <a:r>
              <a:rPr lang="en-US" altLang="en-US" b="1" u="sng" dirty="0">
                <a:latin typeface="Garamond" panose="02020404030301010803" pitchFamily="18" charset="0"/>
                <a:cs typeface="Arial" panose="020B0604020202020204" pitchFamily="34" charset="0"/>
              </a:rPr>
              <a:t>Categorical</a:t>
            </a:r>
            <a:r>
              <a:rPr lang="en-US" altLang="en-US" b="1" dirty="0">
                <a:latin typeface="Garamond" panose="02020404030301010803" pitchFamily="18" charset="0"/>
                <a:cs typeface="Arial" panose="020B0604020202020204" pitchFamily="34" charset="0"/>
              </a:rPr>
              <a:t>:</a:t>
            </a:r>
            <a:r>
              <a:rPr lang="en-US" altLang="en-US" dirty="0">
                <a:latin typeface="Garamond" panose="02020404030301010803" pitchFamily="18" charset="0"/>
                <a:cs typeface="Arial" panose="020B0604020202020204" pitchFamily="34" charset="0"/>
              </a:rPr>
              <a:t> </a:t>
            </a:r>
            <a:r>
              <a:rPr lang="en-US" altLang="en-US" dirty="0" err="1">
                <a:latin typeface="Garamond" panose="02020404030301010803" pitchFamily="18" charset="0"/>
                <a:cs typeface="Arial" panose="020B0604020202020204" pitchFamily="34" charset="0"/>
              </a:rPr>
              <a:t>consultationType</a:t>
            </a:r>
            <a:r>
              <a:rPr lang="en-US" altLang="en-US" dirty="0">
                <a:latin typeface="Garamond" panose="02020404030301010803" pitchFamily="18" charset="0"/>
                <a:cs typeface="Arial" panose="020B0604020202020204" pitchFamily="34" charset="0"/>
              </a:rPr>
              <a:t>, region, </a:t>
            </a:r>
            <a:r>
              <a:rPr lang="en-US" altLang="en-US" dirty="0" err="1">
                <a:latin typeface="Garamond" panose="02020404030301010803" pitchFamily="18" charset="0"/>
                <a:cs typeface="Arial" panose="020B0604020202020204" pitchFamily="34" charset="0"/>
              </a:rPr>
              <a:t>userCallStatus</a:t>
            </a:r>
            <a:r>
              <a:rPr lang="en-US" altLang="en-US" dirty="0">
                <a:latin typeface="Garamond" panose="02020404030301010803" pitchFamily="18" charset="0"/>
                <a:cs typeface="Arial" panose="020B0604020202020204" pitchFamily="34" charset="0"/>
              </a:rPr>
              <a:t>, </a:t>
            </a:r>
            <a:r>
              <a:rPr lang="en-US" altLang="en-US" dirty="0" err="1">
                <a:latin typeface="Garamond" panose="02020404030301010803" pitchFamily="18" charset="0"/>
                <a:cs typeface="Arial" panose="020B0604020202020204" pitchFamily="34" charset="0"/>
              </a:rPr>
              <a:t>guruName</a:t>
            </a:r>
            <a:r>
              <a:rPr lang="en-US" altLang="en-US" dirty="0">
                <a:latin typeface="Garamond" panose="02020404030301010803" pitchFamily="18" charset="0"/>
                <a:cs typeface="Arial" panose="020B0604020202020204" pitchFamily="34" charset="0"/>
              </a:rPr>
              <a:t>, etc.</a:t>
            </a:r>
          </a:p>
          <a:p>
            <a:pPr lvl="0" eaLnBrk="0" fontAlgn="base" hangingPunct="0">
              <a:spcBef>
                <a:spcPct val="0"/>
              </a:spcBef>
              <a:spcAft>
                <a:spcPct val="0"/>
              </a:spcAft>
              <a:buFontTx/>
              <a:buChar char="•"/>
            </a:pPr>
            <a:r>
              <a:rPr lang="en-US" altLang="en-US" b="1" u="sng" dirty="0">
                <a:latin typeface="Garamond" panose="02020404030301010803" pitchFamily="18" charset="0"/>
                <a:cs typeface="Arial" panose="020B0604020202020204" pitchFamily="34" charset="0"/>
              </a:rPr>
              <a:t>Numerical</a:t>
            </a:r>
            <a:r>
              <a:rPr lang="en-US" altLang="en-US" b="1" dirty="0">
                <a:latin typeface="Garamond" panose="02020404030301010803" pitchFamily="18" charset="0"/>
                <a:cs typeface="Arial" panose="020B0604020202020204" pitchFamily="34" charset="0"/>
              </a:rPr>
              <a:t>:</a:t>
            </a:r>
            <a:r>
              <a:rPr lang="en-US" altLang="en-US" dirty="0">
                <a:latin typeface="Garamond" panose="02020404030301010803" pitchFamily="18" charset="0"/>
                <a:cs typeface="Arial" panose="020B0604020202020204" pitchFamily="34" charset="0"/>
              </a:rPr>
              <a:t> call duration, rating, earnings, amount</a:t>
            </a:r>
          </a:p>
          <a:p>
            <a:pPr lvl="0" eaLnBrk="0" fontAlgn="base" hangingPunct="0">
              <a:spcBef>
                <a:spcPct val="0"/>
              </a:spcBef>
              <a:spcAft>
                <a:spcPct val="0"/>
              </a:spcAft>
              <a:buFontTx/>
              <a:buChar char="•"/>
            </a:pPr>
            <a:r>
              <a:rPr lang="en-US" altLang="en-US" b="1" u="sng" dirty="0" err="1">
                <a:latin typeface="Garamond" panose="02020404030301010803" pitchFamily="18" charset="0"/>
                <a:cs typeface="Arial" panose="020B0604020202020204" pitchFamily="34" charset="0"/>
              </a:rPr>
              <a:t>DateTime</a:t>
            </a:r>
            <a:r>
              <a:rPr lang="en-US" altLang="en-US" b="1" dirty="0">
                <a:latin typeface="Garamond" panose="02020404030301010803" pitchFamily="18" charset="0"/>
                <a:cs typeface="Arial" panose="020B0604020202020204" pitchFamily="34" charset="0"/>
              </a:rPr>
              <a:t>:</a:t>
            </a:r>
            <a:r>
              <a:rPr lang="en-US" altLang="en-US" dirty="0">
                <a:latin typeface="Garamond" panose="02020404030301010803" pitchFamily="18" charset="0"/>
                <a:cs typeface="Arial" panose="020B0604020202020204" pitchFamily="34" charset="0"/>
              </a:rPr>
              <a:t> </a:t>
            </a:r>
            <a:r>
              <a:rPr lang="en-US" altLang="en-US" dirty="0" err="1">
                <a:latin typeface="Garamond" panose="02020404030301010803" pitchFamily="18" charset="0"/>
                <a:cs typeface="Arial" panose="020B0604020202020204" pitchFamily="34" charset="0"/>
              </a:rPr>
              <a:t>callStartTime</a:t>
            </a:r>
            <a:r>
              <a:rPr lang="en-US" altLang="en-US" dirty="0">
                <a:latin typeface="Garamond" panose="02020404030301010803" pitchFamily="18" charset="0"/>
                <a:cs typeface="Arial" panose="020B0604020202020204" pitchFamily="34" charset="0"/>
              </a:rPr>
              <a:t>, </a:t>
            </a:r>
            <a:r>
              <a:rPr lang="en-US" altLang="en-US" dirty="0" err="1">
                <a:latin typeface="Garamond" panose="02020404030301010803" pitchFamily="18" charset="0"/>
                <a:cs typeface="Arial" panose="020B0604020202020204" pitchFamily="34" charset="0"/>
              </a:rPr>
              <a:t>createdAt</a:t>
            </a:r>
            <a:endParaRPr lang="en-US" altLang="en-US" dirty="0">
              <a:latin typeface="Garamond" panose="02020404030301010803" pitchFamily="18" charset="0"/>
              <a:cs typeface="Arial" panose="020B0604020202020204" pitchFamily="34" charset="0"/>
            </a:endParaRPr>
          </a:p>
          <a:p>
            <a:pPr lvl="0" eaLnBrk="0" fontAlgn="base" hangingPunct="0">
              <a:spcBef>
                <a:spcPct val="0"/>
              </a:spcBef>
              <a:spcAft>
                <a:spcPct val="0"/>
              </a:spcAft>
            </a:pPr>
            <a:endParaRPr lang="en-US" altLang="en-US" b="1" dirty="0">
              <a:latin typeface="Garamond" panose="02020404030301010803" pitchFamily="18" charset="0"/>
              <a:cs typeface="Arial" panose="020B0604020202020204" pitchFamily="34" charset="0"/>
            </a:endParaRPr>
          </a:p>
          <a:p>
            <a:pPr lvl="0" eaLnBrk="0" fontAlgn="base" hangingPunct="0">
              <a:spcBef>
                <a:spcPct val="0"/>
              </a:spcBef>
              <a:spcAft>
                <a:spcPct val="0"/>
              </a:spcAft>
            </a:pPr>
            <a:r>
              <a:rPr lang="en-US" altLang="en-US" b="1" u="sng" dirty="0">
                <a:latin typeface="Garamond" panose="02020404030301010803" pitchFamily="18" charset="0"/>
                <a:cs typeface="Arial" panose="020B0604020202020204" pitchFamily="34" charset="0"/>
              </a:rPr>
              <a:t>Data Cleaning Performed:</a:t>
            </a:r>
            <a:endParaRPr lang="en-US" altLang="en-US" u="sng" dirty="0">
              <a:latin typeface="Garamond" panose="02020404030301010803" pitchFamily="18" charset="0"/>
              <a:cs typeface="Arial" panose="020B0604020202020204" pitchFamily="34" charset="0"/>
            </a:endParaRPr>
          </a:p>
          <a:p>
            <a:pPr lvl="0" eaLnBrk="0" fontAlgn="base" hangingPunct="0">
              <a:spcBef>
                <a:spcPct val="0"/>
              </a:spcBef>
              <a:spcAft>
                <a:spcPct val="0"/>
              </a:spcAft>
              <a:buFontTx/>
              <a:buChar char="•"/>
            </a:pPr>
            <a:r>
              <a:rPr lang="en-US" altLang="en-US" dirty="0">
                <a:latin typeface="Garamond" panose="02020404030301010803" pitchFamily="18" charset="0"/>
                <a:cs typeface="Arial" panose="020B0604020202020204" pitchFamily="34" charset="0"/>
              </a:rPr>
              <a:t>Removed duplicates and missing values</a:t>
            </a:r>
          </a:p>
          <a:p>
            <a:pPr lvl="0" eaLnBrk="0" fontAlgn="base" hangingPunct="0">
              <a:spcBef>
                <a:spcPct val="0"/>
              </a:spcBef>
              <a:spcAft>
                <a:spcPct val="0"/>
              </a:spcAft>
              <a:buFontTx/>
              <a:buChar char="•"/>
            </a:pPr>
            <a:r>
              <a:rPr lang="en-US" altLang="en-US" dirty="0">
                <a:latin typeface="Garamond" panose="02020404030301010803" pitchFamily="18" charset="0"/>
                <a:cs typeface="Arial" panose="020B0604020202020204" pitchFamily="34" charset="0"/>
              </a:rPr>
              <a:t>Standardized category names</a:t>
            </a:r>
          </a:p>
          <a:p>
            <a:pPr lvl="0" eaLnBrk="0" fontAlgn="base" hangingPunct="0">
              <a:spcBef>
                <a:spcPct val="0"/>
              </a:spcBef>
              <a:spcAft>
                <a:spcPct val="0"/>
              </a:spcAft>
              <a:buFontTx/>
              <a:buChar char="•"/>
            </a:pPr>
            <a:r>
              <a:rPr lang="en-US" altLang="en-US" dirty="0">
                <a:latin typeface="Garamond" panose="02020404030301010803" pitchFamily="18" charset="0"/>
                <a:cs typeface="Arial" panose="020B0604020202020204" pitchFamily="34" charset="0"/>
              </a:rPr>
              <a:t>Handled outliers in call duration and earnings</a:t>
            </a:r>
          </a:p>
          <a:p>
            <a:endParaRPr lang="en-IN" dirty="0">
              <a:latin typeface="Garamond" panose="02020404030301010803" pitchFamily="18" charset="0"/>
            </a:endParaRPr>
          </a:p>
        </p:txBody>
      </p:sp>
    </p:spTree>
    <p:extLst>
      <p:ext uri="{BB962C8B-B14F-4D97-AF65-F5344CB8AC3E}">
        <p14:creationId xmlns:p14="http://schemas.microsoft.com/office/powerpoint/2010/main" val="15795993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ood human figure">
            <a:extLst>
              <a:ext uri="{FF2B5EF4-FFF2-40B4-BE49-F238E27FC236}">
                <a16:creationId xmlns:a16="http://schemas.microsoft.com/office/drawing/2014/main" id="{8DAEAE0B-4F95-88F5-1487-8171B150FA80}"/>
              </a:ext>
            </a:extLst>
          </p:cNvPr>
          <p:cNvPicPr>
            <a:picLocks noChangeAspect="1"/>
          </p:cNvPicPr>
          <p:nvPr/>
        </p:nvPicPr>
        <p:blipFill>
          <a:blip r:embed="rId2"/>
          <a:srcRect r="5882" b="-1"/>
          <a:stretch>
            <a:fillRect/>
          </a:stretch>
        </p:blipFill>
        <p:spPr>
          <a:xfrm>
            <a:off x="1" y="10"/>
            <a:ext cx="8920263" cy="6857990"/>
          </a:xfrm>
          <a:prstGeom prst="rect">
            <a:avLst/>
          </a:prstGeom>
        </p:spPr>
      </p:pic>
      <p:sp>
        <p:nvSpPr>
          <p:cNvPr id="4" name="TextBox 3">
            <a:extLst>
              <a:ext uri="{FF2B5EF4-FFF2-40B4-BE49-F238E27FC236}">
                <a16:creationId xmlns:a16="http://schemas.microsoft.com/office/drawing/2014/main" id="{0C46C277-4C29-4607-26A9-110AD7B73ED0}"/>
              </a:ext>
            </a:extLst>
          </p:cNvPr>
          <p:cNvSpPr txBox="1"/>
          <p:nvPr/>
        </p:nvSpPr>
        <p:spPr>
          <a:xfrm>
            <a:off x="6722653" y="1208322"/>
            <a:ext cx="5440101"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latin typeface="Garamond" panose="02020404030301010803" pitchFamily="18" charset="0"/>
                <a:ea typeface="+mj-ea"/>
                <a:cs typeface="Arial" panose="020B0604020202020204" pitchFamily="34" charset="0"/>
              </a:rPr>
              <a:t>What is </a:t>
            </a:r>
            <a:r>
              <a:rPr lang="en-US" sz="4000" b="1" dirty="0" err="1">
                <a:latin typeface="Garamond" panose="02020404030301010803" pitchFamily="18" charset="0"/>
                <a:ea typeface="+mj-ea"/>
                <a:cs typeface="Arial" panose="020B0604020202020204" pitchFamily="34" charset="0"/>
              </a:rPr>
              <a:t>AstroSage</a:t>
            </a:r>
            <a:r>
              <a:rPr lang="en-US" sz="4000" b="1" dirty="0">
                <a:latin typeface="Garamond" panose="02020404030301010803" pitchFamily="18" charset="0"/>
                <a:ea typeface="+mj-ea"/>
                <a:cs typeface="Arial" panose="020B0604020202020204" pitchFamily="34" charset="0"/>
              </a:rPr>
              <a:t> ??</a:t>
            </a:r>
          </a:p>
          <a:p>
            <a:pPr>
              <a:lnSpc>
                <a:spcPct val="90000"/>
              </a:lnSpc>
              <a:spcBef>
                <a:spcPct val="0"/>
              </a:spcBef>
              <a:spcAft>
                <a:spcPts val="600"/>
              </a:spcAft>
            </a:pPr>
            <a:endParaRPr lang="en-US" sz="4000" b="1" dirty="0">
              <a:latin typeface="Garamond" panose="02020404030301010803" pitchFamily="18" charset="0"/>
              <a:ea typeface="+mj-ea"/>
              <a:cs typeface="Arial" panose="020B0604020202020204" pitchFamily="34" charset="0"/>
            </a:endParaRPr>
          </a:p>
        </p:txBody>
      </p:sp>
      <p:sp>
        <p:nvSpPr>
          <p:cNvPr id="5" name="TextBox 4">
            <a:extLst>
              <a:ext uri="{FF2B5EF4-FFF2-40B4-BE49-F238E27FC236}">
                <a16:creationId xmlns:a16="http://schemas.microsoft.com/office/drawing/2014/main" id="{40E537D3-7B11-BC02-678C-0C5CDB0BFA2A}"/>
              </a:ext>
            </a:extLst>
          </p:cNvPr>
          <p:cNvSpPr txBox="1"/>
          <p:nvPr/>
        </p:nvSpPr>
        <p:spPr>
          <a:xfrm>
            <a:off x="7531610" y="2703120"/>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0" i="0" dirty="0" err="1">
                <a:effectLst/>
                <a:latin typeface="Garamond" panose="02020404030301010803" pitchFamily="18" charset="0"/>
              </a:rPr>
              <a:t>AstroSage</a:t>
            </a:r>
            <a:r>
              <a:rPr lang="en-US" b="0" i="0" dirty="0">
                <a:effectLst/>
                <a:latin typeface="Garamond" panose="02020404030301010803" pitchFamily="18" charset="0"/>
              </a:rPr>
              <a:t> is a popular platform for exploring Vedic astrology, offering a range of services from basic horoscopes to advanced astrological consultations. </a:t>
            </a:r>
            <a:endParaRPr lang="en-US" dirty="0">
              <a:latin typeface="Garamond" panose="02020404030301010803" pitchFamily="18" charset="0"/>
            </a:endParaRPr>
          </a:p>
        </p:txBody>
      </p:sp>
    </p:spTree>
    <p:extLst>
      <p:ext uri="{BB962C8B-B14F-4D97-AF65-F5344CB8AC3E}">
        <p14:creationId xmlns:p14="http://schemas.microsoft.com/office/powerpoint/2010/main" val="30550459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0ED267-E4BB-71E2-587F-3DAAA0D571AC}"/>
              </a:ext>
            </a:extLst>
          </p:cNvPr>
          <p:cNvSpPr txBox="1"/>
          <p:nvPr/>
        </p:nvSpPr>
        <p:spPr>
          <a:xfrm>
            <a:off x="763929" y="949124"/>
            <a:ext cx="5416952" cy="129242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latin typeface="Garamond" panose="02020404030301010803" pitchFamily="18" charset="0"/>
                <a:ea typeface="+mj-ea"/>
                <a:cs typeface="+mj-cs"/>
              </a:rPr>
              <a:t>How does </a:t>
            </a:r>
            <a:r>
              <a:rPr lang="en-US" sz="4000" b="1" dirty="0" err="1">
                <a:latin typeface="Garamond" panose="02020404030301010803" pitchFamily="18" charset="0"/>
                <a:ea typeface="+mj-ea"/>
                <a:cs typeface="+mj-cs"/>
              </a:rPr>
              <a:t>AstroSage</a:t>
            </a:r>
            <a:r>
              <a:rPr lang="en-US" sz="4000" b="1" dirty="0">
                <a:latin typeface="Garamond" panose="02020404030301010803" pitchFamily="18" charset="0"/>
                <a:ea typeface="+mj-ea"/>
                <a:cs typeface="+mj-cs"/>
              </a:rPr>
              <a:t> work </a:t>
            </a:r>
            <a:r>
              <a:rPr lang="en-US" sz="4000" b="1" dirty="0" smtClean="0">
                <a:latin typeface="Garamond" panose="02020404030301010803" pitchFamily="18" charset="0"/>
                <a:ea typeface="+mj-ea"/>
                <a:cs typeface="+mj-cs"/>
              </a:rPr>
              <a:t>?</a:t>
            </a:r>
            <a:endParaRPr lang="en-US" sz="4000" b="1" dirty="0">
              <a:latin typeface="Garamond" panose="02020404030301010803" pitchFamily="18" charset="0"/>
              <a:ea typeface="+mj-ea"/>
              <a:cs typeface="+mj-cs"/>
            </a:endParaRPr>
          </a:p>
        </p:txBody>
      </p:sp>
      <p:pic>
        <p:nvPicPr>
          <p:cNvPr id="4" name="Picture 3" descr="Hands on keyboard and mouse">
            <a:extLst>
              <a:ext uri="{FF2B5EF4-FFF2-40B4-BE49-F238E27FC236}">
                <a16:creationId xmlns:a16="http://schemas.microsoft.com/office/drawing/2014/main" id="{09BCEC18-7E37-2036-4551-E654D7CB36CF}"/>
              </a:ext>
            </a:extLst>
          </p:cNvPr>
          <p:cNvPicPr>
            <a:picLocks noChangeAspect="1"/>
          </p:cNvPicPr>
          <p:nvPr/>
        </p:nvPicPr>
        <p:blipFill>
          <a:blip r:embed="rId3"/>
          <a:srcRect l="24846" r="15753" b="-2"/>
          <a:stretch>
            <a:fillRect/>
          </a:stretch>
        </p:blipFill>
        <p:spPr>
          <a:xfrm>
            <a:off x="6852213" y="1"/>
            <a:ext cx="5346612" cy="6858000"/>
          </a:xfrm>
          <a:prstGeom prst="rect">
            <a:avLst/>
          </a:prstGeom>
        </p:spPr>
      </p:pic>
      <p:graphicFrame>
        <p:nvGraphicFramePr>
          <p:cNvPr id="28" name="TextBox 4">
            <a:extLst>
              <a:ext uri="{FF2B5EF4-FFF2-40B4-BE49-F238E27FC236}">
                <a16:creationId xmlns:a16="http://schemas.microsoft.com/office/drawing/2014/main" id="{B70D8E73-D20A-22F7-B52E-CDE3B20B66E9}"/>
              </a:ext>
            </a:extLst>
          </p:cNvPr>
          <p:cNvGraphicFramePr/>
          <p:nvPr>
            <p:extLst>
              <p:ext uri="{D42A27DB-BD31-4B8C-83A1-F6EECF244321}">
                <p14:modId xmlns:p14="http://schemas.microsoft.com/office/powerpoint/2010/main" val="1528391570"/>
              </p:ext>
            </p:extLst>
          </p:nvPr>
        </p:nvGraphicFramePr>
        <p:xfrm>
          <a:off x="892819" y="1933592"/>
          <a:ext cx="5600700" cy="45973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569169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computer">
            <a:extLst>
              <a:ext uri="{FF2B5EF4-FFF2-40B4-BE49-F238E27FC236}">
                <a16:creationId xmlns:a16="http://schemas.microsoft.com/office/drawing/2014/main" id="{F3CC6C2A-929A-AC8F-5D51-289A8F021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4010" y="3868549"/>
            <a:ext cx="3272875" cy="1832810"/>
          </a:xfrm>
          <a:prstGeom prst="rect">
            <a:avLst/>
          </a:prstGeom>
        </p:spPr>
      </p:pic>
      <p:pic>
        <p:nvPicPr>
          <p:cNvPr id="5" name="Picture 4" descr="A folder with papers and a broom">
            <a:extLst>
              <a:ext uri="{FF2B5EF4-FFF2-40B4-BE49-F238E27FC236}">
                <a16:creationId xmlns:a16="http://schemas.microsoft.com/office/drawing/2014/main" id="{7A82E85E-46A6-5E9D-745A-164B8D26C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5975" y="1017774"/>
            <a:ext cx="3038369" cy="2272358"/>
          </a:xfrm>
          <a:prstGeom prst="rect">
            <a:avLst/>
          </a:prstGeom>
        </p:spPr>
      </p:pic>
      <p:sp>
        <p:nvSpPr>
          <p:cNvPr id="6" name="TextBox 5">
            <a:extLst>
              <a:ext uri="{FF2B5EF4-FFF2-40B4-BE49-F238E27FC236}">
                <a16:creationId xmlns:a16="http://schemas.microsoft.com/office/drawing/2014/main" id="{C12F90F7-E6D9-7A4B-1E20-9F101FEE6077}"/>
              </a:ext>
            </a:extLst>
          </p:cNvPr>
          <p:cNvSpPr txBox="1"/>
          <p:nvPr/>
        </p:nvSpPr>
        <p:spPr>
          <a:xfrm>
            <a:off x="751377" y="582808"/>
            <a:ext cx="7242552" cy="707886"/>
          </a:xfrm>
          <a:prstGeom prst="rect">
            <a:avLst/>
          </a:prstGeom>
          <a:noFill/>
        </p:spPr>
        <p:txBody>
          <a:bodyPr wrap="square" rtlCol="0">
            <a:spAutoFit/>
          </a:bodyPr>
          <a:lstStyle/>
          <a:p>
            <a:pPr algn="ctr"/>
            <a:r>
              <a:rPr lang="en-IN" sz="4000" b="1" dirty="0">
                <a:latin typeface="Garamond" panose="02020404030301010803" pitchFamily="18" charset="0"/>
              </a:rPr>
              <a:t>Analytical Approach and Tools</a:t>
            </a:r>
          </a:p>
        </p:txBody>
      </p:sp>
      <p:sp>
        <p:nvSpPr>
          <p:cNvPr id="7" name="TextBox 6">
            <a:extLst>
              <a:ext uri="{FF2B5EF4-FFF2-40B4-BE49-F238E27FC236}">
                <a16:creationId xmlns:a16="http://schemas.microsoft.com/office/drawing/2014/main" id="{20CA1C5E-987E-0658-0BBC-BD73AFAFCDF0}"/>
              </a:ext>
            </a:extLst>
          </p:cNvPr>
          <p:cNvSpPr txBox="1"/>
          <p:nvPr/>
        </p:nvSpPr>
        <p:spPr>
          <a:xfrm>
            <a:off x="864446" y="1492721"/>
            <a:ext cx="6320590" cy="4524315"/>
          </a:xfrm>
          <a:prstGeom prst="rect">
            <a:avLst/>
          </a:prstGeom>
          <a:noFill/>
        </p:spPr>
        <p:txBody>
          <a:bodyPr wrap="square" rtlCol="0">
            <a:spAutoFit/>
          </a:bodyPr>
          <a:lstStyle/>
          <a:p>
            <a:pPr marL="285750" indent="-285750">
              <a:buFont typeface="Arial" panose="020B0604020202020204" pitchFamily="34" charset="0"/>
              <a:buChar char="•"/>
            </a:pPr>
            <a:r>
              <a:rPr lang="en-GB" b="1" u="sng" dirty="0"/>
              <a:t>Data Cleaning</a:t>
            </a:r>
            <a:r>
              <a:rPr lang="en-GB" dirty="0"/>
              <a:t>: Utilized functions like TRIM, CLEAN, and Remove Duplicates to ensure data accuracy.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u="sng" dirty="0"/>
              <a:t>Data Enrichment</a:t>
            </a:r>
            <a:r>
              <a:rPr lang="en-GB" dirty="0"/>
              <a:t>: Enhanced the dataset with additional variables using VLOOKUP, XLOOKUP to cross-reference external data sources.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u="sng" dirty="0"/>
              <a:t>Descriptive Analysis</a:t>
            </a:r>
            <a:r>
              <a:rPr lang="en-GB" dirty="0"/>
              <a:t>: Employed PivotTables for summarizing key metrics and identifying sales patterns across different regions and product categories.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u="sng" dirty="0"/>
              <a:t>Customer Segmentation</a:t>
            </a:r>
            <a:r>
              <a:rPr lang="en-GB" dirty="0"/>
              <a:t>: Applied SORT and FILTER functions to classify customers based on Consultation type and year.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u="sng" dirty="0"/>
              <a:t>Visualization</a:t>
            </a:r>
            <a:r>
              <a:rPr lang="en-GB" dirty="0"/>
              <a:t>: Created dynamic charts and dashboards for data representation, enabling interactive data exploration.</a:t>
            </a:r>
            <a:endParaRPr lang="en-IN" dirty="0"/>
          </a:p>
        </p:txBody>
      </p:sp>
    </p:spTree>
    <p:extLst>
      <p:ext uri="{BB962C8B-B14F-4D97-AF65-F5344CB8AC3E}">
        <p14:creationId xmlns:p14="http://schemas.microsoft.com/office/powerpoint/2010/main" val="30791282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585DE8-AAC6-05E9-3F38-8E317278C2F7}"/>
              </a:ext>
            </a:extLst>
          </p:cNvPr>
          <p:cNvSpPr/>
          <p:nvPr/>
        </p:nvSpPr>
        <p:spPr>
          <a:xfrm>
            <a:off x="3709227" y="2967335"/>
            <a:ext cx="4773551" cy="1754326"/>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Major Findings</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033642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7CD6E52-328C-41BB-B42C-339AFA504F00}"/>
              </a:ext>
            </a:extLst>
          </p:cNvPr>
          <p:cNvGraphicFramePr>
            <a:graphicFrameLocks/>
          </p:cNvGraphicFramePr>
          <p:nvPr>
            <p:extLst>
              <p:ext uri="{D42A27DB-BD31-4B8C-83A1-F6EECF244321}">
                <p14:modId xmlns:p14="http://schemas.microsoft.com/office/powerpoint/2010/main" val="1935903640"/>
              </p:ext>
            </p:extLst>
          </p:nvPr>
        </p:nvGraphicFramePr>
        <p:xfrm>
          <a:off x="7500780" y="2520691"/>
          <a:ext cx="3601192" cy="237342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951543" y="844952"/>
            <a:ext cx="7743463" cy="707886"/>
          </a:xfrm>
          <a:prstGeom prst="rect">
            <a:avLst/>
          </a:prstGeom>
          <a:noFill/>
        </p:spPr>
        <p:txBody>
          <a:bodyPr wrap="square" rtlCol="0">
            <a:spAutoFit/>
          </a:bodyPr>
          <a:lstStyle/>
          <a:p>
            <a:r>
              <a:rPr lang="en-IN" sz="4000" b="1" dirty="0">
                <a:latin typeface="Garamond" panose="02020404030301010803" pitchFamily="18" charset="0"/>
              </a:rPr>
              <a:t>Usage Share Across Platforms</a:t>
            </a:r>
          </a:p>
        </p:txBody>
      </p:sp>
      <p:sp>
        <p:nvSpPr>
          <p:cNvPr id="11" name="TextBox 10">
            <a:extLst>
              <a:ext uri="{FF2B5EF4-FFF2-40B4-BE49-F238E27FC236}">
                <a16:creationId xmlns:a16="http://schemas.microsoft.com/office/drawing/2014/main" id="{CF7C3192-F2E6-A569-7298-359C8B560AF0}"/>
              </a:ext>
            </a:extLst>
          </p:cNvPr>
          <p:cNvSpPr txBox="1"/>
          <p:nvPr/>
        </p:nvSpPr>
        <p:spPr>
          <a:xfrm>
            <a:off x="2199574" y="2072067"/>
            <a:ext cx="5150350" cy="3139321"/>
          </a:xfrm>
          <a:prstGeom prst="rect">
            <a:avLst/>
          </a:prstGeom>
          <a:noFill/>
        </p:spPr>
        <p:txBody>
          <a:bodyPr wrap="square" rtlCol="0">
            <a:spAutoFit/>
          </a:bodyPr>
          <a:lstStyle/>
          <a:p>
            <a:r>
              <a:rPr lang="en-US" dirty="0">
                <a:latin typeface="Garamond" panose="02020404030301010803" pitchFamily="18" charset="0"/>
              </a:rPr>
              <a:t>Among the available platforms, </a:t>
            </a:r>
            <a:r>
              <a:rPr lang="en-US" dirty="0" err="1">
                <a:latin typeface="Garamond" panose="02020404030301010803" pitchFamily="18" charset="0"/>
              </a:rPr>
              <a:t>Gurucool</a:t>
            </a:r>
            <a:r>
              <a:rPr lang="en-US" dirty="0">
                <a:latin typeface="Garamond" panose="02020404030301010803" pitchFamily="18" charset="0"/>
              </a:rPr>
              <a:t> emerges as the most utilized, indicating that it offers a user-friendly interface and an engaging experience for users. </a:t>
            </a:r>
            <a:endParaRPr lang="en-US" dirty="0" smtClean="0">
              <a:latin typeface="Garamond" panose="02020404030301010803" pitchFamily="18" charset="0"/>
            </a:endParaRPr>
          </a:p>
          <a:p>
            <a:endParaRPr lang="en-US" dirty="0">
              <a:latin typeface="Garamond" panose="02020404030301010803" pitchFamily="18" charset="0"/>
            </a:endParaRPr>
          </a:p>
          <a:p>
            <a:r>
              <a:rPr lang="en-US" dirty="0" smtClean="0">
                <a:latin typeface="Garamond" panose="02020404030301010803" pitchFamily="18" charset="0"/>
              </a:rPr>
              <a:t>On </a:t>
            </a:r>
            <a:r>
              <a:rPr lang="en-US" dirty="0">
                <a:latin typeface="Garamond" panose="02020404030301010803" pitchFamily="18" charset="0"/>
              </a:rPr>
              <a:t>the other hand, the dashboard is significantly underutilized, which may point to usability challenges or a lack of interactive features. </a:t>
            </a:r>
            <a:endParaRPr lang="en-US" dirty="0" smtClean="0">
              <a:latin typeface="Garamond" panose="02020404030301010803" pitchFamily="18" charset="0"/>
            </a:endParaRPr>
          </a:p>
          <a:p>
            <a:endParaRPr lang="en-US" dirty="0">
              <a:latin typeface="Garamond" panose="02020404030301010803" pitchFamily="18" charset="0"/>
            </a:endParaRPr>
          </a:p>
          <a:p>
            <a:r>
              <a:rPr lang="en-US" dirty="0" smtClean="0">
                <a:latin typeface="Garamond" panose="02020404030301010803" pitchFamily="18" charset="0"/>
              </a:rPr>
              <a:t>This </a:t>
            </a:r>
            <a:r>
              <a:rPr lang="en-US" dirty="0">
                <a:latin typeface="Garamond" panose="02020404030301010803" pitchFamily="18" charset="0"/>
              </a:rPr>
              <a:t>contrast highlights the need to evaluate and enhance the dashboard’s design and functionality to improve user adoption and satisfaction.</a:t>
            </a:r>
            <a:endParaRPr lang="en-IN" b="1" dirty="0">
              <a:latin typeface="Garamond" panose="02020404030301010803" pitchFamily="18" charset="0"/>
            </a:endParaRPr>
          </a:p>
        </p:txBody>
      </p:sp>
    </p:spTree>
    <p:extLst>
      <p:ext uri="{BB962C8B-B14F-4D97-AF65-F5344CB8AC3E}">
        <p14:creationId xmlns:p14="http://schemas.microsoft.com/office/powerpoint/2010/main" val="21625176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extBox 5">
            <a:extLst>
              <a:ext uri="{FF2B5EF4-FFF2-40B4-BE49-F238E27FC236}">
                <a16:creationId xmlns:a16="http://schemas.microsoft.com/office/drawing/2014/main" id="{B18BF3F8-F82D-23F1-22DB-77D3D1D0316F}"/>
              </a:ext>
            </a:extLst>
          </p:cNvPr>
          <p:cNvGraphicFramePr/>
          <p:nvPr>
            <p:extLst>
              <p:ext uri="{D42A27DB-BD31-4B8C-83A1-F6EECF244321}">
                <p14:modId xmlns:p14="http://schemas.microsoft.com/office/powerpoint/2010/main" val="3327652443"/>
              </p:ext>
            </p:extLst>
          </p:nvPr>
        </p:nvGraphicFramePr>
        <p:xfrm>
          <a:off x="421131" y="775504"/>
          <a:ext cx="5410650" cy="5775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hart 5">
            <a:extLst>
              <a:ext uri="{FF2B5EF4-FFF2-40B4-BE49-F238E27FC236}">
                <a16:creationId xmlns:a16="http://schemas.microsoft.com/office/drawing/2014/main" id="{550434FD-CD7B-4A94-9665-8D351B4A1618}"/>
              </a:ext>
            </a:extLst>
          </p:cNvPr>
          <p:cNvGraphicFramePr>
            <a:graphicFrameLocks/>
          </p:cNvGraphicFramePr>
          <p:nvPr>
            <p:extLst>
              <p:ext uri="{D42A27DB-BD31-4B8C-83A1-F6EECF244321}">
                <p14:modId xmlns:p14="http://schemas.microsoft.com/office/powerpoint/2010/main" val="330548014"/>
              </p:ext>
            </p:extLst>
          </p:nvPr>
        </p:nvGraphicFramePr>
        <p:xfrm>
          <a:off x="7539699" y="1684537"/>
          <a:ext cx="3708357" cy="233286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hart 6">
            <a:extLst>
              <a:ext uri="{FF2B5EF4-FFF2-40B4-BE49-F238E27FC236}">
                <a16:creationId xmlns:a16="http://schemas.microsoft.com/office/drawing/2014/main" id="{8B2A4FD1-C599-43E2-AA25-1A6B2DD3D7F8}"/>
              </a:ext>
            </a:extLst>
          </p:cNvPr>
          <p:cNvGraphicFramePr>
            <a:graphicFrameLocks/>
          </p:cNvGraphicFramePr>
          <p:nvPr>
            <p:extLst>
              <p:ext uri="{D42A27DB-BD31-4B8C-83A1-F6EECF244321}">
                <p14:modId xmlns:p14="http://schemas.microsoft.com/office/powerpoint/2010/main" val="23997134"/>
              </p:ext>
            </p:extLst>
          </p:nvPr>
        </p:nvGraphicFramePr>
        <p:xfrm>
          <a:off x="7772375" y="3926084"/>
          <a:ext cx="3243007" cy="2224085"/>
        </p:xfrm>
        <a:graphic>
          <a:graphicData uri="http://schemas.openxmlformats.org/drawingml/2006/chart">
            <c:chart xmlns:c="http://schemas.openxmlformats.org/drawingml/2006/chart" xmlns:r="http://schemas.openxmlformats.org/officeDocument/2006/relationships" r:id="rId8"/>
          </a:graphicData>
        </a:graphic>
      </p:graphicFrame>
      <p:sp>
        <p:nvSpPr>
          <p:cNvPr id="2" name="TextBox 1"/>
          <p:cNvSpPr txBox="1"/>
          <p:nvPr/>
        </p:nvSpPr>
        <p:spPr>
          <a:xfrm>
            <a:off x="2222339" y="775504"/>
            <a:ext cx="8793043" cy="707886"/>
          </a:xfrm>
          <a:prstGeom prst="rect">
            <a:avLst/>
          </a:prstGeom>
          <a:noFill/>
        </p:spPr>
        <p:txBody>
          <a:bodyPr wrap="square" rtlCol="0">
            <a:spAutoFit/>
          </a:bodyPr>
          <a:lstStyle/>
          <a:p>
            <a:r>
              <a:rPr lang="en-US" sz="4000" b="1" dirty="0" smtClean="0">
                <a:latin typeface="Garamond" panose="02020404030301010803" pitchFamily="18" charset="0"/>
              </a:rPr>
              <a:t>Revenue vs Volume Comparison</a:t>
            </a:r>
            <a:endParaRPr lang="en-IN" sz="4000" b="1" dirty="0">
              <a:latin typeface="Garamond" panose="02020404030301010803" pitchFamily="18" charset="0"/>
            </a:endParaRPr>
          </a:p>
        </p:txBody>
      </p:sp>
    </p:spTree>
    <p:extLst>
      <p:ext uri="{BB962C8B-B14F-4D97-AF65-F5344CB8AC3E}">
        <p14:creationId xmlns:p14="http://schemas.microsoft.com/office/powerpoint/2010/main" val="5698879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1479</TotalTime>
  <Words>1294</Words>
  <Application>Microsoft Office PowerPoint</Application>
  <PresentationFormat>Widescreen</PresentationFormat>
  <Paragraphs>219</Paragraphs>
  <Slides>24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Aptos</vt:lpstr>
      <vt:lpstr>Arial</vt:lpstr>
      <vt:lpstr>Calibri</vt:lpstr>
      <vt:lpstr>Calibri Light</vt:lpstr>
      <vt:lpstr>Dreaming Outloud Script Pro</vt:lpstr>
      <vt:lpstr>Garamond</vt:lpstr>
      <vt:lpstr>Symbol</vt:lpstr>
      <vt:lpstr>Times New Roman</vt:lpstr>
      <vt:lpstr>Wingdings</vt:lpstr>
      <vt:lpstr>Retrospect</vt:lpstr>
      <vt:lpstr>PowerPoint Presentation</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Kanther</dc:creator>
  <cp:lastModifiedBy>Shankar - PA, Bhabani</cp:lastModifiedBy>
  <cp:revision>49</cp:revision>
  <dcterms:created xsi:type="dcterms:W3CDTF">2025-05-21T18:49:06Z</dcterms:created>
  <dcterms:modified xsi:type="dcterms:W3CDTF">2025-07-15T09:11:24Z</dcterms:modified>
</cp:coreProperties>
</file>