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theme/themeOverride1.xml" ContentType="application/vnd.openxmlformats-officedocument.themeOverr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theme/themeOverride2.xml" ContentType="application/vnd.openxmlformats-officedocument.themeOverr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98" r:id="rId8"/>
    <p:sldId id="262" r:id="rId9"/>
    <p:sldId id="263" r:id="rId10"/>
    <p:sldId id="266" r:id="rId11"/>
    <p:sldId id="270" r:id="rId12"/>
    <p:sldId id="272" r:id="rId13"/>
    <p:sldId id="264" r:id="rId14"/>
    <p:sldId id="268" r:id="rId15"/>
    <p:sldId id="277" r:id="rId16"/>
    <p:sldId id="269" r:id="rId17"/>
    <p:sldId id="274" r:id="rId18"/>
    <p:sldId id="275" r:id="rId19"/>
    <p:sldId id="288" r:id="rId20"/>
    <p:sldId id="289" r:id="rId21"/>
    <p:sldId id="267" r:id="rId22"/>
    <p:sldId id="295" r:id="rId23"/>
    <p:sldId id="278" r:id="rId24"/>
    <p:sldId id="285" r:id="rId25"/>
    <p:sldId id="279" r:id="rId26"/>
    <p:sldId id="293" r:id="rId27"/>
    <p:sldId id="283" r:id="rId28"/>
    <p:sldId id="281" r:id="rId29"/>
    <p:sldId id="284" r:id="rId30"/>
    <p:sldId id="297" r:id="rId31"/>
    <p:sldId id="296" r:id="rId32"/>
    <p:sldId id="300" r:id="rId33"/>
    <p:sldId id="301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B6AD"/>
    <a:srgbClr val="ADB6E4"/>
    <a:srgbClr val="B6ADE4"/>
    <a:srgbClr val="E4BA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3.xml"/><Relationship Id="rId1" Type="http://schemas.microsoft.com/office/2011/relationships/chartStyle" Target="style13.xml"/><Relationship Id="rId4" Type="http://schemas.openxmlformats.org/officeDocument/2006/relationships/package" Target="../embeddings/Microsoft_Excel_Worksheet8.xlsx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14.xml"/><Relationship Id="rId1" Type="http://schemas.microsoft.com/office/2011/relationships/chartStyle" Target="style14.xml"/><Relationship Id="rId4" Type="http://schemas.openxmlformats.org/officeDocument/2006/relationships/package" Target="../embeddings/Microsoft_Excel_Worksheet9.xlsx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Demographic</a:t>
            </a:r>
            <a:r>
              <a:rPr lang="en-US" baseline="0"/>
              <a:t> breakdown of Customers based on location</a:t>
            </a:r>
          </a:p>
        </c:rich>
      </c:tx>
      <c:layout>
        <c:manualLayout>
          <c:xMode val="edge"/>
          <c:yMode val="edge"/>
          <c:x val="0.1109582239720035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Total_Customers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Sheet1!$A$2:$A$25</c:f>
              <c:strCache>
                <c:ptCount val="24"/>
                <c:pt idx="0">
                  <c:v>USA</c:v>
                </c:pt>
                <c:pt idx="1">
                  <c:v>Canada</c:v>
                </c:pt>
                <c:pt idx="2">
                  <c:v>Brazil</c:v>
                </c:pt>
                <c:pt idx="3">
                  <c:v>France</c:v>
                </c:pt>
                <c:pt idx="4">
                  <c:v>Germany</c:v>
                </c:pt>
                <c:pt idx="5">
                  <c:v>United Kingdom</c:v>
                </c:pt>
                <c:pt idx="6">
                  <c:v>Czech Republic</c:v>
                </c:pt>
                <c:pt idx="7">
                  <c:v>India</c:v>
                </c:pt>
                <c:pt idx="8">
                  <c:v>Portugal</c:v>
                </c:pt>
                <c:pt idx="9">
                  <c:v>Argentina</c:v>
                </c:pt>
                <c:pt idx="10">
                  <c:v>Australia</c:v>
                </c:pt>
                <c:pt idx="11">
                  <c:v>Austria</c:v>
                </c:pt>
                <c:pt idx="12">
                  <c:v>Belgium</c:v>
                </c:pt>
                <c:pt idx="13">
                  <c:v>Chile</c:v>
                </c:pt>
                <c:pt idx="14">
                  <c:v>Denmark</c:v>
                </c:pt>
                <c:pt idx="15">
                  <c:v>Finland</c:v>
                </c:pt>
                <c:pt idx="16">
                  <c:v>Hungary</c:v>
                </c:pt>
                <c:pt idx="17">
                  <c:v>Ireland</c:v>
                </c:pt>
                <c:pt idx="18">
                  <c:v>Italy</c:v>
                </c:pt>
                <c:pt idx="19">
                  <c:v>Netherlands</c:v>
                </c:pt>
                <c:pt idx="20">
                  <c:v>Norway</c:v>
                </c:pt>
                <c:pt idx="21">
                  <c:v>Poland</c:v>
                </c:pt>
                <c:pt idx="22">
                  <c:v>Spain</c:v>
                </c:pt>
                <c:pt idx="23">
                  <c:v>Sweden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13</c:v>
                </c:pt>
                <c:pt idx="1">
                  <c:v>8</c:v>
                </c:pt>
                <c:pt idx="2">
                  <c:v>5</c:v>
                </c:pt>
                <c:pt idx="3">
                  <c:v>5</c:v>
                </c:pt>
                <c:pt idx="4">
                  <c:v>4</c:v>
                </c:pt>
                <c:pt idx="5">
                  <c:v>3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6B-4D64-92D4-31929AC1B25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15782879"/>
        <c:axId val="1715787039"/>
      </c:barChart>
      <c:catAx>
        <c:axId val="171578287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Country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5787039"/>
        <c:crosses val="autoZero"/>
        <c:auto val="1"/>
        <c:lblAlgn val="ctr"/>
        <c:lblOffset val="100"/>
        <c:noMultiLvlLbl val="0"/>
      </c:catAx>
      <c:valAx>
        <c:axId val="17157870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Total_Customers</a:t>
                </a:r>
              </a:p>
            </c:rich>
          </c:tx>
          <c:layout>
            <c:manualLayout>
              <c:xMode val="edge"/>
              <c:yMode val="edge"/>
              <c:x val="2.2222222222222223E-2"/>
              <c:y val="0.2508333333333333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57828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Yearly Churned Customers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[Book1]Sheet1!$I$15</c:f>
              <c:strCache>
                <c:ptCount val="1"/>
                <c:pt idx="0">
                  <c:v>Churned Customers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[Book1]Sheet1!$H$16:$H$19</c:f>
              <c:numCache>
                <c:formatCode>General</c:formatCode>
                <c:ptCount val="4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</c:numCache>
            </c:numRef>
          </c:cat>
          <c:val>
            <c:numRef>
              <c:f>[Book1]Sheet1!$I$16:$I$19</c:f>
              <c:numCache>
                <c:formatCode>General</c:formatCode>
                <c:ptCount val="4"/>
                <c:pt idx="0">
                  <c:v>0</c:v>
                </c:pt>
                <c:pt idx="1">
                  <c:v>2</c:v>
                </c:pt>
                <c:pt idx="2">
                  <c:v>1</c:v>
                </c:pt>
                <c:pt idx="3">
                  <c:v>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2C-41ED-954E-B0A4B44021B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639413232"/>
        <c:axId val="639414064"/>
      </c:areaChart>
      <c:catAx>
        <c:axId val="6394132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414064"/>
        <c:crosses val="autoZero"/>
        <c:auto val="1"/>
        <c:lblAlgn val="ctr"/>
        <c:lblOffset val="100"/>
        <c:noMultiLvlLbl val="0"/>
      </c:catAx>
      <c:valAx>
        <c:axId val="639414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9413232"/>
        <c:crosses val="autoZero"/>
        <c:crossBetween val="midCat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Top-10 Albums based</a:t>
            </a:r>
            <a:r>
              <a:rPr lang="en-IN" baseline="0"/>
              <a:t> on Genre sales analysis</a:t>
            </a:r>
            <a:endParaRPr lang="en-I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[Book1]Sheet1!$E$1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[Book1]Sheet1!$C$2:$D$11</c:f>
              <c:multiLvlStrCache>
                <c:ptCount val="10"/>
                <c:lvl>
                  <c:pt idx="0">
                    <c:v>Seek And Shall Find: More Of The Best (1963-1981)</c:v>
                  </c:pt>
                  <c:pt idx="1">
                    <c:v>From The Muddy Banks Of The Wishkah [live]</c:v>
                  </c:pt>
                  <c:pt idx="2">
                    <c:v>Are You Experienced?</c:v>
                  </c:pt>
                  <c:pt idx="3">
                    <c:v>House of Pain</c:v>
                  </c:pt>
                  <c:pt idx="4">
                    <c:v>The Cream Of Clapton</c:v>
                  </c:pt>
                  <c:pt idx="5">
                    <c:v>The Best Of Van Halen, Vol. I</c:v>
                  </c:pt>
                  <c:pt idx="6">
                    <c:v>Use Your Illusion I</c:v>
                  </c:pt>
                  <c:pt idx="7">
                    <c:v>Hot Rocks, 1964-1971 (Disc 1)</c:v>
                  </c:pt>
                  <c:pt idx="8">
                    <c:v>Live On Two Legs [live]</c:v>
                  </c:pt>
                  <c:pt idx="9">
                    <c:v>The Doors</c:v>
                  </c:pt>
                </c:lvl>
                <c:lvl>
                  <c:pt idx="0">
                    <c:v>R&amp;B/Soul</c:v>
                  </c:pt>
                  <c:pt idx="1">
                    <c:v>Rock</c:v>
                  </c:pt>
                  <c:pt idx="2">
                    <c:v>Rock</c:v>
                  </c:pt>
                  <c:pt idx="3">
                    <c:v>Hip Hop/Rap</c:v>
                  </c:pt>
                  <c:pt idx="4">
                    <c:v>Blues</c:v>
                  </c:pt>
                  <c:pt idx="5">
                    <c:v>Rock</c:v>
                  </c:pt>
                  <c:pt idx="6">
                    <c:v>Rock</c:v>
                  </c:pt>
                  <c:pt idx="7">
                    <c:v>Rock</c:v>
                  </c:pt>
                  <c:pt idx="8">
                    <c:v>Rock</c:v>
                  </c:pt>
                  <c:pt idx="9">
                    <c:v>Rock</c:v>
                  </c:pt>
                </c:lvl>
              </c:multiLvlStrCache>
            </c:multiLvlStrRef>
          </c:cat>
          <c:val>
            <c:numRef>
              <c:f>[Book1]Sheet1!$E$2:$E$11</c:f>
              <c:numCache>
                <c:formatCode>General</c:formatCode>
                <c:ptCount val="10"/>
                <c:pt idx="0">
                  <c:v>387.09</c:v>
                </c:pt>
                <c:pt idx="1">
                  <c:v>379.17</c:v>
                </c:pt>
                <c:pt idx="2">
                  <c:v>370.26</c:v>
                </c:pt>
                <c:pt idx="3">
                  <c:v>366.3</c:v>
                </c:pt>
                <c:pt idx="4">
                  <c:v>358.38</c:v>
                </c:pt>
                <c:pt idx="5">
                  <c:v>313.83</c:v>
                </c:pt>
                <c:pt idx="6">
                  <c:v>307.89</c:v>
                </c:pt>
                <c:pt idx="7">
                  <c:v>293.04000000000002</c:v>
                </c:pt>
                <c:pt idx="8">
                  <c:v>281.16000000000003</c:v>
                </c:pt>
                <c:pt idx="9">
                  <c:v>251.46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ED-4AFA-A5C3-17608815944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10315616"/>
        <c:axId val="810316032"/>
      </c:barChart>
      <c:catAx>
        <c:axId val="8103156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Genres and Corresponding</a:t>
                </a:r>
                <a:r>
                  <a:rPr lang="en-IN" baseline="0"/>
                  <a:t> Albums</a:t>
                </a:r>
                <a:endParaRPr lang="en-IN"/>
              </a:p>
            </c:rich>
          </c:tx>
          <c:layout>
            <c:manualLayout>
              <c:xMode val="edge"/>
              <c:yMode val="edge"/>
              <c:x val="0.54772790901137358"/>
              <c:y val="0.9330785214348207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0316032"/>
        <c:crosses val="autoZero"/>
        <c:auto val="1"/>
        <c:lblAlgn val="ctr"/>
        <c:lblOffset val="100"/>
        <c:noMultiLvlLbl val="0"/>
      </c:catAx>
      <c:valAx>
        <c:axId val="810316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Revenue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0315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 smtClean="0"/>
              <a:t>Top-10</a:t>
            </a:r>
            <a:r>
              <a:rPr lang="en-IN" baseline="0" dirty="0" smtClean="0"/>
              <a:t> </a:t>
            </a:r>
            <a:r>
              <a:rPr lang="en-IN" dirty="0" smtClean="0"/>
              <a:t>Genre </a:t>
            </a:r>
            <a:r>
              <a:rPr lang="en-IN" dirty="0"/>
              <a:t>sales in countries other than USA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Sheet1!$C$3</c:f>
              <c:strCache>
                <c:ptCount val="1"/>
                <c:pt idx="0">
                  <c:v>total_countries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Sheet1!$B$4:$B$13</c:f>
              <c:strCache>
                <c:ptCount val="10"/>
                <c:pt idx="0">
                  <c:v>Rock</c:v>
                </c:pt>
                <c:pt idx="1">
                  <c:v>Metal</c:v>
                </c:pt>
                <c:pt idx="2">
                  <c:v>Alternative &amp; Punk</c:v>
                </c:pt>
                <c:pt idx="3">
                  <c:v>Latin</c:v>
                </c:pt>
                <c:pt idx="4">
                  <c:v>Jazz</c:v>
                </c:pt>
                <c:pt idx="5">
                  <c:v>R&amp;B/Soul</c:v>
                </c:pt>
                <c:pt idx="6">
                  <c:v>Blues</c:v>
                </c:pt>
                <c:pt idx="7">
                  <c:v>Easy Listening</c:v>
                </c:pt>
                <c:pt idx="8">
                  <c:v>Alternative</c:v>
                </c:pt>
                <c:pt idx="9">
                  <c:v>Electronica/Dance</c:v>
                </c:pt>
              </c:strCache>
            </c:strRef>
          </c:cat>
          <c:val>
            <c:numRef>
              <c:f>Sheet1!$C$4:$C$13</c:f>
              <c:numCache>
                <c:formatCode>General</c:formatCode>
                <c:ptCount val="10"/>
                <c:pt idx="0">
                  <c:v>23</c:v>
                </c:pt>
                <c:pt idx="1">
                  <c:v>23</c:v>
                </c:pt>
                <c:pt idx="2">
                  <c:v>23</c:v>
                </c:pt>
                <c:pt idx="3">
                  <c:v>21</c:v>
                </c:pt>
                <c:pt idx="4">
                  <c:v>18</c:v>
                </c:pt>
                <c:pt idx="5">
                  <c:v>18</c:v>
                </c:pt>
                <c:pt idx="6">
                  <c:v>15</c:v>
                </c:pt>
                <c:pt idx="7">
                  <c:v>14</c:v>
                </c:pt>
                <c:pt idx="8">
                  <c:v>22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01-4C24-8ABB-6C999361A36C}"/>
            </c:ext>
          </c:extLst>
        </c:ser>
        <c:ser>
          <c:idx val="1"/>
          <c:order val="1"/>
          <c:tx>
            <c:strRef>
              <c:f>Sheet1!$D$3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2.5462668816039986E-17"/>
                  <c:y val="-2.314814814814823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601-4C24-8ABB-6C999361A36C}"/>
                </c:ext>
              </c:extLst>
            </c:dLbl>
            <c:dLbl>
              <c:idx val="2"/>
              <c:layout>
                <c:manualLayout>
                  <c:x val="0"/>
                  <c:y val="-1.851851851851851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601-4C24-8ABB-6C999361A36C}"/>
                </c:ext>
              </c:extLst>
            </c:dLbl>
            <c:dLbl>
              <c:idx val="3"/>
              <c:layout>
                <c:manualLayout>
                  <c:x val="2.7777777777777779E-3"/>
                  <c:y val="-1.851851851851851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601-4C24-8ABB-6C999361A36C}"/>
                </c:ext>
              </c:extLst>
            </c:dLbl>
            <c:dLbl>
              <c:idx val="4"/>
              <c:layout>
                <c:manualLayout>
                  <c:x val="-1.0185067526415994E-16"/>
                  <c:y val="-2.7777777777777863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601-4C24-8ABB-6C999361A36C}"/>
                </c:ext>
              </c:extLst>
            </c:dLbl>
            <c:dLbl>
              <c:idx val="5"/>
              <c:layout>
                <c:manualLayout>
                  <c:x val="0"/>
                  <c:y val="-2.777777777777777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601-4C24-8ABB-6C999361A36C}"/>
                </c:ext>
              </c:extLst>
            </c:dLbl>
            <c:dLbl>
              <c:idx val="6"/>
              <c:layout>
                <c:manualLayout>
                  <c:x val="-2.7777777777777779E-3"/>
                  <c:y val="-2.7777777777777863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8601-4C24-8ABB-6C999361A36C}"/>
                </c:ext>
              </c:extLst>
            </c:dLbl>
            <c:dLbl>
              <c:idx val="7"/>
              <c:layout>
                <c:manualLayout>
                  <c:x val="-1.0185067526415994E-16"/>
                  <c:y val="-3.240740740740740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601-4C24-8ABB-6C999361A36C}"/>
                </c:ext>
              </c:extLst>
            </c:dLbl>
            <c:dLbl>
              <c:idx val="8"/>
              <c:layout>
                <c:manualLayout>
                  <c:x val="-1.0185067526415994E-16"/>
                  <c:y val="-2.777777777777777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8601-4C24-8ABB-6C999361A36C}"/>
                </c:ext>
              </c:extLst>
            </c:dLbl>
            <c:dLbl>
              <c:idx val="9"/>
              <c:layout>
                <c:manualLayout>
                  <c:x val="0"/>
                  <c:y val="-4.166666666666666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601-4C24-8ABB-6C999361A36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Sheet1!$B$4:$B$13</c:f>
              <c:strCache>
                <c:ptCount val="10"/>
                <c:pt idx="0">
                  <c:v>Rock</c:v>
                </c:pt>
                <c:pt idx="1">
                  <c:v>Metal</c:v>
                </c:pt>
                <c:pt idx="2">
                  <c:v>Alternative &amp; Punk</c:v>
                </c:pt>
                <c:pt idx="3">
                  <c:v>Latin</c:v>
                </c:pt>
                <c:pt idx="4">
                  <c:v>Jazz</c:v>
                </c:pt>
                <c:pt idx="5">
                  <c:v>R&amp;B/Soul</c:v>
                </c:pt>
                <c:pt idx="6">
                  <c:v>Blues</c:v>
                </c:pt>
                <c:pt idx="7">
                  <c:v>Easy Listening</c:v>
                </c:pt>
                <c:pt idx="8">
                  <c:v>Alternative</c:v>
                </c:pt>
                <c:pt idx="9">
                  <c:v>Electronica/Dance</c:v>
                </c:pt>
              </c:strCache>
            </c:strRef>
          </c:cat>
          <c:val>
            <c:numRef>
              <c:f>Sheet1!$D$4:$D$13</c:f>
              <c:numCache>
                <c:formatCode>0.0</c:formatCode>
                <c:ptCount val="10"/>
                <c:pt idx="0">
                  <c:v>21183.03</c:v>
                </c:pt>
                <c:pt idx="1">
                  <c:v>4290.66</c:v>
                </c:pt>
                <c:pt idx="2">
                  <c:v>3606.57</c:v>
                </c:pt>
                <c:pt idx="3">
                  <c:v>1543.41</c:v>
                </c:pt>
                <c:pt idx="4">
                  <c:v>1177.1099999999999</c:v>
                </c:pt>
                <c:pt idx="5">
                  <c:v>1117.71</c:v>
                </c:pt>
                <c:pt idx="6">
                  <c:v>925.65</c:v>
                </c:pt>
                <c:pt idx="7">
                  <c:v>856.35</c:v>
                </c:pt>
                <c:pt idx="8">
                  <c:v>726.66</c:v>
                </c:pt>
                <c:pt idx="9">
                  <c:v>580.14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601-4C24-8ABB-6C999361A36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16950975"/>
        <c:axId val="2016948063"/>
      </c:barChart>
      <c:catAx>
        <c:axId val="201695097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Genre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6948063"/>
        <c:crosses val="autoZero"/>
        <c:auto val="1"/>
        <c:lblAlgn val="ctr"/>
        <c:lblOffset val="100"/>
        <c:noMultiLvlLbl val="0"/>
      </c:catAx>
      <c:valAx>
        <c:axId val="20169480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6950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Customer</a:t>
            </a:r>
            <a:r>
              <a:rPr lang="en-IN" baseline="0"/>
              <a:t> Purchasing Behaviour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Sheet1!$D$6</c:f>
              <c:strCache>
                <c:ptCount val="1"/>
                <c:pt idx="0">
                  <c:v>Long-Term Customers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Sheet1!$E$5:$I$5</c:f>
              <c:strCache>
                <c:ptCount val="5"/>
                <c:pt idx="0">
                  <c:v>total_customers</c:v>
                </c:pt>
                <c:pt idx="1">
                  <c:v>avg_orders</c:v>
                </c:pt>
                <c:pt idx="2">
                  <c:v>avg_basket_size</c:v>
                </c:pt>
                <c:pt idx="3">
                  <c:v>avg_spending_per_purchase</c:v>
                </c:pt>
                <c:pt idx="4">
                  <c:v>total_amount_spent</c:v>
                </c:pt>
              </c:strCache>
            </c:strRef>
          </c:cat>
          <c:val>
            <c:numRef>
              <c:f>Sheet1!$E$6:$I$6</c:f>
              <c:numCache>
                <c:formatCode>General</c:formatCode>
                <c:ptCount val="5"/>
                <c:pt idx="0">
                  <c:v>50</c:v>
                </c:pt>
                <c:pt idx="1">
                  <c:v>10.72</c:v>
                </c:pt>
                <c:pt idx="2">
                  <c:v>7.9229620000000001</c:v>
                </c:pt>
                <c:pt idx="3">
                  <c:v>7.8437352000000002</c:v>
                </c:pt>
                <c:pt idx="4">
                  <c:v>83.041200000000003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A2-4982-B10E-D1900D0ED9D3}"/>
            </c:ext>
          </c:extLst>
        </c:ser>
        <c:ser>
          <c:idx val="1"/>
          <c:order val="1"/>
          <c:tx>
            <c:strRef>
              <c:f>Sheet1!$D$7</c:f>
              <c:strCache>
                <c:ptCount val="1"/>
                <c:pt idx="0">
                  <c:v>Short-Term_Customers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Sheet1!$E$5:$I$5</c:f>
              <c:strCache>
                <c:ptCount val="5"/>
                <c:pt idx="0">
                  <c:v>total_customers</c:v>
                </c:pt>
                <c:pt idx="1">
                  <c:v>avg_orders</c:v>
                </c:pt>
                <c:pt idx="2">
                  <c:v>avg_basket_size</c:v>
                </c:pt>
                <c:pt idx="3">
                  <c:v>avg_spending_per_purchase</c:v>
                </c:pt>
                <c:pt idx="4">
                  <c:v>total_amount_spent</c:v>
                </c:pt>
              </c:strCache>
            </c:strRef>
          </c:cat>
          <c:val>
            <c:numRef>
              <c:f>Sheet1!$E$7:$I$7</c:f>
              <c:numCache>
                <c:formatCode>General</c:formatCode>
                <c:ptCount val="5"/>
                <c:pt idx="0">
                  <c:v>9</c:v>
                </c:pt>
                <c:pt idx="1">
                  <c:v>8.6667000000000005</c:v>
                </c:pt>
                <c:pt idx="2">
                  <c:v>7.34603333</c:v>
                </c:pt>
                <c:pt idx="3">
                  <c:v>7.2725714443999996</c:v>
                </c:pt>
                <c:pt idx="4">
                  <c:v>61.93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A2-4982-B10E-D1900D0ED9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27430208"/>
        <c:axId val="1427431872"/>
      </c:barChart>
      <c:catAx>
        <c:axId val="1427430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7431872"/>
        <c:crosses val="autoZero"/>
        <c:auto val="1"/>
        <c:lblAlgn val="ctr"/>
        <c:lblOffset val="100"/>
        <c:noMultiLvlLbl val="0"/>
      </c:catAx>
      <c:valAx>
        <c:axId val="14274318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7430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Customer - Risk</a:t>
            </a:r>
            <a:r>
              <a:rPr lang="en-IN" baseline="0"/>
              <a:t> Profiling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total_customers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cat>
            <c:strRef>
              <c:f>Sheet1!$B$3:$B$26</c:f>
              <c:strCache>
                <c:ptCount val="24"/>
                <c:pt idx="0">
                  <c:v>USA</c:v>
                </c:pt>
                <c:pt idx="1">
                  <c:v>Canada</c:v>
                </c:pt>
                <c:pt idx="2">
                  <c:v>Brazil</c:v>
                </c:pt>
                <c:pt idx="3">
                  <c:v>France</c:v>
                </c:pt>
                <c:pt idx="4">
                  <c:v>Germany</c:v>
                </c:pt>
                <c:pt idx="5">
                  <c:v>Czech Republic</c:v>
                </c:pt>
                <c:pt idx="6">
                  <c:v>Portugal</c:v>
                </c:pt>
                <c:pt idx="7">
                  <c:v>United Kingdom</c:v>
                </c:pt>
                <c:pt idx="8">
                  <c:v>India</c:v>
                </c:pt>
                <c:pt idx="9">
                  <c:v>Chile</c:v>
                </c:pt>
                <c:pt idx="10">
                  <c:v>Ireland</c:v>
                </c:pt>
                <c:pt idx="11">
                  <c:v>Finland</c:v>
                </c:pt>
                <c:pt idx="12">
                  <c:v>Spain</c:v>
                </c:pt>
                <c:pt idx="13">
                  <c:v>Australia</c:v>
                </c:pt>
                <c:pt idx="14">
                  <c:v>Denmark</c:v>
                </c:pt>
                <c:pt idx="15">
                  <c:v>Hungary</c:v>
                </c:pt>
                <c:pt idx="16">
                  <c:v>Netherlands</c:v>
                </c:pt>
                <c:pt idx="17">
                  <c:v>Poland</c:v>
                </c:pt>
                <c:pt idx="18">
                  <c:v>Sweden</c:v>
                </c:pt>
                <c:pt idx="19">
                  <c:v>Austria</c:v>
                </c:pt>
                <c:pt idx="20">
                  <c:v>Italy</c:v>
                </c:pt>
                <c:pt idx="21">
                  <c:v>Norway</c:v>
                </c:pt>
                <c:pt idx="22">
                  <c:v>Belgium</c:v>
                </c:pt>
                <c:pt idx="23">
                  <c:v>Argentina</c:v>
                </c:pt>
              </c:strCache>
            </c:strRef>
          </c:cat>
          <c:val>
            <c:numRef>
              <c:f>Sheet1!$C$3:$C$26</c:f>
              <c:numCache>
                <c:formatCode>General</c:formatCode>
                <c:ptCount val="24"/>
                <c:pt idx="0">
                  <c:v>13</c:v>
                </c:pt>
                <c:pt idx="1">
                  <c:v>8</c:v>
                </c:pt>
                <c:pt idx="2">
                  <c:v>5</c:v>
                </c:pt>
                <c:pt idx="3">
                  <c:v>5</c:v>
                </c:pt>
                <c:pt idx="4">
                  <c:v>4</c:v>
                </c:pt>
                <c:pt idx="5">
                  <c:v>2</c:v>
                </c:pt>
                <c:pt idx="6">
                  <c:v>2</c:v>
                </c:pt>
                <c:pt idx="7">
                  <c:v>3</c:v>
                </c:pt>
                <c:pt idx="8">
                  <c:v>2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BC-40F9-993B-0FC5C3F7A2E4}"/>
            </c:ext>
          </c:extLst>
        </c:ser>
        <c:ser>
          <c:idx val="1"/>
          <c:order val="1"/>
          <c:tx>
            <c:strRef>
              <c:f>Sheet1!$D$2</c:f>
              <c:strCache>
                <c:ptCount val="1"/>
                <c:pt idx="0">
                  <c:v>total_orders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cat>
            <c:strRef>
              <c:f>Sheet1!$B$3:$B$26</c:f>
              <c:strCache>
                <c:ptCount val="24"/>
                <c:pt idx="0">
                  <c:v>USA</c:v>
                </c:pt>
                <c:pt idx="1">
                  <c:v>Canada</c:v>
                </c:pt>
                <c:pt idx="2">
                  <c:v>Brazil</c:v>
                </c:pt>
                <c:pt idx="3">
                  <c:v>France</c:v>
                </c:pt>
                <c:pt idx="4">
                  <c:v>Germany</c:v>
                </c:pt>
                <c:pt idx="5">
                  <c:v>Czech Republic</c:v>
                </c:pt>
                <c:pt idx="6">
                  <c:v>Portugal</c:v>
                </c:pt>
                <c:pt idx="7">
                  <c:v>United Kingdom</c:v>
                </c:pt>
                <c:pt idx="8">
                  <c:v>India</c:v>
                </c:pt>
                <c:pt idx="9">
                  <c:v>Chile</c:v>
                </c:pt>
                <c:pt idx="10">
                  <c:v>Ireland</c:v>
                </c:pt>
                <c:pt idx="11">
                  <c:v>Finland</c:v>
                </c:pt>
                <c:pt idx="12">
                  <c:v>Spain</c:v>
                </c:pt>
                <c:pt idx="13">
                  <c:v>Australia</c:v>
                </c:pt>
                <c:pt idx="14">
                  <c:v>Denmark</c:v>
                </c:pt>
                <c:pt idx="15">
                  <c:v>Hungary</c:v>
                </c:pt>
                <c:pt idx="16">
                  <c:v>Netherlands</c:v>
                </c:pt>
                <c:pt idx="17">
                  <c:v>Poland</c:v>
                </c:pt>
                <c:pt idx="18">
                  <c:v>Sweden</c:v>
                </c:pt>
                <c:pt idx="19">
                  <c:v>Austria</c:v>
                </c:pt>
                <c:pt idx="20">
                  <c:v>Italy</c:v>
                </c:pt>
                <c:pt idx="21">
                  <c:v>Norway</c:v>
                </c:pt>
                <c:pt idx="22">
                  <c:v>Belgium</c:v>
                </c:pt>
                <c:pt idx="23">
                  <c:v>Argentina</c:v>
                </c:pt>
              </c:strCache>
            </c:strRef>
          </c:cat>
          <c:val>
            <c:numRef>
              <c:f>Sheet1!$D$3:$D$26</c:f>
              <c:numCache>
                <c:formatCode>General</c:formatCode>
                <c:ptCount val="24"/>
                <c:pt idx="0">
                  <c:v>131</c:v>
                </c:pt>
                <c:pt idx="1">
                  <c:v>76</c:v>
                </c:pt>
                <c:pt idx="2">
                  <c:v>61</c:v>
                </c:pt>
                <c:pt idx="3">
                  <c:v>50</c:v>
                </c:pt>
                <c:pt idx="4">
                  <c:v>41</c:v>
                </c:pt>
                <c:pt idx="5">
                  <c:v>30</c:v>
                </c:pt>
                <c:pt idx="6">
                  <c:v>29</c:v>
                </c:pt>
                <c:pt idx="7">
                  <c:v>28</c:v>
                </c:pt>
                <c:pt idx="8">
                  <c:v>21</c:v>
                </c:pt>
                <c:pt idx="9">
                  <c:v>13</c:v>
                </c:pt>
                <c:pt idx="10">
                  <c:v>13</c:v>
                </c:pt>
                <c:pt idx="11">
                  <c:v>11</c:v>
                </c:pt>
                <c:pt idx="12">
                  <c:v>11</c:v>
                </c:pt>
                <c:pt idx="13">
                  <c:v>10</c:v>
                </c:pt>
                <c:pt idx="14">
                  <c:v>10</c:v>
                </c:pt>
                <c:pt idx="15">
                  <c:v>10</c:v>
                </c:pt>
                <c:pt idx="16">
                  <c:v>10</c:v>
                </c:pt>
                <c:pt idx="17">
                  <c:v>10</c:v>
                </c:pt>
                <c:pt idx="18">
                  <c:v>10</c:v>
                </c:pt>
                <c:pt idx="19">
                  <c:v>9</c:v>
                </c:pt>
                <c:pt idx="20">
                  <c:v>9</c:v>
                </c:pt>
                <c:pt idx="21">
                  <c:v>9</c:v>
                </c:pt>
                <c:pt idx="22">
                  <c:v>7</c:v>
                </c:pt>
                <c:pt idx="2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BC-40F9-993B-0FC5C3F7A2E4}"/>
            </c:ext>
          </c:extLst>
        </c:ser>
        <c:ser>
          <c:idx val="2"/>
          <c:order val="2"/>
          <c:tx>
            <c:strRef>
              <c:f>Sheet1!$E$2</c:f>
              <c:strCache>
                <c:ptCount val="1"/>
                <c:pt idx="0">
                  <c:v>total_revenue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ABC-40F9-993B-0FC5C3F7A2E4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ABC-40F9-993B-0FC5C3F7A2E4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ABC-40F9-993B-0FC5C3F7A2E4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ABC-40F9-993B-0FC5C3F7A2E4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ABC-40F9-993B-0FC5C3F7A2E4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ABC-40F9-993B-0FC5C3F7A2E4}"/>
                </c:ext>
              </c:extLst>
            </c:dLbl>
            <c:dLbl>
              <c:idx val="10"/>
              <c:layout>
                <c:manualLayout>
                  <c:x val="5.0925337632079971E-17"/>
                  <c:y val="-2.77777777777777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9ABC-40F9-993B-0FC5C3F7A2E4}"/>
                </c:ext>
              </c:extLst>
            </c:dLbl>
            <c:dLbl>
              <c:idx val="11"/>
              <c:layout>
                <c:manualLayout>
                  <c:x val="0"/>
                  <c:y val="1.85185185185184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ABC-40F9-993B-0FC5C3F7A2E4}"/>
                </c:ext>
              </c:extLst>
            </c:dLbl>
            <c:dLbl>
              <c:idx val="13"/>
              <c:layout>
                <c:manualLayout>
                  <c:x val="-1.0185067526415994E-16"/>
                  <c:y val="-7.325063140692321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9ABC-40F9-993B-0FC5C3F7A2E4}"/>
                </c:ext>
              </c:extLst>
            </c:dLbl>
            <c:dLbl>
              <c:idx val="15"/>
              <c:layout>
                <c:manualLayout>
                  <c:x val="-2.7777777777777779E-3"/>
                  <c:y val="0.1018518518518518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9ABC-40F9-993B-0FC5C3F7A2E4}"/>
                </c:ext>
              </c:extLst>
            </c:dLbl>
            <c:dLbl>
              <c:idx val="16"/>
              <c:layout>
                <c:manualLayout>
                  <c:x val="8.3333333333333332E-3"/>
                  <c:y val="-1.851851851851851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9ABC-40F9-993B-0FC5C3F7A2E4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9ABC-40F9-993B-0FC5C3F7A2E4}"/>
                </c:ext>
              </c:extLst>
            </c:dLbl>
            <c:dLbl>
              <c:idx val="18"/>
              <c:layout>
                <c:manualLayout>
                  <c:x val="0"/>
                  <c:y val="-1.347708894878706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9ABC-40F9-993B-0FC5C3F7A2E4}"/>
                </c:ext>
              </c:extLst>
            </c:dLbl>
            <c:dLbl>
              <c:idx val="2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9ABC-40F9-993B-0FC5C3F7A2E4}"/>
                </c:ext>
              </c:extLst>
            </c:dLbl>
            <c:dLbl>
              <c:idx val="23"/>
              <c:layout>
                <c:manualLayout>
                  <c:x val="8.3333333333332309E-3"/>
                  <c:y val="-4.166666666666667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9ABC-40F9-993B-0FC5C3F7A2E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Sheet1!$B$3:$B$26</c:f>
              <c:strCache>
                <c:ptCount val="24"/>
                <c:pt idx="0">
                  <c:v>USA</c:v>
                </c:pt>
                <c:pt idx="1">
                  <c:v>Canada</c:v>
                </c:pt>
                <c:pt idx="2">
                  <c:v>Brazil</c:v>
                </c:pt>
                <c:pt idx="3">
                  <c:v>France</c:v>
                </c:pt>
                <c:pt idx="4">
                  <c:v>Germany</c:v>
                </c:pt>
                <c:pt idx="5">
                  <c:v>Czech Republic</c:v>
                </c:pt>
                <c:pt idx="6">
                  <c:v>Portugal</c:v>
                </c:pt>
                <c:pt idx="7">
                  <c:v>United Kingdom</c:v>
                </c:pt>
                <c:pt idx="8">
                  <c:v>India</c:v>
                </c:pt>
                <c:pt idx="9">
                  <c:v>Chile</c:v>
                </c:pt>
                <c:pt idx="10">
                  <c:v>Ireland</c:v>
                </c:pt>
                <c:pt idx="11">
                  <c:v>Finland</c:v>
                </c:pt>
                <c:pt idx="12">
                  <c:v>Spain</c:v>
                </c:pt>
                <c:pt idx="13">
                  <c:v>Australia</c:v>
                </c:pt>
                <c:pt idx="14">
                  <c:v>Denmark</c:v>
                </c:pt>
                <c:pt idx="15">
                  <c:v>Hungary</c:v>
                </c:pt>
                <c:pt idx="16">
                  <c:v>Netherlands</c:v>
                </c:pt>
                <c:pt idx="17">
                  <c:v>Poland</c:v>
                </c:pt>
                <c:pt idx="18">
                  <c:v>Sweden</c:v>
                </c:pt>
                <c:pt idx="19">
                  <c:v>Austria</c:v>
                </c:pt>
                <c:pt idx="20">
                  <c:v>Italy</c:v>
                </c:pt>
                <c:pt idx="21">
                  <c:v>Norway</c:v>
                </c:pt>
                <c:pt idx="22">
                  <c:v>Belgium</c:v>
                </c:pt>
                <c:pt idx="23">
                  <c:v>Argentina</c:v>
                </c:pt>
              </c:strCache>
            </c:strRef>
          </c:cat>
          <c:val>
            <c:numRef>
              <c:f>Sheet1!$E$3:$E$26</c:f>
              <c:numCache>
                <c:formatCode>General</c:formatCode>
                <c:ptCount val="24"/>
                <c:pt idx="0">
                  <c:v>1040.49</c:v>
                </c:pt>
                <c:pt idx="1">
                  <c:v>535.59</c:v>
                </c:pt>
                <c:pt idx="2">
                  <c:v>427.68</c:v>
                </c:pt>
                <c:pt idx="3">
                  <c:v>389.07</c:v>
                </c:pt>
                <c:pt idx="4">
                  <c:v>334.62</c:v>
                </c:pt>
                <c:pt idx="5">
                  <c:v>273.24</c:v>
                </c:pt>
                <c:pt idx="6">
                  <c:v>185.13</c:v>
                </c:pt>
                <c:pt idx="7">
                  <c:v>245.52</c:v>
                </c:pt>
                <c:pt idx="8">
                  <c:v>183.15</c:v>
                </c:pt>
                <c:pt idx="9">
                  <c:v>97.02</c:v>
                </c:pt>
                <c:pt idx="10">
                  <c:v>114.84</c:v>
                </c:pt>
                <c:pt idx="11">
                  <c:v>79.2</c:v>
                </c:pt>
                <c:pt idx="12">
                  <c:v>98.01</c:v>
                </c:pt>
                <c:pt idx="13">
                  <c:v>81.180000000000007</c:v>
                </c:pt>
                <c:pt idx="14">
                  <c:v>37.619999999999997</c:v>
                </c:pt>
                <c:pt idx="15">
                  <c:v>78.209999999999994</c:v>
                </c:pt>
                <c:pt idx="16">
                  <c:v>65.34</c:v>
                </c:pt>
                <c:pt idx="17">
                  <c:v>76.23</c:v>
                </c:pt>
                <c:pt idx="18">
                  <c:v>75.239999999999995</c:v>
                </c:pt>
                <c:pt idx="19">
                  <c:v>69.3</c:v>
                </c:pt>
                <c:pt idx="20">
                  <c:v>50.49</c:v>
                </c:pt>
                <c:pt idx="21">
                  <c:v>72.27</c:v>
                </c:pt>
                <c:pt idx="22">
                  <c:v>60.39</c:v>
                </c:pt>
                <c:pt idx="23">
                  <c:v>39.6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9ABC-40F9-993B-0FC5C3F7A2E4}"/>
            </c:ext>
          </c:extLst>
        </c:ser>
        <c:ser>
          <c:idx val="3"/>
          <c:order val="3"/>
          <c:tx>
            <c:strRef>
              <c:f>Sheet1!$F$2</c:f>
              <c:strCache>
                <c:ptCount val="1"/>
                <c:pt idx="0">
                  <c:v>avg_spend_per_customer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cat>
            <c:strRef>
              <c:f>Sheet1!$B$3:$B$26</c:f>
              <c:strCache>
                <c:ptCount val="24"/>
                <c:pt idx="0">
                  <c:v>USA</c:v>
                </c:pt>
                <c:pt idx="1">
                  <c:v>Canada</c:v>
                </c:pt>
                <c:pt idx="2">
                  <c:v>Brazil</c:v>
                </c:pt>
                <c:pt idx="3">
                  <c:v>France</c:v>
                </c:pt>
                <c:pt idx="4">
                  <c:v>Germany</c:v>
                </c:pt>
                <c:pt idx="5">
                  <c:v>Czech Republic</c:v>
                </c:pt>
                <c:pt idx="6">
                  <c:v>Portugal</c:v>
                </c:pt>
                <c:pt idx="7">
                  <c:v>United Kingdom</c:v>
                </c:pt>
                <c:pt idx="8">
                  <c:v>India</c:v>
                </c:pt>
                <c:pt idx="9">
                  <c:v>Chile</c:v>
                </c:pt>
                <c:pt idx="10">
                  <c:v>Ireland</c:v>
                </c:pt>
                <c:pt idx="11">
                  <c:v>Finland</c:v>
                </c:pt>
                <c:pt idx="12">
                  <c:v>Spain</c:v>
                </c:pt>
                <c:pt idx="13">
                  <c:v>Australia</c:v>
                </c:pt>
                <c:pt idx="14">
                  <c:v>Denmark</c:v>
                </c:pt>
                <c:pt idx="15">
                  <c:v>Hungary</c:v>
                </c:pt>
                <c:pt idx="16">
                  <c:v>Netherlands</c:v>
                </c:pt>
                <c:pt idx="17">
                  <c:v>Poland</c:v>
                </c:pt>
                <c:pt idx="18">
                  <c:v>Sweden</c:v>
                </c:pt>
                <c:pt idx="19">
                  <c:v>Austria</c:v>
                </c:pt>
                <c:pt idx="20">
                  <c:v>Italy</c:v>
                </c:pt>
                <c:pt idx="21">
                  <c:v>Norway</c:v>
                </c:pt>
                <c:pt idx="22">
                  <c:v>Belgium</c:v>
                </c:pt>
                <c:pt idx="23">
                  <c:v>Argentina</c:v>
                </c:pt>
              </c:strCache>
            </c:strRef>
          </c:cat>
          <c:val>
            <c:numRef>
              <c:f>Sheet1!$F$3:$F$26</c:f>
              <c:numCache>
                <c:formatCode>General</c:formatCode>
                <c:ptCount val="24"/>
                <c:pt idx="0">
                  <c:v>80.040000000000006</c:v>
                </c:pt>
                <c:pt idx="1">
                  <c:v>66.95</c:v>
                </c:pt>
                <c:pt idx="2">
                  <c:v>85.54</c:v>
                </c:pt>
                <c:pt idx="3">
                  <c:v>77.81</c:v>
                </c:pt>
                <c:pt idx="4">
                  <c:v>83.66</c:v>
                </c:pt>
                <c:pt idx="5">
                  <c:v>136.62</c:v>
                </c:pt>
                <c:pt idx="6">
                  <c:v>92.57</c:v>
                </c:pt>
                <c:pt idx="7">
                  <c:v>81.84</c:v>
                </c:pt>
                <c:pt idx="8">
                  <c:v>91.58</c:v>
                </c:pt>
                <c:pt idx="9">
                  <c:v>97.02</c:v>
                </c:pt>
                <c:pt idx="10">
                  <c:v>114.84</c:v>
                </c:pt>
                <c:pt idx="11">
                  <c:v>79.2</c:v>
                </c:pt>
                <c:pt idx="12">
                  <c:v>98.01</c:v>
                </c:pt>
                <c:pt idx="13">
                  <c:v>81.180000000000007</c:v>
                </c:pt>
                <c:pt idx="14">
                  <c:v>37.619999999999997</c:v>
                </c:pt>
                <c:pt idx="15">
                  <c:v>78.209999999999994</c:v>
                </c:pt>
                <c:pt idx="16">
                  <c:v>65.34</c:v>
                </c:pt>
                <c:pt idx="17">
                  <c:v>76.23</c:v>
                </c:pt>
                <c:pt idx="18">
                  <c:v>75.239999999999995</c:v>
                </c:pt>
                <c:pt idx="19">
                  <c:v>69.3</c:v>
                </c:pt>
                <c:pt idx="20">
                  <c:v>50.49</c:v>
                </c:pt>
                <c:pt idx="21">
                  <c:v>72.27</c:v>
                </c:pt>
                <c:pt idx="22">
                  <c:v>60.39</c:v>
                </c:pt>
                <c:pt idx="23">
                  <c:v>39.6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9ABC-40F9-993B-0FC5C3F7A2E4}"/>
            </c:ext>
          </c:extLst>
        </c:ser>
        <c:ser>
          <c:idx val="4"/>
          <c:order val="4"/>
          <c:tx>
            <c:strRef>
              <c:f>Sheet1!$G$2</c:f>
              <c:strCache>
                <c:ptCount val="1"/>
                <c:pt idx="0">
                  <c:v>avg_orders_per_customer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cat>
            <c:strRef>
              <c:f>Sheet1!$B$3:$B$26</c:f>
              <c:strCache>
                <c:ptCount val="24"/>
                <c:pt idx="0">
                  <c:v>USA</c:v>
                </c:pt>
                <c:pt idx="1">
                  <c:v>Canada</c:v>
                </c:pt>
                <c:pt idx="2">
                  <c:v>Brazil</c:v>
                </c:pt>
                <c:pt idx="3">
                  <c:v>France</c:v>
                </c:pt>
                <c:pt idx="4">
                  <c:v>Germany</c:v>
                </c:pt>
                <c:pt idx="5">
                  <c:v>Czech Republic</c:v>
                </c:pt>
                <c:pt idx="6">
                  <c:v>Portugal</c:v>
                </c:pt>
                <c:pt idx="7">
                  <c:v>United Kingdom</c:v>
                </c:pt>
                <c:pt idx="8">
                  <c:v>India</c:v>
                </c:pt>
                <c:pt idx="9">
                  <c:v>Chile</c:v>
                </c:pt>
                <c:pt idx="10">
                  <c:v>Ireland</c:v>
                </c:pt>
                <c:pt idx="11">
                  <c:v>Finland</c:v>
                </c:pt>
                <c:pt idx="12">
                  <c:v>Spain</c:v>
                </c:pt>
                <c:pt idx="13">
                  <c:v>Australia</c:v>
                </c:pt>
                <c:pt idx="14">
                  <c:v>Denmark</c:v>
                </c:pt>
                <c:pt idx="15">
                  <c:v>Hungary</c:v>
                </c:pt>
                <c:pt idx="16">
                  <c:v>Netherlands</c:v>
                </c:pt>
                <c:pt idx="17">
                  <c:v>Poland</c:v>
                </c:pt>
                <c:pt idx="18">
                  <c:v>Sweden</c:v>
                </c:pt>
                <c:pt idx="19">
                  <c:v>Austria</c:v>
                </c:pt>
                <c:pt idx="20">
                  <c:v>Italy</c:v>
                </c:pt>
                <c:pt idx="21">
                  <c:v>Norway</c:v>
                </c:pt>
                <c:pt idx="22">
                  <c:v>Belgium</c:v>
                </c:pt>
                <c:pt idx="23">
                  <c:v>Argentina</c:v>
                </c:pt>
              </c:strCache>
            </c:strRef>
          </c:cat>
          <c:val>
            <c:numRef>
              <c:f>Sheet1!$G$3:$G$26</c:f>
              <c:numCache>
                <c:formatCode>General</c:formatCode>
                <c:ptCount val="24"/>
                <c:pt idx="0">
                  <c:v>10.08</c:v>
                </c:pt>
                <c:pt idx="1">
                  <c:v>9.5</c:v>
                </c:pt>
                <c:pt idx="2">
                  <c:v>12.2</c:v>
                </c:pt>
                <c:pt idx="3">
                  <c:v>10</c:v>
                </c:pt>
                <c:pt idx="4">
                  <c:v>10.25</c:v>
                </c:pt>
                <c:pt idx="5">
                  <c:v>15</c:v>
                </c:pt>
                <c:pt idx="6">
                  <c:v>14.5</c:v>
                </c:pt>
                <c:pt idx="7">
                  <c:v>9.33</c:v>
                </c:pt>
                <c:pt idx="8">
                  <c:v>10.5</c:v>
                </c:pt>
                <c:pt idx="9">
                  <c:v>13</c:v>
                </c:pt>
                <c:pt idx="10">
                  <c:v>13</c:v>
                </c:pt>
                <c:pt idx="11">
                  <c:v>11</c:v>
                </c:pt>
                <c:pt idx="12">
                  <c:v>11</c:v>
                </c:pt>
                <c:pt idx="13">
                  <c:v>10</c:v>
                </c:pt>
                <c:pt idx="14">
                  <c:v>10</c:v>
                </c:pt>
                <c:pt idx="15">
                  <c:v>10</c:v>
                </c:pt>
                <c:pt idx="16">
                  <c:v>10</c:v>
                </c:pt>
                <c:pt idx="17">
                  <c:v>10</c:v>
                </c:pt>
                <c:pt idx="18">
                  <c:v>10</c:v>
                </c:pt>
                <c:pt idx="19">
                  <c:v>9</c:v>
                </c:pt>
                <c:pt idx="20">
                  <c:v>9</c:v>
                </c:pt>
                <c:pt idx="21">
                  <c:v>9</c:v>
                </c:pt>
                <c:pt idx="22">
                  <c:v>7</c:v>
                </c:pt>
                <c:pt idx="2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9ABC-40F9-993B-0FC5C3F7A2E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039194352"/>
        <c:axId val="1039193936"/>
        <c:axId val="0"/>
      </c:bar3DChart>
      <c:catAx>
        <c:axId val="10391943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Country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9193936"/>
        <c:crosses val="autoZero"/>
        <c:auto val="1"/>
        <c:lblAlgn val="ctr"/>
        <c:lblOffset val="100"/>
        <c:noMultiLvlLbl val="0"/>
      </c:catAx>
      <c:valAx>
        <c:axId val="1039193936"/>
        <c:scaling>
          <c:orientation val="minMax"/>
          <c:max val="1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9194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00" b="0" i="0" baseline="0">
                <a:effectLst/>
              </a:rPr>
              <a:t>Top-5 Customers with total_orders and days between orders</a:t>
            </a:r>
            <a:endParaRPr lang="en-IN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avg_days_bet_orders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Sheet1!$A$4:$A$8</c:f>
              <c:strCache>
                <c:ptCount val="5"/>
                <c:pt idx="0">
                  <c:v>František Wichterlová</c:v>
                </c:pt>
                <c:pt idx="1">
                  <c:v>Madalena Sampaio</c:v>
                </c:pt>
                <c:pt idx="2">
                  <c:v>Fernanda Ramos</c:v>
                </c:pt>
                <c:pt idx="3">
                  <c:v>Edward Francis</c:v>
                </c:pt>
                <c:pt idx="4">
                  <c:v>Luís Gonçalves</c:v>
                </c:pt>
              </c:strCache>
            </c:strRef>
          </c:cat>
          <c:val>
            <c:numRef>
              <c:f>Sheet1!$B$4:$B$8</c:f>
              <c:numCache>
                <c:formatCode>General</c:formatCode>
                <c:ptCount val="5"/>
                <c:pt idx="0">
                  <c:v>70.17</c:v>
                </c:pt>
                <c:pt idx="1">
                  <c:v>89.06</c:v>
                </c:pt>
                <c:pt idx="2">
                  <c:v>86</c:v>
                </c:pt>
                <c:pt idx="3">
                  <c:v>107.46</c:v>
                </c:pt>
                <c:pt idx="4">
                  <c:v>98.08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31-4242-9AEA-F2E0621C9CB1}"/>
            </c:ext>
          </c:extLst>
        </c:ser>
        <c:ser>
          <c:idx val="1"/>
          <c:order val="1"/>
          <c:tx>
            <c:strRef>
              <c:f>Sheet1!$C$3</c:f>
              <c:strCache>
                <c:ptCount val="1"/>
                <c:pt idx="0">
                  <c:v>total_orders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Sheet1!$A$4:$A$8</c:f>
              <c:strCache>
                <c:ptCount val="5"/>
                <c:pt idx="0">
                  <c:v>František Wichterlová</c:v>
                </c:pt>
                <c:pt idx="1">
                  <c:v>Madalena Sampaio</c:v>
                </c:pt>
                <c:pt idx="2">
                  <c:v>Fernanda Ramos</c:v>
                </c:pt>
                <c:pt idx="3">
                  <c:v>Edward Francis</c:v>
                </c:pt>
                <c:pt idx="4">
                  <c:v>Luís Gonçalves</c:v>
                </c:pt>
              </c:strCache>
            </c:strRef>
          </c:cat>
          <c:val>
            <c:numRef>
              <c:f>Sheet1!$C$4:$C$8</c:f>
              <c:numCache>
                <c:formatCode>General</c:formatCode>
                <c:ptCount val="5"/>
                <c:pt idx="0">
                  <c:v>18</c:v>
                </c:pt>
                <c:pt idx="1">
                  <c:v>16</c:v>
                </c:pt>
                <c:pt idx="2">
                  <c:v>15</c:v>
                </c:pt>
                <c:pt idx="3">
                  <c:v>13</c:v>
                </c:pt>
                <c:pt idx="4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31-4242-9AEA-F2E0621C9CB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8766527"/>
        <c:axId val="8768607"/>
      </c:barChart>
      <c:catAx>
        <c:axId val="87665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Customer Name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68607"/>
        <c:crosses val="autoZero"/>
        <c:auto val="1"/>
        <c:lblAlgn val="ctr"/>
        <c:lblOffset val="100"/>
        <c:noMultiLvlLbl val="0"/>
      </c:catAx>
      <c:valAx>
        <c:axId val="87686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665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00" b="0" i="0" baseline="0">
                <a:effectLst/>
              </a:rPr>
              <a:t>Bottom-5 Customers with total_orders and days between orders</a:t>
            </a:r>
            <a:endParaRPr lang="en-IN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avg_days_bet_orders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Sheet1!$A$4:$A$8</c:f>
              <c:strCache>
                <c:ptCount val="5"/>
                <c:pt idx="0">
                  <c:v>Michelle Brooks</c:v>
                </c:pt>
                <c:pt idx="1">
                  <c:v>Frank Ralston</c:v>
                </c:pt>
                <c:pt idx="2">
                  <c:v>Daan Peeters</c:v>
                </c:pt>
                <c:pt idx="3">
                  <c:v>Diego Gutiérrez</c:v>
                </c:pt>
                <c:pt idx="4">
                  <c:v>Robert Brown</c:v>
                </c:pt>
              </c:strCache>
            </c:strRef>
          </c:cat>
          <c:val>
            <c:numRef>
              <c:f>Sheet1!$B$4:$B$8</c:f>
              <c:numCache>
                <c:formatCode>General</c:formatCode>
                <c:ptCount val="5"/>
                <c:pt idx="0">
                  <c:v>144.63</c:v>
                </c:pt>
                <c:pt idx="1">
                  <c:v>170.13</c:v>
                </c:pt>
                <c:pt idx="2">
                  <c:v>113</c:v>
                </c:pt>
                <c:pt idx="3">
                  <c:v>161.6</c:v>
                </c:pt>
                <c:pt idx="4">
                  <c:v>294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B1-43E4-B337-721AA8E023A0}"/>
            </c:ext>
          </c:extLst>
        </c:ser>
        <c:ser>
          <c:idx val="1"/>
          <c:order val="1"/>
          <c:tx>
            <c:strRef>
              <c:f>Sheet1!$C$3</c:f>
              <c:strCache>
                <c:ptCount val="1"/>
                <c:pt idx="0">
                  <c:v>total_orders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Sheet1!$A$4:$A$8</c:f>
              <c:strCache>
                <c:ptCount val="5"/>
                <c:pt idx="0">
                  <c:v>Michelle Brooks</c:v>
                </c:pt>
                <c:pt idx="1">
                  <c:v>Frank Ralston</c:v>
                </c:pt>
                <c:pt idx="2">
                  <c:v>Daan Peeters</c:v>
                </c:pt>
                <c:pt idx="3">
                  <c:v>Diego Gutiérrez</c:v>
                </c:pt>
                <c:pt idx="4">
                  <c:v>Robert Brown</c:v>
                </c:pt>
              </c:strCache>
            </c:strRef>
          </c:cat>
          <c:val>
            <c:numRef>
              <c:f>Sheet1!$C$4:$C$8</c:f>
              <c:numCache>
                <c:formatCode>General</c:formatCode>
                <c:ptCount val="5"/>
                <c:pt idx="0">
                  <c:v>8</c:v>
                </c:pt>
                <c:pt idx="1">
                  <c:v>8</c:v>
                </c:pt>
                <c:pt idx="2">
                  <c:v>7</c:v>
                </c:pt>
                <c:pt idx="3">
                  <c:v>5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1B1-43E4-B337-721AA8E023A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8766527"/>
        <c:axId val="8768607"/>
      </c:barChart>
      <c:catAx>
        <c:axId val="87665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Customer Name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68607"/>
        <c:crosses val="autoZero"/>
        <c:auto val="1"/>
        <c:lblAlgn val="ctr"/>
        <c:lblOffset val="100"/>
        <c:noMultiLvlLbl val="0"/>
      </c:catAx>
      <c:valAx>
        <c:axId val="87686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665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Average</a:t>
            </a:r>
            <a:r>
              <a:rPr lang="en-IN" baseline="0" dirty="0"/>
              <a:t> </a:t>
            </a:r>
            <a:r>
              <a:rPr lang="en-IN" baseline="0" dirty="0" smtClean="0"/>
              <a:t>Tracks </a:t>
            </a:r>
            <a:r>
              <a:rPr lang="en-IN" baseline="0" dirty="0"/>
              <a:t>Per </a:t>
            </a:r>
            <a:r>
              <a:rPr lang="en-IN" baseline="0" dirty="0" smtClean="0"/>
              <a:t>Country</a:t>
            </a:r>
            <a:endParaRPr lang="en-IN" dirty="0"/>
          </a:p>
        </c:rich>
      </c:tx>
      <c:layout>
        <c:manualLayout>
          <c:xMode val="edge"/>
          <c:yMode val="edge"/>
          <c:x val="0.25874300087489066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Sheet1!$G$2</c:f>
              <c:strCache>
                <c:ptCount val="1"/>
                <c:pt idx="0">
                  <c:v>No. of customers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Sheet1!$F$3:$F$26</c:f>
              <c:strCache>
                <c:ptCount val="24"/>
                <c:pt idx="0">
                  <c:v>Czech Republic</c:v>
                </c:pt>
                <c:pt idx="1">
                  <c:v>Ireland</c:v>
                </c:pt>
                <c:pt idx="2">
                  <c:v>Spain</c:v>
                </c:pt>
                <c:pt idx="3">
                  <c:v>India</c:v>
                </c:pt>
                <c:pt idx="4">
                  <c:v>Australia</c:v>
                </c:pt>
                <c:pt idx="5">
                  <c:v>Chile</c:v>
                </c:pt>
                <c:pt idx="6">
                  <c:v>Portugal</c:v>
                </c:pt>
                <c:pt idx="7">
                  <c:v>Germany</c:v>
                </c:pt>
                <c:pt idx="8">
                  <c:v>United Kingdom</c:v>
                </c:pt>
                <c:pt idx="9">
                  <c:v>Hungary</c:v>
                </c:pt>
                <c:pt idx="10">
                  <c:v>Brazil</c:v>
                </c:pt>
                <c:pt idx="11">
                  <c:v>USA</c:v>
                </c:pt>
                <c:pt idx="12">
                  <c:v>France</c:v>
                </c:pt>
                <c:pt idx="13">
                  <c:v>Sweden</c:v>
                </c:pt>
                <c:pt idx="14">
                  <c:v>Poland</c:v>
                </c:pt>
                <c:pt idx="15">
                  <c:v>Canada</c:v>
                </c:pt>
                <c:pt idx="16">
                  <c:v>Finland</c:v>
                </c:pt>
                <c:pt idx="17">
                  <c:v>Norway</c:v>
                </c:pt>
                <c:pt idx="18">
                  <c:v>Austria</c:v>
                </c:pt>
                <c:pt idx="19">
                  <c:v>Belgium</c:v>
                </c:pt>
                <c:pt idx="20">
                  <c:v>Netherlands</c:v>
                </c:pt>
                <c:pt idx="21">
                  <c:v>Italy</c:v>
                </c:pt>
                <c:pt idx="22">
                  <c:v>Argentina</c:v>
                </c:pt>
                <c:pt idx="23">
                  <c:v>Denmark</c:v>
                </c:pt>
              </c:strCache>
            </c:strRef>
          </c:cat>
          <c:val>
            <c:numRef>
              <c:f>Sheet1!$G$3:$G$26</c:f>
              <c:numCache>
                <c:formatCode>General</c:formatCode>
                <c:ptCount val="24"/>
                <c:pt idx="0">
                  <c:v>2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4</c:v>
                </c:pt>
                <c:pt idx="8">
                  <c:v>3</c:v>
                </c:pt>
                <c:pt idx="9">
                  <c:v>1</c:v>
                </c:pt>
                <c:pt idx="10">
                  <c:v>5</c:v>
                </c:pt>
                <c:pt idx="11">
                  <c:v>13</c:v>
                </c:pt>
                <c:pt idx="12">
                  <c:v>5</c:v>
                </c:pt>
                <c:pt idx="13">
                  <c:v>1</c:v>
                </c:pt>
                <c:pt idx="14">
                  <c:v>1</c:v>
                </c:pt>
                <c:pt idx="15">
                  <c:v>8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5F-43B6-A35A-CC98AD303C80}"/>
            </c:ext>
          </c:extLst>
        </c:ser>
        <c:ser>
          <c:idx val="1"/>
          <c:order val="1"/>
          <c:tx>
            <c:strRef>
              <c:f>Sheet1!$H$2</c:f>
              <c:strCache>
                <c:ptCount val="1"/>
                <c:pt idx="0">
                  <c:v>avg_tracks_per_customer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C5F-43B6-A35A-CC98AD303C80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C5F-43B6-A35A-CC98AD303C80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C5F-43B6-A35A-CC98AD303C80}"/>
                </c:ext>
              </c:extLst>
            </c:dLbl>
            <c:dLbl>
              <c:idx val="10"/>
              <c:layout>
                <c:manualLayout>
                  <c:x val="0"/>
                  <c:y val="-4.629629629629629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2C5F-43B6-A35A-CC98AD303C80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C5F-43B6-A35A-CC98AD303C80}"/>
                </c:ext>
              </c:extLst>
            </c:dLbl>
            <c:dLbl>
              <c:idx val="13"/>
              <c:layout>
                <c:manualLayout>
                  <c:x val="0"/>
                  <c:y val="-6.018518518518518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2C5F-43B6-A35A-CC98AD303C80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C5F-43B6-A35A-CC98AD303C80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2C5F-43B6-A35A-CC98AD303C80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C5F-43B6-A35A-CC98AD303C80}"/>
                </c:ext>
              </c:extLst>
            </c:dLbl>
            <c:dLbl>
              <c:idx val="18"/>
              <c:layout>
                <c:manualLayout>
                  <c:x val="0"/>
                  <c:y val="-4.166666666666666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A-2C5F-43B6-A35A-CC98AD303C80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2C5F-43B6-A35A-CC98AD303C80}"/>
                </c:ext>
              </c:extLst>
            </c:dLbl>
            <c:dLbl>
              <c:idx val="21"/>
              <c:layout>
                <c:manualLayout>
                  <c:x val="-1.0185067526415994E-16"/>
                  <c:y val="-3.703703703703707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C-2C5F-43B6-A35A-CC98AD303C8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Sheet1!$F$3:$F$26</c:f>
              <c:strCache>
                <c:ptCount val="24"/>
                <c:pt idx="0">
                  <c:v>Czech Republic</c:v>
                </c:pt>
                <c:pt idx="1">
                  <c:v>Ireland</c:v>
                </c:pt>
                <c:pt idx="2">
                  <c:v>Spain</c:v>
                </c:pt>
                <c:pt idx="3">
                  <c:v>India</c:v>
                </c:pt>
                <c:pt idx="4">
                  <c:v>Australia</c:v>
                </c:pt>
                <c:pt idx="5">
                  <c:v>Chile</c:v>
                </c:pt>
                <c:pt idx="6">
                  <c:v>Portugal</c:v>
                </c:pt>
                <c:pt idx="7">
                  <c:v>Germany</c:v>
                </c:pt>
                <c:pt idx="8">
                  <c:v>United Kingdom</c:v>
                </c:pt>
                <c:pt idx="9">
                  <c:v>Hungary</c:v>
                </c:pt>
                <c:pt idx="10">
                  <c:v>Brazil</c:v>
                </c:pt>
                <c:pt idx="11">
                  <c:v>USA</c:v>
                </c:pt>
                <c:pt idx="12">
                  <c:v>France</c:v>
                </c:pt>
                <c:pt idx="13">
                  <c:v>Sweden</c:v>
                </c:pt>
                <c:pt idx="14">
                  <c:v>Poland</c:v>
                </c:pt>
                <c:pt idx="15">
                  <c:v>Canada</c:v>
                </c:pt>
                <c:pt idx="16">
                  <c:v>Finland</c:v>
                </c:pt>
                <c:pt idx="17">
                  <c:v>Norway</c:v>
                </c:pt>
                <c:pt idx="18">
                  <c:v>Austria</c:v>
                </c:pt>
                <c:pt idx="19">
                  <c:v>Belgium</c:v>
                </c:pt>
                <c:pt idx="20">
                  <c:v>Netherlands</c:v>
                </c:pt>
                <c:pt idx="21">
                  <c:v>Italy</c:v>
                </c:pt>
                <c:pt idx="22">
                  <c:v>Argentina</c:v>
                </c:pt>
                <c:pt idx="23">
                  <c:v>Denmark</c:v>
                </c:pt>
              </c:strCache>
            </c:strRef>
          </c:cat>
          <c:val>
            <c:numRef>
              <c:f>Sheet1!$H$3:$H$26</c:f>
              <c:numCache>
                <c:formatCode>General</c:formatCode>
                <c:ptCount val="24"/>
                <c:pt idx="0">
                  <c:v>138</c:v>
                </c:pt>
                <c:pt idx="1">
                  <c:v>115</c:v>
                </c:pt>
                <c:pt idx="2">
                  <c:v>99</c:v>
                </c:pt>
                <c:pt idx="3">
                  <c:v>98</c:v>
                </c:pt>
                <c:pt idx="4">
                  <c:v>93</c:v>
                </c:pt>
                <c:pt idx="5">
                  <c:v>92.5</c:v>
                </c:pt>
                <c:pt idx="6">
                  <c:v>85.8</c:v>
                </c:pt>
                <c:pt idx="7">
                  <c:v>84.25</c:v>
                </c:pt>
                <c:pt idx="8">
                  <c:v>82.67</c:v>
                </c:pt>
                <c:pt idx="9">
                  <c:v>82</c:v>
                </c:pt>
                <c:pt idx="10">
                  <c:v>80.77</c:v>
                </c:pt>
                <c:pt idx="11">
                  <c:v>80</c:v>
                </c:pt>
                <c:pt idx="12">
                  <c:v>79</c:v>
                </c:pt>
                <c:pt idx="13">
                  <c:v>78.400000000000006</c:v>
                </c:pt>
                <c:pt idx="14">
                  <c:v>76</c:v>
                </c:pt>
                <c:pt idx="15">
                  <c:v>75</c:v>
                </c:pt>
                <c:pt idx="16">
                  <c:v>73</c:v>
                </c:pt>
                <c:pt idx="17">
                  <c:v>70</c:v>
                </c:pt>
                <c:pt idx="18">
                  <c:v>67.5</c:v>
                </c:pt>
                <c:pt idx="19">
                  <c:v>65</c:v>
                </c:pt>
                <c:pt idx="20">
                  <c:v>61</c:v>
                </c:pt>
                <c:pt idx="21">
                  <c:v>51</c:v>
                </c:pt>
                <c:pt idx="22">
                  <c:v>40</c:v>
                </c:pt>
                <c:pt idx="23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2C5F-43B6-A35A-CC98AD303C8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778175"/>
        <c:axId val="8763199"/>
      </c:barChart>
      <c:catAx>
        <c:axId val="87781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63199"/>
        <c:crosses val="autoZero"/>
        <c:auto val="1"/>
        <c:lblAlgn val="ctr"/>
        <c:lblOffset val="100"/>
        <c:noMultiLvlLbl val="0"/>
      </c:catAx>
      <c:valAx>
        <c:axId val="87631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78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Average</a:t>
            </a:r>
            <a:r>
              <a:rPr lang="en-IN" baseline="0" dirty="0"/>
              <a:t> Revenue Per </a:t>
            </a:r>
            <a:r>
              <a:rPr lang="en-IN" baseline="0" dirty="0" smtClean="0"/>
              <a:t>Country</a:t>
            </a:r>
            <a:endParaRPr lang="en-IN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Sheet1!$G$2</c:f>
              <c:strCache>
                <c:ptCount val="1"/>
                <c:pt idx="0">
                  <c:v>No. of customers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Sheet1!$F$3:$F$26</c:f>
              <c:strCache>
                <c:ptCount val="24"/>
                <c:pt idx="0">
                  <c:v>Czech Republic</c:v>
                </c:pt>
                <c:pt idx="1">
                  <c:v>Ireland</c:v>
                </c:pt>
                <c:pt idx="2">
                  <c:v>Spain</c:v>
                </c:pt>
                <c:pt idx="3">
                  <c:v>India</c:v>
                </c:pt>
                <c:pt idx="4">
                  <c:v>Australia</c:v>
                </c:pt>
                <c:pt idx="5">
                  <c:v>Chile</c:v>
                </c:pt>
                <c:pt idx="6">
                  <c:v>Portugal</c:v>
                </c:pt>
                <c:pt idx="7">
                  <c:v>Germany</c:v>
                </c:pt>
                <c:pt idx="8">
                  <c:v>United Kingdom</c:v>
                </c:pt>
                <c:pt idx="9">
                  <c:v>Hungary</c:v>
                </c:pt>
                <c:pt idx="10">
                  <c:v>Brazil</c:v>
                </c:pt>
                <c:pt idx="11">
                  <c:v>USA</c:v>
                </c:pt>
                <c:pt idx="12">
                  <c:v>France</c:v>
                </c:pt>
                <c:pt idx="13">
                  <c:v>Sweden</c:v>
                </c:pt>
                <c:pt idx="14">
                  <c:v>Poland</c:v>
                </c:pt>
                <c:pt idx="15">
                  <c:v>Canada</c:v>
                </c:pt>
                <c:pt idx="16">
                  <c:v>Finland</c:v>
                </c:pt>
                <c:pt idx="17">
                  <c:v>Norway</c:v>
                </c:pt>
                <c:pt idx="18">
                  <c:v>Austria</c:v>
                </c:pt>
                <c:pt idx="19">
                  <c:v>Belgium</c:v>
                </c:pt>
                <c:pt idx="20">
                  <c:v>Netherlands</c:v>
                </c:pt>
                <c:pt idx="21">
                  <c:v>Italy</c:v>
                </c:pt>
                <c:pt idx="22">
                  <c:v>Argentina</c:v>
                </c:pt>
                <c:pt idx="23">
                  <c:v>Denmark</c:v>
                </c:pt>
              </c:strCache>
            </c:strRef>
          </c:cat>
          <c:val>
            <c:numRef>
              <c:f>Sheet1!$G$3:$G$26</c:f>
              <c:numCache>
                <c:formatCode>General</c:formatCode>
                <c:ptCount val="24"/>
                <c:pt idx="0">
                  <c:v>2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4</c:v>
                </c:pt>
                <c:pt idx="8">
                  <c:v>3</c:v>
                </c:pt>
                <c:pt idx="9">
                  <c:v>1</c:v>
                </c:pt>
                <c:pt idx="10">
                  <c:v>5</c:v>
                </c:pt>
                <c:pt idx="11">
                  <c:v>13</c:v>
                </c:pt>
                <c:pt idx="12">
                  <c:v>5</c:v>
                </c:pt>
                <c:pt idx="13">
                  <c:v>1</c:v>
                </c:pt>
                <c:pt idx="14">
                  <c:v>1</c:v>
                </c:pt>
                <c:pt idx="15">
                  <c:v>8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55-4B01-A0D5-EDA8C05F11EB}"/>
            </c:ext>
          </c:extLst>
        </c:ser>
        <c:ser>
          <c:idx val="1"/>
          <c:order val="1"/>
          <c:tx>
            <c:strRef>
              <c:f>Sheet1!$H$2</c:f>
              <c:strCache>
                <c:ptCount val="1"/>
                <c:pt idx="0">
                  <c:v>avg_amount_per_customer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755-4B01-A0D5-EDA8C05F11EB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755-4B01-A0D5-EDA8C05F11EB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755-4B01-A0D5-EDA8C05F11EB}"/>
                </c:ext>
              </c:extLst>
            </c:dLbl>
            <c:dLbl>
              <c:idx val="10"/>
              <c:layout>
                <c:manualLayout>
                  <c:x val="0"/>
                  <c:y val="-4.629629629629629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8755-4B01-A0D5-EDA8C05F11EB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755-4B01-A0D5-EDA8C05F11EB}"/>
                </c:ext>
              </c:extLst>
            </c:dLbl>
            <c:dLbl>
              <c:idx val="13"/>
              <c:layout>
                <c:manualLayout>
                  <c:x val="0"/>
                  <c:y val="-6.018518518518518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8755-4B01-A0D5-EDA8C05F11EB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755-4B01-A0D5-EDA8C05F11EB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8755-4B01-A0D5-EDA8C05F11EB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755-4B01-A0D5-EDA8C05F11EB}"/>
                </c:ext>
              </c:extLst>
            </c:dLbl>
            <c:dLbl>
              <c:idx val="18"/>
              <c:layout>
                <c:manualLayout>
                  <c:x val="0"/>
                  <c:y val="-4.166666666666666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A-8755-4B01-A0D5-EDA8C05F11EB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8755-4B01-A0D5-EDA8C05F11EB}"/>
                </c:ext>
              </c:extLst>
            </c:dLbl>
            <c:dLbl>
              <c:idx val="21"/>
              <c:layout>
                <c:manualLayout>
                  <c:x val="-1.0185067526415994E-16"/>
                  <c:y val="-3.703703703703707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C-8755-4B01-A0D5-EDA8C05F11E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Sheet1!$F$3:$F$26</c:f>
              <c:strCache>
                <c:ptCount val="24"/>
                <c:pt idx="0">
                  <c:v>Czech Republic</c:v>
                </c:pt>
                <c:pt idx="1">
                  <c:v>Ireland</c:v>
                </c:pt>
                <c:pt idx="2">
                  <c:v>Spain</c:v>
                </c:pt>
                <c:pt idx="3">
                  <c:v>India</c:v>
                </c:pt>
                <c:pt idx="4">
                  <c:v>Australia</c:v>
                </c:pt>
                <c:pt idx="5">
                  <c:v>Chile</c:v>
                </c:pt>
                <c:pt idx="6">
                  <c:v>Portugal</c:v>
                </c:pt>
                <c:pt idx="7">
                  <c:v>Germany</c:v>
                </c:pt>
                <c:pt idx="8">
                  <c:v>United Kingdom</c:v>
                </c:pt>
                <c:pt idx="9">
                  <c:v>Hungary</c:v>
                </c:pt>
                <c:pt idx="10">
                  <c:v>Brazil</c:v>
                </c:pt>
                <c:pt idx="11">
                  <c:v>USA</c:v>
                </c:pt>
                <c:pt idx="12">
                  <c:v>France</c:v>
                </c:pt>
                <c:pt idx="13">
                  <c:v>Sweden</c:v>
                </c:pt>
                <c:pt idx="14">
                  <c:v>Poland</c:v>
                </c:pt>
                <c:pt idx="15">
                  <c:v>Canada</c:v>
                </c:pt>
                <c:pt idx="16">
                  <c:v>Finland</c:v>
                </c:pt>
                <c:pt idx="17">
                  <c:v>Norway</c:v>
                </c:pt>
                <c:pt idx="18">
                  <c:v>Austria</c:v>
                </c:pt>
                <c:pt idx="19">
                  <c:v>Belgium</c:v>
                </c:pt>
                <c:pt idx="20">
                  <c:v>Netherlands</c:v>
                </c:pt>
                <c:pt idx="21">
                  <c:v>Italy</c:v>
                </c:pt>
                <c:pt idx="22">
                  <c:v>Argentina</c:v>
                </c:pt>
                <c:pt idx="23">
                  <c:v>Denmark</c:v>
                </c:pt>
              </c:strCache>
            </c:strRef>
          </c:cat>
          <c:val>
            <c:numRef>
              <c:f>Sheet1!$H$3:$H$26</c:f>
              <c:numCache>
                <c:formatCode>General</c:formatCode>
                <c:ptCount val="24"/>
                <c:pt idx="0">
                  <c:v>1591.92</c:v>
                </c:pt>
                <c:pt idx="1">
                  <c:v>1433.52</c:v>
                </c:pt>
                <c:pt idx="2">
                  <c:v>1076.1300000000001</c:v>
                </c:pt>
                <c:pt idx="3">
                  <c:v>943.97</c:v>
                </c:pt>
                <c:pt idx="4">
                  <c:v>940.5</c:v>
                </c:pt>
                <c:pt idx="5">
                  <c:v>912.78</c:v>
                </c:pt>
                <c:pt idx="6">
                  <c:v>877.64</c:v>
                </c:pt>
                <c:pt idx="7">
                  <c:v>860.31</c:v>
                </c:pt>
                <c:pt idx="8">
                  <c:v>832.92</c:v>
                </c:pt>
                <c:pt idx="9">
                  <c:v>830.61</c:v>
                </c:pt>
                <c:pt idx="10">
                  <c:v>811.8</c:v>
                </c:pt>
                <c:pt idx="11">
                  <c:v>800.45</c:v>
                </c:pt>
                <c:pt idx="12">
                  <c:v>794.57</c:v>
                </c:pt>
                <c:pt idx="13">
                  <c:v>754.38</c:v>
                </c:pt>
                <c:pt idx="14">
                  <c:v>690.03</c:v>
                </c:pt>
                <c:pt idx="15">
                  <c:v>686.19</c:v>
                </c:pt>
                <c:pt idx="16">
                  <c:v>685.08</c:v>
                </c:pt>
                <c:pt idx="17">
                  <c:v>664.29</c:v>
                </c:pt>
                <c:pt idx="18">
                  <c:v>649.44000000000005</c:v>
                </c:pt>
                <c:pt idx="19">
                  <c:v>567.27</c:v>
                </c:pt>
                <c:pt idx="20">
                  <c:v>544.5</c:v>
                </c:pt>
                <c:pt idx="21">
                  <c:v>468.27</c:v>
                </c:pt>
                <c:pt idx="22">
                  <c:v>396</c:v>
                </c:pt>
                <c:pt idx="23">
                  <c:v>196.02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8755-4B01-A0D5-EDA8C05F11E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778175"/>
        <c:axId val="8763199"/>
      </c:barChart>
      <c:catAx>
        <c:axId val="87781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63199"/>
        <c:crosses val="autoZero"/>
        <c:auto val="1"/>
        <c:lblAlgn val="ctr"/>
        <c:lblOffset val="100"/>
        <c:noMultiLvlLbl val="0"/>
      </c:catAx>
      <c:valAx>
        <c:axId val="87631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78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Top</a:t>
            </a:r>
            <a:r>
              <a:rPr lang="en-IN" baseline="0"/>
              <a:t>-10 Country-level Sales and Revenue Analysis</a:t>
            </a:r>
            <a:endParaRPr lang="en-I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Sheet1!$B$2:$B$11</c:f>
              <c:strCache>
                <c:ptCount val="10"/>
                <c:pt idx="0">
                  <c:v>USA</c:v>
                </c:pt>
                <c:pt idx="1">
                  <c:v>Canada</c:v>
                </c:pt>
                <c:pt idx="2">
                  <c:v>Brazil</c:v>
                </c:pt>
                <c:pt idx="3">
                  <c:v>France</c:v>
                </c:pt>
                <c:pt idx="4">
                  <c:v>Germany</c:v>
                </c:pt>
                <c:pt idx="5">
                  <c:v>Czech Republic</c:v>
                </c:pt>
                <c:pt idx="6">
                  <c:v>United Kingdom</c:v>
                </c:pt>
                <c:pt idx="7">
                  <c:v>Portugal</c:v>
                </c:pt>
                <c:pt idx="8">
                  <c:v>India</c:v>
                </c:pt>
                <c:pt idx="9">
                  <c:v>Ireland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1040.49</c:v>
                </c:pt>
                <c:pt idx="1">
                  <c:v>535.59</c:v>
                </c:pt>
                <c:pt idx="2">
                  <c:v>427.68</c:v>
                </c:pt>
                <c:pt idx="3">
                  <c:v>389.07</c:v>
                </c:pt>
                <c:pt idx="4">
                  <c:v>334.62</c:v>
                </c:pt>
                <c:pt idx="5">
                  <c:v>273.24</c:v>
                </c:pt>
                <c:pt idx="6">
                  <c:v>245.52</c:v>
                </c:pt>
                <c:pt idx="7">
                  <c:v>185.13</c:v>
                </c:pt>
                <c:pt idx="8">
                  <c:v>183.15</c:v>
                </c:pt>
                <c:pt idx="9">
                  <c:v>114.84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77-422B-B340-448E548520CD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total_orders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Sheet1!$B$2:$B$11</c:f>
              <c:strCache>
                <c:ptCount val="10"/>
                <c:pt idx="0">
                  <c:v>USA</c:v>
                </c:pt>
                <c:pt idx="1">
                  <c:v>Canada</c:v>
                </c:pt>
                <c:pt idx="2">
                  <c:v>Brazil</c:v>
                </c:pt>
                <c:pt idx="3">
                  <c:v>France</c:v>
                </c:pt>
                <c:pt idx="4">
                  <c:v>Germany</c:v>
                </c:pt>
                <c:pt idx="5">
                  <c:v>Czech Republic</c:v>
                </c:pt>
                <c:pt idx="6">
                  <c:v>United Kingdom</c:v>
                </c:pt>
                <c:pt idx="7">
                  <c:v>Portugal</c:v>
                </c:pt>
                <c:pt idx="8">
                  <c:v>India</c:v>
                </c:pt>
                <c:pt idx="9">
                  <c:v>Ireland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131</c:v>
                </c:pt>
                <c:pt idx="1">
                  <c:v>76</c:v>
                </c:pt>
                <c:pt idx="2">
                  <c:v>61</c:v>
                </c:pt>
                <c:pt idx="3">
                  <c:v>50</c:v>
                </c:pt>
                <c:pt idx="4">
                  <c:v>41</c:v>
                </c:pt>
                <c:pt idx="5">
                  <c:v>30</c:v>
                </c:pt>
                <c:pt idx="6">
                  <c:v>28</c:v>
                </c:pt>
                <c:pt idx="7">
                  <c:v>29</c:v>
                </c:pt>
                <c:pt idx="8">
                  <c:v>21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877-422B-B340-448E548520C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43191904"/>
        <c:axId val="643192320"/>
      </c:barChart>
      <c:catAx>
        <c:axId val="6431919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Country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3192320"/>
        <c:crosses val="autoZero"/>
        <c:auto val="1"/>
        <c:lblAlgn val="ctr"/>
        <c:lblOffset val="100"/>
        <c:noMultiLvlLbl val="0"/>
      </c:catAx>
      <c:valAx>
        <c:axId val="643192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3191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Top-10 tracks sold in USA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Sheet1!$D$2</c:f>
              <c:strCache>
                <c:ptCount val="1"/>
                <c:pt idx="0">
                  <c:v>total_quantity sold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Sheet1!$C$3:$C$12</c:f>
              <c:strCache>
                <c:ptCount val="10"/>
                <c:pt idx="0">
                  <c:v>War Pigs</c:v>
                </c:pt>
                <c:pt idx="1">
                  <c:v>Scentless Apprentice</c:v>
                </c:pt>
                <c:pt idx="2">
                  <c:v>You Know I'm No Good (feat. Ghostface Killah)</c:v>
                </c:pt>
                <c:pt idx="3">
                  <c:v>Night Of The Long Knives</c:v>
                </c:pt>
                <c:pt idx="4">
                  <c:v>Hey Joe</c:v>
                </c:pt>
                <c:pt idx="5">
                  <c:v>Highway Chile</c:v>
                </c:pt>
                <c:pt idx="6">
                  <c:v>I Looked At You</c:v>
                </c:pt>
                <c:pt idx="7">
                  <c:v>Are You Experienced?</c:v>
                </c:pt>
                <c:pt idx="8">
                  <c:v>You're What's Happening (In The World Today)</c:v>
                </c:pt>
                <c:pt idx="9">
                  <c:v>Spank Thru</c:v>
                </c:pt>
              </c:strCache>
            </c:strRef>
          </c:cat>
          <c:val>
            <c:numRef>
              <c:f>Sheet1!$D$3:$D$12</c:f>
              <c:numCache>
                <c:formatCode>General</c:formatCode>
                <c:ptCount val="10"/>
                <c:pt idx="0">
                  <c:v>58.41</c:v>
                </c:pt>
                <c:pt idx="1">
                  <c:v>44.55</c:v>
                </c:pt>
                <c:pt idx="2">
                  <c:v>38.61</c:v>
                </c:pt>
                <c:pt idx="3">
                  <c:v>37.619999999999997</c:v>
                </c:pt>
                <c:pt idx="4">
                  <c:v>37.619999999999997</c:v>
                </c:pt>
                <c:pt idx="5">
                  <c:v>37.619999999999997</c:v>
                </c:pt>
                <c:pt idx="6">
                  <c:v>37.619999999999997</c:v>
                </c:pt>
                <c:pt idx="7">
                  <c:v>36.630000000000003</c:v>
                </c:pt>
                <c:pt idx="8">
                  <c:v>34.65</c:v>
                </c:pt>
                <c:pt idx="9">
                  <c:v>34.65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F4-49ED-AF27-B17214C998F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43187744"/>
        <c:axId val="643190240"/>
      </c:barChart>
      <c:catAx>
        <c:axId val="6431877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Track_Name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3190240"/>
        <c:crosses val="autoZero"/>
        <c:auto val="1"/>
        <c:lblAlgn val="ctr"/>
        <c:lblOffset val="100"/>
        <c:noMultiLvlLbl val="0"/>
      </c:catAx>
      <c:valAx>
        <c:axId val="643190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31877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Top-10 Artist in</a:t>
            </a:r>
            <a:r>
              <a:rPr lang="en-IN" baseline="0"/>
              <a:t> USA</a:t>
            </a:r>
            <a:endParaRPr lang="en-I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Sheet1!$C$3:$C$12</c:f>
              <c:strCache>
                <c:ptCount val="10"/>
                <c:pt idx="0">
                  <c:v>Van Halen</c:v>
                </c:pt>
                <c:pt idx="1">
                  <c:v>Eric Clapton</c:v>
                </c:pt>
                <c:pt idx="2">
                  <c:v>Nirvana</c:v>
                </c:pt>
                <c:pt idx="3">
                  <c:v>The Rolling Stones</c:v>
                </c:pt>
                <c:pt idx="4">
                  <c:v>Marvin Gaye</c:v>
                </c:pt>
                <c:pt idx="5">
                  <c:v>Guns N' Roses</c:v>
                </c:pt>
                <c:pt idx="6">
                  <c:v>Pearl Jam</c:v>
                </c:pt>
                <c:pt idx="7">
                  <c:v>Jimi Hendrix</c:v>
                </c:pt>
                <c:pt idx="8">
                  <c:v>House Of Pain</c:v>
                </c:pt>
                <c:pt idx="9">
                  <c:v>R.E.M.</c:v>
                </c:pt>
              </c:strCache>
            </c:strRef>
          </c:cat>
          <c:val>
            <c:numRef>
              <c:f>Sheet1!$D$3:$D$12</c:f>
              <c:numCache>
                <c:formatCode>General</c:formatCode>
                <c:ptCount val="10"/>
                <c:pt idx="0">
                  <c:v>525.69000000000005</c:v>
                </c:pt>
                <c:pt idx="1">
                  <c:v>434.61</c:v>
                </c:pt>
                <c:pt idx="2">
                  <c:v>424.71</c:v>
                </c:pt>
                <c:pt idx="3">
                  <c:v>398.97</c:v>
                </c:pt>
                <c:pt idx="4">
                  <c:v>387.09</c:v>
                </c:pt>
                <c:pt idx="5">
                  <c:v>376.2</c:v>
                </c:pt>
                <c:pt idx="6">
                  <c:v>370.26</c:v>
                </c:pt>
                <c:pt idx="7">
                  <c:v>370.26</c:v>
                </c:pt>
                <c:pt idx="8">
                  <c:v>366.3</c:v>
                </c:pt>
                <c:pt idx="9">
                  <c:v>354.42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B7-4825-98E0-4116A0ECC97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27117616"/>
        <c:axId val="727125936"/>
      </c:barChart>
      <c:catAx>
        <c:axId val="7271176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Artists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7125936"/>
        <c:crosses val="autoZero"/>
        <c:auto val="1"/>
        <c:lblAlgn val="ctr"/>
        <c:lblOffset val="100"/>
        <c:noMultiLvlLbl val="0"/>
      </c:catAx>
      <c:valAx>
        <c:axId val="727125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Revenue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7117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aseline="0"/>
              <a:t>Quantity based Top-5 Genre in USA</a:t>
            </a:r>
            <a:endParaRPr lang="en-I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Sheet1!$D$27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Sheet1!$C$28:$C$32</c:f>
              <c:strCache>
                <c:ptCount val="5"/>
                <c:pt idx="0">
                  <c:v>Rock</c:v>
                </c:pt>
                <c:pt idx="1">
                  <c:v>Alternative &amp; Punk</c:v>
                </c:pt>
                <c:pt idx="2">
                  <c:v>Metal</c:v>
                </c:pt>
                <c:pt idx="3">
                  <c:v>R&amp;B/Soul</c:v>
                </c:pt>
                <c:pt idx="4">
                  <c:v>Blues</c:v>
                </c:pt>
              </c:strCache>
            </c:strRef>
          </c:cat>
          <c:val>
            <c:numRef>
              <c:f>Sheet1!$D$28:$D$32</c:f>
              <c:numCache>
                <c:formatCode>General</c:formatCode>
                <c:ptCount val="5"/>
                <c:pt idx="0">
                  <c:v>561</c:v>
                </c:pt>
                <c:pt idx="1">
                  <c:v>130</c:v>
                </c:pt>
                <c:pt idx="2">
                  <c:v>124</c:v>
                </c:pt>
                <c:pt idx="3">
                  <c:v>53</c:v>
                </c:pt>
                <c:pt idx="4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D5-496B-A80E-8B0956F7EFA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27528992"/>
        <c:axId val="727529824"/>
      </c:barChart>
      <c:catAx>
        <c:axId val="7275289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Genre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7529824"/>
        <c:crosses val="autoZero"/>
        <c:auto val="1"/>
        <c:lblAlgn val="ctr"/>
        <c:lblOffset val="100"/>
        <c:noMultiLvlLbl val="0"/>
      </c:catAx>
      <c:valAx>
        <c:axId val="727529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75289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Revenue</a:t>
            </a:r>
            <a:r>
              <a:rPr lang="en-IN" baseline="0"/>
              <a:t> based Top-5 Genre in USA</a:t>
            </a:r>
            <a:endParaRPr lang="en-I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Sheet1!$D$27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Sheet1!$C$28:$C$32</c:f>
              <c:strCache>
                <c:ptCount val="5"/>
                <c:pt idx="0">
                  <c:v>Rock</c:v>
                </c:pt>
                <c:pt idx="1">
                  <c:v>Alternative &amp; Punk</c:v>
                </c:pt>
                <c:pt idx="2">
                  <c:v>Metal</c:v>
                </c:pt>
                <c:pt idx="3">
                  <c:v>R&amp;B/Soul</c:v>
                </c:pt>
                <c:pt idx="4">
                  <c:v>Blues</c:v>
                </c:pt>
              </c:strCache>
            </c:strRef>
          </c:cat>
          <c:val>
            <c:numRef>
              <c:f>Sheet1!$D$28:$D$32</c:f>
              <c:numCache>
                <c:formatCode>General</c:formatCode>
                <c:ptCount val="5"/>
                <c:pt idx="0">
                  <c:v>5568.75</c:v>
                </c:pt>
                <c:pt idx="1">
                  <c:v>1234.53</c:v>
                </c:pt>
                <c:pt idx="2">
                  <c:v>1025.6400000000001</c:v>
                </c:pt>
                <c:pt idx="3">
                  <c:v>633.6</c:v>
                </c:pt>
                <c:pt idx="4">
                  <c:v>453.42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09-400C-89FD-D4190EA4712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27528992"/>
        <c:axId val="727529824"/>
      </c:barChart>
      <c:catAx>
        <c:axId val="7275289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Genre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7529824"/>
        <c:crosses val="autoZero"/>
        <c:auto val="1"/>
        <c:lblAlgn val="ctr"/>
        <c:lblOffset val="100"/>
        <c:noMultiLvlLbl val="0"/>
      </c:catAx>
      <c:valAx>
        <c:axId val="727529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75289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Top-10 Customers with</a:t>
            </a:r>
            <a:r>
              <a:rPr lang="en-IN" baseline="0"/>
              <a:t> max amount spent on a track</a:t>
            </a:r>
            <a:endParaRPr lang="en-I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Sheet1!$D$2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Sheet1!$C$3:$C$12</c:f>
              <c:strCache>
                <c:ptCount val="10"/>
                <c:pt idx="0">
                  <c:v>Wyatt Girard</c:v>
                </c:pt>
                <c:pt idx="1">
                  <c:v>Roberto Almeida</c:v>
                </c:pt>
                <c:pt idx="2">
                  <c:v>Aaron Mitchell</c:v>
                </c:pt>
                <c:pt idx="3">
                  <c:v>Fernanda Ramos</c:v>
                </c:pt>
                <c:pt idx="4">
                  <c:v>François Tremblay</c:v>
                </c:pt>
                <c:pt idx="5">
                  <c:v>František Wichterlová</c:v>
                </c:pt>
                <c:pt idx="6">
                  <c:v>Hugh O'Reilly</c:v>
                </c:pt>
                <c:pt idx="7">
                  <c:v>Isabelle Mercier</c:v>
                </c:pt>
                <c:pt idx="8">
                  <c:v>João Fernandes</c:v>
                </c:pt>
                <c:pt idx="9">
                  <c:v>Julia Barnett</c:v>
                </c:pt>
              </c:strCache>
            </c:strRef>
          </c:cat>
          <c:val>
            <c:numRef>
              <c:f>Sheet1!$D$3:$D$12</c:f>
              <c:numCache>
                <c:formatCode>General</c:formatCode>
                <c:ptCount val="10"/>
                <c:pt idx="0">
                  <c:v>23.76</c:v>
                </c:pt>
                <c:pt idx="1">
                  <c:v>21.78</c:v>
                </c:pt>
                <c:pt idx="2">
                  <c:v>19.8</c:v>
                </c:pt>
                <c:pt idx="3">
                  <c:v>19.8</c:v>
                </c:pt>
                <c:pt idx="4">
                  <c:v>19.8</c:v>
                </c:pt>
                <c:pt idx="5">
                  <c:v>19.8</c:v>
                </c:pt>
                <c:pt idx="6">
                  <c:v>19.8</c:v>
                </c:pt>
                <c:pt idx="7">
                  <c:v>19.8</c:v>
                </c:pt>
                <c:pt idx="8">
                  <c:v>19.8</c:v>
                </c:pt>
                <c:pt idx="9">
                  <c:v>19.8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FC-460B-A36A-DD5438AA51B9}"/>
            </c:ext>
          </c:extLst>
        </c:ser>
        <c:ser>
          <c:idx val="1"/>
          <c:order val="1"/>
          <c:tx>
            <c:strRef>
              <c:f>Sheet1!$E$2</c:f>
              <c:strCache>
                <c:ptCount val="1"/>
                <c:pt idx="0">
                  <c:v>total_quantity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Sheet1!$C$3:$C$12</c:f>
              <c:strCache>
                <c:ptCount val="10"/>
                <c:pt idx="0">
                  <c:v>Wyatt Girard</c:v>
                </c:pt>
                <c:pt idx="1">
                  <c:v>Roberto Almeida</c:v>
                </c:pt>
                <c:pt idx="2">
                  <c:v>Aaron Mitchell</c:v>
                </c:pt>
                <c:pt idx="3">
                  <c:v>Fernanda Ramos</c:v>
                </c:pt>
                <c:pt idx="4">
                  <c:v>François Tremblay</c:v>
                </c:pt>
                <c:pt idx="5">
                  <c:v>František Wichterlová</c:v>
                </c:pt>
                <c:pt idx="6">
                  <c:v>Hugh O'Reilly</c:v>
                </c:pt>
                <c:pt idx="7">
                  <c:v>Isabelle Mercier</c:v>
                </c:pt>
                <c:pt idx="8">
                  <c:v>João Fernandes</c:v>
                </c:pt>
                <c:pt idx="9">
                  <c:v>Julia Barnett</c:v>
                </c:pt>
              </c:strCache>
            </c:strRef>
          </c:cat>
          <c:val>
            <c:numRef>
              <c:f>Sheet1!$E$3:$E$12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1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2FC-460B-A36A-DD5438AA51B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84288272"/>
        <c:axId val="684288688"/>
      </c:barChart>
      <c:catAx>
        <c:axId val="6842882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Customer</a:t>
                </a:r>
                <a:r>
                  <a:rPr lang="en-IN" baseline="0"/>
                  <a:t> Name</a:t>
                </a:r>
                <a:endParaRPr lang="en-IN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4288688"/>
        <c:crosses val="autoZero"/>
        <c:auto val="1"/>
        <c:lblAlgn val="ctr"/>
        <c:lblOffset val="100"/>
        <c:noMultiLvlLbl val="0"/>
      </c:catAx>
      <c:valAx>
        <c:axId val="684288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Amount_Spent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4288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Purchase Frequency</a:t>
            </a:r>
            <a:r>
              <a:rPr lang="en-US" baseline="0"/>
              <a:t> of Customers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avg_days_bet_purchases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CF7-4F84-BD0D-70EB4606C921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CF7-4F84-BD0D-70EB4606C921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CF7-4F84-BD0D-70EB4606C92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Sheet1!$C$2:$C$21</c:f>
              <c:strCache>
                <c:ptCount val="20"/>
                <c:pt idx="0">
                  <c:v>František Wichterlová</c:v>
                </c:pt>
                <c:pt idx="1">
                  <c:v>Fernanda Ramos</c:v>
                </c:pt>
                <c:pt idx="2">
                  <c:v>Madalena Sampaio</c:v>
                </c:pt>
                <c:pt idx="3">
                  <c:v>Luis Rojas</c:v>
                </c:pt>
                <c:pt idx="4">
                  <c:v>Manoj Pareek</c:v>
                </c:pt>
                <c:pt idx="5">
                  <c:v>Helena Holý</c:v>
                </c:pt>
                <c:pt idx="6">
                  <c:v>Jack Smith</c:v>
                </c:pt>
                <c:pt idx="7">
                  <c:v>Luís Gonçalves</c:v>
                </c:pt>
                <c:pt idx="8">
                  <c:v>Isabelle Mercier</c:v>
                </c:pt>
                <c:pt idx="9">
                  <c:v>Alexandre Rocha</c:v>
                </c:pt>
                <c:pt idx="10">
                  <c:v>João Fernandes</c:v>
                </c:pt>
                <c:pt idx="11">
                  <c:v>Hannah Schneider</c:v>
                </c:pt>
                <c:pt idx="12">
                  <c:v>Eduardo Martins</c:v>
                </c:pt>
                <c:pt idx="13">
                  <c:v>Edward Francis</c:v>
                </c:pt>
                <c:pt idx="14">
                  <c:v>Hugh O'Reilly</c:v>
                </c:pt>
                <c:pt idx="15">
                  <c:v>Johannes Van der Berg</c:v>
                </c:pt>
                <c:pt idx="16">
                  <c:v>Enrique Muñoz</c:v>
                </c:pt>
                <c:pt idx="17">
                  <c:v>Steve Murray</c:v>
                </c:pt>
                <c:pt idx="18">
                  <c:v>Heather Leacock</c:v>
                </c:pt>
                <c:pt idx="19">
                  <c:v>Kara Nielsen</c:v>
                </c:pt>
              </c:strCache>
            </c:strRef>
          </c:cat>
          <c:val>
            <c:numRef>
              <c:f>Sheet1!$D$2:$D$21</c:f>
              <c:numCache>
                <c:formatCode>General</c:formatCode>
                <c:ptCount val="20"/>
                <c:pt idx="0">
                  <c:v>74</c:v>
                </c:pt>
                <c:pt idx="1">
                  <c:v>92</c:v>
                </c:pt>
                <c:pt idx="2">
                  <c:v>95</c:v>
                </c:pt>
                <c:pt idx="3">
                  <c:v>98</c:v>
                </c:pt>
                <c:pt idx="4">
                  <c:v>103</c:v>
                </c:pt>
                <c:pt idx="5">
                  <c:v>104</c:v>
                </c:pt>
                <c:pt idx="6">
                  <c:v>104</c:v>
                </c:pt>
                <c:pt idx="7">
                  <c:v>106</c:v>
                </c:pt>
                <c:pt idx="8">
                  <c:v>107</c:v>
                </c:pt>
                <c:pt idx="9">
                  <c:v>108</c:v>
                </c:pt>
                <c:pt idx="10">
                  <c:v>111</c:v>
                </c:pt>
                <c:pt idx="11">
                  <c:v>111</c:v>
                </c:pt>
                <c:pt idx="12">
                  <c:v>112</c:v>
                </c:pt>
                <c:pt idx="13">
                  <c:v>116</c:v>
                </c:pt>
                <c:pt idx="14">
                  <c:v>116</c:v>
                </c:pt>
                <c:pt idx="15">
                  <c:v>116</c:v>
                </c:pt>
                <c:pt idx="16">
                  <c:v>118</c:v>
                </c:pt>
                <c:pt idx="17">
                  <c:v>119</c:v>
                </c:pt>
                <c:pt idx="18">
                  <c:v>120</c:v>
                </c:pt>
                <c:pt idx="19">
                  <c:v>121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CF7-4F84-BD0D-70EB4606C92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27108464"/>
        <c:axId val="727118864"/>
      </c:barChart>
      <c:catAx>
        <c:axId val="7271084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Customer_Name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7118864"/>
        <c:crosses val="autoZero"/>
        <c:auto val="1"/>
        <c:lblAlgn val="ctr"/>
        <c:lblOffset val="100"/>
        <c:noMultiLvlLbl val="0"/>
      </c:catAx>
      <c:valAx>
        <c:axId val="727118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No. of days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7108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Top-10</a:t>
            </a:r>
            <a:r>
              <a:rPr lang="en-IN" baseline="0"/>
              <a:t> Customers who Purchased tracks from 3+ different genres</a:t>
            </a:r>
            <a:endParaRPr lang="en-I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[Book1]Sheet1!$I$1</c:f>
              <c:strCache>
                <c:ptCount val="1"/>
                <c:pt idx="0">
                  <c:v>Total_Tracks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[Book1]Sheet1!$H$2:$H$11</c:f>
              <c:strCache>
                <c:ptCount val="10"/>
                <c:pt idx="0">
                  <c:v>Leonie Köhler</c:v>
                </c:pt>
                <c:pt idx="1">
                  <c:v>František Wichterlová</c:v>
                </c:pt>
                <c:pt idx="2">
                  <c:v>Terhi Hämäläinen</c:v>
                </c:pt>
                <c:pt idx="3">
                  <c:v>Madalena Sampaio</c:v>
                </c:pt>
                <c:pt idx="4">
                  <c:v>Heather Leacock</c:v>
                </c:pt>
                <c:pt idx="5">
                  <c:v>Edward Francis</c:v>
                </c:pt>
                <c:pt idx="6">
                  <c:v>Niklas Schröder</c:v>
                </c:pt>
                <c:pt idx="7">
                  <c:v>John Gordon</c:v>
                </c:pt>
                <c:pt idx="8">
                  <c:v>Hugh O'Reilly</c:v>
                </c:pt>
                <c:pt idx="9">
                  <c:v>Fernanda Ramos</c:v>
                </c:pt>
              </c:strCache>
            </c:strRef>
          </c:cat>
          <c:val>
            <c:numRef>
              <c:f>[Book1]Sheet1!$I$2:$I$11</c:f>
              <c:numCache>
                <c:formatCode>General</c:formatCode>
                <c:ptCount val="10"/>
                <c:pt idx="0">
                  <c:v>83</c:v>
                </c:pt>
                <c:pt idx="1">
                  <c:v>146</c:v>
                </c:pt>
                <c:pt idx="2">
                  <c:v>80</c:v>
                </c:pt>
                <c:pt idx="3">
                  <c:v>83</c:v>
                </c:pt>
                <c:pt idx="4">
                  <c:v>93</c:v>
                </c:pt>
                <c:pt idx="5">
                  <c:v>92</c:v>
                </c:pt>
                <c:pt idx="6">
                  <c:v>74</c:v>
                </c:pt>
                <c:pt idx="7">
                  <c:v>67</c:v>
                </c:pt>
                <c:pt idx="8">
                  <c:v>115</c:v>
                </c:pt>
                <c:pt idx="9">
                  <c:v>107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8E-4FC2-99F7-4641C8BC7B83}"/>
            </c:ext>
          </c:extLst>
        </c:ser>
        <c:ser>
          <c:idx val="1"/>
          <c:order val="1"/>
          <c:tx>
            <c:strRef>
              <c:f>[Book1]Sheet1!$J$1</c:f>
              <c:strCache>
                <c:ptCount val="1"/>
                <c:pt idx="0">
                  <c:v>Total_Genre_purchased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[Book1]Sheet1!$H$2:$H$11</c:f>
              <c:strCache>
                <c:ptCount val="10"/>
                <c:pt idx="0">
                  <c:v>Leonie Köhler</c:v>
                </c:pt>
                <c:pt idx="1">
                  <c:v>František Wichterlová</c:v>
                </c:pt>
                <c:pt idx="2">
                  <c:v>Terhi Hämäläinen</c:v>
                </c:pt>
                <c:pt idx="3">
                  <c:v>Madalena Sampaio</c:v>
                </c:pt>
                <c:pt idx="4">
                  <c:v>Heather Leacock</c:v>
                </c:pt>
                <c:pt idx="5">
                  <c:v>Edward Francis</c:v>
                </c:pt>
                <c:pt idx="6">
                  <c:v>Niklas Schröder</c:v>
                </c:pt>
                <c:pt idx="7">
                  <c:v>John Gordon</c:v>
                </c:pt>
                <c:pt idx="8">
                  <c:v>Hugh O'Reilly</c:v>
                </c:pt>
                <c:pt idx="9">
                  <c:v>Fernanda Ramos</c:v>
                </c:pt>
              </c:strCache>
            </c:strRef>
          </c:cat>
          <c:val>
            <c:numRef>
              <c:f>[Book1]Sheet1!$J$2:$J$11</c:f>
              <c:numCache>
                <c:formatCode>General</c:formatCode>
                <c:ptCount val="10"/>
                <c:pt idx="0">
                  <c:v>14</c:v>
                </c:pt>
                <c:pt idx="1">
                  <c:v>13</c:v>
                </c:pt>
                <c:pt idx="2">
                  <c:v>13</c:v>
                </c:pt>
                <c:pt idx="3">
                  <c:v>13</c:v>
                </c:pt>
                <c:pt idx="4">
                  <c:v>13</c:v>
                </c:pt>
                <c:pt idx="5">
                  <c:v>13</c:v>
                </c:pt>
                <c:pt idx="6">
                  <c:v>12</c:v>
                </c:pt>
                <c:pt idx="7">
                  <c:v>12</c:v>
                </c:pt>
                <c:pt idx="8">
                  <c:v>12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98E-4FC2-99F7-4641C8BC7B8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50830384"/>
        <c:axId val="650832048"/>
      </c:barChart>
      <c:catAx>
        <c:axId val="6508303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Customers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0832048"/>
        <c:crosses val="autoZero"/>
        <c:auto val="1"/>
        <c:lblAlgn val="ctr"/>
        <c:lblOffset val="100"/>
        <c:noMultiLvlLbl val="0"/>
      </c:catAx>
      <c:valAx>
        <c:axId val="650832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0830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508DB-95D0-42D0-AF8F-EEFA46DAEA30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EC365-6A25-4943-859A-B70F331BD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070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508DB-95D0-42D0-AF8F-EEFA46DAEA30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EC365-6A25-4943-859A-B70F331BD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702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508DB-95D0-42D0-AF8F-EEFA46DAEA30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EC365-6A25-4943-859A-B70F331BD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782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508DB-95D0-42D0-AF8F-EEFA46DAEA30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EC365-6A25-4943-859A-B70F331BD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87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508DB-95D0-42D0-AF8F-EEFA46DAEA30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EC365-6A25-4943-859A-B70F331BD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769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508DB-95D0-42D0-AF8F-EEFA46DAEA30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EC365-6A25-4943-859A-B70F331BD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987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508DB-95D0-42D0-AF8F-EEFA46DAEA30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EC365-6A25-4943-859A-B70F331BD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429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508DB-95D0-42D0-AF8F-EEFA46DAEA30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EC365-6A25-4943-859A-B70F331BD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989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508DB-95D0-42D0-AF8F-EEFA46DAEA30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EC365-6A25-4943-859A-B70F331BD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853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508DB-95D0-42D0-AF8F-EEFA46DAEA30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EC365-6A25-4943-859A-B70F331BD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001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508DB-95D0-42D0-AF8F-EEFA46DAEA30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EC365-6A25-4943-859A-B70F331BD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795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B6508DB-95D0-42D0-AF8F-EEFA46DAEA30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B3DEC365-6A25-4943-859A-B70F331BD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8923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C849E-96FB-1055-B00D-42C397FFFC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547" y="800294"/>
            <a:ext cx="8825658" cy="3329581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CHINOOK MUSIC STORE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B02EC7-13CD-94D2-5C8C-40F205F3D1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</a:t>
            </a:r>
          </a:p>
          <a:p>
            <a:pPr algn="r"/>
            <a:r>
              <a:rPr lang="en-IN" dirty="0" err="1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Dhruv</a:t>
            </a:r>
            <a:r>
              <a:rPr lang="en-IN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dirty="0" err="1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Kanther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14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C4FE16-D4CD-BB73-E7A5-C65AEBFC3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35A91-05E2-89A0-981E-4CEAB833E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02" y="809625"/>
            <a:ext cx="9644711" cy="3329581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 KEY METRICS AND VISUALIZATIONS</a:t>
            </a:r>
            <a:endParaRPr lang="en-IN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36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B26A56-C40E-F02B-E813-90464CCA90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E1C6F-319E-622C-4CDF-3AC8A082C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Demographic Distribution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540B68B-9D02-C140-1C60-8D6A863CA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7027" y="3968686"/>
            <a:ext cx="8191600" cy="2279714"/>
          </a:xfrm>
          <a:noFill/>
        </p:spPr>
        <p:txBody>
          <a:bodyPr>
            <a:normAutofit/>
          </a:bodyPr>
          <a:lstStyle/>
          <a:p>
            <a:pPr marL="0" indent="0" rtl="0" fontAlgn="base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slide provides an overview of the customers distributed across different geographic locations.</a:t>
            </a:r>
          </a:p>
          <a:p>
            <a:pPr fontAlgn="base">
              <a:spcBef>
                <a:spcPts val="0"/>
              </a:spcBef>
              <a:buClrTx/>
            </a:pPr>
            <a:endParaRPr lang="en-IN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fontAlgn="base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USA has the highest number of customers in the list followed by Canada, </a:t>
            </a:r>
            <a:r>
              <a:rPr lang="en-IN" sz="1800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Brazil, France, Germany</a:t>
            </a: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8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UK.</a:t>
            </a:r>
            <a:endParaRPr lang="en-IN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fontAlgn="base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endParaRPr lang="en-IN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fontAlgn="base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Other countries </a:t>
            </a:r>
            <a:r>
              <a:rPr lang="en-IN" sz="18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like India, Portugal, Argentina, Australia , Austria, Belgium, etc</a:t>
            </a: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have </a:t>
            </a:r>
            <a:r>
              <a:rPr lang="en-IN" sz="18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only 1 </a:t>
            </a: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 2 customers. </a:t>
            </a:r>
            <a:endParaRPr lang="en-IN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505502563"/>
              </p:ext>
            </p:extLst>
          </p:nvPr>
        </p:nvGraphicFramePr>
        <p:xfrm>
          <a:off x="4410595" y="784283"/>
          <a:ext cx="5532120" cy="2887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7382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28CAB-9B3C-6A4E-BFAF-D68D1CEAE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61F64-CEE8-29D7-0B95-F244E4F5C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Revenue Across Countries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F9BCE74-8CB4-62BD-184B-F655A0586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2186" y="3770722"/>
            <a:ext cx="8276439" cy="2477677"/>
          </a:xfrm>
          <a:noFill/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IN" sz="18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chart </a:t>
            </a:r>
            <a: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shows us the </a:t>
            </a:r>
            <a:r>
              <a:rPr lang="en-IN" sz="18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revenue </a:t>
            </a:r>
            <a: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based on the track sales in all the countries. 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better visualization, we have considered the top 10 countries in terms of revenue.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highest sale is in USA with an amount of 1040.49 and 131 purchases, followed by Canada and Brazil in the 2</a:t>
            </a:r>
            <a:r>
              <a:rPr lang="en-IN" sz="1800" baseline="30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3</a:t>
            </a:r>
            <a:r>
              <a:rPr lang="en-IN" sz="1800" baseline="30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rd</a:t>
            </a:r>
            <a: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places respectively.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visualization helps us to focus on the sales based on the geographic location.</a:t>
            </a:r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9317548"/>
              </p:ext>
            </p:extLst>
          </p:nvPr>
        </p:nvGraphicFramePr>
        <p:xfrm>
          <a:off x="4844472" y="68122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7539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39378E-212D-7629-12BD-2328627E3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0EA58-E31B-56FD-13E7-6D5C2CE9C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Top-Selling Tracks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8AEF4-B3E3-9AC9-6BA3-63102837F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0210" y="4119513"/>
            <a:ext cx="8408415" cy="2554664"/>
          </a:xfrm>
          <a:noFill/>
        </p:spPr>
        <p:txBody>
          <a:bodyPr>
            <a:normAutofit/>
          </a:bodyPr>
          <a:lstStyle/>
          <a:p>
            <a:pPr marL="0" indent="0" rtl="0" fontAlgn="base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visual displays the top 10 selling tracks in USA which conveys the following:</a:t>
            </a:r>
            <a:endParaRPr lang="en-IN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IN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fontAlgn="base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War Pigs is the highest selling track in </a:t>
            </a: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USA generating a revenue of </a:t>
            </a:r>
            <a:r>
              <a:rPr lang="en-IN" sz="18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58.41 </a:t>
            </a: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followed by Scentless Apprentice with a revenue of 44.55.</a:t>
            </a:r>
          </a:p>
          <a:p>
            <a:pPr marL="0" indent="0" fontAlgn="base">
              <a:spcBef>
                <a:spcPts val="0"/>
              </a:spcBef>
              <a:buClrTx/>
              <a:buNone/>
            </a:pPr>
            <a:endParaRPr lang="en-IN" sz="18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fontAlgn="base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information helps in understanding the customer preferences of the tracks based on the purchase.</a:t>
            </a:r>
          </a:p>
          <a:p>
            <a:pPr fontAlgn="base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endParaRPr lang="en-IN" sz="18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fontAlgn="base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endParaRPr lang="en-IN" sz="18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2679074"/>
              </p:ext>
            </p:extLst>
          </p:nvPr>
        </p:nvGraphicFramePr>
        <p:xfrm>
          <a:off x="4918363" y="235239"/>
          <a:ext cx="4572000" cy="3524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2355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B11C9A-959B-CA06-BFCC-178DB2402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C94C5-03A3-ADAE-6F1C-D07B1540C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Top-Selling Artists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D8102-599B-FB66-1543-DEA7DBD9D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0210" y="3902697"/>
            <a:ext cx="8408415" cy="2345702"/>
          </a:xfrm>
          <a:noFill/>
        </p:spPr>
        <p:txBody>
          <a:bodyPr/>
          <a:lstStyle/>
          <a:p>
            <a:pPr marL="0" indent="0" rtl="0" fontAlgn="base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visual depicts the top selling artists in USA from the given data. We can infer the following from the visual as follows: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IN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Van Helen is the top selling artist in USA with a revenue of 525.69 followed by Eric Clapton.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endParaRPr lang="en-IN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data can help us identify the top artists related to the tracks and genre and also recommend them to the customers who have similar preferences.</a:t>
            </a:r>
            <a:endParaRPr lang="en-IN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0380182"/>
              </p:ext>
            </p:extLst>
          </p:nvPr>
        </p:nvGraphicFramePr>
        <p:xfrm>
          <a:off x="4909127" y="71517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4774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4AC018-3AB2-506A-546F-E793A656C8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D7316-7673-7496-D3C2-359FF2145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140730" cy="4601183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Famous Genres - (Count of Tracks Sold)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21BF0B1-9CB4-0629-280C-7D77B786F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3649" y="3864990"/>
            <a:ext cx="8464976" cy="2383409"/>
          </a:xfrm>
          <a:noFill/>
        </p:spPr>
        <p:txBody>
          <a:bodyPr>
            <a:normAutofit/>
          </a:bodyPr>
          <a:lstStyle/>
          <a:p>
            <a:pPr fontAlgn="base">
              <a:spcBef>
                <a:spcPts val="0"/>
              </a:spcBef>
              <a:buClrTx/>
            </a:pPr>
            <a:r>
              <a:rPr lang="en-IN" sz="18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can observe the top 5 genres in USA with respect to the number of tracks sold.</a:t>
            </a:r>
          </a:p>
          <a:p>
            <a:pPr fontAlgn="base">
              <a:spcBef>
                <a:spcPts val="0"/>
              </a:spcBef>
              <a:buClrTx/>
            </a:pPr>
            <a:endParaRPr lang="en-IN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fontAlgn="base">
              <a:spcBef>
                <a:spcPts val="0"/>
              </a:spcBef>
              <a:buClrTx/>
            </a:pPr>
            <a:r>
              <a:rPr lang="en-IN" sz="1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IN" sz="1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Rock </a:t>
            </a:r>
            <a:r>
              <a:rPr lang="en-IN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genre has the most number of tracks sold </a:t>
            </a:r>
            <a:r>
              <a:rPr lang="en-IN" sz="18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N" sz="18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516</a:t>
            </a:r>
            <a:r>
              <a:rPr lang="en-IN" sz="18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), </a:t>
            </a:r>
            <a:r>
              <a:rPr lang="en-IN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followed by </a:t>
            </a:r>
            <a:r>
              <a:rPr lang="en-IN" sz="1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Alternative &amp; Punk </a:t>
            </a:r>
            <a:r>
              <a:rPr lang="en-IN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IN" sz="1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Metal.</a:t>
            </a:r>
          </a:p>
          <a:p>
            <a:pPr fontAlgn="base">
              <a:spcBef>
                <a:spcPts val="0"/>
              </a:spcBef>
              <a:buClrTx/>
            </a:pPr>
            <a:endParaRPr lang="en-IN" sz="18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fontAlgn="base">
              <a:spcBef>
                <a:spcPts val="0"/>
              </a:spcBef>
              <a:buClrTx/>
            </a:pPr>
            <a:r>
              <a:rPr lang="en-IN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visual helps us to understand the customer’s preferences on genres with which we can recommend similar genres to the customer for future purchases.</a:t>
            </a:r>
            <a:r>
              <a:rPr lang="en-IN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IN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9231525"/>
              </p:ext>
            </p:extLst>
          </p:nvPr>
        </p:nvGraphicFramePr>
        <p:xfrm>
          <a:off x="5204691" y="68122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3026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52B851-1978-C3FD-53EF-50AA1D088C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5C867D1-95D6-148E-6508-251B72FD2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Famous Genres in USA in terms of Revenue</a:t>
            </a:r>
            <a:r>
              <a:rPr lang="en-IN" sz="3600" dirty="0"/>
              <a:t/>
            </a:r>
            <a:br>
              <a:rPr lang="en-IN" sz="3600" dirty="0"/>
            </a:b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AC34075-D860-E18D-10C7-B164A632B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2338" y="3528834"/>
            <a:ext cx="8439150" cy="2951834"/>
          </a:xfrm>
          <a:noFill/>
        </p:spPr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chart besides displays the top 5 genres in USA with regard to the revenue generated in terms of sales.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IN" sz="1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Rock </a:t>
            </a:r>
            <a:r>
              <a:rPr lang="en-IN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genre has generated the most revenue in USA, followed by </a:t>
            </a:r>
            <a:r>
              <a:rPr lang="en-IN" sz="1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Alternative &amp; Punk </a:t>
            </a:r>
            <a:r>
              <a:rPr lang="en-IN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IN" sz="1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Metal.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IN" sz="18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visual helps us to identify the best selling genre and the customer’s music preferences so that recommendations can be done for future purchases.</a:t>
            </a:r>
            <a:endParaRPr lang="en-IN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3996178"/>
              </p:ext>
            </p:extLst>
          </p:nvPr>
        </p:nvGraphicFramePr>
        <p:xfrm>
          <a:off x="4964545" y="112383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5442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31B386-21A2-E822-F884-A2CCA43FB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6004E-5C08-2D71-74F6-4B99FDAF7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Selling Tracks for customers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F604286-3AAB-5C47-75BC-78BDA9052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5200" y="3810000"/>
            <a:ext cx="8353425" cy="3114675"/>
          </a:xfrm>
          <a:noFill/>
        </p:spPr>
        <p:txBody>
          <a:bodyPr>
            <a:normAutofit/>
          </a:bodyPr>
          <a:lstStyle/>
          <a:p>
            <a:pPr fontAlgn="base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IN" sz="18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chart</a:t>
            </a:r>
            <a:r>
              <a:rPr lang="en-IN" sz="1800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displays the </a:t>
            </a:r>
            <a:r>
              <a:rPr lang="en-IN" sz="1800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top-10 customers with maximum amoun</a:t>
            </a:r>
            <a:r>
              <a:rPr lang="en-IN" sz="18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 spent on a track.</a:t>
            </a:r>
          </a:p>
          <a:p>
            <a:pPr fontAlgn="base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endParaRPr lang="en-IN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fontAlgn="base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Since there are more customers, we have considered the top 10 customers based on the total sales.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IN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fontAlgn="base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customer named </a:t>
            </a: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Wyatt Girard </a:t>
            </a:r>
            <a:r>
              <a:rPr lang="en-IN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 made the highest purchase of 23.76 for a single track.</a:t>
            </a:r>
            <a:endParaRPr lang="en-IN" sz="18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fontAlgn="base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endParaRPr lang="en-IN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fontAlgn="base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chart helps us to get an insight of how much revenue has been generated through the purchases made by various customers.</a:t>
            </a:r>
            <a:endParaRPr lang="en-IN" sz="180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fontAlgn="base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endParaRPr lang="en-IN" sz="18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5530714"/>
              </p:ext>
            </p:extLst>
          </p:nvPr>
        </p:nvGraphicFramePr>
        <p:xfrm>
          <a:off x="5084618" y="68122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6221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59782-4C04-C0E6-45D7-35E51C82F2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A601D-CD19-C50F-8AC6-BF436A6FA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Purchase Frequency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681856C-D467-1004-723C-7DFFAB9AB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6625" y="3600450"/>
            <a:ext cx="8382000" cy="2647949"/>
          </a:xfrm>
          <a:noFill/>
        </p:spPr>
        <p:txBody>
          <a:bodyPr>
            <a:normAutofit fontScale="92500" lnSpcReduction="10000"/>
          </a:bodyPr>
          <a:lstStyle/>
          <a:p>
            <a:pPr marL="0" indent="0" rtl="0" fontAlgn="base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 displays the purchase frequency of customers which is the average amount of days difference that a customer takes to do a new purchase. </a:t>
            </a:r>
            <a:endParaRPr lang="en-IN" sz="1800" dirty="0" smtClean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fontAlgn="base">
              <a:spcBef>
                <a:spcPts val="0"/>
              </a:spcBef>
              <a:buClrTx/>
              <a:buNone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Since there are more customers, we have considered the top </a:t>
            </a:r>
            <a:r>
              <a:rPr lang="en-IN" sz="18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 customers </a:t>
            </a: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based on the </a:t>
            </a:r>
            <a:r>
              <a:rPr lang="en-IN" sz="18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 days between their purchases</a:t>
            </a:r>
            <a:endParaRPr lang="en-IN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IN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fontAlgn="base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this case, </a:t>
            </a:r>
            <a:r>
              <a:rPr lang="en-IN" sz="1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František</a:t>
            </a:r>
            <a:r>
              <a:rPr lang="en-IN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800" b="1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Wichterlová</a:t>
            </a:r>
            <a:r>
              <a:rPr lang="en-IN" sz="18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makes a purchase on an average of every 74 days which is better compared to the </a:t>
            </a:r>
            <a:r>
              <a:rPr lang="en-IN" sz="18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customers </a:t>
            </a: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places an order every </a:t>
            </a:r>
            <a:r>
              <a:rPr lang="en-IN" sz="18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121 and many more </a:t>
            </a: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days in average.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endParaRPr lang="en-IN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helps </a:t>
            </a: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 to determine which customers are active and the customers that are inactive for quite a period of time.</a:t>
            </a:r>
            <a:endParaRPr lang="en-IN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5244987"/>
              </p:ext>
            </p:extLst>
          </p:nvPr>
        </p:nvGraphicFramePr>
        <p:xfrm>
          <a:off x="5001491" y="68122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016681"/>
              </p:ext>
            </p:extLst>
          </p:nvPr>
        </p:nvGraphicFramePr>
        <p:xfrm>
          <a:off x="3868738" y="3241357"/>
          <a:ext cx="7315200" cy="365760"/>
        </p:xfrm>
        <a:graphic>
          <a:graphicData uri="http://schemas.openxmlformats.org/drawingml/2006/table">
            <a:tbl>
              <a:tblPr/>
              <a:tblGrid>
                <a:gridCol w="7315200">
                  <a:extLst>
                    <a:ext uri="{9D8B030D-6E8A-4147-A177-3AD203B41FA5}">
                      <a16:colId xmlns:a16="http://schemas.microsoft.com/office/drawing/2014/main" val="38436455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9806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509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4EC8E-E928-EFD1-31DD-2EFB628A00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AFD3-670D-3C91-5B95-ED354A321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Tracks and Genre Count of each Customer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4F08124-97A0-6A00-F39E-4EF5D2EAC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875" y="4257746"/>
            <a:ext cx="8218436" cy="2486024"/>
          </a:xfrm>
          <a:noFill/>
        </p:spPr>
        <p:txBody>
          <a:bodyPr/>
          <a:lstStyle/>
          <a:p>
            <a:pPr marL="0" indent="0" rtl="0" fontAlgn="base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visual besides shows us the tracks purchased by the customers. It also shows the count of genres associated to those tracks purchased.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IN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fontAlgn="base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example, the customer named </a:t>
            </a:r>
            <a:r>
              <a:rPr lang="en-IN" sz="17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Leonie </a:t>
            </a:r>
            <a:r>
              <a:rPr lang="en-IN" sz="17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Köhler</a:t>
            </a:r>
            <a:r>
              <a:rPr lang="en-IN" sz="1800" b="1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 purchased </a:t>
            </a:r>
            <a:r>
              <a:rPr lang="en-IN" sz="18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83 </a:t>
            </a: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tracks from </a:t>
            </a:r>
            <a:r>
              <a:rPr lang="en-IN" sz="18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14 different </a:t>
            </a: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genres which shows a diversity in the purchase made by </a:t>
            </a:r>
            <a:r>
              <a:rPr lang="en-IN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Leonie </a:t>
            </a:r>
            <a:r>
              <a:rPr lang="en-IN" sz="1800" b="1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Köhler</a:t>
            </a:r>
            <a:r>
              <a:rPr lang="en-IN" b="1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18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IN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6754569"/>
              </p:ext>
            </p:extLst>
          </p:nvPr>
        </p:nvGraphicFramePr>
        <p:xfrm>
          <a:off x="5306291" y="84743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7676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77F29-D752-79E2-1B02-74FBA783E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4B8C3-2F99-9FBE-200A-E21B6ADF4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Statement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endParaRPr lang="en-IN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Description</a:t>
            </a:r>
            <a:r>
              <a:rPr lang="en-IN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IN" sz="18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sz="18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 Key Metrics and Visualizations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endParaRPr lang="en-IN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Subjective Question for Insights</a:t>
            </a:r>
          </a:p>
          <a:p>
            <a:endParaRPr lang="en-IN" sz="1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52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6B53BB-28C2-4D5E-6028-9255F40F52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EC67E-987F-C3E6-F7EA-A46C8F67B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 Churn Rate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B1CE30B-7BF0-4E2B-54E7-DD07CA3EC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50" y="4191000"/>
            <a:ext cx="8334375" cy="2057400"/>
          </a:xfrm>
          <a:noFill/>
        </p:spPr>
        <p:txBody>
          <a:bodyPr>
            <a:no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customer is considered to be a churned customer if they </a:t>
            </a:r>
            <a:r>
              <a:rPr lang="en-IN" sz="1800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have made </a:t>
            </a: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any purchase in the </a:t>
            </a:r>
            <a:r>
              <a:rPr lang="en-IN" sz="18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last year but not in the current year.</a:t>
            </a:r>
            <a:endParaRPr lang="en-IN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endParaRPr lang="en-IN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Number of customers = </a:t>
            </a:r>
            <a:r>
              <a:rPr lang="en-IN" sz="18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59</a:t>
            </a:r>
            <a:endParaRPr lang="en-IN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endParaRPr lang="en-IN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customer churn rate implies </a:t>
            </a:r>
            <a:r>
              <a:rPr lang="en-IN" sz="18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a customers are not churned at a very rapid rate.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Year 2020 (which have churned customers -4) implies that instead of losing customers, they have gained customers.</a:t>
            </a:r>
            <a:endParaRPr lang="en-IN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0663571"/>
              </p:ext>
            </p:extLst>
          </p:nvPr>
        </p:nvGraphicFramePr>
        <p:xfrm>
          <a:off x="5047673" y="75507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4033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5C2F60-A584-0205-421B-4C98612C7D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79E6-9B8C-9E52-7C7D-2237F9A07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09625"/>
            <a:ext cx="8825658" cy="3329581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SUBJECTIVE ANALYSIS</a:t>
            </a:r>
          </a:p>
        </p:txBody>
      </p:sp>
    </p:spTree>
    <p:extLst>
      <p:ext uri="{BB962C8B-B14F-4D97-AF65-F5344CB8AC3E}">
        <p14:creationId xmlns:p14="http://schemas.microsoft.com/office/powerpoint/2010/main" val="59556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FA89A7-BF38-7BB3-AE34-A21D47327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E29BE53-192B-C287-E270-BE0FC9235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3975" y="1123837"/>
            <a:ext cx="3789702" cy="4601183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Recommendations based on Genre </a:t>
            </a:r>
            <a:b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Sales Analysis </a:t>
            </a:r>
            <a:b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USA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3CD38AB-5516-81E8-C342-0A423531D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6625" y="3629025"/>
            <a:ext cx="8543925" cy="2619374"/>
          </a:xfrm>
          <a:noFill/>
        </p:spPr>
        <p:txBody>
          <a:bodyPr>
            <a:noAutofit/>
          </a:bodyPr>
          <a:lstStyle/>
          <a:p>
            <a:pPr marL="114300" indent="0">
              <a:lnSpc>
                <a:spcPct val="115000"/>
              </a:lnSpc>
              <a:buClrTx/>
              <a:buNone/>
            </a:pPr>
            <a:r>
              <a:rPr lang="en-GB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Based on the Genre Sales Analysis, the following 3 albums can be prioritised for advertising and promotion in USA</a:t>
            </a:r>
            <a:r>
              <a:rPr lang="en-GB" sz="18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Seek And Shall Find: More Of The Best (1963-1981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– R&amp;B Soul</a:t>
            </a: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The Muddy Banks Of The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Wishkah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[live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 - Rock</a:t>
            </a: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House of Pain – Hip/Hop Rap</a:t>
            </a:r>
            <a:endParaRPr lang="en-IN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15000"/>
              </a:lnSpc>
              <a:buClrTx/>
              <a:buNone/>
            </a:pPr>
            <a:endParaRPr lang="en-IN" sz="18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9696606"/>
              </p:ext>
            </p:extLst>
          </p:nvPr>
        </p:nvGraphicFramePr>
        <p:xfrm>
          <a:off x="4379495" y="127045"/>
          <a:ext cx="6641431" cy="3253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997992"/>
              </p:ext>
            </p:extLst>
          </p:nvPr>
        </p:nvGraphicFramePr>
        <p:xfrm>
          <a:off x="3868738" y="2875597"/>
          <a:ext cx="7315200" cy="1097280"/>
        </p:xfrm>
        <a:graphic>
          <a:graphicData uri="http://schemas.openxmlformats.org/drawingml/2006/table">
            <a:tbl>
              <a:tblPr/>
              <a:tblGrid>
                <a:gridCol w="7315200">
                  <a:extLst>
                    <a:ext uri="{9D8B030D-6E8A-4147-A177-3AD203B41FA5}">
                      <a16:colId xmlns:a16="http://schemas.microsoft.com/office/drawing/2014/main" val="23423334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277022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3619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963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127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A7823C-65F9-931B-22FB-CD90E38B4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241B4-B272-8E7A-12D8-3F100E7D9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156" y="1671917"/>
            <a:ext cx="3129476" cy="3045749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Famous Genres in countries other than USA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FDD1802-35F8-9385-1BBC-E3382AEFC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5665" y="3805085"/>
            <a:ext cx="8282960" cy="2443314"/>
          </a:xfrm>
          <a:noFill/>
        </p:spPr>
        <p:txBody>
          <a:bodyPr>
            <a:normAutofit/>
          </a:bodyPr>
          <a:lstStyle/>
          <a:p>
            <a:pPr lvl="0"/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"Rock" is overwhelmingly the most popular genre globally (excluding the USA).</a:t>
            </a:r>
          </a:p>
          <a:p>
            <a:pPr lvl="0"/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Indicates a strong global preference for rock music, suggesting it has broad international appeal.</a:t>
            </a:r>
          </a:p>
          <a:p>
            <a:endParaRPr lang="en-IN" sz="1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497081"/>
              </p:ext>
            </p:extLst>
          </p:nvPr>
        </p:nvGraphicFramePr>
        <p:xfrm>
          <a:off x="5106956" y="106188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3876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0AE8ED-08C3-E8EF-5966-028D4A6802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BCF6-949C-2FDF-509C-3CC498979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 Purchasing Behaviour</a:t>
            </a:r>
            <a:endParaRPr lang="en-IN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9B97FD1-D6F5-E81E-F483-D795B8C1D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0" y="3530019"/>
            <a:ext cx="8239125" cy="2718380"/>
          </a:xfrm>
          <a:noFill/>
        </p:spPr>
        <p:txBody>
          <a:bodyPr>
            <a:normAutofit lnSpcReduction="10000"/>
          </a:bodyPr>
          <a:lstStyle/>
          <a:p>
            <a:pPr fontAlgn="base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fontAlgn="base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graph help us to understand the purchasing pattern of the customers.</a:t>
            </a:r>
          </a:p>
          <a:p>
            <a:pPr fontAlgn="base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fontAlgn="base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orange bar specifies the purchasing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behaviour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short-term </a:t>
            </a: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customers and the 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blue bar represents the purchasing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behaviour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long term customers</a:t>
            </a: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fontAlgn="base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fontAlgn="base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Long-Term Customers are those who are purchasing even after 1100 days.</a:t>
            </a:r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fontAlgn="base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fontAlgn="base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Long-Term customers more often, buy more per order, and spend more.</a:t>
            </a:r>
          </a:p>
          <a:p>
            <a:pPr fontAlgn="base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fontAlgn="base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Their total lifetime value (LTV) is ~34% higher than that of short-term customers.</a:t>
            </a: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55688612"/>
              </p:ext>
            </p:extLst>
          </p:nvPr>
        </p:nvGraphicFramePr>
        <p:xfrm>
          <a:off x="5256245" y="78681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4006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67BB21-D6CF-C412-CC53-F39B078A54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8042A-0174-4143-FC3C-286619FCD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 Affinity Analysis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30F9897-6AAC-9B33-A23E-3D227E2B4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8353" y="2953139"/>
            <a:ext cx="8362949" cy="2976281"/>
          </a:xfrm>
          <a:noFill/>
        </p:spPr>
        <p:txBody>
          <a:bodyPr>
            <a:noAutofit/>
          </a:bodyPr>
          <a:lstStyle/>
          <a:p>
            <a:pPr marL="400050" indent="-285750">
              <a:lnSpc>
                <a:spcPct val="115000"/>
              </a:lnSpc>
              <a:buClrTx/>
              <a:buFont typeface="Arial" panose="020B0604020202020204" pitchFamily="34" charset="0"/>
              <a:buChar char="•"/>
            </a:pPr>
            <a:endParaRPr lang="en-IN" sz="1800" b="1" dirty="0" smtClean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lnSpc>
                <a:spcPct val="115000"/>
              </a:lnSpc>
              <a:buClrTx/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have created combinations of genres where the </a:t>
            </a:r>
            <a:r>
              <a:rPr lang="en-US" sz="1800" dirty="0" err="1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track_id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are same. It might appear, for e.g. Rock and metal and Meta and are same but no, they are from different tracks, that’s why there are multiple records.</a:t>
            </a:r>
            <a:endParaRPr lang="en-IN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lnSpc>
                <a:spcPct val="115000"/>
              </a:lnSpc>
              <a:buClrTx/>
              <a:buFont typeface="Arial" panose="020B0604020202020204" pitchFamily="34" charset="0"/>
              <a:buChar char="•"/>
            </a:pPr>
            <a:r>
              <a:rPr lang="en-IN" sz="1800" b="1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Common Genres: </a:t>
            </a:r>
          </a:p>
          <a:p>
            <a:pPr marL="902970" lvl="1" indent="-285750">
              <a:lnSpc>
                <a:spcPct val="115000"/>
              </a:lnSpc>
              <a:buClrTx/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Rock 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acts as a central genre — most genres are paired with it</a:t>
            </a:r>
            <a:endParaRPr lang="en-IN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lnSpc>
                <a:spcPct val="115000"/>
              </a:lnSpc>
              <a:buClrTx/>
              <a:buFont typeface="Arial" panose="020B0604020202020204" pitchFamily="34" charset="0"/>
              <a:buChar char="•"/>
            </a:pPr>
            <a:r>
              <a:rPr lang="en-IN" sz="1800" b="1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 Recommendations:</a:t>
            </a:r>
            <a:r>
              <a:rPr lang="en-IN" sz="18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marL="800100" lvl="1">
              <a:lnSpc>
                <a:spcPct val="115000"/>
              </a:lnSpc>
              <a:buClrTx/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Suggesting </a:t>
            </a:r>
            <a:r>
              <a:rPr lang="en-IN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related genres (such as </a:t>
            </a:r>
            <a:r>
              <a:rPr lang="en-IN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Alternative</a:t>
            </a:r>
            <a:r>
              <a:rPr lang="en-IN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or introducing musicians inside Rock and Metal may work well for clients like Frank who buy a lot of this genre.</a:t>
            </a:r>
          </a:p>
          <a:p>
            <a:pPr marL="400050" indent="-285750">
              <a:lnSpc>
                <a:spcPct val="115000"/>
              </a:lnSpc>
              <a:buClrTx/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Cross-Selling Initiatives:</a:t>
            </a:r>
          </a:p>
          <a:p>
            <a:pPr lvl="1">
              <a:lnSpc>
                <a:spcPct val="115000"/>
              </a:lnSpc>
              <a:buClrTx/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Since rock, metal, and alternative and punk music are always in style, make customized playlists for every client that feature their best songs.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D597B5F2-D93B-FF35-530B-2B1B1A774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5246746" y="1"/>
            <a:ext cx="4580890" cy="258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6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C2CCE-CE3E-C9A2-7FFA-1F1B23776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C0A11-F0BC-98DF-FCAD-5937BC0A9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Regional Market Analysis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74D0C0-A253-4C43-D521-345993FB8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8637" y="4588878"/>
            <a:ext cx="8248650" cy="2514599"/>
          </a:xfrm>
          <a:noFill/>
        </p:spPr>
        <p:txBody>
          <a:bodyPr>
            <a:normAutofit/>
          </a:bodyPr>
          <a:lstStyle/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IN" sz="1800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Based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the customer average </a:t>
            </a:r>
            <a:r>
              <a:rPr lang="en-IN" sz="1800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spend, average orders, total spend and total orders,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regional market analysis is performed which gives the following </a:t>
            </a:r>
            <a:r>
              <a:rPr lang="en-IN" sz="1800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insights:</a:t>
            </a:r>
          </a:p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US" sz="1800" dirty="0" smtClean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customers are classified into 3 categories: Low Risk, High Risk and Medium Risk.</a:t>
            </a:r>
          </a:p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US" sz="1800" dirty="0" smtClean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 rtl="0" fontAlgn="base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Customers from USA, Canada, Brazil, </a:t>
            </a:r>
            <a:r>
              <a:rPr lang="en-US" sz="1800" dirty="0" err="1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en-US" sz="18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are contributing to high revenue even after less average order per customer than Chile, Ireland etc.</a:t>
            </a:r>
            <a:endParaRPr lang="en-IN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156973421"/>
              </p:ext>
            </p:extLst>
          </p:nvPr>
        </p:nvGraphicFramePr>
        <p:xfrm>
          <a:off x="4318699" y="496303"/>
          <a:ext cx="6596380" cy="4092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4081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C30816-C8FB-79ED-FA8D-727778478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4B170-2C5D-EA73-0814-EE293E87F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CLV Modeling : Customer Tenure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027E7B2-2E2F-9205-04A2-81425C66B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7575" y="3771901"/>
            <a:ext cx="8401050" cy="2743200"/>
          </a:xfrm>
          <a:noFill/>
        </p:spPr>
        <p:txBody>
          <a:bodyPr>
            <a:normAutofit/>
          </a:bodyPr>
          <a:lstStyle/>
          <a:p>
            <a:pPr>
              <a:lnSpc>
                <a:spcPct val="115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sz="18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chart shows us about the total number of orders and how much average number of days a customer took to place a order.</a:t>
            </a:r>
            <a:endParaRPr lang="en-IN" sz="18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8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Top-5 customers placed more orders and the </a:t>
            </a:r>
            <a:r>
              <a:rPr lang="en-IN" sz="18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 days between orders are also less as compared to bottom 5 customers.</a:t>
            </a:r>
          </a:p>
          <a:p>
            <a:pPr>
              <a:lnSpc>
                <a:spcPct val="115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80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Customers with </a:t>
            </a:r>
            <a:r>
              <a:rPr lang="en-I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recent inactivity could be sent targeted re-engagement emails with discounts or exclusive offers.</a:t>
            </a:r>
          </a:p>
          <a:p>
            <a:pPr>
              <a:lnSpc>
                <a:spcPct val="115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1018566"/>
              </p:ext>
            </p:extLst>
          </p:nvPr>
        </p:nvGraphicFramePr>
        <p:xfrm>
          <a:off x="3457575" y="489857"/>
          <a:ext cx="411888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3490413"/>
              </p:ext>
            </p:extLst>
          </p:nvPr>
        </p:nvGraphicFramePr>
        <p:xfrm>
          <a:off x="7658100" y="368559"/>
          <a:ext cx="420052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0545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BEE791-B9D1-585C-228A-9ABCABC60A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54EC2-6598-8F3B-0851-366FFF50E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 Purchasing Behavior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9270A7-480C-0580-8F64-1DA9AC988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450" y="3848100"/>
            <a:ext cx="8258175" cy="2200629"/>
          </a:xfrm>
          <a:noFill/>
        </p:spPr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visual illustrates the average </a:t>
            </a:r>
            <a:r>
              <a:rPr lang="en-IN" sz="18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tracks</a:t>
            </a:r>
            <a:r>
              <a:rPr lang="en-IN" sz="1800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800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purchased </a:t>
            </a:r>
            <a:r>
              <a:rPr lang="en-IN" sz="1800" b="0" i="0" u="none" strike="noStrike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each customer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each country from the given data.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endParaRPr lang="en-IN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can observe that Czech Republic has the highest average </a:t>
            </a:r>
            <a:r>
              <a:rPr lang="en-IN" sz="18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tracks purchased (138) </a:t>
            </a: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 customer followed by Ireland (</a:t>
            </a:r>
            <a:r>
              <a:rPr lang="en-IN" sz="18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115).</a:t>
            </a:r>
            <a:endParaRPr lang="en-IN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endParaRPr lang="en-IN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data provides us an idea of the customer distribution across the geographic locations and the </a:t>
            </a:r>
            <a:r>
              <a:rPr lang="en-IN" sz="18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purchasing </a:t>
            </a: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pattern of customers in these locations.</a:t>
            </a:r>
            <a:endParaRPr lang="en-IN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5251505"/>
              </p:ext>
            </p:extLst>
          </p:nvPr>
        </p:nvGraphicFramePr>
        <p:xfrm>
          <a:off x="5172269" y="78843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8620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0AEDB2-333E-0DE1-B4C5-9AF7E2101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DE3FF-426E-72E9-9F39-3E263E4D0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 Purchasing Behavior Analysis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D50EC81-7F82-78F5-C53E-AC1870E82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2825" y="3069770"/>
            <a:ext cx="8305800" cy="3178629"/>
          </a:xfrm>
          <a:noFill/>
        </p:spPr>
        <p:txBody>
          <a:bodyPr>
            <a:normAutofit/>
          </a:bodyPr>
          <a:lstStyle/>
          <a:p>
            <a:pPr fontAlgn="base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visual illustrates the average </a:t>
            </a:r>
            <a:r>
              <a:rPr lang="en-IN" sz="18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revenue </a:t>
            </a: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each customer in each country from the given data.</a:t>
            </a:r>
          </a:p>
          <a:p>
            <a:pPr fontAlgn="base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endParaRPr lang="en-IN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fontAlgn="base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can observe that Czech Republic has the highest average </a:t>
            </a:r>
            <a:r>
              <a:rPr lang="en-IN" sz="18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amount spent (1591.92) </a:t>
            </a: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 customer followed by Ireland </a:t>
            </a:r>
            <a:r>
              <a:rPr lang="en-IN" sz="1800" dirty="0" smtClean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(1433.52).</a:t>
            </a:r>
            <a:endParaRPr lang="en-IN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fontAlgn="base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endParaRPr lang="en-IN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fontAlgn="base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data provides us an idea of the customer distribution across the geographic locations and the purchasing pattern of customers in these locations.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292782"/>
              </p:ext>
            </p:extLst>
          </p:nvPr>
        </p:nvGraphicFramePr>
        <p:xfrm>
          <a:off x="5097624" y="32657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4425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3E50C7-94BA-9760-2FEF-09812E36F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5EC86-4E61-03E5-635F-2F0D3CDC1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D06CA-85AA-BB4F-9FC1-2867BB4B8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9319" y="752019"/>
            <a:ext cx="7748833" cy="5309416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Chinook aims to derive actionable insights from its sales data to better understand customer purchasing behavior and market trends within the music industry. The primary objectives include:</a:t>
            </a:r>
          </a:p>
          <a:p>
            <a:endParaRPr lang="en-US" sz="18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Identifying top-selling tracks and artists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Analyzing customer demographics and purchasing trends</a:t>
            </a:r>
          </a:p>
          <a:p>
            <a:pPr lvl="1"/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Evaluating genre performance and regional preferences</a:t>
            </a:r>
          </a:p>
          <a:p>
            <a:pPr lvl="3"/>
            <a:endParaRPr lang="en-US" sz="18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analysis will support the development of targeted marketing campaigns, improve customer retention strategies, and guide promotional efforts for upcoming releases—especially those tied to specific genres or geographic markets.</a:t>
            </a:r>
          </a:p>
          <a:p>
            <a:r>
              <a:rPr lang="en-US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Furthermore, Chinook seeks to build predictive models for customer segmentation, enabling the identification of at-risk customers and enhancing customer lifetime value forecasting. These insights will inform data-driven decisions across marketing, sales, and product development teams.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93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84923F-8327-7D86-D612-1BBEBD46F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D4973-FE92-2D49-AD36-4468C2D003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09625"/>
            <a:ext cx="8825658" cy="3329581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76756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A8CE5F-5115-4BA9-80E4-579CE5BCD8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00125-153B-BEF3-C529-AA740C006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A15386D-1A6C-672E-4986-4223D9A0F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2349" y="600076"/>
            <a:ext cx="8296275" cy="5648324"/>
          </a:xfrm>
          <a:noFill/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conclude, the analysis done in this presentation provides insights into customer purchasing behavior and preferences based on geographic location and genre popularity, enabling targeted recommendations. </a:t>
            </a:r>
          </a:p>
          <a:p>
            <a:pPr>
              <a:buClr>
                <a:schemeClr val="tx1"/>
              </a:buClr>
            </a:pPr>
            <a: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identifying high-revenue customers and tracking purchase frequency, companies can develop strategies to re-engage inactive customers and prevent churn in high-risk segments. </a:t>
            </a:r>
          </a:p>
          <a:p>
            <a:pPr>
              <a:buClr>
                <a:schemeClr val="tx1"/>
              </a:buClr>
            </a:pPr>
            <a: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data also highlights the popularity of specific genres like Rock across locations, which can inform cross-selling and upselling opportunities tailored to regional and customer preferences. </a:t>
            </a:r>
          </a:p>
          <a:p>
            <a:pPr>
              <a:buClr>
                <a:schemeClr val="tx1"/>
              </a:buClr>
            </a:pPr>
            <a: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Furthermore, differences in purchasing patterns between long-term and new customers reveal opportunities for loyalty programs and targeted offers to boost retention and customer satisfaction.</a:t>
            </a:r>
          </a:p>
        </p:txBody>
      </p:sp>
    </p:spTree>
    <p:extLst>
      <p:ext uri="{BB962C8B-B14F-4D97-AF65-F5344CB8AC3E}">
        <p14:creationId xmlns:p14="http://schemas.microsoft.com/office/powerpoint/2010/main" val="202372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84923F-8327-7D86-D612-1BBEBD46F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D4973-FE92-2D49-AD36-4468C2D003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09625"/>
            <a:ext cx="8825658" cy="3329581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Acknowledgements</a:t>
            </a:r>
            <a:r>
              <a:rPr lang="en-US" sz="3600" b="1" dirty="0"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References</a:t>
            </a:r>
            <a:endParaRPr lang="en-IN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6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36"/>
            <a:ext cx="3881535" cy="4601183"/>
          </a:xfrm>
        </p:spPr>
        <p:txBody>
          <a:bodyPr>
            <a:normAutofit/>
          </a:bodyPr>
          <a:lstStyle/>
          <a:p>
            <a:r>
              <a:rPr lang="en-US" sz="3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Acknowledgements</a:t>
            </a:r>
            <a:r>
              <a:rPr lang="en-US" sz="3300" b="1" dirty="0"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References</a:t>
            </a:r>
            <a:endParaRPr lang="en-IN" sz="3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project and the accompanying analysis were conducted independently as part of my academic coursework. </a:t>
            </a:r>
          </a:p>
          <a:p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would like to express my sincere gratitude to </a:t>
            </a:r>
            <a:r>
              <a:rPr lang="en-GB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Asif Iqbal 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their invaluable guidance in </a:t>
            </a:r>
            <a:r>
              <a:rPr lang="en-GB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SQL 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Newton School for all the support and insights provided through the course materials, which played a crucial role in shaping this work.</a:t>
            </a:r>
          </a:p>
        </p:txBody>
      </p:sp>
      <p:sp>
        <p:nvSpPr>
          <p:cNvPr id="4" name="Rectangle 3"/>
          <p:cNvSpPr/>
          <p:nvPr/>
        </p:nvSpPr>
        <p:spPr>
          <a:xfrm>
            <a:off x="8320331" y="4625264"/>
            <a:ext cx="228857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000" dirty="0">
                <a:effectLst>
                  <a:reflection blurRad="6350" stA="50000" endA="300" endPos="50000" dist="29997" dir="5400000" sy="-100000" algn="bl" rotWithShape="0"/>
                </a:effectLst>
                <a:latin typeface="Dreaming Outloud Script Pro" panose="03050502040304050704" pitchFamily="66" charset="0"/>
                <a:cs typeface="Dreaming Outloud Script Pro" panose="03050502040304050704" pitchFamily="66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1604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221DF8-AB58-6983-D84C-C338DC8B52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0824F-E25C-8EBD-9414-27793B020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 Schema</a:t>
            </a:r>
          </a:p>
        </p:txBody>
      </p:sp>
      <p:pic>
        <p:nvPicPr>
          <p:cNvPr id="4" name="Google Shape;79;p17">
            <a:extLst>
              <a:ext uri="{FF2B5EF4-FFF2-40B4-BE49-F238E27FC236}">
                <a16:creationId xmlns:a16="http://schemas.microsoft.com/office/drawing/2014/main" id="{593CA575-7C95-660F-31A2-532E7A32246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96284" y="1040538"/>
            <a:ext cx="6069200" cy="46844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436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BFBEF2-A56F-22E0-6E3C-8ABD39CC1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7B32D-B69B-C054-19D1-64C97770E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09625"/>
            <a:ext cx="8825658" cy="3329581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DESCRIPTION</a:t>
            </a:r>
          </a:p>
        </p:txBody>
      </p:sp>
    </p:spTree>
    <p:extLst>
      <p:ext uri="{BB962C8B-B14F-4D97-AF65-F5344CB8AC3E}">
        <p14:creationId xmlns:p14="http://schemas.microsoft.com/office/powerpoint/2010/main" val="415203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C134FC-C4B7-1BB3-ACD9-5FC77976D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1A44-8F7B-660E-4C10-15069278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Description</a:t>
            </a:r>
          </a:p>
        </p:txBody>
      </p:sp>
      <p:sp>
        <p:nvSpPr>
          <p:cNvPr id="7" name="Google Shape;85;p18">
            <a:extLst>
              <a:ext uri="{FF2B5EF4-FFF2-40B4-BE49-F238E27FC236}">
                <a16:creationId xmlns:a16="http://schemas.microsoft.com/office/drawing/2014/main" id="{FDDCC303-93B9-12F8-E962-8D3C7A555F5D}"/>
              </a:ext>
            </a:extLst>
          </p:cNvPr>
          <p:cNvSpPr txBox="1">
            <a:spLocks/>
          </p:cNvSpPr>
          <p:nvPr/>
        </p:nvSpPr>
        <p:spPr>
          <a:xfrm>
            <a:off x="3544479" y="980388"/>
            <a:ext cx="8239026" cy="5109327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IN" sz="18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customer:</a:t>
            </a:r>
          </a:p>
          <a:p>
            <a:pPr marL="457200" indent="-294054">
              <a:spcBef>
                <a:spcPts val="0"/>
              </a:spcBef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sz="1800" b="1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customer_id</a:t>
            </a:r>
            <a:r>
              <a:rPr lang="en-IN" sz="18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IN" sz="18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Unique identifier assigned to each customer.</a:t>
            </a:r>
          </a:p>
          <a:p>
            <a:pPr marL="457200" indent="-294054">
              <a:spcBef>
                <a:spcPts val="0"/>
              </a:spcBef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sz="1800" b="1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first_name</a:t>
            </a:r>
            <a:r>
              <a:rPr lang="en-IN" sz="18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N" sz="18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given name or first name of a customer.</a:t>
            </a:r>
          </a:p>
          <a:p>
            <a:pPr marL="457200" indent="-294054">
              <a:spcBef>
                <a:spcPts val="0"/>
              </a:spcBef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sz="1800" b="1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last_name</a:t>
            </a:r>
            <a:r>
              <a:rPr lang="en-IN" sz="18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N" sz="18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surname or family name of a customer.</a:t>
            </a:r>
          </a:p>
          <a:p>
            <a:pPr marL="457200" indent="-294054">
              <a:spcBef>
                <a:spcPts val="0"/>
              </a:spcBef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sz="18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company: </a:t>
            </a:r>
            <a:r>
              <a:rPr lang="en-IN" sz="18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name of the company associated with a customer.</a:t>
            </a:r>
          </a:p>
          <a:p>
            <a:pPr marL="457200" indent="-294054">
              <a:spcBef>
                <a:spcPts val="0"/>
              </a:spcBef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sz="18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address</a:t>
            </a:r>
            <a:r>
              <a:rPr lang="en-IN" sz="18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The street address of a customer's location.</a:t>
            </a:r>
          </a:p>
          <a:p>
            <a:pPr marL="457200" indent="-294054">
              <a:spcBef>
                <a:spcPts val="0"/>
              </a:spcBef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sz="18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city</a:t>
            </a:r>
            <a:r>
              <a:rPr lang="en-IN" sz="18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The city where a customer is located.</a:t>
            </a:r>
          </a:p>
          <a:p>
            <a:pPr marL="457200" indent="-294054">
              <a:spcBef>
                <a:spcPts val="0"/>
              </a:spcBef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state: The state or province where a customer is located.</a:t>
            </a:r>
          </a:p>
          <a:p>
            <a:pPr marL="457200" indent="-294054">
              <a:spcBef>
                <a:spcPts val="0"/>
              </a:spcBef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sz="18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country</a:t>
            </a:r>
            <a:r>
              <a:rPr lang="en-IN" sz="18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The country where a customer is located.</a:t>
            </a:r>
          </a:p>
          <a:p>
            <a:pPr marL="457200" indent="-294054">
              <a:spcBef>
                <a:spcPts val="0"/>
              </a:spcBef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sz="1800" b="1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postal_code</a:t>
            </a:r>
            <a:r>
              <a:rPr lang="en-IN" sz="18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The postal or zip code of a customer's address.</a:t>
            </a:r>
          </a:p>
          <a:p>
            <a:pPr marL="457200" indent="-294054">
              <a:spcBef>
                <a:spcPts val="0"/>
              </a:spcBef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sz="18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phone</a:t>
            </a:r>
            <a:r>
              <a:rPr lang="en-IN" sz="18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The phone number of a customer.</a:t>
            </a:r>
          </a:p>
          <a:p>
            <a:pPr marL="457200" indent="-294054">
              <a:spcBef>
                <a:spcPts val="0"/>
              </a:spcBef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sz="18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fax:</a:t>
            </a:r>
            <a:r>
              <a:rPr lang="en-IN" sz="18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fax number associated with a customer.</a:t>
            </a:r>
          </a:p>
          <a:p>
            <a:pPr marL="457200" indent="-294054">
              <a:spcBef>
                <a:spcPts val="0"/>
              </a:spcBef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sz="18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email:</a:t>
            </a:r>
            <a:r>
              <a:rPr lang="en-IN" sz="18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email address of a customer.</a:t>
            </a:r>
          </a:p>
          <a:p>
            <a:pPr marL="457200" indent="-294054">
              <a:spcBef>
                <a:spcPts val="0"/>
              </a:spcBef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sz="1800" b="1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support_rep_id</a:t>
            </a:r>
            <a:r>
              <a:rPr lang="en-IN" sz="18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IN" sz="18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employee ID of the support representative assigned to a customer.</a:t>
            </a: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endParaRPr lang="en-IN" sz="1800" b="1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735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Description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5000"/>
              </a:lnSpc>
              <a:spcBef>
                <a:spcPts val="0"/>
              </a:spcBef>
              <a:buClr>
                <a:schemeClr val="dk1"/>
              </a:buClr>
              <a:buSzPts val="935"/>
              <a:buNone/>
            </a:pPr>
            <a:r>
              <a:rPr lang="en-IN" sz="1800" b="1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invoice_line</a:t>
            </a:r>
            <a:r>
              <a:rPr lang="en-IN" sz="18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57200" lvl="0" indent="-287972">
              <a:lnSpc>
                <a:spcPct val="105000"/>
              </a:lnSpc>
              <a:spcBef>
                <a:spcPts val="0"/>
              </a:spcBef>
              <a:buClr>
                <a:schemeClr val="dk1"/>
              </a:buClr>
              <a:buSzPts val="935"/>
              <a:buFont typeface="Wingdings" panose="05000000000000000000" pitchFamily="2" charset="2"/>
              <a:buChar char="Ø"/>
            </a:pPr>
            <a:r>
              <a:rPr lang="en-IN" sz="1800" b="1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invoice_line_id</a:t>
            </a:r>
            <a:r>
              <a:rPr lang="en-IN" sz="18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N" sz="18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Unique identifier assigned to each line item on an invoice.</a:t>
            </a:r>
          </a:p>
          <a:p>
            <a:pPr marL="457200" lvl="0" indent="-287972">
              <a:lnSpc>
                <a:spcPct val="105000"/>
              </a:lnSpc>
              <a:spcBef>
                <a:spcPts val="0"/>
              </a:spcBef>
              <a:buClr>
                <a:schemeClr val="dk1"/>
              </a:buClr>
              <a:buSzPts val="935"/>
              <a:buFont typeface="Wingdings" panose="05000000000000000000" pitchFamily="2" charset="2"/>
              <a:buChar char="Ø"/>
            </a:pPr>
            <a:r>
              <a:rPr lang="en-IN" sz="1800" b="1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invoice_id</a:t>
            </a:r>
            <a:r>
              <a:rPr lang="en-IN" sz="18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N" sz="18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invoice ID to which the line item belongs.</a:t>
            </a:r>
          </a:p>
          <a:p>
            <a:pPr marL="457200" lvl="0" indent="-287972">
              <a:lnSpc>
                <a:spcPct val="105000"/>
              </a:lnSpc>
              <a:spcBef>
                <a:spcPts val="0"/>
              </a:spcBef>
              <a:buClr>
                <a:schemeClr val="dk1"/>
              </a:buClr>
              <a:buSzPts val="935"/>
              <a:buFont typeface="Wingdings" panose="05000000000000000000" pitchFamily="2" charset="2"/>
              <a:buChar char="Ø"/>
            </a:pPr>
            <a:r>
              <a:rPr lang="en-IN" sz="1800" b="1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track_id</a:t>
            </a:r>
            <a:r>
              <a:rPr lang="en-IN" sz="18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N" sz="18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ID of the track or product included in the line item.</a:t>
            </a:r>
          </a:p>
          <a:p>
            <a:pPr marL="457200" lvl="0" indent="-287972">
              <a:lnSpc>
                <a:spcPct val="105000"/>
              </a:lnSpc>
              <a:spcBef>
                <a:spcPts val="0"/>
              </a:spcBef>
              <a:buClr>
                <a:schemeClr val="dk1"/>
              </a:buClr>
              <a:buSzPts val="935"/>
              <a:buFont typeface="Wingdings" panose="05000000000000000000" pitchFamily="2" charset="2"/>
              <a:buChar char="Ø"/>
            </a:pPr>
            <a:r>
              <a:rPr lang="en-IN" sz="1800" b="1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unit_price</a:t>
            </a:r>
            <a:r>
              <a:rPr lang="en-IN" sz="18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N" sz="18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price per unit for the line item.</a:t>
            </a:r>
          </a:p>
          <a:p>
            <a:pPr marL="457200" lvl="0" indent="-287972">
              <a:lnSpc>
                <a:spcPct val="105000"/>
              </a:lnSpc>
              <a:spcBef>
                <a:spcPts val="0"/>
              </a:spcBef>
              <a:buClr>
                <a:schemeClr val="dk1"/>
              </a:buClr>
              <a:buSzPts val="935"/>
              <a:buFont typeface="Wingdings" panose="05000000000000000000" pitchFamily="2" charset="2"/>
              <a:buChar char="Ø"/>
            </a:pPr>
            <a:r>
              <a:rPr lang="en-IN" sz="18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quantity: </a:t>
            </a:r>
            <a:r>
              <a:rPr lang="en-IN" sz="18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quantity of units for the line item</a:t>
            </a:r>
            <a:r>
              <a:rPr lang="en-IN" sz="1800" dirty="0" smtClean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lvl="0" indent="-287972">
              <a:lnSpc>
                <a:spcPct val="105000"/>
              </a:lnSpc>
              <a:spcBef>
                <a:spcPts val="0"/>
              </a:spcBef>
              <a:buClr>
                <a:schemeClr val="dk1"/>
              </a:buClr>
              <a:buSzPts val="935"/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IN" sz="18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invoice:</a:t>
            </a:r>
          </a:p>
          <a:p>
            <a:pPr marL="457200" indent="-298450">
              <a:spcBef>
                <a:spcPts val="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IN" sz="1800" b="1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invoice_id</a:t>
            </a:r>
            <a:r>
              <a:rPr lang="en-IN" sz="18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Unique identifier assigned to each invoice.</a:t>
            </a:r>
          </a:p>
          <a:p>
            <a:pPr marL="457200" indent="-298450">
              <a:spcBef>
                <a:spcPts val="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IN" sz="1800" b="1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customer_id</a:t>
            </a:r>
            <a:r>
              <a:rPr lang="en-IN" sz="18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The customer ID associated with the invoice.</a:t>
            </a:r>
          </a:p>
          <a:p>
            <a:pPr marL="457200" indent="-298450">
              <a:spcBef>
                <a:spcPts val="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IN" sz="1800" b="1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invoice_date</a:t>
            </a:r>
            <a:r>
              <a:rPr lang="en-IN" sz="18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The date when the invoice was generated or issued.</a:t>
            </a:r>
          </a:p>
          <a:p>
            <a:pPr marL="457200" indent="-298450">
              <a:spcBef>
                <a:spcPts val="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IN" sz="1800" b="1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billing_address</a:t>
            </a:r>
            <a:r>
              <a:rPr lang="en-IN" sz="18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N" sz="18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street address used for billing purposes.</a:t>
            </a:r>
          </a:p>
          <a:p>
            <a:pPr marL="457200" indent="-298450">
              <a:spcBef>
                <a:spcPts val="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IN" sz="1800" b="1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billing_city</a:t>
            </a:r>
            <a:r>
              <a:rPr lang="en-IN" sz="18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N" sz="18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city used for billing purposes.</a:t>
            </a:r>
          </a:p>
          <a:p>
            <a:pPr marL="457200" indent="-298450">
              <a:spcBef>
                <a:spcPts val="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IN" sz="1800" b="1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billing_state</a:t>
            </a:r>
            <a:r>
              <a:rPr lang="en-IN" sz="18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N" sz="18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state or province used for billing purposes.</a:t>
            </a:r>
          </a:p>
          <a:p>
            <a:pPr marL="457200" indent="-298450">
              <a:spcBef>
                <a:spcPts val="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IN" sz="1800" b="1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billing_country</a:t>
            </a:r>
            <a:r>
              <a:rPr lang="en-IN" sz="18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N" sz="18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country used for billing purposes.</a:t>
            </a:r>
          </a:p>
          <a:p>
            <a:pPr marL="457200" indent="-298450">
              <a:spcBef>
                <a:spcPts val="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IN" sz="1800" b="1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billing_postal_code</a:t>
            </a:r>
            <a:r>
              <a:rPr lang="en-IN" sz="18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N" sz="18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postal or zip code used for billing purposes.</a:t>
            </a:r>
          </a:p>
          <a:p>
            <a:pPr marL="457200" indent="-298450">
              <a:spcBef>
                <a:spcPts val="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IN" sz="18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total: </a:t>
            </a:r>
            <a:r>
              <a:rPr lang="en-IN" sz="18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total amount due on the invoice.</a:t>
            </a:r>
          </a:p>
          <a:p>
            <a:pPr marL="457200" lvl="0" indent="-287972">
              <a:lnSpc>
                <a:spcPct val="105000"/>
              </a:lnSpc>
              <a:spcBef>
                <a:spcPts val="0"/>
              </a:spcBef>
              <a:buClr>
                <a:schemeClr val="dk1"/>
              </a:buClr>
              <a:buSzPts val="935"/>
              <a:buFont typeface="Wingdings" panose="05000000000000000000" pitchFamily="2" charset="2"/>
              <a:buChar char="Ø"/>
            </a:pPr>
            <a:endParaRPr lang="en-IN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03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143F60-006A-9DA7-F70F-29FC752A9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DBB7C-5F1B-13B5-5FA6-DAE41A871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Description</a:t>
            </a:r>
          </a:p>
        </p:txBody>
      </p:sp>
      <p:sp>
        <p:nvSpPr>
          <p:cNvPr id="6" name="Google Shape;84;p18">
            <a:extLst>
              <a:ext uri="{FF2B5EF4-FFF2-40B4-BE49-F238E27FC236}">
                <a16:creationId xmlns:a16="http://schemas.microsoft.com/office/drawing/2014/main" id="{42DBD24C-307D-57DE-D316-BFC192FFF7F9}"/>
              </a:ext>
            </a:extLst>
          </p:cNvPr>
          <p:cNvSpPr txBox="1">
            <a:spLocks/>
          </p:cNvSpPr>
          <p:nvPr/>
        </p:nvSpPr>
        <p:spPr>
          <a:xfrm>
            <a:off x="3596699" y="914399"/>
            <a:ext cx="8186805" cy="5156463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169228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None/>
            </a:pPr>
            <a:endParaRPr lang="en-IN" sz="18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IN" sz="18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playlist</a:t>
            </a:r>
            <a:r>
              <a:rPr lang="en-IN" sz="18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57200" lvl="0" indent="-29027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sz="1800" b="1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playlist_id</a:t>
            </a:r>
            <a:r>
              <a:rPr lang="en-IN" sz="18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N" sz="18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Unique identifier assigned to each playlist.</a:t>
            </a:r>
          </a:p>
          <a:p>
            <a:pPr marL="457200" lvl="0" indent="-29027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sz="18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name: </a:t>
            </a:r>
            <a:r>
              <a:rPr lang="en-IN" sz="18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name or title of the playlist</a:t>
            </a:r>
            <a:r>
              <a:rPr lang="en-IN" sz="1800" dirty="0" smtClean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18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-IN" sz="1800" b="1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playlist_track</a:t>
            </a:r>
            <a:r>
              <a:rPr lang="en-IN" sz="18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57200" lvl="0" indent="-29027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sz="1800" b="1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playlist_id</a:t>
            </a:r>
            <a:r>
              <a:rPr lang="en-IN" sz="18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N" sz="18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ID of the playlist to which the track belongs.</a:t>
            </a:r>
          </a:p>
          <a:p>
            <a:pPr marL="457200" lvl="0" indent="-29027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sz="1800" b="1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track_id</a:t>
            </a:r>
            <a:r>
              <a:rPr lang="en-IN" sz="18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N" sz="18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ID of the track included in the playlist.</a:t>
            </a:r>
          </a:p>
          <a:p>
            <a:pPr marL="452676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endParaRPr lang="en-IN" sz="18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genre</a:t>
            </a:r>
            <a:r>
              <a:rPr lang="en-IN" sz="18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IN" sz="1800" b="1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genre_id</a:t>
            </a:r>
            <a:r>
              <a:rPr lang="en-IN" sz="18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N" sz="18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Unique identifier assigned to each genre.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IN" sz="18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name: </a:t>
            </a:r>
            <a:r>
              <a:rPr lang="en-IN" sz="18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name or description of the genre (e.g., rock, pop, classical</a:t>
            </a:r>
            <a:r>
              <a:rPr lang="en-IN" sz="1800" dirty="0" smtClean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endParaRPr lang="en-US" sz="18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IN" sz="1800" b="1" dirty="0" smtClean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artist</a:t>
            </a:r>
            <a:r>
              <a:rPr lang="en-IN" sz="18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57200" lvl="0" indent="-298450">
              <a:spcBef>
                <a:spcPts val="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IN" sz="1800" b="1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artist_id</a:t>
            </a:r>
            <a:r>
              <a:rPr lang="en-IN" sz="18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N" sz="18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Unique identifier assigned to each artist.</a:t>
            </a:r>
          </a:p>
          <a:p>
            <a:pPr marL="457200" lvl="0" indent="-298450">
              <a:spcBef>
                <a:spcPts val="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IN" sz="18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name: </a:t>
            </a:r>
            <a:r>
              <a:rPr lang="en-IN" sz="18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name of the artist.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95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A3AB0B-59DC-1538-203A-6F298DD6A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93B10-9EF4-CA4B-567A-985A1B98A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Description</a:t>
            </a:r>
          </a:p>
        </p:txBody>
      </p:sp>
      <p:sp>
        <p:nvSpPr>
          <p:cNvPr id="6" name="Google Shape;84;p18">
            <a:extLst>
              <a:ext uri="{FF2B5EF4-FFF2-40B4-BE49-F238E27FC236}">
                <a16:creationId xmlns:a16="http://schemas.microsoft.com/office/drawing/2014/main" id="{9E438F06-2E15-A643-E653-0A2E14E012EF}"/>
              </a:ext>
            </a:extLst>
          </p:cNvPr>
          <p:cNvSpPr txBox="1">
            <a:spLocks/>
          </p:cNvSpPr>
          <p:nvPr/>
        </p:nvSpPr>
        <p:spPr>
          <a:xfrm>
            <a:off x="3606126" y="730985"/>
            <a:ext cx="8158525" cy="5349304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-IN" sz="18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track</a:t>
            </a:r>
            <a:r>
              <a:rPr lang="en-IN" sz="18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57200" lvl="0" indent="-29027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sz="1800" b="1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track_id</a:t>
            </a:r>
            <a:r>
              <a:rPr lang="en-IN" sz="18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N" sz="18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Unique identifier assigned to each track or song.</a:t>
            </a:r>
          </a:p>
          <a:p>
            <a:pPr marL="457200" lvl="0" indent="-29027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sz="18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name: </a:t>
            </a:r>
            <a:r>
              <a:rPr lang="en-IN" sz="18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title or name of the track.</a:t>
            </a:r>
          </a:p>
          <a:p>
            <a:pPr marL="457200" lvl="0" indent="-29027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sz="1800" b="1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album_id</a:t>
            </a:r>
            <a:r>
              <a:rPr lang="en-IN" sz="18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N" sz="18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ID of the album to which the track belongs.</a:t>
            </a:r>
          </a:p>
          <a:p>
            <a:pPr marL="457200" lvl="0" indent="-29027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sz="1800" b="1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media_type_id</a:t>
            </a:r>
            <a:r>
              <a:rPr lang="en-IN" sz="18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N" sz="18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ID of the media type associated with the track.</a:t>
            </a:r>
          </a:p>
          <a:p>
            <a:pPr marL="457200" lvl="0" indent="-29027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sz="1800" b="1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genre_id</a:t>
            </a:r>
            <a:r>
              <a:rPr lang="en-IN" sz="18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N" sz="18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ID of the genre associated with the track.</a:t>
            </a:r>
          </a:p>
          <a:p>
            <a:pPr marL="457200" lvl="0" indent="-29027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sz="18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composer: </a:t>
            </a:r>
            <a:r>
              <a:rPr lang="en-IN" sz="18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name of the composer or artist who composed the track.</a:t>
            </a:r>
          </a:p>
          <a:p>
            <a:pPr marL="457200" lvl="0" indent="-29027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sz="18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milliseconds: </a:t>
            </a:r>
            <a:r>
              <a:rPr lang="en-IN" sz="18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duration of the track in milliseconds.</a:t>
            </a:r>
          </a:p>
          <a:p>
            <a:pPr marL="457200" lvl="0" indent="-29027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sz="18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bytes: </a:t>
            </a:r>
            <a:r>
              <a:rPr lang="en-IN" sz="18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file size of the track in bytes.</a:t>
            </a:r>
          </a:p>
          <a:p>
            <a:pPr marL="457200" lvl="0" indent="-29027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sz="1800" b="1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unit_price</a:t>
            </a:r>
            <a:r>
              <a:rPr lang="en-IN" sz="18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N" sz="18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price per unit for the track.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endParaRPr lang="en-IN" sz="1800" b="1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album</a:t>
            </a:r>
            <a:r>
              <a:rPr lang="en-IN" sz="18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IN" sz="1800" b="1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album_id</a:t>
            </a:r>
            <a:r>
              <a:rPr lang="en-IN" sz="18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N" sz="18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Unique identifier assigned to each album.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IN" sz="18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title: </a:t>
            </a:r>
            <a:r>
              <a:rPr lang="en-IN" sz="18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title or name of the album.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IN" sz="1800" b="1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artist_id</a:t>
            </a:r>
            <a:r>
              <a:rPr lang="en-IN" sz="18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N" sz="18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ID of the artist associated with the album.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N" sz="18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b="1" dirty="0" err="1" smtClean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media_type</a:t>
            </a:r>
            <a:r>
              <a:rPr lang="en-IN" sz="18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IN" sz="1800" b="1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media_type_id</a:t>
            </a:r>
            <a:r>
              <a:rPr lang="en-IN" sz="18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N" sz="18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Unique identifier assigned to each media type.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IN" sz="18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name: </a:t>
            </a:r>
            <a:r>
              <a:rPr lang="en-IN" sz="18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name or description of the media type (e.g., MPEG audio file, AAC audio file).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endParaRPr lang="en-IN" sz="18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N" sz="1800" b="1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n-IN" sz="18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endParaRPr lang="en-IN" sz="18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64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5688</TotalTime>
  <Words>2373</Words>
  <Application>Microsoft Office PowerPoint</Application>
  <PresentationFormat>Widescreen</PresentationFormat>
  <Paragraphs>267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Corbel</vt:lpstr>
      <vt:lpstr>Dreaming Outloud Script Pro</vt:lpstr>
      <vt:lpstr>Wingdings</vt:lpstr>
      <vt:lpstr>Wingdings 2</vt:lpstr>
      <vt:lpstr>Wingdings 3</vt:lpstr>
      <vt:lpstr>Frame</vt:lpstr>
      <vt:lpstr>CHINOOK MUSIC STORE ANALYSIS</vt:lpstr>
      <vt:lpstr>Agenda</vt:lpstr>
      <vt:lpstr>Problem Statement</vt:lpstr>
      <vt:lpstr>Database Schema</vt:lpstr>
      <vt:lpstr>DATA DESCRIPTION</vt:lpstr>
      <vt:lpstr>Data Description</vt:lpstr>
      <vt:lpstr>Data Description</vt:lpstr>
      <vt:lpstr>Data Description</vt:lpstr>
      <vt:lpstr>Data Description</vt:lpstr>
      <vt:lpstr>OBJECTIVE KEY METRICS AND VISUALIZATIONS</vt:lpstr>
      <vt:lpstr>Demographic Distribution</vt:lpstr>
      <vt:lpstr>Revenue Across Countries</vt:lpstr>
      <vt:lpstr>Top-Selling Tracks</vt:lpstr>
      <vt:lpstr>Top-Selling Artists</vt:lpstr>
      <vt:lpstr>Famous Genres - (Count of Tracks Sold)</vt:lpstr>
      <vt:lpstr>Famous Genres in USA in terms of Revenue </vt:lpstr>
      <vt:lpstr>Top Selling Tracks for customers</vt:lpstr>
      <vt:lpstr>Purchase Frequency</vt:lpstr>
      <vt:lpstr>Tracks and Genre Count of each Customer</vt:lpstr>
      <vt:lpstr>Customer Churn Rate</vt:lpstr>
      <vt:lpstr>SUBJECTIVE ANALYSIS</vt:lpstr>
      <vt:lpstr>Recommendations based on Genre  Sales Analysis  in USA</vt:lpstr>
      <vt:lpstr>Famous Genres in countries other than USA</vt:lpstr>
      <vt:lpstr>Customer Purchasing Behaviour</vt:lpstr>
      <vt:lpstr>Product Affinity Analysis</vt:lpstr>
      <vt:lpstr>Regional Market Analysis</vt:lpstr>
      <vt:lpstr>CLV Modeling : Customer Tenure</vt:lpstr>
      <vt:lpstr>Customer Purchasing Behavior</vt:lpstr>
      <vt:lpstr>Customer Purchasing Behavior Analysis</vt:lpstr>
      <vt:lpstr>CONCLUSION</vt:lpstr>
      <vt:lpstr>Conclusion</vt:lpstr>
      <vt:lpstr>Acknowledgements and References</vt:lpstr>
      <vt:lpstr>Acknowledgements and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CHINOOK MUSIC STORE ANALYSIS</dc:title>
  <dc:creator>Naganathan Arjun Manicka Sridhar</dc:creator>
  <cp:lastModifiedBy>Admin</cp:lastModifiedBy>
  <cp:revision>196</cp:revision>
  <dcterms:created xsi:type="dcterms:W3CDTF">2024-10-25T14:50:56Z</dcterms:created>
  <dcterms:modified xsi:type="dcterms:W3CDTF">2025-07-27T10:09:52Z</dcterms:modified>
</cp:coreProperties>
</file>