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7" r:id="rId5"/>
    <p:sldId id="268"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B28628-68A0-4A23-B652-D5B1D1AE26CC}"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362547-0DA5-412E-9F03-DD6C6E17C361}"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2943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53B28628-68A0-4A23-B652-D5B1D1AE26CC}" type="datetimeFigureOut">
              <a:rPr lang="en-IN" smtClean="0"/>
              <a:t>25-04-2022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362547-0DA5-412E-9F03-DD6C6E17C361}" type="slidenum">
              <a:rPr lang="en-IN" smtClean="0"/>
              <a:t>‹#›</a:t>
            </a:fld>
            <a:endParaRPr lang="en-IN"/>
          </a:p>
        </p:txBody>
      </p:sp>
    </p:spTree>
    <p:extLst>
      <p:ext uri="{BB962C8B-B14F-4D97-AF65-F5344CB8AC3E}">
        <p14:creationId xmlns:p14="http://schemas.microsoft.com/office/powerpoint/2010/main" val="548590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B28628-68A0-4A23-B652-D5B1D1AE26CC}"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362547-0DA5-412E-9F03-DD6C6E17C361}" type="slidenum">
              <a:rPr lang="en-IN" smtClean="0"/>
              <a:t>‹#›</a:t>
            </a:fld>
            <a:endParaRPr lang="en-IN"/>
          </a:p>
        </p:txBody>
      </p:sp>
    </p:spTree>
    <p:extLst>
      <p:ext uri="{BB962C8B-B14F-4D97-AF65-F5344CB8AC3E}">
        <p14:creationId xmlns:p14="http://schemas.microsoft.com/office/powerpoint/2010/main" val="3379401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B28628-68A0-4A23-B652-D5B1D1AE26CC}"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362547-0DA5-412E-9F03-DD6C6E17C361}"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529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B28628-68A0-4A23-B652-D5B1D1AE26CC}"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362547-0DA5-412E-9F03-DD6C6E17C361}" type="slidenum">
              <a:rPr lang="en-IN" smtClean="0"/>
              <a:t>‹#›</a:t>
            </a:fld>
            <a:endParaRPr lang="en-IN"/>
          </a:p>
        </p:txBody>
      </p:sp>
    </p:spTree>
    <p:extLst>
      <p:ext uri="{BB962C8B-B14F-4D97-AF65-F5344CB8AC3E}">
        <p14:creationId xmlns:p14="http://schemas.microsoft.com/office/powerpoint/2010/main" val="4245615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B28628-68A0-4A23-B652-D5B1D1AE26CC}"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362547-0DA5-412E-9F03-DD6C6E17C361}"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40952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B28628-68A0-4A23-B652-D5B1D1AE26CC}"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362547-0DA5-412E-9F03-DD6C6E17C361}" type="slidenum">
              <a:rPr lang="en-IN" smtClean="0"/>
              <a:t>‹#›</a:t>
            </a:fld>
            <a:endParaRPr lang="en-IN"/>
          </a:p>
        </p:txBody>
      </p:sp>
    </p:spTree>
    <p:extLst>
      <p:ext uri="{BB962C8B-B14F-4D97-AF65-F5344CB8AC3E}">
        <p14:creationId xmlns:p14="http://schemas.microsoft.com/office/powerpoint/2010/main" val="445126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B28628-68A0-4A23-B652-D5B1D1AE26CC}"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362547-0DA5-412E-9F03-DD6C6E17C361}" type="slidenum">
              <a:rPr lang="en-IN" smtClean="0"/>
              <a:t>‹#›</a:t>
            </a:fld>
            <a:endParaRPr lang="en-IN"/>
          </a:p>
        </p:txBody>
      </p:sp>
    </p:spTree>
    <p:extLst>
      <p:ext uri="{BB962C8B-B14F-4D97-AF65-F5344CB8AC3E}">
        <p14:creationId xmlns:p14="http://schemas.microsoft.com/office/powerpoint/2010/main" val="33667217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B28628-68A0-4A23-B652-D5B1D1AE26CC}"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362547-0DA5-412E-9F03-DD6C6E17C361}" type="slidenum">
              <a:rPr lang="en-IN" smtClean="0"/>
              <a:t>‹#›</a:t>
            </a:fld>
            <a:endParaRPr lang="en-IN"/>
          </a:p>
        </p:txBody>
      </p:sp>
    </p:spTree>
    <p:extLst>
      <p:ext uri="{BB962C8B-B14F-4D97-AF65-F5344CB8AC3E}">
        <p14:creationId xmlns:p14="http://schemas.microsoft.com/office/powerpoint/2010/main" val="3747717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B28628-68A0-4A23-B652-D5B1D1AE26CC}"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362547-0DA5-412E-9F03-DD6C6E17C361}" type="slidenum">
              <a:rPr lang="en-IN" smtClean="0"/>
              <a:t>‹#›</a:t>
            </a:fld>
            <a:endParaRPr lang="en-IN"/>
          </a:p>
        </p:txBody>
      </p:sp>
    </p:spTree>
    <p:extLst>
      <p:ext uri="{BB962C8B-B14F-4D97-AF65-F5344CB8AC3E}">
        <p14:creationId xmlns:p14="http://schemas.microsoft.com/office/powerpoint/2010/main" val="1478866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B28628-68A0-4A23-B652-D5B1D1AE26CC}"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362547-0DA5-412E-9F03-DD6C6E17C361}" type="slidenum">
              <a:rPr lang="en-IN" smtClean="0"/>
              <a:t>‹#›</a:t>
            </a:fld>
            <a:endParaRPr lang="en-IN"/>
          </a:p>
        </p:txBody>
      </p:sp>
    </p:spTree>
    <p:extLst>
      <p:ext uri="{BB962C8B-B14F-4D97-AF65-F5344CB8AC3E}">
        <p14:creationId xmlns:p14="http://schemas.microsoft.com/office/powerpoint/2010/main" val="2947327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B28628-68A0-4A23-B652-D5B1D1AE26CC}" type="datetimeFigureOut">
              <a:rPr lang="en-IN" smtClean="0"/>
              <a:t>25-04-2022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362547-0DA5-412E-9F03-DD6C6E17C361}" type="slidenum">
              <a:rPr lang="en-IN" smtClean="0"/>
              <a:t>‹#›</a:t>
            </a:fld>
            <a:endParaRPr lang="en-IN"/>
          </a:p>
        </p:txBody>
      </p:sp>
    </p:spTree>
    <p:extLst>
      <p:ext uri="{BB962C8B-B14F-4D97-AF65-F5344CB8AC3E}">
        <p14:creationId xmlns:p14="http://schemas.microsoft.com/office/powerpoint/2010/main" val="1940195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B28628-68A0-4A23-B652-D5B1D1AE26CC}" type="datetimeFigureOut">
              <a:rPr lang="en-IN" smtClean="0"/>
              <a:t>25-04-2022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362547-0DA5-412E-9F03-DD6C6E17C361}" type="slidenum">
              <a:rPr lang="en-IN" smtClean="0"/>
              <a:t>‹#›</a:t>
            </a:fld>
            <a:endParaRPr lang="en-IN"/>
          </a:p>
        </p:txBody>
      </p:sp>
    </p:spTree>
    <p:extLst>
      <p:ext uri="{BB962C8B-B14F-4D97-AF65-F5344CB8AC3E}">
        <p14:creationId xmlns:p14="http://schemas.microsoft.com/office/powerpoint/2010/main" val="2244661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B28628-68A0-4A23-B652-D5B1D1AE26CC}" type="datetimeFigureOut">
              <a:rPr lang="en-IN" smtClean="0"/>
              <a:t>25-04-2022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362547-0DA5-412E-9F03-DD6C6E17C361}" type="slidenum">
              <a:rPr lang="en-IN" smtClean="0"/>
              <a:t>‹#›</a:t>
            </a:fld>
            <a:endParaRPr lang="en-IN"/>
          </a:p>
        </p:txBody>
      </p:sp>
    </p:spTree>
    <p:extLst>
      <p:ext uri="{BB962C8B-B14F-4D97-AF65-F5344CB8AC3E}">
        <p14:creationId xmlns:p14="http://schemas.microsoft.com/office/powerpoint/2010/main" val="2589094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B28628-68A0-4A23-B652-D5B1D1AE26CC}" type="datetimeFigureOut">
              <a:rPr lang="en-IN" smtClean="0"/>
              <a:t>25-04-2022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5362547-0DA5-412E-9F03-DD6C6E17C361}" type="slidenum">
              <a:rPr lang="en-IN" smtClean="0"/>
              <a:t>‹#›</a:t>
            </a:fld>
            <a:endParaRPr lang="en-IN"/>
          </a:p>
        </p:txBody>
      </p:sp>
    </p:spTree>
    <p:extLst>
      <p:ext uri="{BB962C8B-B14F-4D97-AF65-F5344CB8AC3E}">
        <p14:creationId xmlns:p14="http://schemas.microsoft.com/office/powerpoint/2010/main" val="3166446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B28628-68A0-4A23-B652-D5B1D1AE26CC}" type="datetimeFigureOut">
              <a:rPr lang="en-IN" smtClean="0"/>
              <a:t>25-04-2022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362547-0DA5-412E-9F03-DD6C6E17C361}" type="slidenum">
              <a:rPr lang="en-IN" smtClean="0"/>
              <a:t>‹#›</a:t>
            </a:fld>
            <a:endParaRPr lang="en-IN"/>
          </a:p>
        </p:txBody>
      </p:sp>
    </p:spTree>
    <p:extLst>
      <p:ext uri="{BB962C8B-B14F-4D97-AF65-F5344CB8AC3E}">
        <p14:creationId xmlns:p14="http://schemas.microsoft.com/office/powerpoint/2010/main" val="3389173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B28628-68A0-4A23-B652-D5B1D1AE26CC}" type="datetimeFigureOut">
              <a:rPr lang="en-IN" smtClean="0"/>
              <a:t>25-04-2022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362547-0DA5-412E-9F03-DD6C6E17C361}" type="slidenum">
              <a:rPr lang="en-IN" smtClean="0"/>
              <a:t>‹#›</a:t>
            </a:fld>
            <a:endParaRPr lang="en-IN"/>
          </a:p>
        </p:txBody>
      </p:sp>
    </p:spTree>
    <p:extLst>
      <p:ext uri="{BB962C8B-B14F-4D97-AF65-F5344CB8AC3E}">
        <p14:creationId xmlns:p14="http://schemas.microsoft.com/office/powerpoint/2010/main" val="416726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3B28628-68A0-4A23-B652-D5B1D1AE26CC}" type="datetimeFigureOut">
              <a:rPr lang="en-IN" smtClean="0"/>
              <a:t>25-04-2022</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5362547-0DA5-412E-9F03-DD6C6E17C361}" type="slidenum">
              <a:rPr lang="en-IN" smtClean="0"/>
              <a:t>‹#›</a:t>
            </a:fld>
            <a:endParaRPr lang="en-IN"/>
          </a:p>
        </p:txBody>
      </p:sp>
    </p:spTree>
    <p:extLst>
      <p:ext uri="{BB962C8B-B14F-4D97-AF65-F5344CB8AC3E}">
        <p14:creationId xmlns:p14="http://schemas.microsoft.com/office/powerpoint/2010/main" val="23279855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A*_search_algorithm#:~:text=%2C%20and%20SMA*.-,Applications,using%20stochastic%20grammars%20in%20NLP" TargetMode="External"/><Relationship Id="rId2" Type="http://schemas.openxmlformats.org/officeDocument/2006/relationships/hyperlink" Target="https://www.simplilearn.com/tutorials/artificial-intelligence-tutorial/a-star-algorith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EDAA4-B634-4933-B13F-24D2AE7E5E95}"/>
              </a:ext>
            </a:extLst>
          </p:cNvPr>
          <p:cNvSpPr>
            <a:spLocks noGrp="1"/>
          </p:cNvSpPr>
          <p:nvPr>
            <p:ph type="ctrTitle"/>
          </p:nvPr>
        </p:nvSpPr>
        <p:spPr/>
        <p:txBody>
          <a:bodyPr/>
          <a:lstStyle/>
          <a:p>
            <a:r>
              <a:rPr lang="en-IN" dirty="0"/>
              <a:t>A* Pathfinder</a:t>
            </a:r>
          </a:p>
        </p:txBody>
      </p:sp>
      <p:sp>
        <p:nvSpPr>
          <p:cNvPr id="3" name="Subtitle 2">
            <a:extLst>
              <a:ext uri="{FF2B5EF4-FFF2-40B4-BE49-F238E27FC236}">
                <a16:creationId xmlns:a16="http://schemas.microsoft.com/office/drawing/2014/main" id="{B9F8BDC4-9EC1-4300-875B-383834AF063E}"/>
              </a:ext>
            </a:extLst>
          </p:cNvPr>
          <p:cNvSpPr>
            <a:spLocks noGrp="1"/>
          </p:cNvSpPr>
          <p:nvPr>
            <p:ph type="subTitle" idx="1"/>
          </p:nvPr>
        </p:nvSpPr>
        <p:spPr>
          <a:xfrm>
            <a:off x="5484812" y="4525002"/>
            <a:ext cx="6400800" cy="1947333"/>
          </a:xfrm>
        </p:spPr>
        <p:txBody>
          <a:bodyPr/>
          <a:lstStyle/>
          <a:p>
            <a:pPr algn="r"/>
            <a:r>
              <a:rPr lang="en-IN" dirty="0">
                <a:solidFill>
                  <a:schemeClr val="bg1"/>
                </a:solidFill>
              </a:rPr>
              <a:t>Group members:</a:t>
            </a:r>
          </a:p>
          <a:p>
            <a:pPr algn="r"/>
            <a:r>
              <a:rPr lang="en-US" dirty="0">
                <a:solidFill>
                  <a:schemeClr val="bg1"/>
                </a:solidFill>
              </a:rPr>
              <a:t>RA1911003010550- ANURAG SHARMA</a:t>
            </a:r>
          </a:p>
          <a:p>
            <a:pPr algn="r"/>
            <a:r>
              <a:rPr lang="en-US" dirty="0">
                <a:solidFill>
                  <a:schemeClr val="bg1"/>
                </a:solidFill>
              </a:rPr>
              <a:t>RA1911003010554-ABHINAV ASHISH</a:t>
            </a:r>
          </a:p>
          <a:p>
            <a:pPr algn="r"/>
            <a:r>
              <a:rPr lang="en-US" dirty="0">
                <a:solidFill>
                  <a:schemeClr val="bg1"/>
                </a:solidFill>
              </a:rPr>
              <a:t>RA1911003010558- PRANAY BHAMIDIPATI </a:t>
            </a:r>
            <a:endParaRPr lang="en-IN" dirty="0">
              <a:solidFill>
                <a:schemeClr val="bg1"/>
              </a:solidFill>
            </a:endParaRPr>
          </a:p>
        </p:txBody>
      </p:sp>
    </p:spTree>
    <p:extLst>
      <p:ext uri="{BB962C8B-B14F-4D97-AF65-F5344CB8AC3E}">
        <p14:creationId xmlns:p14="http://schemas.microsoft.com/office/powerpoint/2010/main" val="361096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679B5-6B0D-417E-9793-00F87D61DB89}"/>
              </a:ext>
            </a:extLst>
          </p:cNvPr>
          <p:cNvSpPr>
            <a:spLocks noGrp="1"/>
          </p:cNvSpPr>
          <p:nvPr>
            <p:ph type="title"/>
          </p:nvPr>
        </p:nvSpPr>
        <p:spPr/>
        <p:txBody>
          <a:bodyPr>
            <a:normAutofit/>
          </a:bodyPr>
          <a:lstStyle/>
          <a:p>
            <a:r>
              <a:rPr lang="en-IN" sz="3600" b="1"/>
              <a:t>CONCLUSION</a:t>
            </a:r>
            <a:endParaRPr lang="en-IN" sz="3600" b="1" dirty="0"/>
          </a:p>
        </p:txBody>
      </p:sp>
      <p:sp>
        <p:nvSpPr>
          <p:cNvPr id="3" name="Content Placeholder 2">
            <a:extLst>
              <a:ext uri="{FF2B5EF4-FFF2-40B4-BE49-F238E27FC236}">
                <a16:creationId xmlns:a16="http://schemas.microsoft.com/office/drawing/2014/main" id="{7A655D64-FAB3-42A0-AEC5-F88FEA9E95B0}"/>
              </a:ext>
            </a:extLst>
          </p:cNvPr>
          <p:cNvSpPr>
            <a:spLocks noGrp="1"/>
          </p:cNvSpPr>
          <p:nvPr>
            <p:ph idx="1"/>
          </p:nvPr>
        </p:nvSpPr>
        <p:spPr/>
        <p:txBody>
          <a:bodyPr/>
          <a:lstStyle/>
          <a:p>
            <a:r>
              <a:rPr lang="en-US" dirty="0"/>
              <a:t>The A* algorithm is a powerful tool that is often used f applications such as video games, NLP problems etc. It is a searching algorithm that is used to find the shortest path between an initial and a final point. It is a handy algorithm that is often used for map traversal to find the shortest path to be taken.</a:t>
            </a:r>
            <a:endParaRPr lang="en-IN" dirty="0"/>
          </a:p>
        </p:txBody>
      </p:sp>
    </p:spTree>
    <p:extLst>
      <p:ext uri="{BB962C8B-B14F-4D97-AF65-F5344CB8AC3E}">
        <p14:creationId xmlns:p14="http://schemas.microsoft.com/office/powerpoint/2010/main" val="3250239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C4F1-A57C-454E-89BD-3F11943DF1E8}"/>
              </a:ext>
            </a:extLst>
          </p:cNvPr>
          <p:cNvSpPr>
            <a:spLocks noGrp="1"/>
          </p:cNvSpPr>
          <p:nvPr>
            <p:ph type="title"/>
          </p:nvPr>
        </p:nvSpPr>
        <p:spPr>
          <a:xfrm>
            <a:off x="838200" y="312371"/>
            <a:ext cx="10515600" cy="1325563"/>
          </a:xfrm>
        </p:spPr>
        <p:txBody>
          <a:bodyPr>
            <a:normAutofit/>
          </a:bodyPr>
          <a:lstStyle/>
          <a:p>
            <a:r>
              <a:rPr lang="en-IN" sz="3600" b="1" dirty="0"/>
              <a:t>REFERENCES</a:t>
            </a:r>
          </a:p>
        </p:txBody>
      </p:sp>
      <p:sp>
        <p:nvSpPr>
          <p:cNvPr id="3" name="Content Placeholder 2">
            <a:extLst>
              <a:ext uri="{FF2B5EF4-FFF2-40B4-BE49-F238E27FC236}">
                <a16:creationId xmlns:a16="http://schemas.microsoft.com/office/drawing/2014/main" id="{0B8328C7-9F7D-40B2-8853-BEC3F57E7A26}"/>
              </a:ext>
            </a:extLst>
          </p:cNvPr>
          <p:cNvSpPr>
            <a:spLocks noGrp="1"/>
          </p:cNvSpPr>
          <p:nvPr>
            <p:ph idx="1"/>
          </p:nvPr>
        </p:nvSpPr>
        <p:spPr/>
        <p:txBody>
          <a:bodyPr/>
          <a:lstStyle/>
          <a:p>
            <a:r>
              <a:rPr lang="en-IN" dirty="0">
                <a:hlinkClick r:id="rId2"/>
              </a:rPr>
              <a:t>https://www.simplilearn.com/tutorials/artificial-intelligence-tutorial/a-star-algorithm</a:t>
            </a:r>
            <a:endParaRPr lang="en-IN" dirty="0"/>
          </a:p>
          <a:p>
            <a:endParaRPr lang="en-IN" dirty="0"/>
          </a:p>
          <a:p>
            <a:r>
              <a:rPr lang="en-IN" dirty="0">
                <a:hlinkClick r:id="rId3"/>
              </a:rPr>
              <a:t>https://en.wikipedia.org/wiki/A*_search_algorithm#:~:text=%2C%20and%20SMA*.-,Applications,using%20stochastic%20grammars%20in%20NLP</a:t>
            </a:r>
            <a:r>
              <a:rPr lang="en-IN" dirty="0"/>
              <a:t>. </a:t>
            </a:r>
          </a:p>
        </p:txBody>
      </p:sp>
    </p:spTree>
    <p:extLst>
      <p:ext uri="{BB962C8B-B14F-4D97-AF65-F5344CB8AC3E}">
        <p14:creationId xmlns:p14="http://schemas.microsoft.com/office/powerpoint/2010/main" val="645922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95F3F-04EF-42E3-930B-A458F646AEA3}"/>
              </a:ext>
            </a:extLst>
          </p:cNvPr>
          <p:cNvSpPr>
            <a:spLocks noGrp="1"/>
          </p:cNvSpPr>
          <p:nvPr>
            <p:ph type="title"/>
          </p:nvPr>
        </p:nvSpPr>
        <p:spPr/>
        <p:txBody>
          <a:bodyPr/>
          <a:lstStyle/>
          <a:p>
            <a:r>
              <a:rPr lang="en-IN" b="1" dirty="0"/>
              <a:t>Abstract</a:t>
            </a:r>
          </a:p>
        </p:txBody>
      </p:sp>
      <p:sp>
        <p:nvSpPr>
          <p:cNvPr id="3" name="Content Placeholder 2">
            <a:extLst>
              <a:ext uri="{FF2B5EF4-FFF2-40B4-BE49-F238E27FC236}">
                <a16:creationId xmlns:a16="http://schemas.microsoft.com/office/drawing/2014/main" id="{9697ADDD-8BCD-4181-9514-C8B75667982A}"/>
              </a:ext>
            </a:extLst>
          </p:cNvPr>
          <p:cNvSpPr>
            <a:spLocks noGrp="1"/>
          </p:cNvSpPr>
          <p:nvPr>
            <p:ph idx="1"/>
          </p:nvPr>
        </p:nvSpPr>
        <p:spPr/>
        <p:txBody>
          <a:bodyPr/>
          <a:lstStyle/>
          <a:p>
            <a:pPr marL="0" indent="0">
              <a:buNone/>
            </a:pPr>
            <a:r>
              <a:rPr lang="en-US" dirty="0">
                <a:solidFill>
                  <a:schemeClr val="bg1"/>
                </a:solidFill>
              </a:rPr>
              <a:t>This project is about A* search algorithm, which is a computer algorithm that is widely used in path-finding and graph traversal. The process of plotting an efficiently traversal path between points, called nodes. Noted for its performance and accuracy, it enjoys widespread use. In this project, we propose a more efficient method of heuristic function to find the shortest path between two points</a:t>
            </a:r>
            <a:r>
              <a:rPr lang="en-IN" dirty="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24800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CFD19-B9E1-4570-9B73-0AAB49479134}"/>
              </a:ext>
            </a:extLst>
          </p:cNvPr>
          <p:cNvSpPr>
            <a:spLocks noGrp="1"/>
          </p:cNvSpPr>
          <p:nvPr>
            <p:ph type="ctrTitle"/>
          </p:nvPr>
        </p:nvSpPr>
        <p:spPr>
          <a:xfrm>
            <a:off x="738554" y="2004646"/>
            <a:ext cx="9929446" cy="3930162"/>
          </a:xfrm>
        </p:spPr>
        <p:txBody>
          <a:bodyPr anchor="ctr">
            <a:normAutofit fontScale="90000"/>
          </a:bodyPr>
          <a:lstStyle/>
          <a:p>
            <a:pPr algn="l"/>
            <a:r>
              <a:rPr lang="en-US" sz="1800" dirty="0">
                <a:solidFill>
                  <a:schemeClr val="bg1"/>
                </a:solidFill>
                <a:latin typeface="Bahnschrift" panose="020B0502040204020203" pitchFamily="34" charset="0"/>
              </a:rPr>
              <a:t>A* has been used to solve problems of various areas such as the</a:t>
            </a:r>
            <a:br>
              <a:rPr lang="en-US" sz="1800" dirty="0">
                <a:solidFill>
                  <a:schemeClr val="bg1"/>
                </a:solidFill>
                <a:latin typeface="Bahnschrift" panose="020B0502040204020203" pitchFamily="34" charset="0"/>
              </a:rPr>
            </a:br>
            <a:r>
              <a:rPr lang="en-US" sz="1800" dirty="0">
                <a:solidFill>
                  <a:schemeClr val="bg1"/>
                </a:solidFill>
                <a:latin typeface="Bahnschrift" panose="020B0502040204020203" pitchFamily="34" charset="0"/>
              </a:rPr>
              <a:t>alignment of multiple DNA sequences in biology, path planning in robotics and</a:t>
            </a:r>
            <a:br>
              <a:rPr lang="en-US" sz="1800" dirty="0">
                <a:solidFill>
                  <a:schemeClr val="bg1"/>
                </a:solidFill>
                <a:latin typeface="Bahnschrift" panose="020B0502040204020203" pitchFamily="34" charset="0"/>
              </a:rPr>
            </a:br>
            <a:r>
              <a:rPr lang="en-US" sz="1800" dirty="0">
                <a:solidFill>
                  <a:schemeClr val="bg1"/>
                </a:solidFill>
                <a:latin typeface="Bahnschrift" panose="020B0502040204020203" pitchFamily="34" charset="0"/>
              </a:rPr>
              <a:t>digital games and classical artificial intelligence problems like the fifteen-puzzle.</a:t>
            </a:r>
            <a:br>
              <a:rPr lang="en-US" sz="1800" dirty="0">
                <a:solidFill>
                  <a:schemeClr val="bg1"/>
                </a:solidFill>
                <a:latin typeface="Bahnschrift" panose="020B0502040204020203" pitchFamily="34" charset="0"/>
              </a:rPr>
            </a:br>
            <a:r>
              <a:rPr lang="en-US" sz="1800" dirty="0">
                <a:solidFill>
                  <a:schemeClr val="bg1"/>
                </a:solidFill>
                <a:latin typeface="Bahnschrift" panose="020B0502040204020203" pitchFamily="34" charset="0"/>
              </a:rPr>
              <a:t>In spite of being extensively used, A* may present problems in some situations.</a:t>
            </a:r>
            <a:br>
              <a:rPr lang="en-US" sz="1800" dirty="0">
                <a:solidFill>
                  <a:schemeClr val="bg1"/>
                </a:solidFill>
                <a:latin typeface="Bahnschrift" panose="020B0502040204020203" pitchFamily="34" charset="0"/>
              </a:rPr>
            </a:br>
            <a:r>
              <a:rPr lang="en-US" sz="1800" dirty="0">
                <a:solidFill>
                  <a:schemeClr val="bg1"/>
                </a:solidFill>
                <a:latin typeface="Bahnschrift" panose="020B0502040204020203" pitchFamily="34" charset="0"/>
              </a:rPr>
              <a:t>Firstly, depending on the characteristics of the problem and heuristics used,</a:t>
            </a:r>
            <a:br>
              <a:rPr lang="en-US" sz="1800" dirty="0">
                <a:solidFill>
                  <a:schemeClr val="bg1"/>
                </a:solidFill>
                <a:latin typeface="Bahnschrift" panose="020B0502040204020203" pitchFamily="34" charset="0"/>
              </a:rPr>
            </a:br>
            <a:r>
              <a:rPr lang="en-US" sz="1800" dirty="0">
                <a:solidFill>
                  <a:schemeClr val="bg1"/>
                </a:solidFill>
                <a:latin typeface="Bahnschrift" panose="020B0502040204020203" pitchFamily="34" charset="0"/>
              </a:rPr>
              <a:t>its cost can be prohibitive. Also, some contexts such as dynamic environments</a:t>
            </a:r>
            <a:br>
              <a:rPr lang="en-US" sz="1800" dirty="0">
                <a:solidFill>
                  <a:schemeClr val="bg1"/>
                </a:solidFill>
                <a:latin typeface="Bahnschrift" panose="020B0502040204020203" pitchFamily="34" charset="0"/>
              </a:rPr>
            </a:br>
            <a:r>
              <a:rPr lang="en-US" sz="1800" dirty="0">
                <a:solidFill>
                  <a:schemeClr val="bg1"/>
                </a:solidFill>
                <a:latin typeface="Bahnschrift" panose="020B0502040204020203" pitchFamily="34" charset="0"/>
              </a:rPr>
              <a:t>or real-time searches may require adaptations in the original algorithm. Consequently, several extensions to the algorithm have been proposed in the last few</a:t>
            </a:r>
            <a:br>
              <a:rPr lang="en-US" sz="1800" dirty="0">
                <a:solidFill>
                  <a:schemeClr val="bg1"/>
                </a:solidFill>
                <a:latin typeface="Bahnschrift" panose="020B0502040204020203" pitchFamily="34" charset="0"/>
              </a:rPr>
            </a:br>
            <a:r>
              <a:rPr lang="en-US" sz="1800" dirty="0">
                <a:solidFill>
                  <a:schemeClr val="bg1"/>
                </a:solidFill>
                <a:latin typeface="Bahnschrift" panose="020B0502040204020203" pitchFamily="34" charset="0"/>
              </a:rPr>
              <a:t>years. This project presents a survey and classification of the main extensions to the</a:t>
            </a:r>
            <a:br>
              <a:rPr lang="en-US" sz="1800" dirty="0">
                <a:solidFill>
                  <a:schemeClr val="bg1"/>
                </a:solidFill>
                <a:latin typeface="Bahnschrift" panose="020B0502040204020203" pitchFamily="34" charset="0"/>
              </a:rPr>
            </a:br>
            <a:r>
              <a:rPr lang="en-US" sz="1800" dirty="0">
                <a:solidFill>
                  <a:schemeClr val="bg1"/>
                </a:solidFill>
                <a:latin typeface="Bahnschrift" panose="020B0502040204020203" pitchFamily="34" charset="0"/>
              </a:rPr>
              <a:t>A* algorithm that have been proposed in the literature. Since most of the extensions have specific objectives and try to improve similar points of the original</a:t>
            </a:r>
            <a:br>
              <a:rPr lang="en-US" sz="1800" dirty="0">
                <a:solidFill>
                  <a:schemeClr val="bg1"/>
                </a:solidFill>
                <a:latin typeface="Bahnschrift" panose="020B0502040204020203" pitchFamily="34" charset="0"/>
              </a:rPr>
            </a:br>
            <a:r>
              <a:rPr lang="en-US" sz="1800" dirty="0">
                <a:solidFill>
                  <a:schemeClr val="bg1"/>
                </a:solidFill>
                <a:latin typeface="Bahnschrift" panose="020B0502040204020203" pitchFamily="34" charset="0"/>
              </a:rPr>
              <a:t>algorithm, this type of classification is important to discuss and compare the new</a:t>
            </a:r>
            <a:br>
              <a:rPr lang="en-US" sz="1800" dirty="0">
                <a:solidFill>
                  <a:schemeClr val="bg1"/>
                </a:solidFill>
                <a:latin typeface="Bahnschrift" panose="020B0502040204020203" pitchFamily="34" charset="0"/>
              </a:rPr>
            </a:br>
            <a:r>
              <a:rPr lang="en-US" sz="1800" dirty="0">
                <a:solidFill>
                  <a:schemeClr val="bg1"/>
                </a:solidFill>
                <a:latin typeface="Bahnschrift" panose="020B0502040204020203" pitchFamily="34" charset="0"/>
              </a:rPr>
              <a:t>algorithms and to help users and researchers to keep track of the improvements</a:t>
            </a:r>
            <a:endParaRPr lang="en-IN" sz="1800" dirty="0">
              <a:solidFill>
                <a:schemeClr val="bg1"/>
              </a:solidFill>
              <a:latin typeface="Bahnschrift" panose="020B0502040204020203" pitchFamily="34" charset="0"/>
            </a:endParaRPr>
          </a:p>
        </p:txBody>
      </p:sp>
      <p:sp>
        <p:nvSpPr>
          <p:cNvPr id="4" name="TextBox 3">
            <a:extLst>
              <a:ext uri="{FF2B5EF4-FFF2-40B4-BE49-F238E27FC236}">
                <a16:creationId xmlns:a16="http://schemas.microsoft.com/office/drawing/2014/main" id="{F4DDEC13-BA76-4765-A401-7F60BF580FAB}"/>
              </a:ext>
            </a:extLst>
          </p:cNvPr>
          <p:cNvSpPr txBox="1"/>
          <p:nvPr/>
        </p:nvSpPr>
        <p:spPr>
          <a:xfrm>
            <a:off x="738554" y="1547446"/>
            <a:ext cx="4712677" cy="584775"/>
          </a:xfrm>
          <a:prstGeom prst="rect">
            <a:avLst/>
          </a:prstGeom>
          <a:noFill/>
        </p:spPr>
        <p:txBody>
          <a:bodyPr wrap="square" rtlCol="0">
            <a:spAutoFit/>
          </a:bodyPr>
          <a:lstStyle/>
          <a:p>
            <a:r>
              <a:rPr lang="en-IN" sz="3200" b="1" dirty="0"/>
              <a:t>LITERATURE SURVEY</a:t>
            </a:r>
          </a:p>
        </p:txBody>
      </p:sp>
    </p:spTree>
    <p:extLst>
      <p:ext uri="{BB962C8B-B14F-4D97-AF65-F5344CB8AC3E}">
        <p14:creationId xmlns:p14="http://schemas.microsoft.com/office/powerpoint/2010/main" val="2648899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732C-3347-4542-9D37-9886B7BF5B09}"/>
              </a:ext>
            </a:extLst>
          </p:cNvPr>
          <p:cNvSpPr>
            <a:spLocks noGrp="1"/>
          </p:cNvSpPr>
          <p:nvPr>
            <p:ph type="title"/>
          </p:nvPr>
        </p:nvSpPr>
        <p:spPr/>
        <p:txBody>
          <a:bodyPr/>
          <a:lstStyle/>
          <a:p>
            <a:r>
              <a:rPr lang="en-IN" b="1" dirty="0"/>
              <a:t>EXISTENCE</a:t>
            </a:r>
            <a:endParaRPr lang="en-IN" dirty="0"/>
          </a:p>
        </p:txBody>
      </p:sp>
      <p:sp>
        <p:nvSpPr>
          <p:cNvPr id="3" name="Content Placeholder 2">
            <a:extLst>
              <a:ext uri="{FF2B5EF4-FFF2-40B4-BE49-F238E27FC236}">
                <a16:creationId xmlns:a16="http://schemas.microsoft.com/office/drawing/2014/main" id="{77AD98CB-698D-44C7-B810-DF1E3743B72D}"/>
              </a:ext>
            </a:extLst>
          </p:cNvPr>
          <p:cNvSpPr>
            <a:spLocks noGrp="1"/>
          </p:cNvSpPr>
          <p:nvPr>
            <p:ph sz="half" idx="1"/>
          </p:nvPr>
        </p:nvSpPr>
        <p:spPr>
          <a:xfrm>
            <a:off x="684212" y="685800"/>
            <a:ext cx="4937655" cy="3615267"/>
          </a:xfrm>
        </p:spPr>
        <p:txBody>
          <a:bodyPr/>
          <a:lstStyle/>
          <a:p>
            <a:r>
              <a:rPr lang="en-US" dirty="0">
                <a:solidFill>
                  <a:schemeClr val="bg1"/>
                </a:solidFill>
              </a:rPr>
              <a:t>Motivation </a:t>
            </a:r>
          </a:p>
          <a:p>
            <a:r>
              <a:rPr lang="en-US" dirty="0">
                <a:solidFill>
                  <a:schemeClr val="bg1"/>
                </a:solidFill>
              </a:rPr>
              <a:t>To approximate the shortest path in real-life situations, like- in maps, games where there can be many hindrances.</a:t>
            </a:r>
          </a:p>
          <a:p>
            <a:r>
              <a:rPr lang="en-US" dirty="0">
                <a:solidFill>
                  <a:schemeClr val="bg1"/>
                </a:solidFill>
              </a:rPr>
              <a:t>We can consider a 2D Grid having several obstacles and we start from a source cell (colored red below) to reach towards a goal cell (colored green above)</a:t>
            </a:r>
          </a:p>
        </p:txBody>
      </p:sp>
      <p:pic>
        <p:nvPicPr>
          <p:cNvPr id="5" name="Content Placeholder 4" descr="A*PathFinding">
            <a:extLst>
              <a:ext uri="{FF2B5EF4-FFF2-40B4-BE49-F238E27FC236}">
                <a16:creationId xmlns:a16="http://schemas.microsoft.com/office/drawing/2014/main" id="{244FEC49-F26D-4B35-8E2E-F90787D4475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51637" y="810100"/>
            <a:ext cx="4933950" cy="26189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20696F3-3B96-45DF-AE45-890F80D67E82}"/>
              </a:ext>
            </a:extLst>
          </p:cNvPr>
          <p:cNvSpPr txBox="1"/>
          <p:nvPr/>
        </p:nvSpPr>
        <p:spPr>
          <a:xfrm>
            <a:off x="6751636" y="3417025"/>
            <a:ext cx="4854209" cy="246221"/>
          </a:xfrm>
          <a:prstGeom prst="rect">
            <a:avLst/>
          </a:prstGeom>
          <a:noFill/>
        </p:spPr>
        <p:txBody>
          <a:bodyPr wrap="square" rtlCol="0">
            <a:spAutoFit/>
          </a:bodyPr>
          <a:lstStyle/>
          <a:p>
            <a:r>
              <a:rPr kumimoji="0" lang="en-US" altLang="en-US" sz="1000" b="0" i="0" u="none" strike="noStrike" cap="none" normalizeH="0" baseline="0" dirty="0">
                <a:ln>
                  <a:noFill/>
                </a:ln>
                <a:solidFill>
                  <a:srgbClr val="E8E6E3"/>
                </a:solidFill>
                <a:effectLst/>
                <a:latin typeface="urw-din"/>
              </a:rPr>
              <a:t>(colored red below) to reach towards a goal cell (colored green below)</a:t>
            </a:r>
            <a:endParaRPr lang="en-IN" sz="1000" dirty="0"/>
          </a:p>
        </p:txBody>
      </p:sp>
    </p:spTree>
    <p:extLst>
      <p:ext uri="{BB962C8B-B14F-4D97-AF65-F5344CB8AC3E}">
        <p14:creationId xmlns:p14="http://schemas.microsoft.com/office/powerpoint/2010/main" val="3785357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DBCDC-31C9-47F0-A1CD-1615A0F17C5E}"/>
              </a:ext>
            </a:extLst>
          </p:cNvPr>
          <p:cNvSpPr>
            <a:spLocks noGrp="1"/>
          </p:cNvSpPr>
          <p:nvPr>
            <p:ph type="title"/>
          </p:nvPr>
        </p:nvSpPr>
        <p:spPr>
          <a:xfrm>
            <a:off x="684212" y="5319346"/>
            <a:ext cx="8534400" cy="675053"/>
          </a:xfrm>
        </p:spPr>
        <p:txBody>
          <a:bodyPr/>
          <a:lstStyle/>
          <a:p>
            <a:r>
              <a:rPr lang="en-US" sz="3600" b="1" dirty="0">
                <a:solidFill>
                  <a:schemeClr val="tx1"/>
                </a:solidFill>
              </a:rPr>
              <a:t>A* Search Algorithm</a:t>
            </a:r>
            <a:endParaRPr lang="en-IN" dirty="0"/>
          </a:p>
        </p:txBody>
      </p:sp>
      <p:sp>
        <p:nvSpPr>
          <p:cNvPr id="3" name="Content Placeholder 2">
            <a:extLst>
              <a:ext uri="{FF2B5EF4-FFF2-40B4-BE49-F238E27FC236}">
                <a16:creationId xmlns:a16="http://schemas.microsoft.com/office/drawing/2014/main" id="{E54C25EB-381D-41C6-A73B-7AEC75571440}"/>
              </a:ext>
            </a:extLst>
          </p:cNvPr>
          <p:cNvSpPr>
            <a:spLocks noGrp="1"/>
          </p:cNvSpPr>
          <p:nvPr>
            <p:ph idx="1"/>
          </p:nvPr>
        </p:nvSpPr>
        <p:spPr>
          <a:xfrm>
            <a:off x="684212" y="685800"/>
            <a:ext cx="8534400" cy="4404946"/>
          </a:xfrm>
        </p:spPr>
        <p:txBody>
          <a:bodyPr>
            <a:normAutofit lnSpcReduction="10000"/>
          </a:bodyPr>
          <a:lstStyle/>
          <a:p>
            <a:pPr algn="just"/>
            <a:r>
              <a:rPr lang="en-US" b="1" i="0" dirty="0">
                <a:solidFill>
                  <a:schemeClr val="bg1"/>
                </a:solidFill>
                <a:effectLst/>
                <a:latin typeface="inter-bold"/>
              </a:rPr>
              <a:t>Step1:</a:t>
            </a:r>
            <a:r>
              <a:rPr lang="en-US" b="0" i="0" dirty="0">
                <a:solidFill>
                  <a:schemeClr val="bg1"/>
                </a:solidFill>
                <a:effectLst/>
                <a:latin typeface="inter-regular"/>
              </a:rPr>
              <a:t> Place the starting node in the OPEN list.</a:t>
            </a:r>
          </a:p>
          <a:p>
            <a:pPr algn="just"/>
            <a:r>
              <a:rPr lang="en-US" b="1" i="0" dirty="0">
                <a:solidFill>
                  <a:schemeClr val="bg1"/>
                </a:solidFill>
                <a:effectLst/>
                <a:latin typeface="inter-bold"/>
              </a:rPr>
              <a:t>Step 2:</a:t>
            </a:r>
            <a:r>
              <a:rPr lang="en-US" b="0" i="0" dirty="0">
                <a:solidFill>
                  <a:schemeClr val="bg1"/>
                </a:solidFill>
                <a:effectLst/>
                <a:latin typeface="inter-regular"/>
              </a:rPr>
              <a:t> Check if the OPEN list is empty or not, if the list is empty then return failure and stops.</a:t>
            </a:r>
          </a:p>
          <a:p>
            <a:pPr algn="just"/>
            <a:r>
              <a:rPr lang="en-US" b="1" i="0" dirty="0">
                <a:solidFill>
                  <a:schemeClr val="bg1"/>
                </a:solidFill>
                <a:effectLst/>
                <a:latin typeface="inter-bold"/>
              </a:rPr>
              <a:t>Step 3:</a:t>
            </a:r>
            <a:r>
              <a:rPr lang="en-US" b="0" i="0" dirty="0">
                <a:solidFill>
                  <a:schemeClr val="bg1"/>
                </a:solidFill>
                <a:effectLst/>
                <a:latin typeface="inter-regular"/>
              </a:rPr>
              <a:t> Select the node from the OPEN list which has the smallest value of evaluation function (</a:t>
            </a:r>
            <a:r>
              <a:rPr lang="en-US" b="0" i="0" dirty="0" err="1">
                <a:solidFill>
                  <a:schemeClr val="bg1"/>
                </a:solidFill>
                <a:effectLst/>
                <a:latin typeface="inter-regular"/>
              </a:rPr>
              <a:t>g+h</a:t>
            </a:r>
            <a:r>
              <a:rPr lang="en-US" b="0" i="0" dirty="0">
                <a:solidFill>
                  <a:schemeClr val="bg1"/>
                </a:solidFill>
                <a:effectLst/>
                <a:latin typeface="inter-regular"/>
              </a:rPr>
              <a:t>), if node n is goal node then return success and stop, otherwise</a:t>
            </a:r>
          </a:p>
          <a:p>
            <a:pPr algn="just"/>
            <a:r>
              <a:rPr lang="en-US" b="1" i="0" dirty="0">
                <a:solidFill>
                  <a:schemeClr val="bg1"/>
                </a:solidFill>
                <a:effectLst/>
                <a:latin typeface="inter-bold"/>
              </a:rPr>
              <a:t>Step 4:</a:t>
            </a:r>
            <a:r>
              <a:rPr lang="en-US" b="0" i="0" dirty="0">
                <a:solidFill>
                  <a:schemeClr val="bg1"/>
                </a:solidFill>
                <a:effectLst/>
                <a:latin typeface="inter-regular"/>
              </a:rPr>
              <a:t> Expand node n and generate all of its successors, and put n into the closed list. For each successor n', check whether n' is already in the OPEN or CLOSED list, if not then compute evaluation function for n' and place into Open list.</a:t>
            </a:r>
          </a:p>
          <a:p>
            <a:pPr algn="just"/>
            <a:r>
              <a:rPr lang="en-US" b="1" i="0" dirty="0">
                <a:solidFill>
                  <a:schemeClr val="bg1"/>
                </a:solidFill>
                <a:effectLst/>
                <a:latin typeface="inter-bold"/>
              </a:rPr>
              <a:t>Step 5:</a:t>
            </a:r>
            <a:r>
              <a:rPr lang="en-US" b="0" i="0" dirty="0">
                <a:solidFill>
                  <a:schemeClr val="bg1"/>
                </a:solidFill>
                <a:effectLst/>
                <a:latin typeface="inter-regular"/>
              </a:rPr>
              <a:t> Else if node n' is already in OPEN and CLOSED, then it should be attached to the back pointer which reflects the lowest g(n') value.</a:t>
            </a:r>
          </a:p>
          <a:p>
            <a:pPr algn="just"/>
            <a:r>
              <a:rPr lang="en-US" b="1" i="0" dirty="0">
                <a:solidFill>
                  <a:schemeClr val="bg1"/>
                </a:solidFill>
                <a:effectLst/>
                <a:latin typeface="inter-bold"/>
              </a:rPr>
              <a:t>Step 6:</a:t>
            </a:r>
            <a:r>
              <a:rPr lang="en-US" b="0" i="0" dirty="0">
                <a:solidFill>
                  <a:schemeClr val="bg1"/>
                </a:solidFill>
                <a:effectLst/>
                <a:latin typeface="inter-regular"/>
              </a:rPr>
              <a:t> Return to </a:t>
            </a:r>
            <a:r>
              <a:rPr lang="en-US" b="1" i="0" dirty="0">
                <a:solidFill>
                  <a:schemeClr val="bg1"/>
                </a:solidFill>
                <a:effectLst/>
                <a:latin typeface="inter-bold"/>
              </a:rPr>
              <a:t>Step 2</a:t>
            </a:r>
            <a:r>
              <a:rPr lang="en-US" b="0" i="0" dirty="0">
                <a:solidFill>
                  <a:schemeClr val="bg1"/>
                </a:solidFill>
                <a:effectLst/>
                <a:latin typeface="inter-regular"/>
              </a:rPr>
              <a:t>.</a:t>
            </a:r>
          </a:p>
        </p:txBody>
      </p:sp>
    </p:spTree>
    <p:extLst>
      <p:ext uri="{BB962C8B-B14F-4D97-AF65-F5344CB8AC3E}">
        <p14:creationId xmlns:p14="http://schemas.microsoft.com/office/powerpoint/2010/main" val="2074990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5B698-D590-41D7-9AA8-146A01F8C7B2}"/>
              </a:ext>
            </a:extLst>
          </p:cNvPr>
          <p:cNvSpPr>
            <a:spLocks noGrp="1"/>
          </p:cNvSpPr>
          <p:nvPr>
            <p:ph type="title"/>
          </p:nvPr>
        </p:nvSpPr>
        <p:spPr/>
        <p:txBody>
          <a:bodyPr>
            <a:normAutofit/>
          </a:bodyPr>
          <a:lstStyle/>
          <a:p>
            <a:r>
              <a:rPr lang="en-IN" sz="3600" b="1" dirty="0"/>
              <a:t>PROPOSED ARCHITECTURE</a:t>
            </a:r>
          </a:p>
        </p:txBody>
      </p:sp>
      <p:sp>
        <p:nvSpPr>
          <p:cNvPr id="3" name="Content Placeholder 2">
            <a:extLst>
              <a:ext uri="{FF2B5EF4-FFF2-40B4-BE49-F238E27FC236}">
                <a16:creationId xmlns:a16="http://schemas.microsoft.com/office/drawing/2014/main" id="{F913681C-16C1-447C-AC9E-1CAFD4F41075}"/>
              </a:ext>
            </a:extLst>
          </p:cNvPr>
          <p:cNvSpPr>
            <a:spLocks noGrp="1"/>
          </p:cNvSpPr>
          <p:nvPr>
            <p:ph idx="1"/>
          </p:nvPr>
        </p:nvSpPr>
        <p:spPr/>
        <p:txBody>
          <a:bodyPr>
            <a:normAutofit fontScale="77500" lnSpcReduction="20000"/>
          </a:bodyPr>
          <a:lstStyle/>
          <a:p>
            <a:r>
              <a:rPr lang="en-US" dirty="0"/>
              <a:t>Consider a square grid having many obstacles and we are given a starting cell and a target cell. We want to reach the target cell (if possible) from the starting cell as quickly as possible. Here A* Search Algorithm comes to the rescue.</a:t>
            </a:r>
          </a:p>
          <a:p>
            <a:r>
              <a:rPr lang="en-US" dirty="0"/>
              <a:t>What A* Search Algorithm does is that at each step it picks the node according to a value-‘f’ which is a parameter equal to the sum of two other parameters – ‘g’ and ‘h’. At each step it picks the node/cell having the lowest ‘f’, and process that node/cell.</a:t>
            </a:r>
          </a:p>
          <a:p>
            <a:r>
              <a:rPr lang="en-US" dirty="0"/>
              <a:t>We define ‘g’ and ‘h’ as simply as possible below</a:t>
            </a:r>
          </a:p>
          <a:p>
            <a:r>
              <a:rPr lang="en-US" dirty="0"/>
              <a:t>g = the movement cost to move from the starting point to a given square on the grid, following the path generated to get there. </a:t>
            </a:r>
          </a:p>
          <a:p>
            <a:r>
              <a:rPr lang="en-US" dirty="0"/>
              <a:t>h = the estimated movement cost to move from that given square on the grid to the final destination. This is often referred to as the heuristic, which is nothing but a kind of smart guess. We really don’t know the actual distance until we find the path, because all sorts of things can be in the way (walls, water, etc.). There can be many ways to calculate this ‘h’ which are discussed in the later sections.</a:t>
            </a:r>
          </a:p>
          <a:p>
            <a:endParaRPr lang="en-US" dirty="0"/>
          </a:p>
        </p:txBody>
      </p:sp>
    </p:spTree>
    <p:extLst>
      <p:ext uri="{BB962C8B-B14F-4D97-AF65-F5344CB8AC3E}">
        <p14:creationId xmlns:p14="http://schemas.microsoft.com/office/powerpoint/2010/main" val="4211111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7F44D8-6C08-46D3-93F3-641C2ECC1547}"/>
              </a:ext>
            </a:extLst>
          </p:cNvPr>
          <p:cNvSpPr>
            <a:spLocks noGrp="1"/>
          </p:cNvSpPr>
          <p:nvPr>
            <p:ph idx="1"/>
          </p:nvPr>
        </p:nvSpPr>
        <p:spPr>
          <a:xfrm>
            <a:off x="0" y="162151"/>
            <a:ext cx="8135434" cy="3266849"/>
          </a:xfrm>
        </p:spPr>
        <p:txBody>
          <a:bodyPr/>
          <a:lstStyle/>
          <a:p>
            <a:r>
              <a:rPr lang="en-US" dirty="0"/>
              <a:t>So suppose as in the below figure if we want to reach the target cell from the source cell, then the A* Search algorithm would follow path as shown below. Note that the below figure is made by considering Euclidean Distance as a heuristics.</a:t>
            </a:r>
          </a:p>
          <a:p>
            <a:endParaRPr lang="en-US" dirty="0"/>
          </a:p>
          <a:p>
            <a:endParaRPr lang="en-IN" dirty="0"/>
          </a:p>
        </p:txBody>
      </p:sp>
      <p:pic>
        <p:nvPicPr>
          <p:cNvPr id="2050" name="Picture 2" descr="Lightbox">
            <a:extLst>
              <a:ext uri="{FF2B5EF4-FFF2-40B4-BE49-F238E27FC236}">
                <a16:creationId xmlns:a16="http://schemas.microsoft.com/office/drawing/2014/main" id="{F10C1B04-92CF-4DB8-BEE9-8A2485C5F1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1998580"/>
            <a:ext cx="5460023" cy="4859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826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25BD8-DEAA-466C-83AA-ACAB7D1477B8}"/>
              </a:ext>
            </a:extLst>
          </p:cNvPr>
          <p:cNvSpPr>
            <a:spLocks noGrp="1"/>
          </p:cNvSpPr>
          <p:nvPr>
            <p:ph type="title"/>
          </p:nvPr>
        </p:nvSpPr>
        <p:spPr/>
        <p:txBody>
          <a:bodyPr/>
          <a:lstStyle/>
          <a:p>
            <a:r>
              <a:rPr lang="en-IN" sz="3600" b="1" dirty="0"/>
              <a:t>SCREENSHOTS</a:t>
            </a:r>
            <a:endParaRPr lang="en-IN" b="1" dirty="0"/>
          </a:p>
        </p:txBody>
      </p:sp>
      <p:pic>
        <p:nvPicPr>
          <p:cNvPr id="5" name="Content Placeholder 4">
            <a:extLst>
              <a:ext uri="{FF2B5EF4-FFF2-40B4-BE49-F238E27FC236}">
                <a16:creationId xmlns:a16="http://schemas.microsoft.com/office/drawing/2014/main" id="{AE297DF7-E984-4264-A486-E0295DD7DC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528" y="87922"/>
            <a:ext cx="5975472" cy="3361204"/>
          </a:xfrm>
        </p:spPr>
      </p:pic>
      <p:pic>
        <p:nvPicPr>
          <p:cNvPr id="9" name="Picture 8">
            <a:extLst>
              <a:ext uri="{FF2B5EF4-FFF2-40B4-BE49-F238E27FC236}">
                <a16:creationId xmlns:a16="http://schemas.microsoft.com/office/drawing/2014/main" id="{DC831F3B-CB2F-4263-9374-8621B4936C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429000"/>
            <a:ext cx="6095999" cy="3428999"/>
          </a:xfrm>
          <a:prstGeom prst="rect">
            <a:avLst/>
          </a:prstGeom>
        </p:spPr>
      </p:pic>
    </p:spTree>
    <p:extLst>
      <p:ext uri="{BB962C8B-B14F-4D97-AF65-F5344CB8AC3E}">
        <p14:creationId xmlns:p14="http://schemas.microsoft.com/office/powerpoint/2010/main" val="3211559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E62B9-9370-4FD6-BCF8-81B5C530E7E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8FB8252-BE1A-4BE0-A87E-637C890D6B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8" cy="6858000"/>
          </a:xfrm>
        </p:spPr>
      </p:pic>
    </p:spTree>
    <p:extLst>
      <p:ext uri="{BB962C8B-B14F-4D97-AF65-F5344CB8AC3E}">
        <p14:creationId xmlns:p14="http://schemas.microsoft.com/office/powerpoint/2010/main" val="24713462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102</TotalTime>
  <Words>926</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Bahnschrift</vt:lpstr>
      <vt:lpstr>Century Gothic</vt:lpstr>
      <vt:lpstr>inter-bold</vt:lpstr>
      <vt:lpstr>inter-regular</vt:lpstr>
      <vt:lpstr>urw-din</vt:lpstr>
      <vt:lpstr>Wingdings 3</vt:lpstr>
      <vt:lpstr>Slice</vt:lpstr>
      <vt:lpstr>A* Pathfinder</vt:lpstr>
      <vt:lpstr>Abstract</vt:lpstr>
      <vt:lpstr>A* has been used to solve problems of various areas such as the alignment of multiple DNA sequences in biology, path planning in robotics and digital games and classical artificial intelligence problems like the fifteen-puzzle. In spite of being extensively used, A* may present problems in some situations. Firstly, depending on the characteristics of the problem and heuristics used, its cost can be prohibitive. Also, some contexts such as dynamic environments or real-time searches may require adaptations in the original algorithm. Consequently, several extensions to the algorithm have been proposed in the last few years. This project presents a survey and classification of the main extensions to the A* algorithm that have been proposed in the literature. Since most of the extensions have specific objectives and try to improve similar points of the original algorithm, this type of classification is important to discuss and compare the new algorithms and to help users and researchers to keep track of the improvements</vt:lpstr>
      <vt:lpstr>EXISTENCE</vt:lpstr>
      <vt:lpstr>A* Search Algorithm</vt:lpstr>
      <vt:lpstr>PROPOSED ARCHITECTURE</vt:lpstr>
      <vt:lpstr>PowerPoint Presentation</vt:lpstr>
      <vt:lpstr>SCREENSHOTS</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Pathfinder</dc:title>
  <dc:creator>Anurag Sharma</dc:creator>
  <cp:lastModifiedBy>pranay vb</cp:lastModifiedBy>
  <cp:revision>3</cp:revision>
  <dcterms:created xsi:type="dcterms:W3CDTF">2022-04-11T16:44:00Z</dcterms:created>
  <dcterms:modified xsi:type="dcterms:W3CDTF">2022-04-25T06:10:09Z</dcterms:modified>
</cp:coreProperties>
</file>