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30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66" r:id="rId25"/>
    <p:sldId id="304" r:id="rId26"/>
    <p:sldId id="305" r:id="rId27"/>
    <p:sldId id="306" r:id="rId28"/>
    <p:sldId id="307" r:id="rId29"/>
    <p:sldId id="309" r:id="rId30"/>
    <p:sldId id="2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Kant Ladia" initials="DKL" lastIdx="1" clrIdx="0">
    <p:extLst>
      <p:ext uri="{19B8F6BF-5375-455C-9EA6-DF929625EA0E}">
        <p15:presenceInfo xmlns:p15="http://schemas.microsoft.com/office/powerpoint/2012/main" userId="410c61e8d147e4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F8A8C-D4D7-4742-97D2-CA52A038301B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FC370-A91D-48D4-AC72-0B3542AFBB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54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A78B-52C0-57B4-A91C-E2B47B56A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96E90-6BD2-7F70-5120-C5CE2384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F269-82E9-D242-9E47-A512AF4D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27ED-C705-0C17-F84B-1CB0F3BB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E362-AA14-2E53-447A-D0D37720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1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556D-E6E8-D9F1-2737-78F5256E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EF9D5-FB4F-E01D-8324-846D5E54F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AB1BB-2119-D6A4-D61F-2C272377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EAFD-91CC-9B03-E667-7B9B7A59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F206-9DB0-7106-6830-BBF1B6EC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22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65B46-821A-E573-9CD5-65C936F60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F43E1-2520-809F-2398-D9C74BCDB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706A-2512-20FE-16BB-AC98409F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3EB2-5EB2-80F2-4248-2F7A6E64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E3E2-65B8-F8DF-1BCD-E5F48888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E58D-CBBE-54B0-1091-87EDDB8B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B59F-DADE-6828-F86C-39928284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4CF6-9BF6-F4A6-6596-876FA364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01F28-7D96-2A72-C7D4-1DC8DA32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9E54-4380-490D-6C20-55F5FC4F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7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29E0-F860-FC3F-9024-6014C3D6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0DB3-A02E-208D-80EB-FC5FD0EE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051B-DD80-1660-2C08-C46ECD91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B48-9E94-501C-847F-036E9D82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C08C-A046-E456-E595-ECBDAC96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7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E1E-14FA-97B6-178B-0DE44147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A021-CC31-21ED-35BF-C4463E1D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16546-CC6D-74C8-8719-ED8AABE2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A113-2C89-482C-92FB-60BE974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B8A0C-026C-8A06-D356-F09C42DE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8631-EFA2-6F2C-A8B8-572B59A7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25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B17F-9D88-096D-6471-B7DA5FD2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BE5B-7562-D41F-84C2-F26689DB1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C67E2-9D3D-DB8A-8313-86B8F7778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4DCEF-884B-3550-C9D3-13D285D44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FBCA6-54C9-99C5-A708-B63371F2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E5D9B-4A42-DF52-C63C-BC87412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731E6-406C-9BAD-CB87-AE7E97EF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15301-20AF-3F84-685A-40E1A96C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77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B6F-612F-DDDE-09C4-023F870F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46307-057B-0DBB-F61F-C293330B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7C032-F6E3-08B6-B722-FDAE8D88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EC15-130C-7F59-12F2-F33C36FB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12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CFC42-A2AC-67E0-2077-70909EAF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CB68F-8A9D-C092-DAFF-30A5BCC4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E5-C58F-5B2B-AA82-FF7AFD2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A98-ADA6-3F50-FC5F-B74A641F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2CDB-81FC-0B58-9190-83F8FFB0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A757-4777-0593-940F-EE0E33A10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CE37-83DF-9194-51F4-6124BD75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1127A-DB1A-83D8-CA55-B819B4F9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1C02-9E21-A659-55FB-D75CC744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19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771-1833-30A8-A8BA-518E9C6F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F377D-2D31-5AB8-3361-DBCB9797B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24E26-99CE-7798-EFBF-B84116F09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2FDD2-99B8-3292-9724-5C2268B5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CEF7-41BB-A06F-3922-316C2779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5406-F7D1-72CE-8D69-682D3052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46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2333A-A6A2-F4EC-7AEB-F36FD8C7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6A2-D55C-FF82-7C7D-20DACE6F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8D53-A200-400E-DB1D-4022B191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7E07-7DD4-4F0E-B7F0-C571D12474CC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9EA9-E424-C21B-B3B6-1565E7BA4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AEC1-0740-62F4-E8E4-6BB4314E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CF03-7C13-4A3C-A33A-D2A5A0E800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3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397201" y="2640387"/>
            <a:ext cx="88860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92500" lnSpcReduction="10000"/>
          </a:bodyPr>
          <a:lstStyle/>
          <a:p>
            <a:pPr algn="l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Identifying Suicidal Ideation - </a:t>
            </a:r>
          </a:p>
          <a:p>
            <a:pPr algn="ctr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Detection &amp; Prevention System </a:t>
            </a:r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sz="5867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6595413" y="4978144"/>
            <a:ext cx="5265200" cy="221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/>
            <a:endParaRPr lang="en" sz="1600" dirty="0">
              <a:latin typeface="+mj-lt"/>
              <a:ea typeface="Calibri"/>
              <a:cs typeface="Calibri"/>
              <a:sym typeface="Calibri"/>
            </a:endParaRPr>
          </a:p>
          <a:p>
            <a:pPr algn="r"/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Date: 17/05/2023</a:t>
            </a:r>
            <a:endParaRPr sz="1600" dirty="0">
              <a:latin typeface="+mj-lt"/>
              <a:ea typeface="Calibri"/>
              <a:cs typeface="Calibri"/>
              <a:sym typeface="Calibri"/>
            </a:endParaRPr>
          </a:p>
          <a:p>
            <a:pPr algn="r"/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Student 1 Reg. No: RA1911003010550</a:t>
            </a:r>
          </a:p>
          <a:p>
            <a:pPr algn="r"/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Student 1 Name: </a:t>
            </a:r>
            <a:r>
              <a:rPr lang="en-IN" sz="1600" dirty="0">
                <a:latin typeface="+mj-lt"/>
                <a:ea typeface="Calibri"/>
                <a:cs typeface="Calibri"/>
                <a:sym typeface="Calibri"/>
              </a:rPr>
              <a:t>Dhruv Kant Ladia</a:t>
            </a:r>
            <a:endParaRPr sz="1600" dirty="0">
              <a:latin typeface="+mj-lt"/>
              <a:ea typeface="Calibri"/>
              <a:cs typeface="Calibri"/>
              <a:sym typeface="Calibri"/>
            </a:endParaRPr>
          </a:p>
          <a:p>
            <a:pPr algn="r">
              <a:spcBef>
                <a:spcPts val="789"/>
              </a:spcBef>
            </a:pPr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Student 2 Reg. No: RA1911003010520</a:t>
            </a:r>
          </a:p>
          <a:p>
            <a:pPr algn="r">
              <a:spcBef>
                <a:spcPts val="789"/>
              </a:spcBef>
            </a:pPr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Student 2 Name: Saatvik Shukla</a:t>
            </a:r>
            <a:endParaRPr sz="1600" dirty="0"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857" y="907687"/>
            <a:ext cx="2558343" cy="80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4515729" y="770646"/>
            <a:ext cx="7676271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SRM INSTITUTE OF SCIENCE AND TECHNOLOGY </a:t>
            </a:r>
            <a:endParaRPr sz="240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" sz="2400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SCHOOL OF COMPUTING</a:t>
            </a:r>
            <a:endParaRPr sz="240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algn="ctr">
              <a:buSzPts val="1800"/>
            </a:pPr>
            <a:r>
              <a:rPr lang="en" sz="2400" b="1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DEPARTMENT OF COMPUTING TECHNOLOGIES</a:t>
            </a:r>
            <a:r>
              <a:rPr lang="en-US" sz="24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MAJOR PROJECT</a:t>
            </a:r>
            <a:endParaRPr lang="en-US" sz="24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800"/>
            </a:pPr>
            <a:endParaRPr sz="240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32913" y="5134033"/>
            <a:ext cx="3969200" cy="1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789"/>
              </a:spcBef>
              <a:buClr>
                <a:srgbClr val="888888"/>
              </a:buClr>
              <a:buSzPct val="100000"/>
            </a:pPr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Corresponding Author: Dr. </a:t>
            </a:r>
            <a:r>
              <a:rPr lang="en-IN" sz="1600" dirty="0">
                <a:latin typeface="+mj-lt"/>
                <a:ea typeface="Calibri"/>
                <a:cs typeface="Calibri"/>
                <a:sym typeface="Calibri"/>
              </a:rPr>
              <a:t>C. Pretty Diana Cyril</a:t>
            </a:r>
          </a:p>
          <a:p>
            <a:pPr>
              <a:lnSpc>
                <a:spcPct val="120000"/>
              </a:lnSpc>
              <a:spcBef>
                <a:spcPts val="789"/>
              </a:spcBef>
              <a:buClr>
                <a:srgbClr val="888888"/>
              </a:buClr>
              <a:buSzPct val="100000"/>
            </a:pPr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Designation: Assistant Professor</a:t>
            </a:r>
            <a:br>
              <a:rPr lang="en" sz="1600" dirty="0">
                <a:latin typeface="+mj-lt"/>
                <a:ea typeface="Calibri"/>
                <a:cs typeface="Calibri"/>
                <a:sym typeface="Calibri"/>
              </a:rPr>
            </a:br>
            <a:r>
              <a:rPr lang="en" sz="1600" dirty="0">
                <a:latin typeface="+mj-lt"/>
                <a:ea typeface="Calibri"/>
                <a:cs typeface="Calibri"/>
                <a:sym typeface="Calibri"/>
              </a:rPr>
              <a:t>Department: Computing Technologies</a:t>
            </a:r>
            <a:endParaRPr sz="16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5E692-D127-5352-F716-E0B71A3C5FFD}"/>
              </a:ext>
            </a:extLst>
          </p:cNvPr>
          <p:cNvSpPr txBox="1"/>
          <p:nvPr/>
        </p:nvSpPr>
        <p:spPr>
          <a:xfrm>
            <a:off x="4824538" y="4204787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j-lt"/>
              </a:rPr>
              <a:t>Batch ID: B111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A6CB-B822-CD4C-0C1C-8AFFE3C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Text 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AE117-25DD-0FE8-A39F-C692F78BA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79" r="-245"/>
          <a:stretch/>
        </p:blipFill>
        <p:spPr>
          <a:xfrm>
            <a:off x="1948118" y="1690688"/>
            <a:ext cx="8295764" cy="413184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4E2145-21E2-FAF4-D61E-BA927AE96ACC}"/>
              </a:ext>
            </a:extLst>
          </p:cNvPr>
          <p:cNvSpPr txBox="1"/>
          <p:nvPr/>
        </p:nvSpPr>
        <p:spPr>
          <a:xfrm>
            <a:off x="3618398" y="6123543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Stages of text pre-processing to clean the dataset</a:t>
            </a:r>
          </a:p>
        </p:txBody>
      </p:sp>
    </p:spTree>
    <p:extLst>
      <p:ext uri="{BB962C8B-B14F-4D97-AF65-F5344CB8AC3E}">
        <p14:creationId xmlns:p14="http://schemas.microsoft.com/office/powerpoint/2010/main" val="225982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5A73-729A-342C-A011-DD83E85C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66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ECB3D2-7D24-2B32-49C7-F6F54097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Remove irrelevant words: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An anonymous word ‘filler’ was found in the top 30 frequently occurring words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The word ‘filler’ was filtered out as it does not contain any significant meaning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Remove empty rows: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Rows without any dataset were found during pre-processing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The said rows were dropped due to a lack of content</a:t>
            </a:r>
          </a:p>
          <a:p>
            <a:pPr lvl="1"/>
            <a:endParaRPr lang="en-IN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Remove outliers in a word count: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+mj-lt"/>
            </a:endParaRPr>
          </a:p>
          <a:p>
            <a:pPr marL="457200" lvl="1" indent="0">
              <a:buNone/>
            </a:pPr>
            <a:endParaRPr lang="en-IN" sz="1800" dirty="0">
              <a:latin typeface="+mj-lt"/>
            </a:endParaRPr>
          </a:p>
          <a:p>
            <a:pPr lvl="1"/>
            <a:endParaRPr lang="en-IN" sz="1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6E706-1B97-A7DD-C7B2-CDCD7587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633" y="3601329"/>
            <a:ext cx="6561180" cy="2545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015BE-090E-ED8F-EC33-D4863662BB65}"/>
              </a:ext>
            </a:extLst>
          </p:cNvPr>
          <p:cNvSpPr txBox="1"/>
          <p:nvPr/>
        </p:nvSpPr>
        <p:spPr>
          <a:xfrm>
            <a:off x="5901601" y="6147308"/>
            <a:ext cx="471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No. of Reddit posts versus their Word Count</a:t>
            </a:r>
          </a:p>
        </p:txBody>
      </p:sp>
    </p:spTree>
    <p:extLst>
      <p:ext uri="{BB962C8B-B14F-4D97-AF65-F5344CB8AC3E}">
        <p14:creationId xmlns:p14="http://schemas.microsoft.com/office/powerpoint/2010/main" val="56332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529-78DC-FCF1-1E95-EBA6A9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A396F-87D3-A443-9FEA-C7CC6DD76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512"/>
          <a:stretch/>
        </p:blipFill>
        <p:spPr>
          <a:xfrm>
            <a:off x="8693834" y="2845865"/>
            <a:ext cx="2926618" cy="2274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6C8DC-F8FD-0748-F294-A0F8EBAB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13" y="1520302"/>
            <a:ext cx="6453972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E8BBD-5776-8580-2212-5A764BAF832C}"/>
              </a:ext>
            </a:extLst>
          </p:cNvPr>
          <p:cNvSpPr txBox="1"/>
          <p:nvPr/>
        </p:nvSpPr>
        <p:spPr>
          <a:xfrm>
            <a:off x="2447778" y="5337698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Final cleaned dataset displayed in a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CBAEB-A1D1-C648-4186-EF65D9C23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17" y="3103534"/>
            <a:ext cx="7912403" cy="2017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2455F-1201-950B-1488-B3C88AE4C696}"/>
              </a:ext>
            </a:extLst>
          </p:cNvPr>
          <p:cNvSpPr txBox="1"/>
          <p:nvPr/>
        </p:nvSpPr>
        <p:spPr>
          <a:xfrm>
            <a:off x="8693834" y="5273402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Class Distribution of Data</a:t>
            </a:r>
          </a:p>
        </p:txBody>
      </p:sp>
    </p:spTree>
    <p:extLst>
      <p:ext uri="{BB962C8B-B14F-4D97-AF65-F5344CB8AC3E}">
        <p14:creationId xmlns:p14="http://schemas.microsoft.com/office/powerpoint/2010/main" val="263707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C4DB-A60C-286A-B65E-7EDDB879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8432-1FE7-2850-1E93-1AB22E16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Suicidal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sz="1800" dirty="0">
                <a:latin typeface="+mj-lt"/>
              </a:rPr>
              <a:t>Fig. Negative Words and their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B6508-3B62-8D77-D8C3-F44439AA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38" y="2639527"/>
            <a:ext cx="8824123" cy="27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A51F-C136-BBF9-B9EE-6CC0E7AE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Non-Suicidal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			Fig. Neutral &amp; Positive Words and their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415CC-7363-7346-4B57-3AB28E3F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93" y="2691444"/>
            <a:ext cx="9142213" cy="2619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8F7B2-F092-002B-DD55-34F1BB1B78F9}"/>
              </a:ext>
            </a:extLst>
          </p:cNvPr>
          <p:cNvSpPr txBox="1"/>
          <p:nvPr/>
        </p:nvSpPr>
        <p:spPr>
          <a:xfrm>
            <a:off x="4068841" y="681037"/>
            <a:ext cx="4054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u="sng" dirty="0">
                <a:latin typeface="+mj-lt"/>
              </a:rPr>
              <a:t>Data Exploration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27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B82D-28C7-6786-88A4-A091C937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Average Text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459AC-C496-5D9E-CA74-ED3996C2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17" y="1913206"/>
            <a:ext cx="10143667" cy="4206240"/>
          </a:xfrm>
        </p:spPr>
      </p:pic>
    </p:spTree>
    <p:extLst>
      <p:ext uri="{BB962C8B-B14F-4D97-AF65-F5344CB8AC3E}">
        <p14:creationId xmlns:p14="http://schemas.microsoft.com/office/powerpoint/2010/main" val="57811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9B9-4326-9B89-030C-F4E92333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Polarity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D6FF6-5ED0-10B1-E867-3794A16C1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341"/>
            <a:ext cx="10321488" cy="4093698"/>
          </a:xfrm>
        </p:spPr>
      </p:pic>
    </p:spTree>
    <p:extLst>
      <p:ext uri="{BB962C8B-B14F-4D97-AF65-F5344CB8AC3E}">
        <p14:creationId xmlns:p14="http://schemas.microsoft.com/office/powerpoint/2010/main" val="172288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CB38-D6BF-3378-6E7B-623710F2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Representation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DC59-2C06-2CB3-CE2F-C557AAD8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>
                <a:latin typeface="+mj-lt"/>
              </a:rPr>
              <a:t>Word2vec </a:t>
            </a:r>
            <a:r>
              <a:rPr lang="en-IN" sz="1800" dirty="0">
                <a:latin typeface="+mj-lt"/>
              </a:rPr>
              <a:t>Embeddings:</a:t>
            </a:r>
          </a:p>
          <a:p>
            <a:pPr lvl="1"/>
            <a:r>
              <a:rPr lang="en-IN" sz="1800" dirty="0">
                <a:latin typeface="+mj-lt"/>
              </a:rPr>
              <a:t>Estimates the meaning of a word through</a:t>
            </a:r>
          </a:p>
          <a:p>
            <a:pPr marL="457200" lvl="1" indent="0">
              <a:buNone/>
            </a:pPr>
            <a:r>
              <a:rPr lang="en-IN" sz="1800" dirty="0">
                <a:latin typeface="+mj-lt"/>
              </a:rPr>
              <a:t>    grouping of similar words</a:t>
            </a:r>
          </a:p>
          <a:p>
            <a:pPr lvl="1"/>
            <a:r>
              <a:rPr lang="en-IN" sz="1800" dirty="0">
                <a:latin typeface="+mj-lt"/>
              </a:rPr>
              <a:t>Prediction model built on neural networks</a:t>
            </a:r>
          </a:p>
          <a:p>
            <a:pPr lvl="1"/>
            <a:r>
              <a:rPr lang="en-IN" sz="1800" dirty="0">
                <a:latin typeface="+mj-lt"/>
              </a:rPr>
              <a:t>Vocabulary size: ~20,400</a:t>
            </a:r>
          </a:p>
          <a:p>
            <a:pPr lvl="1"/>
            <a:r>
              <a:rPr lang="en-IN" sz="1800" dirty="0">
                <a:latin typeface="+mj-lt"/>
              </a:rPr>
              <a:t>Training Data Points: ~1,39,500</a:t>
            </a:r>
          </a:p>
          <a:p>
            <a:pPr lvl="1"/>
            <a:r>
              <a:rPr lang="en-IN" sz="1800" dirty="0">
                <a:latin typeface="+mj-lt"/>
              </a:rPr>
              <a:t>Dimensions: 300</a:t>
            </a:r>
          </a:p>
          <a:p>
            <a:pPr marL="457200" lvl="1" indent="0">
              <a:buNone/>
            </a:pPr>
            <a:endParaRPr lang="en-IN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GloVe:</a:t>
            </a:r>
          </a:p>
          <a:p>
            <a:pPr lvl="1"/>
            <a:r>
              <a:rPr lang="en-IN" sz="1800" dirty="0">
                <a:latin typeface="+mj-lt"/>
              </a:rPr>
              <a:t>Count based log bilinear model which incorporates both </a:t>
            </a:r>
          </a:p>
          <a:p>
            <a:pPr marL="457200" lvl="1" indent="0">
              <a:buNone/>
            </a:pPr>
            <a:r>
              <a:rPr lang="en-IN" sz="1800" dirty="0">
                <a:latin typeface="+mj-lt"/>
              </a:rPr>
              <a:t>    global and local context</a:t>
            </a:r>
          </a:p>
          <a:p>
            <a:pPr lvl="1"/>
            <a:r>
              <a:rPr lang="en-IN" sz="1800" dirty="0">
                <a:latin typeface="+mj-lt"/>
              </a:rPr>
              <a:t>Vocabulary Size: ~12,00,000</a:t>
            </a:r>
          </a:p>
          <a:p>
            <a:pPr lvl="1"/>
            <a:r>
              <a:rPr lang="en-IN" sz="1800" dirty="0">
                <a:latin typeface="+mj-lt"/>
              </a:rPr>
              <a:t>Training Data Points: ~</a:t>
            </a:r>
            <a:r>
              <a:rPr lang="en-IN" sz="1800" b="0" i="0" dirty="0">
                <a:effectLst/>
                <a:latin typeface="+mj-lt"/>
              </a:rPr>
              <a:t>127,00,00,000</a:t>
            </a:r>
            <a:endParaRPr lang="en-IN" sz="1800" dirty="0">
              <a:latin typeface="+mj-lt"/>
            </a:endParaRPr>
          </a:p>
          <a:p>
            <a:pPr lvl="1"/>
            <a:r>
              <a:rPr lang="en-IN" sz="1800" dirty="0">
                <a:latin typeface="+mj-lt"/>
              </a:rPr>
              <a:t>Dimensions: 200</a:t>
            </a:r>
          </a:p>
          <a:p>
            <a:pPr marL="457200" lvl="1" indent="0">
              <a:buNone/>
            </a:pP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312BF-3E75-27EA-044C-6BB36CC4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05" y="2548529"/>
            <a:ext cx="408679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Brace 8">
            <a:extLst>
              <a:ext uri="{FF2B5EF4-FFF2-40B4-BE49-F238E27FC236}">
                <a16:creationId xmlns:a16="http://schemas.microsoft.com/office/drawing/2014/main" id="{37314B2E-3B79-8E33-D2F7-FCBB5DCBE489}"/>
              </a:ext>
            </a:extLst>
          </p:cNvPr>
          <p:cNvSpPr/>
          <p:nvPr/>
        </p:nvSpPr>
        <p:spPr>
          <a:xfrm rot="16200000">
            <a:off x="7809095" y="3491219"/>
            <a:ext cx="1309292" cy="1852071"/>
          </a:xfrm>
          <a:prstGeom prst="bracePair">
            <a:avLst>
              <a:gd name="adj" fmla="val 12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04CC1B64-E5B2-F2E5-A3B7-58ED2575736E}"/>
              </a:ext>
            </a:extLst>
          </p:cNvPr>
          <p:cNvSpPr/>
          <p:nvPr/>
        </p:nvSpPr>
        <p:spPr>
          <a:xfrm rot="16200000">
            <a:off x="4367902" y="2915211"/>
            <a:ext cx="1492172" cy="2821207"/>
          </a:xfrm>
          <a:prstGeom prst="bracePair">
            <a:avLst>
              <a:gd name="adj" fmla="val 12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5FA65-58E7-85EB-C9D9-E07511BD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65" y="2352858"/>
            <a:ext cx="7189869" cy="2358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F4093F-F66A-2769-3BA7-3D310B4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u="sng" dirty="0"/>
              <a:t>Model Building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6AE0-0DCB-1C63-3A37-0E69AD17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Models Implemented: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94F08-F0B8-D3B3-A6CF-A30E739F7CB9}"/>
              </a:ext>
            </a:extLst>
          </p:cNvPr>
          <p:cNvSpPr txBox="1"/>
          <p:nvPr/>
        </p:nvSpPr>
        <p:spPr>
          <a:xfrm>
            <a:off x="3655896" y="52068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Machine &amp; Deep Learning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1D34A-9F89-CBE4-7416-6F9EE94C5C10}"/>
              </a:ext>
            </a:extLst>
          </p:cNvPr>
          <p:cNvSpPr txBox="1"/>
          <p:nvPr/>
        </p:nvSpPr>
        <p:spPr>
          <a:xfrm>
            <a:off x="7689619" y="5206838"/>
            <a:ext cx="14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299526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2CDB-A3EE-CE97-EB00-BB8E8040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428"/>
            <a:ext cx="10515600" cy="5714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Logistic Regression (Logit)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Evaluation: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F9E3B-F681-50C4-54D1-1C7907A2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598"/>
            <a:ext cx="3820058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8672F-3565-1D10-5222-691C63C8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791" y="1665414"/>
            <a:ext cx="6163535" cy="312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1AD9D-A445-B11A-2B98-1B71A378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74" y="3203916"/>
            <a:ext cx="478221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AAD9-9405-73E7-E637-55FB026A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Autofit/>
          </a:bodyPr>
          <a:lstStyle/>
          <a:p>
            <a:r>
              <a:rPr lang="en-IN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0B84-DB7E-42DB-FC27-1F1F4AD5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18" y="1602101"/>
            <a:ext cx="11380763" cy="5197674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Social Networking sites and online networks have recently become very famous. These sites empower their users with an excellent forum for sharing their feelings and views.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Reddit is one of the main social media platforms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Social media is recognised as a crucial medium of expression and provides a method where its users can be observed extensively, and their likings and disliking can be recorded.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are trying to investigate suicidal ideation behavioural patterns that are the major concerns for our society by using various Machine Learning Models and further developing a prevention system to avoid any such mishaps.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Index Terms- 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Depression Detection, Machine Learning Algorithms, Suicidal Ideation, Suicide Prevention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3583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A9BE-F10A-07CD-F6CB-C31B93CA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090"/>
            <a:ext cx="10515600" cy="5616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Convolutional Neural Network (CNN) Evaluation: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8CFCA-8EC1-33C9-197C-B805EF87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724"/>
            <a:ext cx="352474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B4329-48AD-E916-734F-282601AEF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33" y="1626183"/>
            <a:ext cx="6573167" cy="376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95558-DBE0-87DE-5016-E759E0E6B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9" t="4078" r="395" b="3267"/>
          <a:stretch/>
        </p:blipFill>
        <p:spPr>
          <a:xfrm>
            <a:off x="1284849" y="3428577"/>
            <a:ext cx="4811151" cy="28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6E1A-7CE1-73A1-9E22-7052B718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728344"/>
            <a:ext cx="10515600" cy="5081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Long Short Term Memory (LSTM) Evaluation: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39C9A-38EA-5ACE-8FDE-99993248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8" y="1446522"/>
            <a:ext cx="3867687" cy="1638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E79C6-2581-44C2-155F-49CE776C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45" y="1609406"/>
            <a:ext cx="7428523" cy="3107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B9AFE-5DDD-8549-64C3-380D39621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675" b="2384"/>
          <a:stretch/>
        </p:blipFill>
        <p:spPr>
          <a:xfrm>
            <a:off x="950742" y="3570983"/>
            <a:ext cx="4626951" cy="29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9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812B-E282-0FBA-3B07-64ECE0A3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99"/>
            <a:ext cx="10515600" cy="5081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Attention-based Encoder Decoder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Achieved state-of-the-art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Handles long-range interactions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Parallelisation of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Transfer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Fine-tuning feature trains the entire pre-trained architecture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ELECTRA: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Latest transformer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Achieved current state-of-the-art performance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Implemented using base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>
                <a:latin typeface="+mj-lt"/>
              </a:rPr>
              <a:t>Replaced Token Detection(RTD) efficiently analyses the final dataset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2AEA1-EFD0-0135-5E06-A14D3B9807F8}"/>
              </a:ext>
            </a:extLst>
          </p:cNvPr>
          <p:cNvSpPr txBox="1"/>
          <p:nvPr/>
        </p:nvSpPr>
        <p:spPr>
          <a:xfrm>
            <a:off x="838200" y="759655"/>
            <a:ext cx="453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+mj-lt"/>
              </a:rPr>
              <a:t>Transformers Evaluation (ELECTRA):</a:t>
            </a:r>
          </a:p>
        </p:txBody>
      </p:sp>
    </p:spTree>
    <p:extLst>
      <p:ext uri="{BB962C8B-B14F-4D97-AF65-F5344CB8AC3E}">
        <p14:creationId xmlns:p14="http://schemas.microsoft.com/office/powerpoint/2010/main" val="397044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CC213-404E-B558-C224-C9471AEA5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94" y="620977"/>
            <a:ext cx="8756012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A5919-D22C-9360-A909-CF68613C4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9" y="2892825"/>
            <a:ext cx="6868484" cy="3019846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F17ED-814D-A337-57FF-A927C9A168E8}"/>
              </a:ext>
            </a:extLst>
          </p:cNvPr>
          <p:cNvSpPr txBox="1"/>
          <p:nvPr/>
        </p:nvSpPr>
        <p:spPr>
          <a:xfrm>
            <a:off x="3811272" y="2172232"/>
            <a:ext cx="456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+mj-lt"/>
              </a:rPr>
              <a:t>Fig. Replaced Token Detection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E3EE6-E905-C4BB-884E-0C2D724288DC}"/>
              </a:ext>
            </a:extLst>
          </p:cNvPr>
          <p:cNvSpPr txBox="1"/>
          <p:nvPr/>
        </p:nvSpPr>
        <p:spPr>
          <a:xfrm>
            <a:off x="927852" y="6093949"/>
            <a:ext cx="622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Replaced Token Detection capturing token-level information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DE491-A71F-970F-5F8A-1EE4D06D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93" y="2767257"/>
            <a:ext cx="4341459" cy="2559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61D9E6-75D1-3425-D030-B7BFA8763C54}"/>
              </a:ext>
            </a:extLst>
          </p:cNvPr>
          <p:cNvSpPr txBox="1"/>
          <p:nvPr/>
        </p:nvSpPr>
        <p:spPr>
          <a:xfrm>
            <a:off x="8746587" y="60939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Fig: ELECTRA Evaluation</a:t>
            </a:r>
          </a:p>
        </p:txBody>
      </p:sp>
    </p:spTree>
    <p:extLst>
      <p:ext uri="{BB962C8B-B14F-4D97-AF65-F5344CB8AC3E}">
        <p14:creationId xmlns:p14="http://schemas.microsoft.com/office/powerpoint/2010/main" val="39522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B548-7FD1-089F-3D0A-98111ECB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Model Selection by Evaluation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A5BC6-FF3D-8623-9E05-3BEACD00E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20" b="2308"/>
          <a:stretch/>
        </p:blipFill>
        <p:spPr>
          <a:xfrm>
            <a:off x="2737968" y="2319183"/>
            <a:ext cx="6757723" cy="2168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33414-48A5-2791-EC24-2F4ECFE7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90" y="4487595"/>
            <a:ext cx="6592220" cy="514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0F582D-AD03-7D57-CC47-5C7F7D21CED8}"/>
              </a:ext>
            </a:extLst>
          </p:cNvPr>
          <p:cNvSpPr txBox="1"/>
          <p:nvPr/>
        </p:nvSpPr>
        <p:spPr>
          <a:xfrm>
            <a:off x="5017810" y="511609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6269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C21-9F0E-4DCB-5110-64C3106E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Chatbot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0E4F7-00BF-9C24-5B2B-02790C98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8" y="2904573"/>
            <a:ext cx="5641902" cy="39534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F8190-A8C2-44CA-8694-9C5CAD95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91" t="19376" r="390" b="4845"/>
          <a:stretch/>
        </p:blipFill>
        <p:spPr>
          <a:xfrm>
            <a:off x="1" y="1373045"/>
            <a:ext cx="7047914" cy="3297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05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D71E-771B-38AD-5C2B-2A895982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Chatbot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6CC94-0DE6-1E24-ADA3-CB39B429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53" y="1856934"/>
            <a:ext cx="8895094" cy="4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D457-E31B-CCC9-ECE7-C4B91A87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Chatbot Demo</a:t>
            </a:r>
          </a:p>
        </p:txBody>
      </p:sp>
      <p:pic>
        <p:nvPicPr>
          <p:cNvPr id="6" name="VID_20230515192508">
            <a:hlinkClick r:id="" action="ppaction://media"/>
            <a:extLst>
              <a:ext uri="{FF2B5EF4-FFF2-40B4-BE49-F238E27FC236}">
                <a16:creationId xmlns:a16="http://schemas.microsoft.com/office/drawing/2014/main" id="{39740F93-B5A6-0528-13B8-BF4AE0292E4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7875" y="1825625"/>
            <a:ext cx="8096250" cy="4351338"/>
          </a:xfrm>
        </p:spPr>
      </p:pic>
    </p:spTree>
    <p:extLst>
      <p:ext uri="{BB962C8B-B14F-4D97-AF65-F5344CB8AC3E}">
        <p14:creationId xmlns:p14="http://schemas.microsoft.com/office/powerpoint/2010/main" val="12700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1B8-D559-6DD1-6419-0D74052D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368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77ED-98AD-6FD9-8C0B-A69F874E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24" y="1817931"/>
            <a:ext cx="11211952" cy="5258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+mj-lt"/>
              </a:rPr>
              <a:t>1. Arya, Vanshika &amp; Khan, Rukhsar &amp; Aggarwal, Prof. (2022). A Chatbot Application by using Natural Language Processing and Artificial Intelligence Markup Language. International Journal of Soft Computing and Engineering. 12. 1-7. 10.35940/ijsce.C3566.0712322.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+mj-lt"/>
              </a:rPr>
              <a:t>2. Tirumala, Kushal &amp; Markosyan, Aram &amp; Zettlemoyer, Luke &amp; Aghajanyan, Armen. (2022). Memorization Without Overfitting: Analyzing the Training Dynamics of Large Language Models. 10.48550/arXiv.2205.10770.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+mj-lt"/>
              </a:rPr>
              <a:t>3. Zhang, Xiaopeng &amp; Qin, Liangxi. (2022). An Improved Extreme Learning Machine for Imbalanced Data Classification. IEEE 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+mj-lt"/>
              </a:rPr>
              <a:t>Access. PP. 1-1. 10.1109/ACCESS.2022.3142724.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+mj-lt"/>
              </a:rPr>
              <a:t>4. Rahali, Abir &amp; Akhloufi, Moulay. (2023). End-to-End Transformer-Based Models in Textual-Based NLP. AI. 4. 54-110. 10.3390/ai4010004.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+mj-lt"/>
              </a:rPr>
              <a:t>5. Gabín, Jorge &amp; Ares, M. &amp; Parapar, Javier. (2023). Keyword Embeddings for Query Suggestion. 10.48550/arXiv.2301.08006.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+mj-lt"/>
              </a:rPr>
              <a:t>6. Bao, Han-Wu-Shuang &amp; Wang, Zi-Xi &amp; Cheng, Xi &amp; Su, Zhan &amp; Yang, Ying &amp; Zhang, Guang-Yao &amp; Wang, Bo &amp; Cai, Huajian. (2023). Using word embeddings to investigate human psychology: Methods and applications. 31. 887. 10.3724/SP.J.1042.2023.00887.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+mj-lt"/>
              </a:rPr>
              <a:t>7. Ricciardelli, Elena &amp; Biswas, Debmalya. (2019). Self-improving Chatbots based on Reinforcement Learning. </a:t>
            </a:r>
          </a:p>
          <a:p>
            <a:pPr marL="0" indent="0">
              <a:buNone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+mj-lt"/>
              </a:rPr>
              <a:t>8. Cameron, Gillian &amp; Cameron, David &amp; Megaw, Gavin &amp; Bond, Raymond &amp; Mulvenna, Maurice &amp; O ' Neill, Siobhan &amp; Armour, Cherie &amp; Mctear, Michael. (2019). Assessing the Usability of a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+mj-lt"/>
              </a:rPr>
              <a:t>Chatbot for Mental Health Care. 10.1007/978-3-030-17705-8_11. </a:t>
            </a:r>
          </a:p>
        </p:txBody>
      </p:sp>
    </p:spTree>
    <p:extLst>
      <p:ext uri="{BB962C8B-B14F-4D97-AF65-F5344CB8AC3E}">
        <p14:creationId xmlns:p14="http://schemas.microsoft.com/office/powerpoint/2010/main" val="2775400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0BAB1FB-DABD-908B-6977-6CD796097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79803"/>
              </p:ext>
            </p:extLst>
          </p:nvPr>
        </p:nvGraphicFramePr>
        <p:xfrm>
          <a:off x="2477927" y="1219607"/>
          <a:ext cx="7236143" cy="511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010489" imgH="5666954" progId="Acrobat.Document.DC">
                  <p:embed/>
                </p:oleObj>
              </mc:Choice>
              <mc:Fallback>
                <p:oleObj name="Acrobat Document" r:id="rId2" imgW="8010489" imgH="566695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7927" y="1219607"/>
                        <a:ext cx="7236143" cy="5119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F9837F-EBC2-598B-73F9-8055629A0D28}"/>
              </a:ext>
            </a:extLst>
          </p:cNvPr>
          <p:cNvSpPr txBox="1"/>
          <p:nvPr/>
        </p:nvSpPr>
        <p:spPr>
          <a:xfrm>
            <a:off x="3701754" y="518886"/>
            <a:ext cx="4788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+mj-lt"/>
              </a:rPr>
              <a:t>Proof of Conference</a:t>
            </a:r>
          </a:p>
        </p:txBody>
      </p:sp>
    </p:spTree>
    <p:extLst>
      <p:ext uri="{BB962C8B-B14F-4D97-AF65-F5344CB8AC3E}">
        <p14:creationId xmlns:p14="http://schemas.microsoft.com/office/powerpoint/2010/main" val="11193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98CE-4C79-1FB1-18F3-0E265C3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97CF-8A01-E1F6-616E-2C2AFD69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Suicidal ideation is a sign of some mental illnesses but it can even occur without the presence of a mental disease as a result of a personal tragedy.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active and passive ideation is almost non-existent. Even while not everyone who considers suicide actually dies, it might be regarded as a risk factor.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According to psychology studies, there is a direct correlation between a person's mental health and speech usage.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18653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B3B5-360F-A470-AE9E-78067C56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dirty="0">
              <a:latin typeface="+mj-lt"/>
            </a:endParaRPr>
          </a:p>
          <a:p>
            <a:pPr marL="0" indent="0" algn="ctr">
              <a:buNone/>
            </a:pPr>
            <a:r>
              <a:rPr lang="en-IN" sz="6600" dirty="0">
                <a:latin typeface="+mj-lt"/>
              </a:rPr>
              <a:t>Thank You</a:t>
            </a:r>
          </a:p>
          <a:p>
            <a:pPr marL="0" indent="0" algn="ctr">
              <a:buNone/>
            </a:pPr>
            <a:r>
              <a:rPr lang="en-IN" sz="6600" dirty="0">
                <a:latin typeface="+mj-lt"/>
              </a:rPr>
              <a:t>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6949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9C00-0232-B200-B1A9-DFDDD252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DD9A-FD0B-E11B-FCF4-1049F3E4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Social networking and online platforms are commonly used for self-expression.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Suicides constitute a significant concern, with individuals expressing suicidal thoughts on social media.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study in 2022 found that around 300 million people worldwide experience depression.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Advanced technologies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Machine Learning can be used to investigate patterns of suicidal ideation and develop prevention systems.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Chatbots are programs that use AI, machine learning, and neural capabilities to communicate with humans.</a:t>
            </a:r>
          </a:p>
        </p:txBody>
      </p:sp>
    </p:spTree>
    <p:extLst>
      <p:ext uri="{BB962C8B-B14F-4D97-AF65-F5344CB8AC3E}">
        <p14:creationId xmlns:p14="http://schemas.microsoft.com/office/powerpoint/2010/main" val="13008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455D-88D4-5379-26B5-4EB486AF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331A-FEE9-74F2-50A5-29B9415B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7" y="1825625"/>
            <a:ext cx="1122601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Chatbots are being used by startups and companies to improve customer service in various industries.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AI/ML is easy to use and learn, making it suitable for chatbots.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Chatbots have user-friendly interfaces, conversational systems, and the ability to operate in multiple languages.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Organizations use chatbots to respond quickly and productively to customer inquiries.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Chatbots are being used in diverse industries such as e-commerce, insurance, banking, healthcare, and more.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7517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A336-7DB2-F303-6F2B-F784873E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EFF8-F80F-FDB4-34A2-A864207E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869022"/>
            <a:ext cx="11183816" cy="5644320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Suicides and even its attempt leaves a ripple on everyone. But suicides are preventable. This project will help identify people with suicidal tendencies through their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posts on social media and help prevent it.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crucial for the close ones of the suffering person to know the condition. Hence, this project aims to notify the person’s close family and person.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 state of depression, it is imperative to consult a professional. Therefore, in extreme cases, help resources and professional help will be provided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primarily focuses on identifying any ideas of suicide in a Reddit post to train on a dataset which contains suicidal intent worth content.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a prevention system, we are deploying a chatbot that will communicate with the user and assist them in need.</a:t>
            </a:r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319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CFA7-498B-FC35-EED7-04A48C41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INNOVATION IDEA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82CB-FA9D-4202-9B48-3EC032CB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recent study showed that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300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million people worldwide were affected by depression and about 800 thousand people committed suicide in 2022.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are trying to investigate suicidal ideation behavioural patterns that are the major concerns for our society by using various NLP and Machine Learning Models and further develop a prevention system with high accuracy to avoid any such mishaps.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3 major phases of this project: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Dataset Collection &amp; Pre-processing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Detection of the proposed problem along with model selection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Prevention of the proposed problem using a chatbot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7958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024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C5D515E-2DA3-41C4-B843-36BD4F882449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/>
              <a:t>8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7792" y="984510"/>
          <a:ext cx="11250592" cy="5789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1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34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S.No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Title of the paper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Author, Journal Name,</a:t>
                      </a:r>
                      <a:r>
                        <a:rPr lang="en-US" sz="1600" baseline="0" dirty="0"/>
                        <a:t> Year of the paper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Concepts</a:t>
                      </a:r>
                      <a:r>
                        <a:rPr lang="en-US" sz="1600" baseline="0" dirty="0"/>
                        <a:t> Proposed/Novelty of the proposed Approach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 in the existing system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+mn-lt"/>
                          <a:cs typeface="+mn-cs"/>
                        </a:rPr>
                        <a:t>/Inference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7" marB="45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32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Development of a chatbot using Convolutional Neural Networks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err="1"/>
                        <a:t>Giorgos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Tsakiris</a:t>
                      </a:r>
                      <a:r>
                        <a:rPr lang="en-IN" sz="1400" dirty="0"/>
                        <a:t>, Christos Papadopoulos, Giannis </a:t>
                      </a:r>
                      <a:r>
                        <a:rPr lang="en-IN" sz="1400" dirty="0" err="1"/>
                        <a:t>Patrikalos</a:t>
                      </a:r>
                      <a:r>
                        <a:rPr lang="en-IN" sz="1400" dirty="0"/>
                        <a:t>, Konstantinos-Filippos Kollias1, Nikolaos </a:t>
                      </a:r>
                      <a:r>
                        <a:rPr lang="en-IN" sz="1400" dirty="0" err="1"/>
                        <a:t>Asimopoulos</a:t>
                      </a:r>
                      <a:r>
                        <a:rPr lang="en-IN" sz="1400" dirty="0"/>
                        <a:t> and George F. </a:t>
                      </a:r>
                      <a:r>
                        <a:rPr lang="en-IN" sz="1400" dirty="0" err="1"/>
                        <a:t>Fragulis</a:t>
                      </a:r>
                      <a:r>
                        <a:rPr lang="en-IN" sz="1400" dirty="0"/>
                        <a:t>, </a:t>
                      </a:r>
                      <a:r>
                        <a:rPr lang="en-US" sz="1400" dirty="0"/>
                        <a:t>SHS Web of Conferences 139, 03009 (2022)</a:t>
                      </a:r>
                      <a:endParaRPr kumimoji="0"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 model was used to be trained and used on a chatbot to help generate near  accurate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reponses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Lacks intervention of human-like responses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 models generally have a lesser F1 score than the new Transformer model(s).</a:t>
                      </a:r>
                    </a:p>
                  </a:txBody>
                  <a:tcPr marT="45667" marB="45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9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Intelligent Chatbot Adapted from Question and Answer System Using RNN-LSTM Model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/>
                        <a:t>Prasnurzaki</a:t>
                      </a:r>
                      <a:r>
                        <a:rPr lang="en-US" sz="1400" dirty="0"/>
                        <a:t> Anki, A </a:t>
                      </a:r>
                      <a:r>
                        <a:rPr lang="en-US" sz="1400" dirty="0" err="1"/>
                        <a:t>Bustamam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Herley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Shaori</a:t>
                      </a:r>
                      <a:r>
                        <a:rPr lang="en-US" sz="1400" dirty="0"/>
                        <a:t> Al-Ash, </a:t>
                      </a:r>
                      <a:r>
                        <a:rPr lang="en-US" sz="1400" dirty="0" err="1"/>
                        <a:t>Devvi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Sarwinda</a:t>
                      </a:r>
                      <a:r>
                        <a:rPr lang="en-US" sz="1400" dirty="0"/>
                        <a:t>, Journal of Physics Conference 1844(1):012001,  2021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RNN-LSTM model ran through a dataset to train it to develop a chatbot to assist the elderly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Accuracy resulted to be 70.9% in which case our ELECTRA model is significantly more efficient.</a:t>
                      </a:r>
                    </a:p>
                  </a:txBody>
                  <a:tcPr marT="45667" marB="45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71" y="0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9830" y="387490"/>
            <a:ext cx="6178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+mj-lt"/>
              </a:rPr>
              <a:t>Challenges in the existing system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23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D4C6-9685-4790-856B-CE97278A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Data Collection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57E040-3E62-3E3D-A7C3-BBB223FD8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70" t="34214"/>
          <a:stretch/>
        </p:blipFill>
        <p:spPr>
          <a:xfrm>
            <a:off x="7526214" y="2869808"/>
            <a:ext cx="3958495" cy="30245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9AE8D-422D-CC52-799F-A0AD54AD0A56}"/>
              </a:ext>
            </a:extLst>
          </p:cNvPr>
          <p:cNvSpPr txBox="1"/>
          <p:nvPr/>
        </p:nvSpPr>
        <p:spPr>
          <a:xfrm>
            <a:off x="2218015" y="5894362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Data displayed in a table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B5BCB-EADE-9004-2C02-E39B24F9F1A4}"/>
              </a:ext>
            </a:extLst>
          </p:cNvPr>
          <p:cNvSpPr txBox="1"/>
          <p:nvPr/>
        </p:nvSpPr>
        <p:spPr>
          <a:xfrm>
            <a:off x="7920111" y="589436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Fig. Dataset class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089B7-C7D9-22E1-C486-F915B3344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3" y="3007766"/>
            <a:ext cx="6236154" cy="2748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4FFB5-EDE1-11D5-4E79-5D3FF1341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013" y="1520302"/>
            <a:ext cx="64539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2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6777</TotalTime>
  <Words>1546</Words>
  <Application>Microsoft Office PowerPoint</Application>
  <PresentationFormat>Widescreen</PresentationFormat>
  <Paragraphs>194</Paragraphs>
  <Slides>30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Gill Sans MT</vt:lpstr>
      <vt:lpstr>Times New Roman</vt:lpstr>
      <vt:lpstr>Wingdings</vt:lpstr>
      <vt:lpstr>Office Theme</vt:lpstr>
      <vt:lpstr>Adobe Acrobat Document</vt:lpstr>
      <vt:lpstr>PowerPoint Presentation</vt:lpstr>
      <vt:lpstr>ABSTRACT</vt:lpstr>
      <vt:lpstr>INTRODUCTION</vt:lpstr>
      <vt:lpstr>LITERATURE REVIEW</vt:lpstr>
      <vt:lpstr>LITERATURE REVIEW</vt:lpstr>
      <vt:lpstr>OBJECTIVE</vt:lpstr>
      <vt:lpstr>INNOVATION IDEA OF THE PROJECT</vt:lpstr>
      <vt:lpstr>PowerPoint Presentation</vt:lpstr>
      <vt:lpstr>Data Collection</vt:lpstr>
      <vt:lpstr>Text Pre-processing</vt:lpstr>
      <vt:lpstr>Data Cleaning</vt:lpstr>
      <vt:lpstr>Final Dataset</vt:lpstr>
      <vt:lpstr>Data Exploration</vt:lpstr>
      <vt:lpstr>PowerPoint Presentation</vt:lpstr>
      <vt:lpstr>Average Text Length</vt:lpstr>
      <vt:lpstr>Polarity Score</vt:lpstr>
      <vt:lpstr>Representation Learning</vt:lpstr>
      <vt:lpstr>Model Building &amp;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 by Evaluation Metrics</vt:lpstr>
      <vt:lpstr>Chatbot Integration</vt:lpstr>
      <vt:lpstr>Chatbot Architecture</vt:lpstr>
      <vt:lpstr>Chatbot Demo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Kant Ladia</dc:creator>
  <cp:lastModifiedBy>Dhruv Kant Ladia</cp:lastModifiedBy>
  <cp:revision>36</cp:revision>
  <dcterms:created xsi:type="dcterms:W3CDTF">2023-02-15T19:37:37Z</dcterms:created>
  <dcterms:modified xsi:type="dcterms:W3CDTF">2023-05-17T09:08:48Z</dcterms:modified>
</cp:coreProperties>
</file>