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5C0973-93DA-4BF4-9256-1DB6D28F79AD}">
  <a:tblStyle styleId="{DB5C0973-93DA-4BF4-9256-1DB6D28F7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9108e876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9108e876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29108e87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29108e87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29108e87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29108e87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29108e8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29108e8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29108e87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29108e87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29108e87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29108e87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29108e87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29108e87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29108e876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29108e876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3b26f5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3b26f5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9571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9571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c4792b0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c4792b0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29108e87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29108e87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6216ea3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c6216ea3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3b26f510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3b26f510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6216ea3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c6216ea3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29108e87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29108e87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 descr="G:\ADYPU DOC\Logo\logo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7125" y="0"/>
            <a:ext cx="6389750" cy="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11800" y="3885600"/>
            <a:ext cx="2958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NAME OF STUDENTS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Sejal Jadhav 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Chirag Sharma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Dhruv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														</a:t>
            </a:r>
            <a:r>
              <a:rPr lang="en" sz="2100" b="1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2100" b="1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" sz="2100" b="1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	    																					</a:t>
            </a:r>
            <a:endParaRPr sz="2100" b="1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" sz="2100" b="1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</a:t>
            </a:r>
            <a:endParaRPr sz="2100" b="1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100" b="1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" sz="2100" b="1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																				</a:t>
            </a:r>
            <a:endParaRPr sz="2100" b="1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970925" y="3842600"/>
            <a:ext cx="2958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SUPERVISOR NAME 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Prof.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Shubham Mahajan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26200" y="929788"/>
            <a:ext cx="7491600" cy="1737600"/>
          </a:xfrm>
          <a:prstGeom prst="rect">
            <a:avLst/>
          </a:prstGeom>
          <a:solidFill>
            <a:srgbClr val="CFE4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INTELLIGENT WEB-BASED MENTORING  SYSTEM FOR HIGHER EDUCATION</a:t>
            </a:r>
            <a:endParaRPr sz="35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t="9156"/>
          <a:stretch/>
        </p:blipFill>
        <p:spPr>
          <a:xfrm>
            <a:off x="3033875" y="2667400"/>
            <a:ext cx="3076225" cy="15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/>
        </p:nvSpPr>
        <p:spPr>
          <a:xfrm>
            <a:off x="1999575" y="94600"/>
            <a:ext cx="56829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LOGIN PAGES</a:t>
            </a:r>
            <a:endParaRPr sz="3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" y="819150"/>
            <a:ext cx="2860675" cy="3505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11" y="836930"/>
            <a:ext cx="2773680" cy="34874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68" y="836930"/>
            <a:ext cx="275844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085600" y="0"/>
            <a:ext cx="497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3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" y="326100"/>
            <a:ext cx="2295866" cy="4578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20" y="160766"/>
            <a:ext cx="2118250" cy="4909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0376" y="2030109"/>
            <a:ext cx="2891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REGISTRATION </a:t>
            </a:r>
            <a:r>
              <a:rPr lang="en" sz="24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PAGES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2042600" y="43000"/>
            <a:ext cx="51669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DASHBOARD</a:t>
            </a:r>
            <a:endParaRPr sz="3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6"/>
          <a:stretch/>
        </p:blipFill>
        <p:spPr>
          <a:xfrm>
            <a:off x="1288155" y="2476796"/>
            <a:ext cx="6675790" cy="2552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5"/>
          <a:stretch/>
        </p:blipFill>
        <p:spPr>
          <a:xfrm>
            <a:off x="311492" y="764294"/>
            <a:ext cx="8503587" cy="166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042600" y="43000"/>
            <a:ext cx="51669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DASHBOARD</a:t>
            </a:r>
            <a:endParaRPr sz="3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1"/>
          <a:stretch/>
        </p:blipFill>
        <p:spPr>
          <a:xfrm>
            <a:off x="152607" y="763217"/>
            <a:ext cx="6432528" cy="2001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" b="28726"/>
          <a:stretch/>
        </p:blipFill>
        <p:spPr>
          <a:xfrm>
            <a:off x="2575451" y="2833185"/>
            <a:ext cx="6492196" cy="2225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9DAF8"/>
          </a:solidFill>
          <a:ln>
            <a:noFill/>
          </a:ln>
        </p:spPr>
      </p:sp>
      <p:sp>
        <p:nvSpPr>
          <p:cNvPr id="262" name="Google Shape;262;p26"/>
          <p:cNvSpPr/>
          <p:nvPr/>
        </p:nvSpPr>
        <p:spPr>
          <a:xfrm flipH="1">
            <a:off x="4449661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4835750" y="68800"/>
            <a:ext cx="3344700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 rot="-3150">
            <a:off x="518599" y="1174148"/>
            <a:ext cx="3929102" cy="331920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Develop android application.</a:t>
            </a: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Integrate it for other educational fields as well.</a:t>
            </a: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Making it offline.</a:t>
            </a: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●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Additional features like chatbot for better assistance.</a:t>
            </a: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25" y="2857600"/>
            <a:ext cx="4188900" cy="2094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6"/>
          <p:cNvGrpSpPr/>
          <p:nvPr/>
        </p:nvGrpSpPr>
        <p:grpSpPr>
          <a:xfrm flipH="1">
            <a:off x="8277031" y="-9"/>
            <a:ext cx="866970" cy="2385630"/>
            <a:chOff x="-1435027" y="1362018"/>
            <a:chExt cx="944104" cy="2598443"/>
          </a:xfrm>
        </p:grpSpPr>
        <p:sp>
          <p:nvSpPr>
            <p:cNvPr id="267" name="Google Shape;267;p26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 rot="10800000" flipH="1">
            <a:off x="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8EDF3"/>
          </a:solidFill>
          <a:ln>
            <a:noFill/>
          </a:ln>
        </p:spPr>
      </p:sp>
      <p:grpSp>
        <p:nvGrpSpPr>
          <p:cNvPr id="294" name="Google Shape;294;p27"/>
          <p:cNvGrpSpPr/>
          <p:nvPr/>
        </p:nvGrpSpPr>
        <p:grpSpPr>
          <a:xfrm flipH="1">
            <a:off x="6" y="-6134"/>
            <a:ext cx="866970" cy="2385630"/>
            <a:chOff x="-1435027" y="1362018"/>
            <a:chExt cx="944104" cy="2598443"/>
          </a:xfrm>
        </p:grpSpPr>
        <p:sp>
          <p:nvSpPr>
            <p:cNvPr id="295" name="Google Shape;295;p27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7"/>
          <p:cNvSpPr/>
          <p:nvPr/>
        </p:nvSpPr>
        <p:spPr>
          <a:xfrm>
            <a:off x="577450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1030900" y="275225"/>
            <a:ext cx="321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 rot="-3144">
            <a:off x="2927324" y="1292635"/>
            <a:ext cx="5904602" cy="21015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Aim</a:t>
            </a:r>
            <a:r>
              <a:rPr lang="en" dirty="0"/>
              <a:t> - to help/ support students in making good decisions while selecting colleges/universities.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Our system focuses on building </a:t>
            </a:r>
            <a:r>
              <a:rPr lang="en" b="1" dirty="0"/>
              <a:t>systematic &amp; user friendly communication system</a:t>
            </a:r>
            <a:r>
              <a:rPr lang="en" dirty="0"/>
              <a:t> between universities &amp; students.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Students get </a:t>
            </a:r>
            <a:r>
              <a:rPr lang="en" b="1" dirty="0"/>
              <a:t>clear and correct picture</a:t>
            </a:r>
            <a:r>
              <a:rPr lang="en" dirty="0"/>
              <a:t> about their ranking, colleges /university and career choices.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3425"/>
            <a:ext cx="3578410" cy="2385625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 rot="10800000">
            <a:off x="3162300" y="0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</p:sp>
      <p:sp>
        <p:nvSpPr>
          <p:cNvPr id="326" name="Google Shape;326;p28"/>
          <p:cNvSpPr/>
          <p:nvPr/>
        </p:nvSpPr>
        <p:spPr>
          <a:xfrm>
            <a:off x="5032600" y="-1830593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 rot="-2999">
            <a:off x="113974" y="455372"/>
            <a:ext cx="5157902" cy="4296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 Dashputre, D. Shetye, A. Sonawane, P Mangalkar “</a:t>
            </a:r>
            <a:r>
              <a:rPr lang="en" b="1"/>
              <a:t>A web-based application for tutoring support in higher education using educational data mining</a:t>
            </a:r>
            <a:r>
              <a:rPr lang="en"/>
              <a:t>” Vol-8 Issue-2 2022.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Hanan Abdullah Mengash, “</a:t>
            </a:r>
            <a:r>
              <a:rPr lang="en" b="1"/>
              <a:t>Using Data Mining Techniques to Predict Student Performance to Support Decision Making in University Admission Systems</a:t>
            </a:r>
            <a:r>
              <a:rPr lang="en"/>
              <a:t>” 30 March 2020, vol8 2020.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H. Aldowah, H. Al-Samarraie, and W. M. Fauzy, ‘‘</a:t>
            </a:r>
            <a:r>
              <a:rPr lang="en" b="1"/>
              <a:t>Educational data mining and learning analytics for 21st century higher education: A review and synthesis</a:t>
            </a:r>
            <a:r>
              <a:rPr lang="en"/>
              <a:t>,’’ Telematics Informat., vol. 37, pp. 13–49, Apr. 2019.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A. M. Shahiri, W. Husain, and N. A. Rashid, ‘‘</a:t>
            </a:r>
            <a:r>
              <a:rPr lang="en" b="1"/>
              <a:t>A review on predicting Student’s performance using data mining techniques’</a:t>
            </a:r>
            <a:r>
              <a:rPr lang="en"/>
              <a:t>’ Procedia Computer. Sci., vol. 72, pp. 414– 422, Jan. 2015.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Prasanna B, C B Akki, “</a:t>
            </a:r>
            <a:r>
              <a:rPr lang="en" b="1"/>
              <a:t>Dynamic Multi-Keyword Ranked Searchable Security Algorithm Using CRSA and B-Tree</a:t>
            </a:r>
            <a:r>
              <a:rPr lang="en"/>
              <a:t>”, Vol. 6 (1), 2015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5282525" y="4531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REFERENCE</a:t>
            </a:r>
            <a:endParaRPr>
              <a:solidFill>
                <a:srgbClr val="262626"/>
              </a:solidFill>
            </a:endParaRPr>
          </a:p>
        </p:txBody>
      </p:sp>
      <p:grpSp>
        <p:nvGrpSpPr>
          <p:cNvPr id="329" name="Google Shape;329;p28"/>
          <p:cNvGrpSpPr/>
          <p:nvPr/>
        </p:nvGrpSpPr>
        <p:grpSpPr>
          <a:xfrm flipH="1">
            <a:off x="8282531" y="-9"/>
            <a:ext cx="866970" cy="2385630"/>
            <a:chOff x="-1435027" y="1362018"/>
            <a:chExt cx="944104" cy="2598443"/>
          </a:xfrm>
        </p:grpSpPr>
        <p:sp>
          <p:nvSpPr>
            <p:cNvPr id="330" name="Google Shape;330;p28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50" y="1335125"/>
            <a:ext cx="3488999" cy="3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-3075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grpSp>
        <p:nvGrpSpPr>
          <p:cNvPr id="82" name="Google Shape;82;p14"/>
          <p:cNvGrpSpPr/>
          <p:nvPr/>
        </p:nvGrpSpPr>
        <p:grpSpPr>
          <a:xfrm>
            <a:off x="7767371" y="8226"/>
            <a:ext cx="930320" cy="2560506"/>
            <a:chOff x="-1435027" y="1362018"/>
            <a:chExt cx="944104" cy="2598443"/>
          </a:xfrm>
        </p:grpSpPr>
        <p:sp>
          <p:nvSpPr>
            <p:cNvPr id="83" name="Google Shape;83;p14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2613540" y="3629703"/>
            <a:ext cx="839275" cy="1510762"/>
            <a:chOff x="-1449485" y="3330463"/>
            <a:chExt cx="839275" cy="1510762"/>
          </a:xfrm>
        </p:grpSpPr>
        <p:sp>
          <p:nvSpPr>
            <p:cNvPr id="106" name="Google Shape;106;p14"/>
            <p:cNvSpPr/>
            <p:nvPr/>
          </p:nvSpPr>
          <p:spPr>
            <a:xfrm>
              <a:off x="-1132920" y="359836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1132920" y="386410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1132920" y="4129840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1132920" y="43955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-1132920" y="4661316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1449485" y="3863627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1449485" y="4129365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1449485" y="4395104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449485" y="466084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-818240" y="333046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818240" y="3596201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818240" y="3861939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818240" y="41276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818240" y="4393416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818240" y="4659154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4"/>
          <p:cNvSpPr/>
          <p:nvPr/>
        </p:nvSpPr>
        <p:spPr>
          <a:xfrm rot="-3128">
            <a:off x="3631749" y="537670"/>
            <a:ext cx="3956702" cy="42213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RESEARCH GAPS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METHODOLOGY 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RESULTS AND DISCUSSION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FUTURE SCOPE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ato"/>
              <a:buChar char="➔"/>
            </a:pPr>
            <a:r>
              <a:rPr lang="en" sz="2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4294967295"/>
          </p:nvPr>
        </p:nvSpPr>
        <p:spPr>
          <a:xfrm>
            <a:off x="553275" y="1421825"/>
            <a:ext cx="2618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323B"/>
                </a:solidFill>
              </a:rPr>
              <a:t>CONTENT</a:t>
            </a:r>
            <a:endParaRPr sz="3600">
              <a:solidFill>
                <a:srgbClr val="11323B"/>
              </a:solidFill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t="25188" b="24753"/>
          <a:stretch/>
        </p:blipFill>
        <p:spPr>
          <a:xfrm>
            <a:off x="134550" y="1639825"/>
            <a:ext cx="3375899" cy="1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-3075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</p:sp>
      <p:grpSp>
        <p:nvGrpSpPr>
          <p:cNvPr id="129" name="Google Shape;129;p15"/>
          <p:cNvGrpSpPr/>
          <p:nvPr/>
        </p:nvGrpSpPr>
        <p:grpSpPr>
          <a:xfrm rot="10800000">
            <a:off x="7577623" y="9"/>
            <a:ext cx="930320" cy="2560506"/>
            <a:chOff x="-1435027" y="1362018"/>
            <a:chExt cx="944104" cy="2598443"/>
          </a:xfrm>
        </p:grpSpPr>
        <p:sp>
          <p:nvSpPr>
            <p:cNvPr id="130" name="Google Shape;130;p15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5"/>
          <p:cNvSpPr/>
          <p:nvPr/>
        </p:nvSpPr>
        <p:spPr>
          <a:xfrm rot="-2987">
            <a:off x="517474" y="734798"/>
            <a:ext cx="4834202" cy="42504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Students enrolling for diploma /Diploma pass-out student face </a:t>
            </a:r>
            <a:r>
              <a:rPr lang="en" b="1" dirty="0">
                <a:solidFill>
                  <a:schemeClr val="dk2"/>
                </a:solidFill>
              </a:rPr>
              <a:t>problem in admission process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Selecting college for higher education is </a:t>
            </a:r>
            <a:r>
              <a:rPr lang="en" b="1" dirty="0">
                <a:solidFill>
                  <a:schemeClr val="dk2"/>
                </a:solidFill>
              </a:rPr>
              <a:t>very difficult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This Idea focuses on ways to support student in </a:t>
            </a:r>
            <a:r>
              <a:rPr lang="en" b="1" dirty="0">
                <a:solidFill>
                  <a:schemeClr val="dk2"/>
                </a:solidFill>
              </a:rPr>
              <a:t>admission process</a:t>
            </a:r>
            <a:r>
              <a:rPr lang="en" dirty="0">
                <a:solidFill>
                  <a:schemeClr val="dk2"/>
                </a:solidFill>
              </a:rPr>
              <a:t>, </a:t>
            </a:r>
            <a:r>
              <a:rPr lang="en" b="1" dirty="0">
                <a:solidFill>
                  <a:schemeClr val="dk2"/>
                </a:solidFill>
              </a:rPr>
              <a:t>decision making</a:t>
            </a:r>
            <a:r>
              <a:rPr lang="en" dirty="0">
                <a:solidFill>
                  <a:schemeClr val="dk2"/>
                </a:solidFill>
              </a:rPr>
              <a:t> using data mining techniques to </a:t>
            </a:r>
            <a:r>
              <a:rPr lang="en" b="1" dirty="0">
                <a:solidFill>
                  <a:schemeClr val="dk2"/>
                </a:solidFill>
              </a:rPr>
              <a:t>select colleges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Determine the </a:t>
            </a:r>
            <a:r>
              <a:rPr lang="en" b="1" dirty="0">
                <a:solidFill>
                  <a:schemeClr val="dk2"/>
                </a:solidFill>
              </a:rPr>
              <a:t>relationship between college cut-off criteria and student aggregate</a:t>
            </a:r>
            <a:r>
              <a:rPr lang="en" dirty="0">
                <a:solidFill>
                  <a:schemeClr val="dk2"/>
                </a:solidFill>
              </a:rPr>
              <a:t> in diploma/previous education years.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Finding </a:t>
            </a:r>
            <a:r>
              <a:rPr lang="en" b="1" dirty="0">
                <a:solidFill>
                  <a:schemeClr val="dk2"/>
                </a:solidFill>
              </a:rPr>
              <a:t>valid and reliable cut-off criteria</a:t>
            </a:r>
            <a:r>
              <a:rPr lang="en" dirty="0">
                <a:solidFill>
                  <a:schemeClr val="dk2"/>
                </a:solidFill>
              </a:rPr>
              <a:t> is very important to select colleges for higher education.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15075" y="80500"/>
            <a:ext cx="46323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3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r="31356"/>
          <a:stretch/>
        </p:blipFill>
        <p:spPr>
          <a:xfrm>
            <a:off x="5489975" y="2843550"/>
            <a:ext cx="2245924" cy="2228525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 rot="-5400000">
            <a:off x="7398591" y="-754888"/>
            <a:ext cx="930320" cy="2560506"/>
            <a:chOff x="-1435027" y="1362018"/>
            <a:chExt cx="944104" cy="2598443"/>
          </a:xfrm>
        </p:grpSpPr>
        <p:sp>
          <p:nvSpPr>
            <p:cNvPr id="160" name="Google Shape;160;p16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82" name="Google Shape;182;p16"/>
          <p:cNvGraphicFramePr/>
          <p:nvPr/>
        </p:nvGraphicFramePr>
        <p:xfrm>
          <a:off x="129650" y="720950"/>
          <a:ext cx="8905300" cy="4189622"/>
        </p:xfrm>
        <a:graphic>
          <a:graphicData uri="http://schemas.openxmlformats.org/drawingml/2006/table">
            <a:tbl>
              <a:tblPr>
                <a:noFill/>
                <a:tableStyleId>{DB5C0973-93DA-4BF4-9256-1DB6D28F79AD}</a:tableStyleId>
              </a:tblPr>
              <a:tblGrid>
                <a:gridCol w="12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PARAMETER</a:t>
                      </a:r>
                      <a:endParaRPr sz="11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[1]</a:t>
                      </a:r>
                      <a:endParaRPr sz="11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[2]</a:t>
                      </a:r>
                      <a:endParaRPr sz="11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[3]</a:t>
                      </a:r>
                      <a:endParaRPr sz="11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PAPER [4]</a:t>
                      </a:r>
                      <a:endParaRPr sz="11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PAPER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The current landscape of learning analytics in higher education.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(2018)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 Systematic Review on Educational Data Mining.(2017)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Enhancing learners’ experience in e-learning based scenarios using Intelligent Tutoring Systems and Learning Analytics: First results from a perception survey.(2017)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Learning Analytics Methods, Benefits, and Challenges in Higher Education: A Systematic Literature Review.(2019)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AUTHOR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O. Viberg, M. Hatakka, O. Bälter, and A. Mavroudi.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A.Dutt, M. A. Ismail, and T. Herawan.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R. M. M. F. Luis,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M. Llamas-Nistal, and M. J. F. Iglesias.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J. T. Avella, M. Kebritchi, S. G. Nunn, and T. Kanai.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SUMMARY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EDM is an emerging interdisciplinary research area that deals with the development of methods to explore data originating in an educational context.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Educational institutions compile and store huge volumes of data, such as student enrolment and attendance records, as well as their examination results.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E-learning students tend to get jaded and easily dropout from online courses.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Learning analytics is a significant area of technology-enhanced learning that has emerged during the last decade.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Google Shape;183;p16"/>
          <p:cNvSpPr txBox="1"/>
          <p:nvPr/>
        </p:nvSpPr>
        <p:spPr>
          <a:xfrm>
            <a:off x="1526525" y="0"/>
            <a:ext cx="497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LITERATURE SURVEY</a:t>
            </a:r>
            <a:endParaRPr sz="3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</p:sp>
      <p:sp>
        <p:nvSpPr>
          <p:cNvPr id="189" name="Google Shape;189;p17"/>
          <p:cNvSpPr/>
          <p:nvPr/>
        </p:nvSpPr>
        <p:spPr>
          <a:xfrm flipH="1">
            <a:off x="-117564" y="440107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232225" y="1423300"/>
            <a:ext cx="332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GAP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 rot="-2950">
            <a:off x="3694024" y="506949"/>
            <a:ext cx="5244002" cy="41514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691625" y="505600"/>
            <a:ext cx="5143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Existing system, it does not have facility to </a:t>
            </a:r>
            <a:r>
              <a:rPr lang="en" b="1"/>
              <a:t>analysis and predict</a:t>
            </a:r>
            <a:r>
              <a:rPr lang="en"/>
              <a:t> the college.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CAP(Centralized Admission Process) round process is run on the basis of cut-off of the college and this cut-off analysis is </a:t>
            </a:r>
            <a:r>
              <a:rPr lang="en" b="1"/>
              <a:t>not easy for student and time consuming</a:t>
            </a:r>
            <a:r>
              <a:rPr lang="en"/>
              <a:t> as it has to be done manually.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Cut-off list is also </a:t>
            </a:r>
            <a:r>
              <a:rPr lang="en" b="1"/>
              <a:t>not</a:t>
            </a:r>
            <a:r>
              <a:rPr lang="en"/>
              <a:t> </a:t>
            </a:r>
            <a:r>
              <a:rPr lang="en" b="1"/>
              <a:t>easily</a:t>
            </a:r>
            <a:r>
              <a:rPr lang="en"/>
              <a:t> </a:t>
            </a:r>
            <a:r>
              <a:rPr lang="en" b="1"/>
              <a:t>available on internet</a:t>
            </a:r>
            <a:r>
              <a:rPr lang="en"/>
              <a:t>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search random colleges for the CAP round process n</a:t>
            </a:r>
            <a:r>
              <a:rPr lang="en" b="1"/>
              <a:t>ot having any information</a:t>
            </a:r>
            <a:r>
              <a:rPr lang="en"/>
              <a:t> about the colleges and college </a:t>
            </a:r>
            <a:r>
              <a:rPr lang="en" b="1"/>
              <a:t>cut-off of previous years</a:t>
            </a:r>
            <a:r>
              <a:rPr lang="en"/>
              <a:t>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endless increase in the </a:t>
            </a:r>
            <a:r>
              <a:rPr lang="en" b="1"/>
              <a:t>strength of the students</a:t>
            </a:r>
            <a:r>
              <a:rPr lang="en"/>
              <a:t> and the number of engineering institutions it is very much required.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15874"/>
          <a:stretch/>
        </p:blipFill>
        <p:spPr>
          <a:xfrm>
            <a:off x="412425" y="2069800"/>
            <a:ext cx="2961500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 rot="10800000" flipH="1">
            <a:off x="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8EDF3"/>
          </a:solidFill>
          <a:ln>
            <a:noFill/>
          </a:ln>
        </p:spPr>
      </p:sp>
      <p:sp>
        <p:nvSpPr>
          <p:cNvPr id="199" name="Google Shape;199;p18"/>
          <p:cNvSpPr/>
          <p:nvPr/>
        </p:nvSpPr>
        <p:spPr>
          <a:xfrm>
            <a:off x="577450" y="-2054218"/>
            <a:ext cx="4116900" cy="4116900"/>
          </a:xfrm>
          <a:prstGeom prst="ellipse">
            <a:avLst/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988500" y="103625"/>
            <a:ext cx="71670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 / PROPOSED SYSTEM</a:t>
            </a:r>
            <a:endParaRPr sz="3000"/>
          </a:p>
        </p:txBody>
      </p:sp>
      <p:sp>
        <p:nvSpPr>
          <p:cNvPr id="201" name="Google Shape;201;p18"/>
          <p:cNvSpPr/>
          <p:nvPr/>
        </p:nvSpPr>
        <p:spPr>
          <a:xfrm rot="-3326">
            <a:off x="414574" y="1105375"/>
            <a:ext cx="5270702" cy="324240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354375" y="1174225"/>
            <a:ext cx="51348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In Proposed system,it can </a:t>
            </a:r>
            <a:r>
              <a:rPr lang="en" sz="1500" b="1" dirty="0">
                <a:solidFill>
                  <a:schemeClr val="dk2"/>
                </a:solidFill>
              </a:rPr>
              <a:t>analyse</a:t>
            </a:r>
            <a:r>
              <a:rPr lang="en" sz="1500" dirty="0">
                <a:solidFill>
                  <a:schemeClr val="dk2"/>
                </a:solidFill>
              </a:rPr>
              <a:t> and give you list of college to select from.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There are </a:t>
            </a:r>
            <a:r>
              <a:rPr lang="en" sz="1500" b="1" dirty="0">
                <a:solidFill>
                  <a:schemeClr val="dk2"/>
                </a:solidFill>
              </a:rPr>
              <a:t>3 modules</a:t>
            </a:r>
            <a:r>
              <a:rPr lang="en" sz="1500" dirty="0">
                <a:solidFill>
                  <a:schemeClr val="dk2"/>
                </a:solidFill>
              </a:rPr>
              <a:t> created to avoid confusion and create a user friendly UI for students and colleges both.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In this system, there is s</a:t>
            </a:r>
            <a:r>
              <a:rPr lang="en" sz="1500" b="1" dirty="0">
                <a:solidFill>
                  <a:schemeClr val="dk2"/>
                </a:solidFill>
              </a:rPr>
              <a:t>imple login system</a:t>
            </a:r>
            <a:r>
              <a:rPr lang="en" sz="1500" dirty="0">
                <a:solidFill>
                  <a:schemeClr val="dk2"/>
                </a:solidFill>
              </a:rPr>
              <a:t> to login and logout for all the three modules.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Helps </a:t>
            </a:r>
            <a:r>
              <a:rPr lang="en" sz="1500" b="1" dirty="0">
                <a:solidFill>
                  <a:schemeClr val="dk2"/>
                </a:solidFill>
              </a:rPr>
              <a:t>find details</a:t>
            </a:r>
            <a:r>
              <a:rPr lang="en" sz="1500" dirty="0">
                <a:solidFill>
                  <a:schemeClr val="dk2"/>
                </a:solidFill>
              </a:rPr>
              <a:t> about college and also their cut-off criteria easily.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50" y="2665775"/>
            <a:ext cx="2210749" cy="22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76A5AF"/>
          </a:solidFill>
          <a:ln>
            <a:noFill/>
          </a:ln>
        </p:spPr>
      </p:sp>
      <p:sp>
        <p:nvSpPr>
          <p:cNvPr id="209" name="Google Shape;209;p19"/>
          <p:cNvSpPr/>
          <p:nvPr/>
        </p:nvSpPr>
        <p:spPr>
          <a:xfrm rot="-5400000">
            <a:off x="7866238" y="3348028"/>
            <a:ext cx="238500" cy="23280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rot="-5400000">
            <a:off x="8507788" y="3751078"/>
            <a:ext cx="238500" cy="10449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 rot="-5400000">
            <a:off x="8325388" y="4040553"/>
            <a:ext cx="238500" cy="14097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-5400000">
            <a:off x="7866238" y="-658869"/>
            <a:ext cx="238500" cy="23280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-5400000">
            <a:off x="8507788" y="-255819"/>
            <a:ext cx="238500" cy="10449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5400000">
            <a:off x="8325388" y="33656"/>
            <a:ext cx="238500" cy="14097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500600" y="197325"/>
            <a:ext cx="675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 : FLOW DIAGRAM</a:t>
            </a:r>
            <a:endParaRPr sz="2800"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75" y="936437"/>
            <a:ext cx="7181728" cy="33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</p:sp>
      <p:sp>
        <p:nvSpPr>
          <p:cNvPr id="222" name="Google Shape;222;p20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 : FLOWCHART</a:t>
            </a:r>
            <a:endParaRPr sz="1500"/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r="45373"/>
          <a:stretch/>
        </p:blipFill>
        <p:spPr>
          <a:xfrm>
            <a:off x="2987300" y="738900"/>
            <a:ext cx="3169398" cy="43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1737300" y="610675"/>
            <a:ext cx="59151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: HOME SCREEN</a:t>
            </a:r>
            <a:endParaRPr sz="3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t="12749" b="35549"/>
          <a:stretch/>
        </p:blipFill>
        <p:spPr>
          <a:xfrm>
            <a:off x="969500" y="1740506"/>
            <a:ext cx="7276800" cy="21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841</Words>
  <Application>Microsoft Office PowerPoint</Application>
  <PresentationFormat>On-screen Show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Raleway</vt:lpstr>
      <vt:lpstr>Swiss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4</cp:revision>
  <dcterms:modified xsi:type="dcterms:W3CDTF">2023-04-15T04:53:23Z</dcterms:modified>
</cp:coreProperties>
</file>