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Comfortaa"/>
      <p:regular r:id="rId19"/>
      <p:bold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omfortaa-bold.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AlfaSlabOne-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omfortaa-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p:nvPr/>
        </p:nvSpPr>
        <p:spPr>
          <a:xfrm>
            <a:off x="0" y="1916450"/>
            <a:ext cx="9144000" cy="3226800"/>
          </a:xfrm>
          <a:prstGeom prst="rect">
            <a:avLst/>
          </a:prstGeom>
          <a:solidFill>
            <a:srgbClr val="FFF329">
              <a:alpha val="653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nvSpPr>
        <p:spPr>
          <a:xfrm>
            <a:off x="0" y="3907075"/>
            <a:ext cx="9144000" cy="12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Team Rule_Followers:- Dhruv Malik and Abhishek Barnwal</a:t>
            </a:r>
            <a:endParaRPr b="1" sz="2400"/>
          </a:p>
        </p:txBody>
      </p:sp>
      <p:sp>
        <p:nvSpPr>
          <p:cNvPr id="56" name="Shape 56"/>
          <p:cNvSpPr txBox="1"/>
          <p:nvPr/>
        </p:nvSpPr>
        <p:spPr>
          <a:xfrm>
            <a:off x="12375" y="2262650"/>
            <a:ext cx="9144000" cy="87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Faculty of Engineering and Tech , Jamia Millia Islamia</a:t>
            </a:r>
            <a:endParaRPr b="1" sz="3000"/>
          </a:p>
        </p:txBody>
      </p:sp>
      <p:pic>
        <p:nvPicPr>
          <p:cNvPr id="57" name="Shape 57"/>
          <p:cNvPicPr preferRelativeResize="0"/>
          <p:nvPr/>
        </p:nvPicPr>
        <p:blipFill>
          <a:blip r:embed="rId3">
            <a:alphaModFix/>
          </a:blip>
          <a:stretch>
            <a:fillRect/>
          </a:stretch>
        </p:blipFill>
        <p:spPr>
          <a:xfrm>
            <a:off x="2182600" y="0"/>
            <a:ext cx="4778812" cy="1611650"/>
          </a:xfrm>
          <a:prstGeom prst="rect">
            <a:avLst/>
          </a:prstGeom>
          <a:noFill/>
          <a:ln>
            <a:noFill/>
          </a:ln>
        </p:spPr>
      </p:pic>
      <p:sp>
        <p:nvSpPr>
          <p:cNvPr id="58" name="Shape 58"/>
          <p:cNvSpPr txBox="1"/>
          <p:nvPr/>
        </p:nvSpPr>
        <p:spPr>
          <a:xfrm>
            <a:off x="12375" y="4657550"/>
            <a:ext cx="9144000" cy="48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rgbClr val="000000"/>
                </a:solidFill>
              </a:rPr>
              <a:t>#HumseFarakPadtaHai</a:t>
            </a:r>
            <a:r>
              <a:rPr lang="en" sz="1800">
                <a:solidFill>
                  <a:srgbClr val="000000"/>
                </a:solidFill>
              </a:rPr>
              <a:t>                                                                    www.road-safety.co.in</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User Interface</a:t>
            </a:r>
            <a:endParaRPr/>
          </a:p>
        </p:txBody>
      </p:sp>
      <p:pic>
        <p:nvPicPr>
          <p:cNvPr id="121" name="Shape 121"/>
          <p:cNvPicPr preferRelativeResize="0"/>
          <p:nvPr/>
        </p:nvPicPr>
        <p:blipFill>
          <a:blip r:embed="rId3">
            <a:alphaModFix/>
          </a:blip>
          <a:stretch>
            <a:fillRect/>
          </a:stretch>
        </p:blipFill>
        <p:spPr>
          <a:xfrm>
            <a:off x="970850" y="1090275"/>
            <a:ext cx="2354290" cy="3820975"/>
          </a:xfrm>
          <a:prstGeom prst="rect">
            <a:avLst/>
          </a:prstGeom>
          <a:noFill/>
          <a:ln>
            <a:noFill/>
          </a:ln>
        </p:spPr>
      </p:pic>
      <p:pic>
        <p:nvPicPr>
          <p:cNvPr id="122" name="Shape 122"/>
          <p:cNvPicPr preferRelativeResize="0"/>
          <p:nvPr/>
        </p:nvPicPr>
        <p:blipFill>
          <a:blip r:embed="rId4">
            <a:alphaModFix/>
          </a:blip>
          <a:stretch>
            <a:fillRect/>
          </a:stretch>
        </p:blipFill>
        <p:spPr>
          <a:xfrm>
            <a:off x="3477540" y="1090275"/>
            <a:ext cx="2428699" cy="3820976"/>
          </a:xfrm>
          <a:prstGeom prst="rect">
            <a:avLst/>
          </a:prstGeom>
          <a:noFill/>
          <a:ln>
            <a:noFill/>
          </a:ln>
        </p:spPr>
      </p:pic>
      <p:pic>
        <p:nvPicPr>
          <p:cNvPr id="123" name="Shape 123"/>
          <p:cNvPicPr preferRelativeResize="0"/>
          <p:nvPr/>
        </p:nvPicPr>
        <p:blipFill>
          <a:blip r:embed="rId5">
            <a:alphaModFix/>
          </a:blip>
          <a:stretch>
            <a:fillRect/>
          </a:stretch>
        </p:blipFill>
        <p:spPr>
          <a:xfrm>
            <a:off x="6058639" y="1090275"/>
            <a:ext cx="2435593"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Roadmap</a:t>
            </a:r>
            <a:endParaRPr/>
          </a:p>
        </p:txBody>
      </p:sp>
      <p:sp>
        <p:nvSpPr>
          <p:cNvPr id="129" name="Shape 129"/>
          <p:cNvSpPr txBox="1"/>
          <p:nvPr>
            <p:ph idx="1" type="body"/>
          </p:nvPr>
        </p:nvSpPr>
        <p:spPr>
          <a:xfrm>
            <a:off x="1520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Optimizing the  models</a:t>
            </a:r>
            <a:endParaRPr/>
          </a:p>
          <a:p>
            <a:pPr indent="-342900" lvl="0" marL="457200" rtl="0">
              <a:spcBef>
                <a:spcPts val="0"/>
              </a:spcBef>
              <a:spcAft>
                <a:spcPts val="0"/>
              </a:spcAft>
              <a:buSzPts val="1800"/>
              <a:buAutoNum type="arabicPeriod"/>
            </a:pPr>
            <a:r>
              <a:rPr lang="en"/>
              <a:t>Optimize the battery and memory usage</a:t>
            </a:r>
            <a:endParaRPr/>
          </a:p>
          <a:p>
            <a:pPr indent="-342900" lvl="0" marL="457200">
              <a:spcBef>
                <a:spcPts val="0"/>
              </a:spcBef>
              <a:spcAft>
                <a:spcPts val="0"/>
              </a:spcAft>
              <a:buSzPts val="1800"/>
              <a:buAutoNum type="arabicPeriod"/>
            </a:pPr>
            <a:r>
              <a:rPr lang="en"/>
              <a:t>Working on other aspects of the architecture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Complete architecture</a:t>
            </a:r>
            <a:endParaRPr/>
          </a:p>
        </p:txBody>
      </p:sp>
      <p:pic>
        <p:nvPicPr>
          <p:cNvPr id="135" name="Shape 135"/>
          <p:cNvPicPr preferRelativeResize="0"/>
          <p:nvPr/>
        </p:nvPicPr>
        <p:blipFill>
          <a:blip r:embed="rId3">
            <a:alphaModFix/>
          </a:blip>
          <a:stretch>
            <a:fillRect/>
          </a:stretch>
        </p:blipFill>
        <p:spPr>
          <a:xfrm>
            <a:off x="1476550" y="1230025"/>
            <a:ext cx="5447576"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4219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800">
                <a:latin typeface="Alfa Slab One"/>
                <a:ea typeface="Alfa Slab One"/>
                <a:cs typeface="Alfa Slab One"/>
                <a:sym typeface="Alfa Slab One"/>
              </a:rPr>
              <a:t>Any Questions?</a:t>
            </a:r>
            <a:endParaRPr sz="4800">
              <a:latin typeface="Alfa Slab One"/>
              <a:ea typeface="Alfa Slab One"/>
              <a:cs typeface="Alfa Slab One"/>
              <a:sym typeface="Alfa Slab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3840000"/>
          </a:xfrm>
          <a:prstGeom prst="rect">
            <a:avLst/>
          </a:prstGeom>
        </p:spPr>
        <p:txBody>
          <a:bodyPr anchorCtr="0" anchor="t" bIns="91425" lIns="91425" spcFirstLastPara="1" rIns="91425" wrap="square" tIns="91425">
            <a:noAutofit/>
          </a:bodyPr>
          <a:lstStyle/>
          <a:p>
            <a:pPr indent="457200" lvl="0" marL="2743200" rtl="0">
              <a:spcBef>
                <a:spcPts val="0"/>
              </a:spcBef>
              <a:spcAft>
                <a:spcPts val="0"/>
              </a:spcAft>
              <a:buNone/>
            </a:pPr>
            <a:r>
              <a:rPr lang="en" sz="6000">
                <a:latin typeface="Alfa Slab One"/>
                <a:ea typeface="Alfa Slab One"/>
                <a:cs typeface="Alfa Slab One"/>
                <a:sym typeface="Alfa Slab One"/>
              </a:rPr>
              <a:t>THANK  </a:t>
            </a:r>
            <a:endParaRPr sz="6000">
              <a:latin typeface="Alfa Slab One"/>
              <a:ea typeface="Alfa Slab One"/>
              <a:cs typeface="Alfa Slab One"/>
              <a:sym typeface="Alfa Slab One"/>
            </a:endParaRPr>
          </a:p>
          <a:p>
            <a:pPr indent="457200" lvl="0" marL="3200400">
              <a:spcBef>
                <a:spcPts val="0"/>
              </a:spcBef>
              <a:spcAft>
                <a:spcPts val="0"/>
              </a:spcAft>
              <a:buNone/>
            </a:pPr>
            <a:r>
              <a:rPr lang="en" sz="6000">
                <a:latin typeface="Alfa Slab One"/>
                <a:ea typeface="Alfa Slab One"/>
                <a:cs typeface="Alfa Slab One"/>
                <a:sym typeface="Alfa Slab One"/>
              </a:rPr>
              <a:t> YOU</a:t>
            </a:r>
            <a:endParaRPr sz="6000">
              <a:latin typeface="Alfa Slab One"/>
              <a:ea typeface="Alfa Slab One"/>
              <a:cs typeface="Alfa Slab One"/>
              <a:sym typeface="Alfa Slab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nvSpPr>
        <p:spPr>
          <a:xfrm>
            <a:off x="311700" y="195150"/>
            <a:ext cx="8520600" cy="8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Scope of our Application</a:t>
            </a:r>
            <a:endParaRPr sz="1800"/>
          </a:p>
          <a:p>
            <a:pPr indent="0" lvl="0" marL="0" rtl="0" algn="ctr">
              <a:spcBef>
                <a:spcPts val="0"/>
              </a:spcBef>
              <a:spcAft>
                <a:spcPts val="0"/>
              </a:spcAft>
              <a:buNone/>
            </a:pPr>
            <a:r>
              <a:rPr lang="en" sz="2800"/>
              <a:t>Reduce Driver Distraction and  Their Credibility </a:t>
            </a:r>
            <a:endParaRPr sz="2800">
              <a:solidFill>
                <a:srgbClr val="000000"/>
              </a:solidFill>
            </a:endParaRPr>
          </a:p>
        </p:txBody>
      </p:sp>
      <p:sp>
        <p:nvSpPr>
          <p:cNvPr id="64" name="Shape 64"/>
          <p:cNvSpPr/>
          <p:nvPr/>
        </p:nvSpPr>
        <p:spPr>
          <a:xfrm>
            <a:off x="0" y="1630950"/>
            <a:ext cx="9144000" cy="3512400"/>
          </a:xfrm>
          <a:prstGeom prst="rect">
            <a:avLst/>
          </a:prstGeom>
          <a:solidFill>
            <a:srgbClr val="FFF329">
              <a:alpha val="65380"/>
            </a:srgbClr>
          </a:solid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Calibri"/>
              <a:buAutoNum type="arabicPeriod"/>
            </a:pPr>
            <a:r>
              <a:rPr lang="en">
                <a:latin typeface="Calibri"/>
                <a:ea typeface="Calibri"/>
                <a:cs typeface="Calibri"/>
                <a:sym typeface="Calibri"/>
              </a:rPr>
              <a:t>Each Yr , around “</a:t>
            </a:r>
            <a:r>
              <a:rPr b="1" lang="en">
                <a:latin typeface="Comfortaa"/>
                <a:ea typeface="Comfortaa"/>
                <a:cs typeface="Comfortaa"/>
                <a:sym typeface="Comfortaa"/>
              </a:rPr>
              <a:t>1.5 lakh in india alone</a:t>
            </a:r>
            <a:r>
              <a:rPr lang="en">
                <a:latin typeface="Calibri"/>
                <a:ea typeface="Calibri"/>
                <a:cs typeface="Calibri"/>
                <a:sym typeface="Calibri"/>
              </a:rPr>
              <a:t>”</a:t>
            </a:r>
            <a:r>
              <a:rPr lang="en">
                <a:solidFill>
                  <a:schemeClr val="dk1"/>
                </a:solidFill>
                <a:latin typeface="Calibri"/>
                <a:ea typeface="Calibri"/>
                <a:cs typeface="Calibri"/>
                <a:sym typeface="Calibri"/>
              </a:rPr>
              <a:t>are </a:t>
            </a:r>
            <a:r>
              <a:rPr lang="en">
                <a:latin typeface="Calibri"/>
                <a:ea typeface="Calibri"/>
                <a:cs typeface="Calibri"/>
                <a:sym typeface="Calibri"/>
              </a:rPr>
              <a:t>killed worldwide by road accidents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 majority reason (85%) is due to distracted driver and in-ability of driver to take correct decision in crucial time (2 sec)</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(ii) also  significant number of  accidents are caused by the people who have been on substance abuse (like on      alcohol,drugs) , they </a:t>
            </a:r>
            <a:r>
              <a:rPr lang="en">
                <a:latin typeface="Calibri"/>
                <a:ea typeface="Calibri"/>
                <a:cs typeface="Calibri"/>
                <a:sym typeface="Calibri"/>
              </a:rPr>
              <a:t>regularly</a:t>
            </a:r>
            <a:r>
              <a:rPr lang="en">
                <a:latin typeface="Calibri"/>
                <a:ea typeface="Calibri"/>
                <a:cs typeface="Calibri"/>
                <a:sym typeface="Calibri"/>
              </a:rPr>
              <a:t> break laws and due to laxity , they again get driving jobs and thus become frequent offenders </a:t>
            </a:r>
            <a:endParaRPr>
              <a:latin typeface="Calibri"/>
              <a:ea typeface="Calibri"/>
              <a:cs typeface="Calibri"/>
              <a:sym typeface="Calibri"/>
            </a:endParaRPr>
          </a:p>
        </p:txBody>
      </p:sp>
      <p:sp>
        <p:nvSpPr>
          <p:cNvPr id="65" name="Shape 65"/>
          <p:cNvSpPr txBox="1"/>
          <p:nvPr/>
        </p:nvSpPr>
        <p:spPr>
          <a:xfrm>
            <a:off x="12375" y="4657550"/>
            <a:ext cx="9144000" cy="48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800">
                <a:solidFill>
                  <a:srgbClr val="000000"/>
                </a:solidFill>
              </a:rPr>
              <a:t>#HumseFarakPadtaHai</a:t>
            </a:r>
            <a:r>
              <a:rPr lang="en" sz="1800">
                <a:solidFill>
                  <a:srgbClr val="000000"/>
                </a:solidFill>
              </a:rPr>
              <a:t>                                                                    www.road-safety.co.in</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Possible Solution</a:t>
            </a:r>
            <a:endParaRPr/>
          </a:p>
        </p:txBody>
      </p:sp>
      <p:sp>
        <p:nvSpPr>
          <p:cNvPr id="71" name="Shape 71"/>
          <p:cNvSpPr txBox="1"/>
          <p:nvPr>
            <p:ph idx="1" type="body"/>
          </p:nvPr>
        </p:nvSpPr>
        <p:spPr>
          <a:xfrm>
            <a:off x="0" y="1152475"/>
            <a:ext cx="9144000" cy="3990900"/>
          </a:xfrm>
          <a:prstGeom prst="rect">
            <a:avLst/>
          </a:prstGeom>
          <a:solidFill>
            <a:srgbClr val="FFF329">
              <a:alpha val="65380"/>
            </a:srgbClr>
          </a:solidFill>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400"/>
              <a:t>Making an app which will indicate driver about the impeding dangers using front camera while at the same time observe the behaviour driver and measure Cognitive Load (Wether the driver is about to snooze or not , less </a:t>
            </a:r>
            <a:endParaRPr sz="1400"/>
          </a:p>
          <a:p>
            <a:pPr indent="-342900" lvl="0" marL="457200" rtl="0">
              <a:spcBef>
                <a:spcPts val="0"/>
              </a:spcBef>
              <a:spcAft>
                <a:spcPts val="0"/>
              </a:spcAft>
              <a:buSzPts val="1800"/>
              <a:buAutoNum type="arabicPeriod"/>
            </a:pPr>
            <a:r>
              <a:rPr lang="en" sz="1400"/>
              <a:t>Making an immutable ledger of  the Statistics of the Driver (number of miles traveled , no of accidents / traffic based violations. This  will be helping not only law enforcement agencies but also the insurance industries , cab services can benifit the most to get experienced drivers with clean record.</a:t>
            </a:r>
            <a:endParaRPr sz="1400"/>
          </a:p>
          <a:p>
            <a:pPr indent="-317500" lvl="0" marL="457200">
              <a:spcBef>
                <a:spcPts val="0"/>
              </a:spcBef>
              <a:spcAft>
                <a:spcPts val="0"/>
              </a:spcAft>
              <a:buSzPts val="1400"/>
              <a:buAutoNum type="arabicPeriod"/>
            </a:pPr>
            <a:r>
              <a:rPr lang="en" sz="1400"/>
              <a:t>Also when there is incoming call/message  , we can use NLP bots like allo/alexa to tell the user about the contents and asks action to be taken so that we can minimise the distraction from smartphone while using its basic functions</a:t>
            </a:r>
            <a:endParaRPr sz="1400"/>
          </a:p>
        </p:txBody>
      </p:sp>
      <p:sp>
        <p:nvSpPr>
          <p:cNvPr id="72" name="Shape 72"/>
          <p:cNvSpPr txBox="1"/>
          <p:nvPr/>
        </p:nvSpPr>
        <p:spPr>
          <a:xfrm>
            <a:off x="0" y="4283100"/>
            <a:ext cx="9144000" cy="860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i="1" lang="en" sz="1800">
                <a:solidFill>
                  <a:schemeClr val="dk1"/>
                </a:solidFill>
              </a:rPr>
              <a:t>#HumseFarakPadtaHai</a:t>
            </a:r>
            <a:r>
              <a:rPr lang="en" sz="1800">
                <a:solidFill>
                  <a:schemeClr val="dk1"/>
                </a:solidFill>
              </a:rPr>
              <a:t>                                                                    www.road-safety.co.in</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Alternative:-  Drive Safe</a:t>
            </a:r>
            <a:endParaRPr/>
          </a:p>
        </p:txBody>
      </p:sp>
      <p:sp>
        <p:nvSpPr>
          <p:cNvPr id="78" name="Shape 78"/>
          <p:cNvSpPr txBox="1"/>
          <p:nvPr>
            <p:ph idx="1" type="body"/>
          </p:nvPr>
        </p:nvSpPr>
        <p:spPr>
          <a:xfrm>
            <a:off x="12375" y="1152475"/>
            <a:ext cx="9144000" cy="3990900"/>
          </a:xfrm>
          <a:prstGeom prst="rect">
            <a:avLst/>
          </a:prstGeom>
          <a:solidFill>
            <a:srgbClr val="FFF329">
              <a:alpha val="65380"/>
            </a:srgbClr>
          </a:solidFill>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Uses state of the art  machine learning models to process the video feeds(as a background process) and then warn user about distractive behaviour or of tailgating/other obstacles</a:t>
            </a:r>
            <a:endParaRPr/>
          </a:p>
          <a:p>
            <a:pPr indent="-342900" lvl="0" marL="457200" rtl="0">
              <a:spcBef>
                <a:spcPts val="0"/>
              </a:spcBef>
              <a:spcAft>
                <a:spcPts val="0"/>
              </a:spcAft>
              <a:buSzPts val="1800"/>
              <a:buAutoNum type="arabicPeriod"/>
            </a:pPr>
            <a:r>
              <a:rPr lang="en"/>
              <a:t>Keeps the stats of driver and all the violations done by him (accidents , overspeeding etc) to make  reporting and mitigation of judicial process easier. Also it profiles the persons driving skills which can then be used to get good insurance schemes.</a:t>
            </a:r>
            <a:endParaRPr/>
          </a:p>
          <a:p>
            <a:pPr indent="0" lvl="0" marL="0">
              <a:spcBef>
                <a:spcPts val="1600"/>
              </a:spcBef>
              <a:spcAft>
                <a:spcPts val="1600"/>
              </a:spcAft>
              <a:buNone/>
            </a:pPr>
            <a:r>
              <a:t/>
            </a:r>
            <a:endParaRPr/>
          </a:p>
        </p:txBody>
      </p:sp>
      <p:pic>
        <p:nvPicPr>
          <p:cNvPr id="79" name="Shape 79"/>
          <p:cNvPicPr preferRelativeResize="0"/>
          <p:nvPr/>
        </p:nvPicPr>
        <p:blipFill>
          <a:blip r:embed="rId3">
            <a:alphaModFix/>
          </a:blip>
          <a:stretch>
            <a:fillRect/>
          </a:stretch>
        </p:blipFill>
        <p:spPr>
          <a:xfrm>
            <a:off x="5894525" y="0"/>
            <a:ext cx="1857375" cy="1149975"/>
          </a:xfrm>
          <a:prstGeom prst="rect">
            <a:avLst/>
          </a:prstGeom>
          <a:noFill/>
          <a:ln>
            <a:noFill/>
          </a:ln>
        </p:spPr>
      </p:pic>
      <p:sp>
        <p:nvSpPr>
          <p:cNvPr id="80" name="Shape 80"/>
          <p:cNvSpPr txBox="1"/>
          <p:nvPr/>
        </p:nvSpPr>
        <p:spPr>
          <a:xfrm>
            <a:off x="12375" y="4657550"/>
            <a:ext cx="9144000" cy="48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800">
                <a:solidFill>
                  <a:srgbClr val="000000"/>
                </a:solidFill>
              </a:rPr>
              <a:t>#HumseFarakPadtaHai</a:t>
            </a:r>
            <a:r>
              <a:rPr lang="en" sz="1800">
                <a:solidFill>
                  <a:srgbClr val="000000"/>
                </a:solidFill>
              </a:rPr>
              <a:t>                                                                    www.road-safety.co.in</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 stack used:-  </a:t>
            </a:r>
            <a:endParaRPr/>
          </a:p>
        </p:txBody>
      </p:sp>
      <p:sp>
        <p:nvSpPr>
          <p:cNvPr id="86" name="Shape 86"/>
          <p:cNvSpPr txBox="1"/>
          <p:nvPr>
            <p:ph idx="1" type="body"/>
          </p:nvPr>
        </p:nvSpPr>
        <p:spPr>
          <a:xfrm>
            <a:off x="125" y="1082775"/>
            <a:ext cx="9144000" cy="4060800"/>
          </a:xfrm>
          <a:prstGeom prst="rect">
            <a:avLst/>
          </a:prstGeom>
          <a:solidFill>
            <a:srgbClr val="FFF329">
              <a:alpha val="65380"/>
            </a:srgbClr>
          </a:solidFill>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Programming Language (Python ,Java)</a:t>
            </a:r>
            <a:endParaRPr/>
          </a:p>
          <a:p>
            <a:pPr indent="-342900" lvl="0" marL="457200" rtl="0">
              <a:spcBef>
                <a:spcPts val="0"/>
              </a:spcBef>
              <a:spcAft>
                <a:spcPts val="0"/>
              </a:spcAft>
              <a:buSzPts val="1800"/>
              <a:buAutoNum type="arabicPeriod"/>
            </a:pPr>
            <a:r>
              <a:rPr lang="en"/>
              <a:t>Video processing libraries like OpenCV</a:t>
            </a:r>
            <a:endParaRPr/>
          </a:p>
          <a:p>
            <a:pPr indent="-342900" lvl="0" marL="457200">
              <a:spcBef>
                <a:spcPts val="0"/>
              </a:spcBef>
              <a:spcAft>
                <a:spcPts val="0"/>
              </a:spcAft>
              <a:buSzPts val="1800"/>
              <a:buAutoNum type="arabicPeriod"/>
            </a:pPr>
            <a:r>
              <a:rPr lang="en"/>
              <a:t>Deep learning  and machine learning frameworks like Tensorflow , Sklearn ,  </a:t>
            </a:r>
            <a:endParaRPr/>
          </a:p>
        </p:txBody>
      </p:sp>
      <p:pic>
        <p:nvPicPr>
          <p:cNvPr id="87" name="Shape 87"/>
          <p:cNvPicPr preferRelativeResize="0"/>
          <p:nvPr/>
        </p:nvPicPr>
        <p:blipFill>
          <a:blip r:embed="rId3">
            <a:alphaModFix/>
          </a:blip>
          <a:stretch>
            <a:fillRect/>
          </a:stretch>
        </p:blipFill>
        <p:spPr>
          <a:xfrm>
            <a:off x="5164175" y="2874920"/>
            <a:ext cx="3979950" cy="2268575"/>
          </a:xfrm>
          <a:prstGeom prst="rect">
            <a:avLst/>
          </a:prstGeom>
          <a:noFill/>
          <a:ln>
            <a:noFill/>
          </a:ln>
        </p:spPr>
      </p:pic>
      <p:sp>
        <p:nvSpPr>
          <p:cNvPr id="88" name="Shape 88"/>
          <p:cNvSpPr txBox="1"/>
          <p:nvPr/>
        </p:nvSpPr>
        <p:spPr>
          <a:xfrm>
            <a:off x="12375" y="4657550"/>
            <a:ext cx="9144000" cy="48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800">
                <a:solidFill>
                  <a:srgbClr val="000000"/>
                </a:solidFill>
              </a:rPr>
              <a:t>#HumseFarakPadtaHai</a:t>
            </a:r>
            <a:r>
              <a:rPr lang="en" sz="1800">
                <a:solidFill>
                  <a:srgbClr val="000000"/>
                </a:solidFill>
              </a:rPr>
              <a:t>                                                                    www.road-safety.co.in</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General architecture</a:t>
            </a:r>
            <a:endParaRPr/>
          </a:p>
        </p:txBody>
      </p:sp>
      <p:pic>
        <p:nvPicPr>
          <p:cNvPr id="94" name="Shape 94"/>
          <p:cNvPicPr preferRelativeResize="0"/>
          <p:nvPr/>
        </p:nvPicPr>
        <p:blipFill>
          <a:blip r:embed="rId3">
            <a:alphaModFix/>
          </a:blip>
          <a:stretch>
            <a:fillRect/>
          </a:stretch>
        </p:blipFill>
        <p:spPr>
          <a:xfrm>
            <a:off x="380775" y="1317250"/>
            <a:ext cx="8172450" cy="3598125"/>
          </a:xfrm>
          <a:prstGeom prst="rect">
            <a:avLst/>
          </a:prstGeom>
          <a:noFill/>
          <a:ln>
            <a:noFill/>
          </a:ln>
        </p:spPr>
      </p:pic>
      <p:sp>
        <p:nvSpPr>
          <p:cNvPr id="95" name="Shape 95"/>
          <p:cNvSpPr txBox="1"/>
          <p:nvPr/>
        </p:nvSpPr>
        <p:spPr>
          <a:xfrm>
            <a:off x="12375" y="4657550"/>
            <a:ext cx="9144000" cy="48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800">
                <a:solidFill>
                  <a:srgbClr val="000000"/>
                </a:solidFill>
              </a:rPr>
              <a:t>#HumseFarakPadtaHai</a:t>
            </a:r>
            <a:r>
              <a:rPr lang="en" sz="1800">
                <a:solidFill>
                  <a:srgbClr val="000000"/>
                </a:solidFill>
              </a:rPr>
              <a:t>                                                                    www.road-safety.co.in</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258450" y="1655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Application architecture for face detection</a:t>
            </a:r>
            <a:endParaRPr sz="1400"/>
          </a:p>
        </p:txBody>
      </p:sp>
      <p:pic>
        <p:nvPicPr>
          <p:cNvPr id="101" name="Shape 101"/>
          <p:cNvPicPr preferRelativeResize="0"/>
          <p:nvPr/>
        </p:nvPicPr>
        <p:blipFill>
          <a:blip r:embed="rId3">
            <a:alphaModFix/>
          </a:blip>
          <a:stretch>
            <a:fillRect/>
          </a:stretch>
        </p:blipFill>
        <p:spPr>
          <a:xfrm>
            <a:off x="704675" y="611175"/>
            <a:ext cx="5889375" cy="4226249"/>
          </a:xfrm>
          <a:prstGeom prst="rect">
            <a:avLst/>
          </a:prstGeom>
          <a:noFill/>
          <a:ln>
            <a:noFill/>
          </a:ln>
        </p:spPr>
      </p:pic>
      <p:sp>
        <p:nvSpPr>
          <p:cNvPr id="102" name="Shape 102"/>
          <p:cNvSpPr txBox="1"/>
          <p:nvPr/>
        </p:nvSpPr>
        <p:spPr>
          <a:xfrm>
            <a:off x="12375" y="4657550"/>
            <a:ext cx="9144000" cy="48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800">
                <a:solidFill>
                  <a:srgbClr val="000000"/>
                </a:solidFill>
              </a:rPr>
              <a:t>#HumseFarakPadtaHai</a:t>
            </a:r>
            <a:r>
              <a:rPr lang="en" sz="1800">
                <a:solidFill>
                  <a:srgbClr val="000000"/>
                </a:solidFill>
              </a:rPr>
              <a:t>                                                                    www.road-safety.co.in</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Examples</a:t>
            </a:r>
            <a:endParaRPr/>
          </a:p>
        </p:txBody>
      </p:sp>
      <p:pic>
        <p:nvPicPr>
          <p:cNvPr id="108" name="Shape 108"/>
          <p:cNvPicPr preferRelativeResize="0"/>
          <p:nvPr/>
        </p:nvPicPr>
        <p:blipFill>
          <a:blip r:embed="rId3">
            <a:alphaModFix/>
          </a:blip>
          <a:stretch>
            <a:fillRect/>
          </a:stretch>
        </p:blipFill>
        <p:spPr>
          <a:xfrm>
            <a:off x="108825" y="1369750"/>
            <a:ext cx="7477125" cy="2705100"/>
          </a:xfrm>
          <a:prstGeom prst="rect">
            <a:avLst/>
          </a:prstGeom>
          <a:noFill/>
          <a:ln>
            <a:noFill/>
          </a:ln>
        </p:spPr>
      </p:pic>
      <p:sp>
        <p:nvSpPr>
          <p:cNvPr id="109" name="Shape 109"/>
          <p:cNvSpPr txBox="1"/>
          <p:nvPr/>
        </p:nvSpPr>
        <p:spPr>
          <a:xfrm>
            <a:off x="12375" y="4657550"/>
            <a:ext cx="9144000" cy="48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800">
                <a:solidFill>
                  <a:srgbClr val="000000"/>
                </a:solidFill>
              </a:rPr>
              <a:t>#HumseFarakPadtaHai</a:t>
            </a:r>
            <a:r>
              <a:rPr lang="en" sz="1800">
                <a:solidFill>
                  <a:srgbClr val="000000"/>
                </a:solidFill>
              </a:rPr>
              <a:t>                                                                    www.road-safety.co.in</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550" y="78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Alfa Slab One"/>
                <a:ea typeface="Alfa Slab One"/>
                <a:cs typeface="Alfa Slab One"/>
                <a:sym typeface="Alfa Slab One"/>
              </a:rPr>
              <a:t>Use of back Camera :- Making a collison Detection System using OpenCV and Tensorflow</a:t>
            </a:r>
            <a:endParaRPr sz="1400">
              <a:latin typeface="Alfa Slab One"/>
              <a:ea typeface="Alfa Slab One"/>
              <a:cs typeface="Alfa Slab One"/>
              <a:sym typeface="Alfa Slab One"/>
            </a:endParaRPr>
          </a:p>
        </p:txBody>
      </p:sp>
      <p:pic>
        <p:nvPicPr>
          <p:cNvPr id="115" name="Shape 115"/>
          <p:cNvPicPr preferRelativeResize="0"/>
          <p:nvPr/>
        </p:nvPicPr>
        <p:blipFill>
          <a:blip r:embed="rId3">
            <a:alphaModFix/>
          </a:blip>
          <a:stretch>
            <a:fillRect/>
          </a:stretch>
        </p:blipFill>
        <p:spPr>
          <a:xfrm>
            <a:off x="631500" y="651125"/>
            <a:ext cx="7560685" cy="3993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