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Comfortaa Light"/>
      <p:regular r:id="rId18"/>
      <p:bold r:id="rId19"/>
    </p:embeddedFont>
    <p:embeddedFont>
      <p:font typeface="Montserrat"/>
      <p:regular r:id="rId20"/>
      <p:bold r:id="rId21"/>
      <p:italic r:id="rId22"/>
      <p:boldItalic r:id="rId23"/>
    </p:embeddedFont>
    <p:embeddedFont>
      <p:font typeface="Lato"/>
      <p:regular r:id="rId24"/>
      <p:bold r:id="rId25"/>
      <p:italic r:id="rId26"/>
      <p:boldItalic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Comfortaa-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mfortaa-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omfortaaLight-bold.fntdata"/><Relationship Id="rId18" Type="http://schemas.openxmlformats.org/officeDocument/2006/relationships/font" Target="fonts/Comforta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439575" y="188175"/>
            <a:ext cx="5017500" cy="204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Rajasthan IT Day Hackathon:- Greenathon</a:t>
            </a:r>
            <a:endParaRPr sz="2400"/>
          </a:p>
          <a:p>
            <a:pPr indent="0" lvl="0" marL="0">
              <a:spcBef>
                <a:spcPts val="0"/>
              </a:spcBef>
              <a:spcAft>
                <a:spcPts val="0"/>
              </a:spcAft>
              <a:buNone/>
            </a:pPr>
            <a:r>
              <a:rPr lang="en" sz="2400"/>
              <a:t>Team Name:-</a:t>
            </a:r>
            <a:endParaRPr sz="2400"/>
          </a:p>
          <a:p>
            <a:pPr indent="0" lvl="0" marL="0">
              <a:spcBef>
                <a:spcPts val="0"/>
              </a:spcBef>
              <a:spcAft>
                <a:spcPts val="0"/>
              </a:spcAft>
              <a:buNone/>
            </a:pPr>
            <a:r>
              <a:rPr lang="en" sz="2400"/>
              <a:t>Roti_Kapda_Aur_Makan</a:t>
            </a:r>
            <a:endParaRPr sz="2400"/>
          </a:p>
          <a:p>
            <a:pPr indent="0" lvl="0" marL="0">
              <a:spcBef>
                <a:spcPts val="0"/>
              </a:spcBef>
              <a:spcAft>
                <a:spcPts val="0"/>
              </a:spcAft>
              <a:buNone/>
            </a:pPr>
            <a:r>
              <a:rPr lang="en" sz="2400"/>
              <a:t>By:-</a:t>
            </a:r>
            <a:endParaRPr sz="2400"/>
          </a:p>
          <a:p>
            <a:pPr indent="0" lvl="0" marL="0" rtl="0">
              <a:spcBef>
                <a:spcPts val="0"/>
              </a:spcBef>
              <a:spcAft>
                <a:spcPts val="0"/>
              </a:spcAft>
              <a:buNone/>
            </a:pPr>
            <a:r>
              <a:rPr lang="en" sz="2400"/>
              <a:t>Dhruv malik And Abhishek Barnwal</a:t>
            </a:r>
            <a:endParaRPr sz="2400"/>
          </a:p>
        </p:txBody>
      </p:sp>
      <p:sp>
        <p:nvSpPr>
          <p:cNvPr id="135" name="Shape 135"/>
          <p:cNvSpPr txBox="1"/>
          <p:nvPr>
            <p:ph idx="1" type="subTitle"/>
          </p:nvPr>
        </p:nvSpPr>
        <p:spPr>
          <a:xfrm>
            <a:off x="2174500" y="3178100"/>
            <a:ext cx="6380100" cy="125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FarmerChain:-  C</a:t>
            </a:r>
            <a:r>
              <a:rPr lang="en"/>
              <a:t>ollaborative​ ​ and​ ​ collective​ ​ pool​ ​ farming​ ​ system​ ​ with​ ​ built​ ​ in​ ​ blockchain​ ​ based​ ​ self​ ​ financing​ ​ system​ ​ to​ ​ help​ ​ farmers​ ​ become​ ​ self-reliant.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27800" y="801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Cart of Farm</a:t>
            </a:r>
            <a:endParaRPr/>
          </a:p>
        </p:txBody>
      </p:sp>
      <p:sp>
        <p:nvSpPr>
          <p:cNvPr id="195" name="Shape 195"/>
          <p:cNvSpPr txBox="1"/>
          <p:nvPr>
            <p:ph idx="1" type="body"/>
          </p:nvPr>
        </p:nvSpPr>
        <p:spPr>
          <a:xfrm>
            <a:off x="1172025" y="9402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t>
            </a:r>
            <a:r>
              <a:rPr lang="en"/>
              <a:t>i) It </a:t>
            </a:r>
            <a:r>
              <a:rPr lang="en"/>
              <a:t>is a platform for requesting  and outsourcing  the need for bringing and delivering supplies</a:t>
            </a:r>
            <a:endParaRPr/>
          </a:p>
        </p:txBody>
      </p:sp>
      <p:pic>
        <p:nvPicPr>
          <p:cNvPr id="196" name="Shape 196"/>
          <p:cNvPicPr preferRelativeResize="0"/>
          <p:nvPr/>
        </p:nvPicPr>
        <p:blipFill>
          <a:blip r:embed="rId3">
            <a:alphaModFix/>
          </a:blip>
          <a:stretch>
            <a:fillRect/>
          </a:stretch>
        </p:blipFill>
        <p:spPr>
          <a:xfrm>
            <a:off x="1637825" y="1596025"/>
            <a:ext cx="6821176" cy="3547476"/>
          </a:xfrm>
          <a:prstGeom prst="rect">
            <a:avLst/>
          </a:prstGeom>
          <a:noFill/>
          <a:ln>
            <a:noFill/>
          </a:ln>
        </p:spPr>
      </p:pic>
      <p:pic>
        <p:nvPicPr>
          <p:cNvPr id="197" name="Shape 197"/>
          <p:cNvPicPr preferRelativeResize="0"/>
          <p:nvPr/>
        </p:nvPicPr>
        <p:blipFill>
          <a:blip r:embed="rId4">
            <a:alphaModFix/>
          </a:blip>
          <a:stretch>
            <a:fillRect/>
          </a:stretch>
        </p:blipFill>
        <p:spPr>
          <a:xfrm>
            <a:off x="1874825" y="1831900"/>
            <a:ext cx="964550" cy="91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Applicability</a:t>
            </a:r>
            <a:r>
              <a:rPr lang="en"/>
              <a:t> of the project.</a:t>
            </a:r>
            <a:endParaRPr/>
          </a:p>
        </p:txBody>
      </p:sp>
      <p:sp>
        <p:nvSpPr>
          <p:cNvPr id="203" name="Shape 203"/>
          <p:cNvSpPr txBox="1"/>
          <p:nvPr>
            <p:ph idx="1" type="body"/>
          </p:nvPr>
        </p:nvSpPr>
        <p:spPr>
          <a:xfrm>
            <a:off x="1212700" y="1177850"/>
            <a:ext cx="7123800" cy="330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Comfortaa"/>
                <a:ea typeface="Comfortaa"/>
                <a:cs typeface="Comfortaa"/>
                <a:sym typeface="Comfortaa"/>
              </a:rPr>
              <a:t>As the apex body for giving financial  credit to rural initiatives at no profit (NABARD)  is  overburdened  by financial scams  by numerous  people duping bank with bogus  proposals for  loans and also crimes (like financial impropriety / giving unusual preference for financing rich corporates over poor farmers)  shows that There is utmost need of the decentralized organisations so as to empower the farmers to take their decisions independently and collaborative way without the need of central govt Funds.</a:t>
            </a:r>
            <a:endParaRPr>
              <a:latin typeface="Comfortaa"/>
              <a:ea typeface="Comfortaa"/>
              <a:cs typeface="Comfortaa"/>
              <a:sym typeface="Comfortaa"/>
            </a:endParaRPr>
          </a:p>
          <a:p>
            <a:pPr indent="0" lvl="0" marL="0">
              <a:spcBef>
                <a:spcPts val="1600"/>
              </a:spcBef>
              <a:spcAft>
                <a:spcPts val="1600"/>
              </a:spcAft>
              <a:buNone/>
            </a:pPr>
            <a:r>
              <a:t/>
            </a:r>
            <a:endParaRPr>
              <a:latin typeface="Comfortaa"/>
              <a:ea typeface="Comfortaa"/>
              <a:cs typeface="Comfortaa"/>
              <a:sym typeface="Comfortaa"/>
            </a:endParaRPr>
          </a:p>
        </p:txBody>
      </p:sp>
      <p:pic>
        <p:nvPicPr>
          <p:cNvPr id="204" name="Shape 204"/>
          <p:cNvPicPr preferRelativeResize="0"/>
          <p:nvPr/>
        </p:nvPicPr>
        <p:blipFill>
          <a:blip r:embed="rId3">
            <a:alphaModFix/>
          </a:blip>
          <a:stretch>
            <a:fillRect/>
          </a:stretch>
        </p:blipFill>
        <p:spPr>
          <a:xfrm>
            <a:off x="59150" y="3098475"/>
            <a:ext cx="5499050" cy="752475"/>
          </a:xfrm>
          <a:prstGeom prst="rect">
            <a:avLst/>
          </a:prstGeom>
          <a:noFill/>
          <a:ln>
            <a:noFill/>
          </a:ln>
        </p:spPr>
      </p:pic>
      <p:pic>
        <p:nvPicPr>
          <p:cNvPr id="205" name="Shape 205"/>
          <p:cNvPicPr preferRelativeResize="0"/>
          <p:nvPr/>
        </p:nvPicPr>
        <p:blipFill>
          <a:blip r:embed="rId4">
            <a:alphaModFix/>
          </a:blip>
          <a:stretch>
            <a:fillRect/>
          </a:stretch>
        </p:blipFill>
        <p:spPr>
          <a:xfrm>
            <a:off x="2066775" y="4117150"/>
            <a:ext cx="6875525" cy="93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Possible additions and future scope.</a:t>
            </a:r>
            <a:endParaRPr/>
          </a:p>
        </p:txBody>
      </p:sp>
      <p:sp>
        <p:nvSpPr>
          <p:cNvPr id="211" name="Shape 21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Comfortaa Light"/>
              <a:buAutoNum type="arabicPeriod"/>
            </a:pPr>
            <a:r>
              <a:rPr lang="en">
                <a:latin typeface="Comfortaa Light"/>
                <a:ea typeface="Comfortaa Light"/>
                <a:cs typeface="Comfortaa Light"/>
                <a:sym typeface="Comfortaa Light"/>
              </a:rPr>
              <a:t>Can  Connect the farmer communities with Agrotech companies so as to implement latest techniques </a:t>
            </a:r>
            <a:endParaRPr>
              <a:latin typeface="Comfortaa Light"/>
              <a:ea typeface="Comfortaa Light"/>
              <a:cs typeface="Comfortaa Light"/>
              <a:sym typeface="Comfortaa Light"/>
            </a:endParaRPr>
          </a:p>
          <a:p>
            <a:pPr indent="-311150" lvl="0" marL="457200" rtl="0">
              <a:spcBef>
                <a:spcPts val="0"/>
              </a:spcBef>
              <a:spcAft>
                <a:spcPts val="0"/>
              </a:spcAft>
              <a:buSzPts val="1300"/>
              <a:buFont typeface="Comfortaa Light"/>
              <a:buAutoNum type="arabicPeriod"/>
            </a:pPr>
            <a:r>
              <a:rPr lang="en">
                <a:latin typeface="Comfortaa Light"/>
                <a:ea typeface="Comfortaa Light"/>
                <a:cs typeface="Comfortaa Light"/>
                <a:sym typeface="Comfortaa Light"/>
              </a:rPr>
              <a:t>Give credit rating of the farmers based on the payment of dues of the farmer so as to give them discounts </a:t>
            </a:r>
            <a:endParaRPr>
              <a:latin typeface="Comfortaa Light"/>
              <a:ea typeface="Comfortaa Light"/>
              <a:cs typeface="Comfortaa Light"/>
              <a:sym typeface="Comfortaa Light"/>
            </a:endParaRPr>
          </a:p>
          <a:p>
            <a:pPr indent="-311150" lvl="0" marL="457200">
              <a:spcBef>
                <a:spcPts val="0"/>
              </a:spcBef>
              <a:spcAft>
                <a:spcPts val="0"/>
              </a:spcAft>
              <a:buSzPts val="1300"/>
              <a:buFont typeface="Comfortaa Light"/>
              <a:buAutoNum type="arabicPeriod"/>
            </a:pPr>
            <a:r>
              <a:rPr lang="en">
                <a:latin typeface="Comfortaa Light"/>
                <a:ea typeface="Comfortaa Light"/>
                <a:cs typeface="Comfortaa Light"/>
                <a:sym typeface="Comfortaa Light"/>
              </a:rPr>
              <a:t>Use machine learning techniques to infer the data about the patterns of growth crops and thus help </a:t>
            </a:r>
            <a:endParaRPr>
              <a:latin typeface="Comfortaa Light"/>
              <a:ea typeface="Comfortaa Light"/>
              <a:cs typeface="Comfortaa Light"/>
              <a:sym typeface="Comfortaa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 Stack Used</a:t>
            </a:r>
            <a:endParaRPr/>
          </a:p>
        </p:txBody>
      </p:sp>
      <p:sp>
        <p:nvSpPr>
          <p:cNvPr id="217" name="Shape 217"/>
          <p:cNvSpPr txBox="1"/>
          <p:nvPr>
            <p:ph idx="1" type="body"/>
          </p:nvPr>
        </p:nvSpPr>
        <p:spPr>
          <a:xfrm>
            <a:off x="1170425" y="9120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Arial"/>
                <a:ea typeface="Arial"/>
                <a:cs typeface="Arial"/>
                <a:sym typeface="Arial"/>
              </a:rPr>
              <a:t>Front-End:-</a:t>
            </a:r>
            <a:endParaRPr>
              <a:latin typeface="Arial"/>
              <a:ea typeface="Arial"/>
              <a:cs typeface="Arial"/>
              <a:sym typeface="Arial"/>
            </a:endParaRPr>
          </a:p>
          <a:p>
            <a:pPr indent="0" lvl="0" marL="0">
              <a:spcBef>
                <a:spcPts val="1600"/>
              </a:spcBef>
              <a:spcAft>
                <a:spcPts val="0"/>
              </a:spcAft>
              <a:buNone/>
            </a:pPr>
            <a:r>
              <a:rPr lang="en">
                <a:latin typeface="Comfortaa"/>
                <a:ea typeface="Comfortaa"/>
                <a:cs typeface="Comfortaa"/>
                <a:sym typeface="Comfortaa"/>
              </a:rPr>
              <a:t>Mockflow :- making experimental UI</a:t>
            </a:r>
            <a:endParaRPr>
              <a:latin typeface="Comfortaa"/>
              <a:ea typeface="Comfortaa"/>
              <a:cs typeface="Comfortaa"/>
              <a:sym typeface="Comfortaa"/>
            </a:endParaRPr>
          </a:p>
          <a:p>
            <a:pPr indent="0" lvl="0" marL="0">
              <a:spcBef>
                <a:spcPts val="1600"/>
              </a:spcBef>
              <a:spcAft>
                <a:spcPts val="0"/>
              </a:spcAft>
              <a:buNone/>
            </a:pPr>
            <a:r>
              <a:rPr lang="en">
                <a:latin typeface="Arial"/>
                <a:ea typeface="Arial"/>
                <a:cs typeface="Arial"/>
                <a:sym typeface="Arial"/>
              </a:rPr>
              <a:t>1.React.Js:- for making Cross compatible and Interactive UI’s.</a:t>
            </a:r>
            <a:endParaRPr>
              <a:latin typeface="Arial"/>
              <a:ea typeface="Arial"/>
              <a:cs typeface="Arial"/>
              <a:sym typeface="Arial"/>
            </a:endParaRPr>
          </a:p>
          <a:p>
            <a:pPr indent="0" lvl="0" marL="0">
              <a:spcBef>
                <a:spcPts val="1600"/>
              </a:spcBef>
              <a:spcAft>
                <a:spcPts val="0"/>
              </a:spcAft>
              <a:buNone/>
            </a:pPr>
            <a:r>
              <a:rPr lang="en">
                <a:latin typeface="Arial"/>
                <a:ea typeface="Arial"/>
                <a:cs typeface="Arial"/>
                <a:sym typeface="Arial"/>
              </a:rPr>
              <a:t>2. Web3.js:- It is a collection of libraries which allow you to interact with a local or remote ethereum node, using a HTTP or IPC connection.</a:t>
            </a:r>
            <a:endParaRPr>
              <a:latin typeface="Arial"/>
              <a:ea typeface="Arial"/>
              <a:cs typeface="Arial"/>
              <a:sym typeface="Arial"/>
            </a:endParaRPr>
          </a:p>
          <a:p>
            <a:pPr indent="0" lvl="0" marL="0">
              <a:spcBef>
                <a:spcPts val="1600"/>
              </a:spcBef>
              <a:spcAft>
                <a:spcPts val="0"/>
              </a:spcAft>
              <a:buNone/>
            </a:pPr>
            <a:r>
              <a:rPr lang="en">
                <a:latin typeface="Arial"/>
                <a:ea typeface="Arial"/>
                <a:cs typeface="Arial"/>
                <a:sym typeface="Arial"/>
              </a:rPr>
              <a:t>3. HTML/CSS3:- front end website development .</a:t>
            </a:r>
            <a:endParaRPr>
              <a:latin typeface="Arial"/>
              <a:ea typeface="Arial"/>
              <a:cs typeface="Arial"/>
              <a:sym typeface="Arial"/>
            </a:endParaRPr>
          </a:p>
          <a:p>
            <a:pPr indent="0" lvl="0" marL="0">
              <a:spcBef>
                <a:spcPts val="1600"/>
              </a:spcBef>
              <a:spcAft>
                <a:spcPts val="0"/>
              </a:spcAft>
              <a:buNone/>
            </a:pPr>
            <a:r>
              <a:rPr lang="en">
                <a:latin typeface="Arial"/>
                <a:ea typeface="Arial"/>
                <a:cs typeface="Arial"/>
                <a:sym typeface="Arial"/>
              </a:rPr>
              <a:t>Back-End:-</a:t>
            </a:r>
            <a:endParaRPr>
              <a:latin typeface="Arial"/>
              <a:ea typeface="Arial"/>
              <a:cs typeface="Arial"/>
              <a:sym typeface="Arial"/>
            </a:endParaRPr>
          </a:p>
          <a:p>
            <a:pPr indent="0" lvl="0" marL="0">
              <a:spcBef>
                <a:spcPts val="1600"/>
              </a:spcBef>
              <a:spcAft>
                <a:spcPts val="0"/>
              </a:spcAft>
              <a:buNone/>
            </a:pPr>
            <a:r>
              <a:rPr lang="en">
                <a:latin typeface="Calibri"/>
                <a:ea typeface="Calibri"/>
                <a:cs typeface="Calibri"/>
                <a:sym typeface="Calibri"/>
              </a:rPr>
              <a:t>1.Truffle:- it is a compiler and  debugger  for Ethereum smart contracts and running a test suite</a:t>
            </a:r>
            <a:endParaRPr>
              <a:latin typeface="Calibri"/>
              <a:ea typeface="Calibri"/>
              <a:cs typeface="Calibri"/>
              <a:sym typeface="Calibri"/>
            </a:endParaRPr>
          </a:p>
          <a:p>
            <a:pPr indent="0" lvl="0" marL="0">
              <a:spcBef>
                <a:spcPts val="1600"/>
              </a:spcBef>
              <a:spcAft>
                <a:spcPts val="0"/>
              </a:spcAft>
              <a:buNone/>
            </a:pPr>
            <a:r>
              <a:rPr lang="en">
                <a:latin typeface="Calibri"/>
                <a:ea typeface="Calibri"/>
                <a:cs typeface="Calibri"/>
                <a:sym typeface="Calibri"/>
              </a:rPr>
              <a:t>2.Webpack:-  Another Ethereum based  Module framework which is used to install the required dependencies  in Truffle</a:t>
            </a:r>
            <a:endParaRPr>
              <a:latin typeface="Calibri"/>
              <a:ea typeface="Calibri"/>
              <a:cs typeface="Calibri"/>
              <a:sym typeface="Calibri"/>
            </a:endParaRPr>
          </a:p>
          <a:p>
            <a:pPr indent="0" lvl="0" marL="0">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Farmer woes: Debt, Drought and Despair</a:t>
            </a:r>
            <a:endParaRPr/>
          </a:p>
          <a:p>
            <a:pPr indent="0" lvl="0" marL="0">
              <a:spcBef>
                <a:spcPts val="0"/>
              </a:spcBef>
              <a:spcAft>
                <a:spcPts val="0"/>
              </a:spcAft>
              <a:buNone/>
            </a:pPr>
            <a:r>
              <a:rPr lang="en"/>
              <a:t> </a:t>
            </a:r>
            <a:endParaRPr/>
          </a:p>
          <a:p>
            <a:pPr indent="0" lvl="0" marL="0">
              <a:spcBef>
                <a:spcPts val="0"/>
              </a:spcBef>
              <a:spcAft>
                <a:spcPts val="0"/>
              </a:spcAft>
              <a:buNone/>
            </a:pPr>
            <a:r>
              <a:rPr lang="en"/>
              <a:t> </a:t>
            </a:r>
            <a:endParaRPr/>
          </a:p>
          <a:p>
            <a:pPr indent="0" lvl="0" marL="0">
              <a:spcBef>
                <a:spcPts val="0"/>
              </a:spcBef>
              <a:spcAft>
                <a:spcPts val="0"/>
              </a:spcAft>
              <a:buNone/>
            </a:pPr>
            <a:r>
              <a:rPr lang="en"/>
              <a:t> </a:t>
            </a:r>
            <a:endParaRPr/>
          </a:p>
          <a:p>
            <a:pPr indent="0" lvl="0" marL="0">
              <a:spcBef>
                <a:spcPts val="0"/>
              </a:spcBef>
              <a:spcAft>
                <a:spcPts val="0"/>
              </a:spcAft>
              <a:buNone/>
            </a:pPr>
            <a:r>
              <a:rPr lang="en"/>
              <a:t> </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1.Due to  Dependence  on the lenders  charging  uber </a:t>
            </a:r>
            <a:r>
              <a:rPr lang="en" sz="1800"/>
              <a:t>interest</a:t>
            </a:r>
            <a:r>
              <a:rPr lang="en" sz="1800"/>
              <a:t>  rates  and no farmer collaboration  are the main  causes of driving farmer to despair ( instead of  innovate and increase the yield  of crops per hectare they are in deep debt , causing suicides)</a:t>
            </a:r>
            <a:endParaRPr sz="1800"/>
          </a:p>
          <a:p>
            <a:pPr indent="0" lvl="0" marL="0">
              <a:spcBef>
                <a:spcPts val="1600"/>
              </a:spcBef>
              <a:spcAft>
                <a:spcPts val="1600"/>
              </a:spcAft>
              <a:buNone/>
            </a:pPr>
            <a:r>
              <a:rPr lang="en" sz="1800"/>
              <a:t>2. The government is just Decreasing  the pain  by waiving the loan but it is not a long term solution and economically Inefficient.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a:t>
            </a:r>
            <a:endParaRPr/>
          </a:p>
        </p:txBody>
      </p:sp>
      <p:sp>
        <p:nvSpPr>
          <p:cNvPr id="147" name="Shape 147"/>
          <p:cNvSpPr txBox="1"/>
          <p:nvPr>
            <p:ph idx="1" type="body"/>
          </p:nvPr>
        </p:nvSpPr>
        <p:spPr>
          <a:xfrm>
            <a:off x="1052550" y="947275"/>
            <a:ext cx="78546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Making Decentralised  </a:t>
            </a:r>
            <a:r>
              <a:rPr lang="en" sz="1800"/>
              <a:t>cooperative</a:t>
            </a:r>
            <a:r>
              <a:rPr lang="en" sz="1800"/>
              <a:t> society of  farmers online so that they can pool their resources and can help each other by    lending  Money  at attractive rates and also offer other services Like lending tools / offering  to work for a project etc .</a:t>
            </a:r>
            <a:endParaRPr sz="1800"/>
          </a:p>
          <a:p>
            <a:pPr indent="0" lvl="0" marL="0" rtl="0">
              <a:spcBef>
                <a:spcPts val="1600"/>
              </a:spcBef>
              <a:spcAft>
                <a:spcPts val="0"/>
              </a:spcAft>
              <a:buNone/>
            </a:pPr>
            <a:r>
              <a:rPr lang="en" sz="1800"/>
              <a:t>Eg:- Kibbutz ( an Ideal agriculture society of israel  where the inhabitants  contribute their effort in farms and get a fixed wage , Free housing and other resources determined by the commune.</a:t>
            </a:r>
            <a:endParaRPr sz="1800"/>
          </a:p>
          <a:p>
            <a:pPr indent="0" lvl="0" marL="0">
              <a:spcBef>
                <a:spcPts val="1600"/>
              </a:spcBef>
              <a:spcAft>
                <a:spcPts val="1600"/>
              </a:spcAft>
              <a:buNone/>
            </a:pPr>
            <a:r>
              <a:rPr lang="en" sz="1800"/>
              <a:t> </a:t>
            </a:r>
            <a:endParaRPr sz="1800"/>
          </a:p>
        </p:txBody>
      </p:sp>
      <p:pic>
        <p:nvPicPr>
          <p:cNvPr id="148" name="Shape 148"/>
          <p:cNvPicPr preferRelativeResize="0"/>
          <p:nvPr/>
        </p:nvPicPr>
        <p:blipFill>
          <a:blip r:embed="rId3">
            <a:alphaModFix/>
          </a:blip>
          <a:stretch>
            <a:fillRect/>
          </a:stretch>
        </p:blipFill>
        <p:spPr>
          <a:xfrm>
            <a:off x="3450150" y="3470825"/>
            <a:ext cx="2381250" cy="167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Blockchain &amp; smart contracts to the rescue</a:t>
            </a:r>
            <a:endParaRPr/>
          </a:p>
        </p:txBody>
      </p:sp>
      <p:sp>
        <p:nvSpPr>
          <p:cNvPr id="154" name="Shape 154"/>
          <p:cNvSpPr txBox="1"/>
          <p:nvPr>
            <p:ph idx="1" type="body"/>
          </p:nvPr>
        </p:nvSpPr>
        <p:spPr>
          <a:xfrm>
            <a:off x="1003600" y="947850"/>
            <a:ext cx="7332900" cy="3531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AutoNum type="arabicPeriod"/>
            </a:pPr>
            <a:r>
              <a:rPr lang="en" sz="1800"/>
              <a:t>Type of data-structure storing  immutable and connected records by cryptographic hashes. All the changes done in the ledger are implemented only after majority poling of the other farmers.</a:t>
            </a:r>
            <a:endParaRPr sz="1800"/>
          </a:p>
          <a:p>
            <a:pPr indent="0" lvl="0" marL="0" rtl="0">
              <a:spcBef>
                <a:spcPts val="1600"/>
              </a:spcBef>
              <a:spcAft>
                <a:spcPts val="0"/>
              </a:spcAft>
              <a:buNone/>
            </a:pPr>
            <a:r>
              <a:rPr lang="en" sz="1800"/>
              <a:t>2.This helps to implement Democratic/ Decentralised organisations. Whose records cant be tempered or it cant be dominated by sheer resources</a:t>
            </a:r>
            <a:endParaRPr sz="1800"/>
          </a:p>
          <a:p>
            <a:pPr indent="0" lvl="0" marL="0" rtl="0">
              <a:spcBef>
                <a:spcPts val="1600"/>
              </a:spcBef>
              <a:spcAft>
                <a:spcPts val="0"/>
              </a:spcAft>
              <a:buNone/>
            </a:pPr>
            <a:r>
              <a:rPr lang="en" sz="1800"/>
              <a:t>3. Also we can computer protocol intended to digitally facilitate, verify, or enforce the negotiation or performance of a contract(Called as Smart contract written in Solidity) thus contract can’t be ambiguous  and biased</a:t>
            </a:r>
            <a:endParaRPr sz="1800"/>
          </a:p>
          <a:p>
            <a:pPr indent="0" lvl="0" marL="0">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Solution:- FarmerChain  </a:t>
            </a:r>
            <a:endParaRPr/>
          </a:p>
        </p:txBody>
      </p:sp>
      <p:sp>
        <p:nvSpPr>
          <p:cNvPr id="160" name="Shape 160"/>
          <p:cNvSpPr txBox="1"/>
          <p:nvPr>
            <p:ph idx="1" type="body"/>
          </p:nvPr>
        </p:nvSpPr>
        <p:spPr>
          <a:xfrm>
            <a:off x="886300" y="13863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A decentralised Web app made on  the Ethereum Blockchain . It has 3 parts :- </a:t>
            </a:r>
            <a:endParaRPr sz="1400"/>
          </a:p>
          <a:p>
            <a:pPr indent="-317500" lvl="0" marL="457200" rtl="0">
              <a:spcBef>
                <a:spcPts val="1600"/>
              </a:spcBef>
              <a:spcAft>
                <a:spcPts val="0"/>
              </a:spcAft>
              <a:buSzPts val="1400"/>
              <a:buAutoNum type="arabicPeriod"/>
            </a:pPr>
            <a:r>
              <a:rPr lang="en" sz="1400"/>
              <a:t>Farmer Bank:-  It is a smart Contract  used to maintain a  Pool Of money ( generally  given as a seed money by Govt/NGO and then farmer can give a small fee) for  processing loan requests from the members. It follows certain constraints while giving loans :- </a:t>
            </a:r>
            <a:endParaRPr sz="1400"/>
          </a:p>
          <a:p>
            <a:pPr indent="-304800" lvl="0" marL="457200" rtl="0">
              <a:spcBef>
                <a:spcPts val="0"/>
              </a:spcBef>
              <a:spcAft>
                <a:spcPts val="0"/>
              </a:spcAft>
              <a:buSzPts val="1200"/>
              <a:buFont typeface="Calibri"/>
              <a:buAutoNum type="alphaLcPeriod"/>
            </a:pPr>
            <a:r>
              <a:rPr lang="en" sz="1200">
                <a:latin typeface="Calibri"/>
                <a:ea typeface="Calibri"/>
                <a:cs typeface="Calibri"/>
                <a:sym typeface="Calibri"/>
              </a:rPr>
              <a:t>Only members can add funds or request loans</a:t>
            </a:r>
            <a:endParaRPr sz="1200">
              <a:latin typeface="Calibri"/>
              <a:ea typeface="Calibri"/>
              <a:cs typeface="Calibri"/>
              <a:sym typeface="Calibri"/>
            </a:endParaRPr>
          </a:p>
          <a:p>
            <a:pPr indent="-304800" lvl="0" marL="457200" rtl="0">
              <a:spcBef>
                <a:spcPts val="0"/>
              </a:spcBef>
              <a:spcAft>
                <a:spcPts val="0"/>
              </a:spcAft>
              <a:buSzPts val="1200"/>
              <a:buFont typeface="Calibri"/>
              <a:buAutoNum type="alphaLcPeriod"/>
            </a:pPr>
            <a:r>
              <a:rPr lang="en" sz="1200">
                <a:latin typeface="Calibri"/>
                <a:ea typeface="Calibri"/>
                <a:cs typeface="Calibri"/>
                <a:sym typeface="Calibri"/>
              </a:rPr>
              <a:t>A member can request twice the amount he put in.</a:t>
            </a:r>
            <a:endParaRPr sz="1200">
              <a:latin typeface="Calibri"/>
              <a:ea typeface="Calibri"/>
              <a:cs typeface="Calibri"/>
              <a:sym typeface="Calibri"/>
            </a:endParaRPr>
          </a:p>
          <a:p>
            <a:pPr indent="-304800" lvl="0" marL="457200" rtl="0">
              <a:spcBef>
                <a:spcPts val="0"/>
              </a:spcBef>
              <a:spcAft>
                <a:spcPts val="0"/>
              </a:spcAft>
              <a:buSzPts val="1200"/>
              <a:buFont typeface="Calibri"/>
              <a:buAutoNum type="alphaLcPeriod"/>
            </a:pPr>
            <a:r>
              <a:rPr lang="en" sz="1200">
                <a:latin typeface="Calibri"/>
                <a:ea typeface="Calibri"/>
                <a:cs typeface="Calibri"/>
                <a:sym typeface="Calibri"/>
              </a:rPr>
              <a:t>The maximum loan that is issued is half the total amount in the pool.</a:t>
            </a:r>
            <a:endParaRPr sz="1200">
              <a:latin typeface="Calibri"/>
              <a:ea typeface="Calibri"/>
              <a:cs typeface="Calibri"/>
              <a:sym typeface="Calibri"/>
            </a:endParaRPr>
          </a:p>
          <a:p>
            <a:pPr indent="0" lvl="0" marL="0" rtl="0">
              <a:spcBef>
                <a:spcPts val="1600"/>
              </a:spcBef>
              <a:spcAft>
                <a:spcPts val="1600"/>
              </a:spcAft>
              <a:buNone/>
            </a:pPr>
            <a:r>
              <a:rPr lang="en" sz="1200">
                <a:latin typeface="Calibri"/>
                <a:ea typeface="Calibri"/>
                <a:cs typeface="Calibri"/>
                <a:sym typeface="Calibri"/>
              </a:rPr>
              <a:t>2.  Also there are moderators which  have the highest  Privileges in adding new members or giving resolution of a dispute (Like that of judge in a district or state courts)</a:t>
            </a:r>
            <a:br>
              <a:rPr lang="en" sz="1200">
                <a:latin typeface="Calibri"/>
                <a:ea typeface="Calibri"/>
                <a:cs typeface="Calibri"/>
                <a:sym typeface="Calibri"/>
              </a:rPr>
            </a:br>
            <a:endParaRPr sz="1200">
              <a:latin typeface="Calibri"/>
              <a:ea typeface="Calibri"/>
              <a:cs typeface="Calibri"/>
              <a:sym typeface="Calibri"/>
            </a:endParaRPr>
          </a:p>
        </p:txBody>
      </p:sp>
      <p:pic>
        <p:nvPicPr>
          <p:cNvPr id="161" name="Shape 161"/>
          <p:cNvPicPr preferRelativeResize="0"/>
          <p:nvPr/>
        </p:nvPicPr>
        <p:blipFill>
          <a:blip r:embed="rId3">
            <a:alphaModFix/>
          </a:blip>
          <a:stretch>
            <a:fillRect/>
          </a:stretch>
        </p:blipFill>
        <p:spPr>
          <a:xfrm>
            <a:off x="5922225" y="0"/>
            <a:ext cx="2819400" cy="149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1491475" y="1206975"/>
            <a:ext cx="6565274" cy="3664725"/>
          </a:xfrm>
          <a:prstGeom prst="rect">
            <a:avLst/>
          </a:prstGeom>
          <a:noFill/>
          <a:ln>
            <a:noFill/>
          </a:ln>
          <a:effectLst>
            <a:outerShdw blurRad="57150" rotWithShape="0" algn="bl" dir="5400000" dist="19050">
              <a:srgbClr val="000000">
                <a:alpha val="50000"/>
              </a:srgbClr>
            </a:outerShdw>
          </a:effectLst>
        </p:spPr>
      </p:pic>
      <p:sp>
        <p:nvSpPr>
          <p:cNvPr id="167" name="Shape 167"/>
          <p:cNvSpPr txBox="1"/>
          <p:nvPr/>
        </p:nvSpPr>
        <p:spPr>
          <a:xfrm>
            <a:off x="1860850" y="223025"/>
            <a:ext cx="4362900" cy="62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UI of an account (moderator/normal) account</a:t>
            </a:r>
            <a:endParaRPr>
              <a:solidFill>
                <a:srgbClr val="FFFFFF"/>
              </a:solidFill>
            </a:endParaRPr>
          </a:p>
        </p:txBody>
      </p:sp>
      <p:pic>
        <p:nvPicPr>
          <p:cNvPr id="168" name="Shape 168"/>
          <p:cNvPicPr preferRelativeResize="0"/>
          <p:nvPr/>
        </p:nvPicPr>
        <p:blipFill>
          <a:blip r:embed="rId4">
            <a:alphaModFix/>
          </a:blip>
          <a:stretch>
            <a:fillRect/>
          </a:stretch>
        </p:blipFill>
        <p:spPr>
          <a:xfrm>
            <a:off x="1653650" y="1491475"/>
            <a:ext cx="1060300" cy="9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018750" y="1422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Ui for a Moderator/Borrower </a:t>
            </a:r>
            <a:endParaRPr/>
          </a:p>
        </p:txBody>
      </p:sp>
      <p:pic>
        <p:nvPicPr>
          <p:cNvPr id="174" name="Shape 174"/>
          <p:cNvPicPr preferRelativeResize="0"/>
          <p:nvPr/>
        </p:nvPicPr>
        <p:blipFill>
          <a:blip r:embed="rId3">
            <a:alphaModFix/>
          </a:blip>
          <a:stretch>
            <a:fillRect/>
          </a:stretch>
        </p:blipFill>
        <p:spPr>
          <a:xfrm>
            <a:off x="1018750" y="656133"/>
            <a:ext cx="7770749" cy="4487368"/>
          </a:xfrm>
          <a:prstGeom prst="rect">
            <a:avLst/>
          </a:prstGeom>
          <a:noFill/>
          <a:ln>
            <a:noFill/>
          </a:ln>
        </p:spPr>
      </p:pic>
      <p:pic>
        <p:nvPicPr>
          <p:cNvPr id="175" name="Shape 175"/>
          <p:cNvPicPr preferRelativeResize="0"/>
          <p:nvPr/>
        </p:nvPicPr>
        <p:blipFill>
          <a:blip r:embed="rId4">
            <a:alphaModFix/>
          </a:blip>
          <a:stretch>
            <a:fillRect/>
          </a:stretch>
        </p:blipFill>
        <p:spPr>
          <a:xfrm>
            <a:off x="1221525" y="956575"/>
            <a:ext cx="1060300" cy="1176100"/>
          </a:xfrm>
          <a:prstGeom prst="rect">
            <a:avLst/>
          </a:prstGeom>
          <a:noFill/>
          <a:ln>
            <a:noFill/>
          </a:ln>
        </p:spPr>
      </p:pic>
      <p:sp>
        <p:nvSpPr>
          <p:cNvPr id="176" name="Shape 176"/>
          <p:cNvSpPr txBox="1"/>
          <p:nvPr/>
        </p:nvSpPr>
        <p:spPr>
          <a:xfrm>
            <a:off x="55750" y="1651775"/>
            <a:ext cx="899100" cy="109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User name and Credentails </a:t>
            </a:r>
            <a:endParaRPr>
              <a:solidFill>
                <a:srgbClr val="FFFFFF"/>
              </a:solidFill>
            </a:endParaRPr>
          </a:p>
        </p:txBody>
      </p:sp>
      <p:cxnSp>
        <p:nvCxnSpPr>
          <p:cNvPr id="177" name="Shape 177"/>
          <p:cNvCxnSpPr/>
          <p:nvPr/>
        </p:nvCxnSpPr>
        <p:spPr>
          <a:xfrm flipH="1" rot="10800000">
            <a:off x="808475" y="1658725"/>
            <a:ext cx="975600" cy="299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 type="body"/>
          </p:nvPr>
        </p:nvSpPr>
        <p:spPr>
          <a:xfrm>
            <a:off x="1297500" y="453025"/>
            <a:ext cx="7038900" cy="4025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Calibri"/>
                <a:ea typeface="Calibri"/>
                <a:cs typeface="Calibri"/>
                <a:sym typeface="Calibri"/>
              </a:rPr>
              <a:t>2. Pool Farming:- a. It is a platform based on shared economy facilitating exchange of three different types of services: Hand, Machine and Storage.</a:t>
            </a:r>
            <a:endParaRPr sz="1800">
              <a:latin typeface="Calibri"/>
              <a:ea typeface="Calibri"/>
              <a:cs typeface="Calibri"/>
              <a:sym typeface="Calibri"/>
            </a:endParaRPr>
          </a:p>
          <a:p>
            <a:pPr indent="0" lvl="0" marL="0">
              <a:spcBef>
                <a:spcPts val="1600"/>
              </a:spcBef>
              <a:spcAft>
                <a:spcPts val="0"/>
              </a:spcAft>
              <a:buNone/>
            </a:pPr>
            <a:r>
              <a:rPr lang="en" sz="1800">
                <a:latin typeface="Calibri"/>
                <a:ea typeface="Calibri"/>
                <a:cs typeface="Calibri"/>
                <a:sym typeface="Calibri"/>
              </a:rPr>
              <a:t>b</a:t>
            </a:r>
            <a:r>
              <a:rPr lang="en" sz="1800">
                <a:latin typeface="Calibri"/>
                <a:ea typeface="Calibri"/>
                <a:cs typeface="Calibri"/>
                <a:sym typeface="Calibri"/>
              </a:rPr>
              <a:t>. Helps to optimize the requirements of resources so as to make the right use of money.</a:t>
            </a:r>
            <a:endParaRPr sz="1800">
              <a:latin typeface="Calibri"/>
              <a:ea typeface="Calibri"/>
              <a:cs typeface="Calibri"/>
              <a:sym typeface="Calibri"/>
            </a:endParaRPr>
          </a:p>
          <a:p>
            <a:pPr indent="0" lvl="0" marL="0">
              <a:spcBef>
                <a:spcPts val="1600"/>
              </a:spcBef>
              <a:spcAft>
                <a:spcPts val="0"/>
              </a:spcAft>
              <a:buNone/>
            </a:pPr>
            <a:r>
              <a:rPr lang="en" sz="1800">
                <a:latin typeface="Calibri"/>
                <a:ea typeface="Calibri"/>
                <a:cs typeface="Calibri"/>
                <a:sym typeface="Calibri"/>
              </a:rPr>
              <a:t>c</a:t>
            </a:r>
            <a:r>
              <a:rPr lang="en" sz="1800">
                <a:latin typeface="Calibri"/>
                <a:ea typeface="Calibri"/>
                <a:cs typeface="Calibri"/>
                <a:sym typeface="Calibri"/>
              </a:rPr>
              <a:t>. To validate the authenticity of pooling work , it has to be moderated By the other members in order to avoid spam.</a:t>
            </a:r>
            <a:endParaRPr sz="1800">
              <a:latin typeface="Calibri"/>
              <a:ea typeface="Calibri"/>
              <a:cs typeface="Calibri"/>
              <a:sym typeface="Calibri"/>
            </a:endParaRPr>
          </a:p>
          <a:p>
            <a:pPr indent="0" lvl="0" marL="0">
              <a:spcBef>
                <a:spcPts val="1600"/>
              </a:spcBef>
              <a:spcAft>
                <a:spcPts val="1600"/>
              </a:spcAft>
              <a:buNone/>
            </a:pPr>
            <a:r>
              <a:rPr lang="en" sz="1800">
                <a:latin typeface="Calibri"/>
                <a:ea typeface="Calibri"/>
                <a:cs typeface="Calibri"/>
                <a:sym typeface="Calibri"/>
              </a:rPr>
              <a:t>d</a:t>
            </a:r>
            <a:r>
              <a:rPr lang="en" sz="1800">
                <a:latin typeface="Calibri"/>
                <a:ea typeface="Calibri"/>
                <a:cs typeface="Calibri"/>
                <a:sym typeface="Calibri"/>
              </a:rPr>
              <a:t>. The pooling work conditions (Deadline of work , other conditions) are embedded in a smart contract and thus will ensure that both the clients are bound to follow the set of rules and regulations.</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052550" y="2404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doing or offering pooling work</a:t>
            </a:r>
            <a:endParaRPr/>
          </a:p>
        </p:txBody>
      </p:sp>
      <p:pic>
        <p:nvPicPr>
          <p:cNvPr id="188" name="Shape 188"/>
          <p:cNvPicPr preferRelativeResize="0"/>
          <p:nvPr/>
        </p:nvPicPr>
        <p:blipFill>
          <a:blip r:embed="rId3">
            <a:alphaModFix/>
          </a:blip>
          <a:stretch>
            <a:fillRect/>
          </a:stretch>
        </p:blipFill>
        <p:spPr>
          <a:xfrm>
            <a:off x="1386925" y="772900"/>
            <a:ext cx="6251649" cy="4148501"/>
          </a:xfrm>
          <a:prstGeom prst="rect">
            <a:avLst/>
          </a:prstGeom>
          <a:noFill/>
          <a:ln>
            <a:noFill/>
          </a:ln>
        </p:spPr>
      </p:pic>
      <p:pic>
        <p:nvPicPr>
          <p:cNvPr id="189" name="Shape 189"/>
          <p:cNvPicPr preferRelativeResize="0"/>
          <p:nvPr/>
        </p:nvPicPr>
        <p:blipFill>
          <a:blip r:embed="rId4">
            <a:alphaModFix/>
          </a:blip>
          <a:stretch>
            <a:fillRect/>
          </a:stretch>
        </p:blipFill>
        <p:spPr>
          <a:xfrm>
            <a:off x="1528175" y="1087250"/>
            <a:ext cx="1060300" cy="103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