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0" r:id="rId5"/>
    <p:sldId id="285" r:id="rId6"/>
    <p:sldId id="286" r:id="rId7"/>
    <p:sldId id="261" r:id="rId8"/>
    <p:sldId id="262" r:id="rId9"/>
    <p:sldId id="263" r:id="rId10"/>
    <p:sldId id="266" r:id="rId11"/>
    <p:sldId id="287" r:id="rId12"/>
    <p:sldId id="282" r:id="rId13"/>
    <p:sldId id="268" r:id="rId14"/>
    <p:sldId id="269" r:id="rId15"/>
    <p:sldId id="267" r:id="rId16"/>
    <p:sldId id="271" r:id="rId17"/>
    <p:sldId id="284" r:id="rId18"/>
    <p:sldId id="270" r:id="rId19"/>
    <p:sldId id="272" r:id="rId20"/>
    <p:sldId id="273" r:id="rId21"/>
    <p:sldId id="274" r:id="rId22"/>
    <p:sldId id="275" r:id="rId23"/>
    <p:sldId id="276" r:id="rId24"/>
    <p:sldId id="278" r:id="rId25"/>
    <p:sldId id="279" r:id="rId26"/>
    <p:sldId id="280" r:id="rId27"/>
    <p:sldId id="283"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288" r:id="rId42"/>
    <p:sldId id="289" r:id="rId43"/>
    <p:sldId id="290" r:id="rId44"/>
    <p:sldId id="309" r:id="rId45"/>
    <p:sldId id="310" r:id="rId46"/>
    <p:sldId id="291" r:id="rId47"/>
    <p:sldId id="306" r:id="rId48"/>
    <p:sldId id="307" r:id="rId49"/>
    <p:sldId id="308" r:id="rId50"/>
    <p:sldId id="311" r:id="rId51"/>
    <p:sldId id="312" r:id="rId52"/>
    <p:sldId id="313" r:id="rId53"/>
    <p:sldId id="314" r:id="rId54"/>
    <p:sldId id="315" r:id="rId55"/>
    <p:sldId id="316" r:id="rId56"/>
    <p:sldId id="317" r:id="rId57"/>
    <p:sldId id="318"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p:scale>
          <a:sx n="74" d="100"/>
          <a:sy n="74" d="100"/>
        </p:scale>
        <p:origin x="-1200"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8"/>
    </mc:Choice>
    <mc:Fallback>
      <c:style val="48"/>
    </mc:Fallback>
  </mc:AlternateContent>
  <c:chart>
    <c:title>
      <c:tx>
        <c:rich>
          <a:bodyPr/>
          <a:lstStyle/>
          <a:p>
            <a:pPr>
              <a:defRPr/>
            </a:pPr>
            <a:r>
              <a:rPr lang="en-US"/>
              <a:t> Energy generation methods contribution in 2014   </a:t>
            </a:r>
          </a:p>
        </c:rich>
      </c:tx>
      <c:layout>
        <c:manualLayout>
          <c:xMode val="edge"/>
          <c:yMode val="edge"/>
          <c:x val="0.14052860327942876"/>
          <c:y val="3.3310201249132546E-2"/>
        </c:manualLayout>
      </c:layout>
      <c:overlay val="0"/>
    </c:title>
    <c:autoTitleDeleted val="0"/>
    <c:plotArea>
      <c:layout/>
      <c:pieChart>
        <c:varyColors val="1"/>
        <c:ser>
          <c:idx val="0"/>
          <c:order val="0"/>
          <c:tx>
            <c:strRef>
              <c:f>Sheet1!$B$1</c:f>
              <c:strCache>
                <c:ptCount val="1"/>
                <c:pt idx="0">
                  <c:v>Sales</c:v>
                </c:pt>
              </c:strCache>
            </c:strRef>
          </c:tx>
          <c:explosion val="1"/>
          <c:dLbls>
            <c:dLblPos val="outEnd"/>
            <c:showLegendKey val="0"/>
            <c:showVal val="1"/>
            <c:showCatName val="0"/>
            <c:showSerName val="0"/>
            <c:showPercent val="0"/>
            <c:showBubbleSize val="0"/>
            <c:showLeaderLines val="1"/>
          </c:dLbls>
          <c:cat>
            <c:strRef>
              <c:f>Sheet1!$A$2:$A$8</c:f>
              <c:strCache>
                <c:ptCount val="7"/>
                <c:pt idx="0">
                  <c:v>Coal</c:v>
                </c:pt>
                <c:pt idx="1">
                  <c:v>Biomass and Waste</c:v>
                </c:pt>
                <c:pt idx="2">
                  <c:v>Petrolium and Other Liquids</c:v>
                </c:pt>
                <c:pt idx="3">
                  <c:v>Natural Gases</c:v>
                </c:pt>
                <c:pt idx="4">
                  <c:v>Nuclear</c:v>
                </c:pt>
                <c:pt idx="5">
                  <c:v>Hydroelectric</c:v>
                </c:pt>
                <c:pt idx="6">
                  <c:v>other renuwables</c:v>
                </c:pt>
              </c:strCache>
            </c:strRef>
          </c:cat>
          <c:val>
            <c:numRef>
              <c:f>Sheet1!$B$2:$B$8</c:f>
              <c:numCache>
                <c:formatCode>General</c:formatCode>
                <c:ptCount val="7"/>
                <c:pt idx="0">
                  <c:v>44</c:v>
                </c:pt>
                <c:pt idx="1">
                  <c:v>23</c:v>
                </c:pt>
                <c:pt idx="2">
                  <c:v>23</c:v>
                </c:pt>
                <c:pt idx="3">
                  <c:v>6</c:v>
                </c:pt>
                <c:pt idx="4">
                  <c:v>1</c:v>
                </c:pt>
                <c:pt idx="5">
                  <c:v>2</c:v>
                </c:pt>
                <c:pt idx="6">
                  <c:v>2</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zero"/>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BB535053-9BF7-41ED-ACDF-FC2C4900D519}" type="datetimeFigureOut">
              <a:rPr lang="en-US" smtClean="0"/>
              <a:pPr/>
              <a:t>3/21/2018</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53B316C8-BACD-483A-9A54-B9CBA2CA2C37}"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535053-9BF7-41ED-ACDF-FC2C4900D519}" type="datetimeFigureOut">
              <a:rPr lang="en-US" smtClean="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B316C8-BACD-483A-9A54-B9CBA2CA2C3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535053-9BF7-41ED-ACDF-FC2C4900D519}" type="datetimeFigureOut">
              <a:rPr lang="en-US" smtClean="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B316C8-BACD-483A-9A54-B9CBA2CA2C3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535053-9BF7-41ED-ACDF-FC2C4900D519}" type="datetimeFigureOut">
              <a:rPr lang="en-US" smtClean="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B316C8-BACD-483A-9A54-B9CBA2CA2C3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535053-9BF7-41ED-ACDF-FC2C4900D519}" type="datetimeFigureOut">
              <a:rPr lang="en-US" smtClean="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B316C8-BACD-483A-9A54-B9CBA2CA2C3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B535053-9BF7-41ED-ACDF-FC2C4900D519}" type="datetimeFigureOut">
              <a:rPr lang="en-US" smtClean="0"/>
              <a:pPr/>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B316C8-BACD-483A-9A54-B9CBA2CA2C37}" type="slidenum">
              <a:rPr lang="en-US" smtClean="0"/>
              <a:pPr/>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535053-9BF7-41ED-ACDF-FC2C4900D519}" type="datetimeFigureOut">
              <a:rPr lang="en-US" smtClean="0"/>
              <a:pPr/>
              <a:t>3/21/2018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B316C8-BACD-483A-9A54-B9CBA2CA2C3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535053-9BF7-41ED-ACDF-FC2C4900D519}" type="datetimeFigureOut">
              <a:rPr lang="en-US" smtClean="0"/>
              <a:pPr/>
              <a:t>3/21/2018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3B316C8-BACD-483A-9A54-B9CBA2CA2C3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35053-9BF7-41ED-ACDF-FC2C4900D519}" type="datetimeFigureOut">
              <a:rPr lang="en-US" smtClean="0"/>
              <a:pPr/>
              <a:t>3/21/2018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B316C8-BACD-483A-9A54-B9CBA2CA2C3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BB535053-9BF7-41ED-ACDF-FC2C4900D519}" type="datetimeFigureOut">
              <a:rPr lang="en-US" smtClean="0"/>
              <a:pPr/>
              <a:t>3/21/2018</a:t>
            </a:fld>
            <a:endParaRPr lang="en-US" dirty="0"/>
          </a:p>
        </p:txBody>
      </p:sp>
      <p:sp>
        <p:nvSpPr>
          <p:cNvPr id="7" name="Slide Number Placeholder 6"/>
          <p:cNvSpPr>
            <a:spLocks noGrp="1"/>
          </p:cNvSpPr>
          <p:nvPr>
            <p:ph type="sldNum" sz="quarter" idx="12"/>
          </p:nvPr>
        </p:nvSpPr>
        <p:spPr/>
        <p:txBody>
          <a:bodyPr/>
          <a:lstStyle/>
          <a:p>
            <a:fld id="{53B316C8-BACD-483A-9A54-B9CBA2CA2C37}" type="slidenum">
              <a:rPr lang="en-US" smtClean="0"/>
              <a:pPr/>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35053-9BF7-41ED-ACDF-FC2C4900D519}" type="datetimeFigureOut">
              <a:rPr lang="en-US" smtClean="0"/>
              <a:pPr/>
              <a:t>3/21/2018</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53B316C8-BACD-483A-9A54-B9CBA2CA2C3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BB535053-9BF7-41ED-ACDF-FC2C4900D519}" type="datetimeFigureOut">
              <a:rPr lang="en-US" smtClean="0"/>
              <a:pPr/>
              <a:t>3/21/2018</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53B316C8-BACD-483A-9A54-B9CBA2CA2C3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ALGAL FUEL</a:t>
            </a:r>
            <a:endParaRPr lang="en-US" dirty="0"/>
          </a:p>
        </p:txBody>
      </p:sp>
      <p:sp>
        <p:nvSpPr>
          <p:cNvPr id="3" name="Subtitle 2"/>
          <p:cNvSpPr>
            <a:spLocks noGrp="1"/>
          </p:cNvSpPr>
          <p:nvPr>
            <p:ph type="subTitle" idx="1"/>
          </p:nvPr>
        </p:nvSpPr>
        <p:spPr/>
        <p:txBody>
          <a:bodyPr/>
          <a:lstStyle/>
          <a:p>
            <a:r>
              <a:rPr lang="en-US" dirty="0" smtClean="0"/>
              <a:t>For Environmental Friendly Energy Production</a:t>
            </a:r>
            <a:endParaRPr lang="en-US" dirty="0"/>
          </a:p>
        </p:txBody>
      </p:sp>
      <p:sp>
        <p:nvSpPr>
          <p:cNvPr id="4" name="TextBox 3"/>
          <p:cNvSpPr txBox="1"/>
          <p:nvPr/>
        </p:nvSpPr>
        <p:spPr>
          <a:xfrm>
            <a:off x="4724400" y="3200400"/>
            <a:ext cx="3166251" cy="461665"/>
          </a:xfrm>
          <a:prstGeom prst="rect">
            <a:avLst/>
          </a:prstGeom>
          <a:noFill/>
        </p:spPr>
        <p:txBody>
          <a:bodyPr wrap="none" rtlCol="0">
            <a:spAutoFit/>
          </a:bodyPr>
          <a:lstStyle/>
          <a:p>
            <a:r>
              <a:rPr lang="en-US" sz="2400" dirty="0" smtClean="0"/>
              <a:t>Project Presentation</a:t>
            </a:r>
            <a:endParaRPr lang="en-US" sz="2400" dirty="0"/>
          </a:p>
        </p:txBody>
      </p:sp>
      <p:sp>
        <p:nvSpPr>
          <p:cNvPr id="5" name="TextBox 4"/>
          <p:cNvSpPr txBox="1"/>
          <p:nvPr/>
        </p:nvSpPr>
        <p:spPr>
          <a:xfrm>
            <a:off x="609600" y="1066800"/>
            <a:ext cx="3591048" cy="707886"/>
          </a:xfrm>
          <a:prstGeom prst="rect">
            <a:avLst/>
          </a:prstGeom>
          <a:noFill/>
        </p:spPr>
        <p:txBody>
          <a:bodyPr wrap="none" rtlCol="0">
            <a:spAutoFit/>
          </a:bodyPr>
          <a:lstStyle/>
          <a:p>
            <a:r>
              <a:rPr lang="en-US" sz="4000" dirty="0" smtClean="0"/>
              <a:t>Green-a-thon</a:t>
            </a:r>
            <a:endParaRPr lang="en-US" dirty="0"/>
          </a:p>
        </p:txBody>
      </p:sp>
      <p:sp>
        <p:nvSpPr>
          <p:cNvPr id="6" name="TextBox 5"/>
          <p:cNvSpPr txBox="1"/>
          <p:nvPr/>
        </p:nvSpPr>
        <p:spPr>
          <a:xfrm>
            <a:off x="1066800" y="1981200"/>
            <a:ext cx="2561920" cy="369332"/>
          </a:xfrm>
          <a:prstGeom prst="rect">
            <a:avLst/>
          </a:prstGeom>
          <a:noFill/>
        </p:spPr>
        <p:txBody>
          <a:bodyPr wrap="none" rtlCol="0">
            <a:spAutoFit/>
          </a:bodyPr>
          <a:lstStyle/>
          <a:p>
            <a:r>
              <a:rPr lang="en-US" dirty="0" smtClean="0"/>
              <a:t>Rajasthan it day 2018</a:t>
            </a:r>
            <a:endParaRPr lang="en-US" dirty="0"/>
          </a:p>
        </p:txBody>
      </p:sp>
      <p:sp>
        <p:nvSpPr>
          <p:cNvPr id="7" name="TextBox 6"/>
          <p:cNvSpPr txBox="1"/>
          <p:nvPr/>
        </p:nvSpPr>
        <p:spPr>
          <a:xfrm>
            <a:off x="228600" y="5029200"/>
            <a:ext cx="3400120" cy="1200329"/>
          </a:xfrm>
          <a:prstGeom prst="rect">
            <a:avLst/>
          </a:prstGeom>
          <a:noFill/>
        </p:spPr>
        <p:txBody>
          <a:bodyPr wrap="square" rtlCol="0">
            <a:spAutoFit/>
          </a:bodyPr>
          <a:lstStyle/>
          <a:p>
            <a:r>
              <a:rPr lang="en-US" dirty="0" smtClean="0"/>
              <a:t>Presented by:</a:t>
            </a:r>
          </a:p>
          <a:p>
            <a:endParaRPr lang="en-US" dirty="0"/>
          </a:p>
          <a:p>
            <a:r>
              <a:rPr lang="en-US" dirty="0" smtClean="0"/>
              <a:t>Dhruv Mangal</a:t>
            </a:r>
          </a:p>
          <a:p>
            <a:r>
              <a:rPr lang="en-US" dirty="0" smtClean="0"/>
              <a:t>Ramnarayan Shrivastava</a:t>
            </a:r>
            <a:endParaRPr lang="en-US" dirty="0"/>
          </a:p>
        </p:txBody>
      </p:sp>
    </p:spTree>
    <p:extLst>
      <p:ext uri="{BB962C8B-B14F-4D97-AF65-F5344CB8AC3E}">
        <p14:creationId xmlns:p14="http://schemas.microsoft.com/office/powerpoint/2010/main" val="3582391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lstStyle/>
          <a:p>
            <a:r>
              <a:rPr lang="en-US" dirty="0" smtClean="0"/>
              <a:t>Concept:-</a:t>
            </a:r>
            <a:endParaRPr lang="en-US" dirty="0"/>
          </a:p>
        </p:txBody>
      </p:sp>
      <p:sp>
        <p:nvSpPr>
          <p:cNvPr id="3" name="Content Placeholder 2"/>
          <p:cNvSpPr>
            <a:spLocks noGrp="1"/>
          </p:cNvSpPr>
          <p:nvPr>
            <p:ph idx="1"/>
          </p:nvPr>
        </p:nvSpPr>
        <p:spPr>
          <a:xfrm>
            <a:off x="1066800" y="1828800"/>
            <a:ext cx="6934200" cy="4495800"/>
          </a:xfrm>
        </p:spPr>
        <p:txBody>
          <a:bodyPr>
            <a:normAutofit lnSpcReduction="10000"/>
          </a:bodyPr>
          <a:lstStyle/>
          <a:p>
            <a:r>
              <a:rPr lang="en-US" dirty="0" smtClean="0"/>
              <a:t>Algae are simple plants that ranges from microalgae to macroalgae.</a:t>
            </a:r>
          </a:p>
          <a:p>
            <a:r>
              <a:rPr lang="en-US" dirty="0" smtClean="0"/>
              <a:t>They are rich sources of oil. The oil part found in algae is much larger than corn and other oil sources.</a:t>
            </a:r>
          </a:p>
          <a:p>
            <a:r>
              <a:rPr lang="en-US" dirty="0" smtClean="0"/>
              <a:t>Algae can grow into nitrogen depleted condition so that the oil part in algae increases.</a:t>
            </a:r>
          </a:p>
          <a:p>
            <a:r>
              <a:rPr lang="en-US" dirty="0" smtClean="0"/>
              <a:t>By using open pond system or photobioreactor algae can be converted into algal oil.</a:t>
            </a:r>
          </a:p>
          <a:p>
            <a:r>
              <a:rPr lang="en-US" dirty="0" smtClean="0"/>
              <a:t>And further refined into algal fuel.</a:t>
            </a:r>
            <a:endParaRPr lang="en-US" dirty="0"/>
          </a:p>
        </p:txBody>
      </p:sp>
    </p:spTree>
    <p:extLst>
      <p:ext uri="{BB962C8B-B14F-4D97-AF65-F5344CB8AC3E}">
        <p14:creationId xmlns:p14="http://schemas.microsoft.com/office/powerpoint/2010/main" val="3428995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apture.PNG"/>
          <p:cNvPicPr>
            <a:picLocks noGrp="1" noChangeAspect="1"/>
          </p:cNvPicPr>
          <p:nvPr>
            <p:ph idx="1"/>
          </p:nvPr>
        </p:nvPicPr>
        <p:blipFill>
          <a:blip r:embed="rId2"/>
          <a:stretch>
            <a:fillRect/>
          </a:stretch>
        </p:blipFill>
        <p:spPr>
          <a:xfrm>
            <a:off x="381000" y="0"/>
            <a:ext cx="8305800" cy="64770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07946894"/>
              </p:ext>
            </p:extLst>
          </p:nvPr>
        </p:nvGraphicFramePr>
        <p:xfrm>
          <a:off x="1066800" y="1066800"/>
          <a:ext cx="7086600" cy="45751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4494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What is algae</a:t>
            </a:r>
            <a:endParaRPr lang="en-US" dirty="0"/>
          </a:p>
        </p:txBody>
      </p:sp>
      <p:sp>
        <p:nvSpPr>
          <p:cNvPr id="3" name="Content Placeholder 2"/>
          <p:cNvSpPr>
            <a:spLocks noGrp="1"/>
          </p:cNvSpPr>
          <p:nvPr>
            <p:ph idx="1"/>
          </p:nvPr>
        </p:nvSpPr>
        <p:spPr/>
        <p:txBody>
          <a:bodyPr>
            <a:normAutofit/>
          </a:bodyPr>
          <a:lstStyle/>
          <a:p>
            <a:r>
              <a:rPr lang="en-US" dirty="0" smtClean="0"/>
              <a:t>Algae are simple plants that range from microalgae to macroalgae.</a:t>
            </a:r>
          </a:p>
          <a:p>
            <a:r>
              <a:rPr lang="en-US" dirty="0"/>
              <a:t>  Algae form a vast group of eukaryotic, </a:t>
            </a:r>
            <a:r>
              <a:rPr lang="en-US" dirty="0" smtClean="0"/>
              <a:t>autotrophs </a:t>
            </a:r>
            <a:r>
              <a:rPr lang="en-US" dirty="0"/>
              <a:t>which do photosynthesis in both marine and freshwater ecosystems</a:t>
            </a:r>
            <a:endParaRPr lang="en-US" dirty="0" smtClean="0"/>
          </a:p>
          <a:p>
            <a:r>
              <a:rPr lang="en-US" dirty="0" smtClean="0"/>
              <a:t>Can be grown using brackish-, waste-water</a:t>
            </a:r>
            <a:r>
              <a:rPr lang="en-US" dirty="0"/>
              <a:t> </a:t>
            </a:r>
            <a:r>
              <a:rPr lang="en-US" dirty="0" smtClean="0"/>
              <a:t>and sea water.</a:t>
            </a:r>
          </a:p>
          <a:p>
            <a:r>
              <a:rPr lang="en-US" dirty="0" smtClean="0"/>
              <a:t>the </a:t>
            </a:r>
            <a:r>
              <a:rPr lang="en-US" dirty="0"/>
              <a:t>most primitive plant </a:t>
            </a:r>
            <a:r>
              <a:rPr lang="en-US" dirty="0" smtClean="0"/>
              <a:t>species on earth</a:t>
            </a:r>
            <a:endParaRPr lang="en-US" dirty="0"/>
          </a:p>
        </p:txBody>
      </p:sp>
    </p:spTree>
    <p:extLst>
      <p:ext uri="{BB962C8B-B14F-4D97-AF65-F5344CB8AC3E}">
        <p14:creationId xmlns:p14="http://schemas.microsoft.com/office/powerpoint/2010/main" val="1214307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914400"/>
            <a:ext cx="6248400" cy="4918075"/>
          </a:xfrm>
        </p:spPr>
      </p:pic>
    </p:spTree>
    <p:extLst>
      <p:ext uri="{BB962C8B-B14F-4D97-AF65-F5344CB8AC3E}">
        <p14:creationId xmlns:p14="http://schemas.microsoft.com/office/powerpoint/2010/main" val="4253302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14400"/>
            <a:ext cx="4747710" cy="799064"/>
          </a:xfrm>
        </p:spPr>
        <p:txBody>
          <a:bodyPr/>
          <a:lstStyle/>
          <a:p>
            <a:r>
              <a:rPr lang="en-US" dirty="0"/>
              <a:t>4</a:t>
            </a:r>
            <a:r>
              <a:rPr lang="en-US" dirty="0" smtClean="0"/>
              <a:t>.2 Why Algae?</a:t>
            </a:r>
            <a:endParaRPr lang="en-US" dirty="0"/>
          </a:p>
        </p:txBody>
      </p:sp>
      <p:sp>
        <p:nvSpPr>
          <p:cNvPr id="3" name="Content Placeholder 2"/>
          <p:cNvSpPr>
            <a:spLocks noGrp="1"/>
          </p:cNvSpPr>
          <p:nvPr>
            <p:ph idx="1"/>
          </p:nvPr>
        </p:nvSpPr>
        <p:spPr>
          <a:xfrm>
            <a:off x="1043492" y="1828800"/>
            <a:ext cx="6957508" cy="4003829"/>
          </a:xfrm>
        </p:spPr>
        <p:txBody>
          <a:bodyPr>
            <a:normAutofit/>
          </a:bodyPr>
          <a:lstStyle/>
          <a:p>
            <a:r>
              <a:rPr lang="en-US" dirty="0"/>
              <a:t>primary fixer of CO2 in the atmosphere by carrying out 80% of the world’s photosynthesis</a:t>
            </a:r>
          </a:p>
          <a:p>
            <a:r>
              <a:rPr lang="en-US" dirty="0" smtClean="0"/>
              <a:t>There is a solution to these challenges in the form of earths oldest organism: Algae.</a:t>
            </a:r>
          </a:p>
          <a:p>
            <a:r>
              <a:rPr lang="en-US" dirty="0"/>
              <a:t>Energy Security: India imports $330 ml a day on imported gas and oil </a:t>
            </a:r>
          </a:p>
          <a:p>
            <a:r>
              <a:rPr lang="en-US" dirty="0"/>
              <a:t>Economic Security: About 70% of India's electricity generation is from fossil fuels.</a:t>
            </a:r>
          </a:p>
          <a:p>
            <a:endParaRPr lang="en-US" dirty="0"/>
          </a:p>
        </p:txBody>
      </p:sp>
    </p:spTree>
    <p:extLst>
      <p:ext uri="{BB962C8B-B14F-4D97-AF65-F5344CB8AC3E}">
        <p14:creationId xmlns:p14="http://schemas.microsoft.com/office/powerpoint/2010/main" val="3161459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6119310" cy="722864"/>
          </a:xfrm>
        </p:spPr>
        <p:txBody>
          <a:bodyPr>
            <a:normAutofit fontScale="90000"/>
          </a:bodyPr>
          <a:lstStyle/>
          <a:p>
            <a:r>
              <a:rPr lang="en-US" dirty="0" smtClean="0"/>
              <a:t>Why algae?(continued )</a:t>
            </a:r>
            <a:endParaRPr lang="en-US" dirty="0"/>
          </a:p>
        </p:txBody>
      </p:sp>
      <p:sp>
        <p:nvSpPr>
          <p:cNvPr id="3" name="Content Placeholder 2"/>
          <p:cNvSpPr>
            <a:spLocks noGrp="1"/>
          </p:cNvSpPr>
          <p:nvPr>
            <p:ph idx="1"/>
          </p:nvPr>
        </p:nvSpPr>
        <p:spPr>
          <a:xfrm>
            <a:off x="1043492" y="1752600"/>
            <a:ext cx="6777317" cy="4080029"/>
          </a:xfrm>
        </p:spPr>
        <p:txBody>
          <a:bodyPr>
            <a:normAutofit fontScale="92500" lnSpcReduction="10000"/>
          </a:bodyPr>
          <a:lstStyle/>
          <a:p>
            <a:r>
              <a:rPr lang="en-US" dirty="0" smtClean="0"/>
              <a:t>They make up most of the mass of photoplankton.</a:t>
            </a:r>
          </a:p>
          <a:p>
            <a:r>
              <a:rPr lang="en-US" dirty="0" smtClean="0"/>
              <a:t>The </a:t>
            </a:r>
            <a:r>
              <a:rPr lang="en-US" dirty="0"/>
              <a:t>algae being the primary producers oxygenate the water, allowing growth of aquatic aerobic </a:t>
            </a:r>
            <a:r>
              <a:rPr lang="en-US" dirty="0" smtClean="0"/>
              <a:t>bacteria.</a:t>
            </a:r>
          </a:p>
          <a:p>
            <a:r>
              <a:rPr lang="en-US" dirty="0"/>
              <a:t>M</a:t>
            </a:r>
            <a:r>
              <a:rPr lang="en-US" dirty="0" smtClean="0"/>
              <a:t>ore efficient converters of solar energy because of their simple cellular structure.</a:t>
            </a:r>
          </a:p>
          <a:p>
            <a:r>
              <a:rPr lang="en-US" dirty="0"/>
              <a:t>Climate Change: We must reduce our greenhouse gas emissions and protect and preserve our land, water, air and soil by developing renewable and sustainable energy </a:t>
            </a:r>
            <a:r>
              <a:rPr lang="en-US" dirty="0" smtClean="0"/>
              <a:t>sources.</a:t>
            </a:r>
            <a:endParaRPr lang="en-US" dirty="0"/>
          </a:p>
          <a:p>
            <a:endParaRPr lang="en-US" dirty="0"/>
          </a:p>
        </p:txBody>
      </p:sp>
    </p:spTree>
    <p:extLst>
      <p:ext uri="{BB962C8B-B14F-4D97-AF65-F5344CB8AC3E}">
        <p14:creationId xmlns:p14="http://schemas.microsoft.com/office/powerpoint/2010/main" val="3464870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2724262429"/>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14400"/>
            <a:ext cx="7024744" cy="799064"/>
          </a:xfrm>
        </p:spPr>
        <p:txBody>
          <a:bodyPr/>
          <a:lstStyle/>
          <a:p>
            <a:r>
              <a:rPr lang="en-US" dirty="0" smtClean="0"/>
              <a:t>5.1Production of algae</a:t>
            </a:r>
            <a:endParaRPr lang="en-US" dirty="0"/>
          </a:p>
        </p:txBody>
      </p:sp>
      <p:sp>
        <p:nvSpPr>
          <p:cNvPr id="3" name="Content Placeholder 2"/>
          <p:cNvSpPr>
            <a:spLocks noGrp="1"/>
          </p:cNvSpPr>
          <p:nvPr>
            <p:ph idx="1"/>
          </p:nvPr>
        </p:nvSpPr>
        <p:spPr>
          <a:xfrm>
            <a:off x="1043492" y="1828800"/>
            <a:ext cx="6777317" cy="4003829"/>
          </a:xfrm>
        </p:spPr>
        <p:txBody>
          <a:bodyPr/>
          <a:lstStyle/>
          <a:p>
            <a:r>
              <a:rPr lang="en-US" dirty="0"/>
              <a:t>Algae are cultivated on land in large ponds or in photobioreactors.</a:t>
            </a:r>
          </a:p>
          <a:p>
            <a:r>
              <a:rPr lang="en-US" dirty="0" smtClean="0"/>
              <a:t>Algae reproduce very quickly ,they need only sunlight ad some nutrients which are artificially provided time to time to ensure optimal growth of algae in closed environment and are naturally available in open environment.</a:t>
            </a:r>
          </a:p>
          <a:p>
            <a:endParaRPr lang="en-US" dirty="0" smtClean="0"/>
          </a:p>
          <a:p>
            <a:endParaRPr lang="en-US" dirty="0"/>
          </a:p>
        </p:txBody>
      </p:sp>
    </p:spTree>
    <p:extLst>
      <p:ext uri="{BB962C8B-B14F-4D97-AF65-F5344CB8AC3E}">
        <p14:creationId xmlns:p14="http://schemas.microsoft.com/office/powerpoint/2010/main" val="1781705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 classification of algae</a:t>
            </a:r>
            <a:endParaRPr lang="en-US" dirty="0"/>
          </a:p>
        </p:txBody>
      </p:sp>
      <p:sp>
        <p:nvSpPr>
          <p:cNvPr id="3" name="Content Placeholder 2"/>
          <p:cNvSpPr>
            <a:spLocks noGrp="1"/>
          </p:cNvSpPr>
          <p:nvPr>
            <p:ph idx="1"/>
          </p:nvPr>
        </p:nvSpPr>
        <p:spPr/>
        <p:txBody>
          <a:bodyPr/>
          <a:lstStyle/>
          <a:p>
            <a:r>
              <a:rPr lang="en-US" dirty="0" smtClean="0"/>
              <a:t>Classified into 6 groups.</a:t>
            </a:r>
          </a:p>
          <a:p>
            <a:r>
              <a:rPr lang="en-US" dirty="0"/>
              <a:t> The pigments of the chlorophyll </a:t>
            </a:r>
            <a:r>
              <a:rPr lang="en-US" dirty="0" smtClean="0"/>
              <a:t>are </a:t>
            </a:r>
            <a:r>
              <a:rPr lang="en-US" dirty="0"/>
              <a:t>especially important since they dictate the habitat for the </a:t>
            </a:r>
            <a:r>
              <a:rPr lang="en-US" dirty="0" smtClean="0"/>
              <a:t>strain.</a:t>
            </a:r>
          </a:p>
          <a:p>
            <a:r>
              <a:rPr lang="en-US" dirty="0"/>
              <a:t>it will develop best in an environment rich in the wavelengths of light its pigments absorbs.</a:t>
            </a:r>
            <a:endParaRPr lang="en-US" dirty="0" smtClean="0"/>
          </a:p>
          <a:p>
            <a:pPr marL="68580" indent="0">
              <a:buNone/>
            </a:pPr>
            <a:endParaRPr lang="en-US" dirty="0"/>
          </a:p>
        </p:txBody>
      </p:sp>
    </p:spTree>
    <p:extLst>
      <p:ext uri="{BB962C8B-B14F-4D97-AF65-F5344CB8AC3E}">
        <p14:creationId xmlns:p14="http://schemas.microsoft.com/office/powerpoint/2010/main" val="647695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905000"/>
            <a:ext cx="7033707" cy="3508977"/>
          </a:xfrm>
        </p:spPr>
        <p:txBody>
          <a:bodyPr/>
          <a:lstStyle/>
          <a:p>
            <a:r>
              <a:rPr lang="en-US" dirty="0" smtClean="0">
                <a:solidFill>
                  <a:schemeClr val="accent1">
                    <a:lumMod val="60000"/>
                    <a:lumOff val="40000"/>
                  </a:schemeClr>
                </a:solidFill>
              </a:rPr>
              <a:t>The environment is getting more and more polluted everyday.</a:t>
            </a:r>
          </a:p>
          <a:p>
            <a:r>
              <a:rPr lang="en-US" dirty="0" smtClean="0">
                <a:solidFill>
                  <a:schemeClr val="accent1">
                    <a:lumMod val="60000"/>
                    <a:lumOff val="40000"/>
                  </a:schemeClr>
                </a:solidFill>
              </a:rPr>
              <a:t>Pollution causing Global warming is leading to problems for livelihood(like greenhouse effect, acid rain, ozone depletion).</a:t>
            </a:r>
          </a:p>
          <a:p>
            <a:r>
              <a:rPr lang="en-US" dirty="0" smtClean="0">
                <a:solidFill>
                  <a:schemeClr val="accent1">
                    <a:lumMod val="60000"/>
                    <a:lumOff val="40000"/>
                  </a:schemeClr>
                </a:solidFill>
              </a:rPr>
              <a:t>Energy demand is increasing day by day.</a:t>
            </a:r>
          </a:p>
          <a:p>
            <a:r>
              <a:rPr lang="en-US" dirty="0" smtClean="0">
                <a:solidFill>
                  <a:schemeClr val="accent1">
                    <a:lumMod val="60000"/>
                    <a:lumOff val="40000"/>
                  </a:schemeClr>
                </a:solidFill>
              </a:rPr>
              <a:t>Need </a:t>
            </a:r>
            <a:r>
              <a:rPr lang="en-US" dirty="0">
                <a:solidFill>
                  <a:schemeClr val="accent1">
                    <a:lumMod val="60000"/>
                    <a:lumOff val="40000"/>
                  </a:schemeClr>
                </a:solidFill>
              </a:rPr>
              <a:t>for green energy sources or renewable energy sources is rising.</a:t>
            </a:r>
          </a:p>
          <a:p>
            <a:endParaRPr lang="en-US" dirty="0"/>
          </a:p>
        </p:txBody>
      </p:sp>
      <p:sp>
        <p:nvSpPr>
          <p:cNvPr id="4" name="Title 3"/>
          <p:cNvSpPr>
            <a:spLocks noGrp="1"/>
          </p:cNvSpPr>
          <p:nvPr>
            <p:ph type="title"/>
          </p:nvPr>
        </p:nvSpPr>
        <p:spPr>
          <a:xfrm>
            <a:off x="990600" y="609600"/>
            <a:ext cx="7024744" cy="1143000"/>
          </a:xfrm>
        </p:spPr>
        <p:txBody>
          <a:bodyPr>
            <a:normAutofit/>
          </a:bodyPr>
          <a:lstStyle/>
          <a:p>
            <a:r>
              <a:rPr lang="en-US" dirty="0" smtClean="0">
                <a:solidFill>
                  <a:schemeClr val="accent4">
                    <a:lumMod val="75000"/>
                  </a:schemeClr>
                </a:solidFill>
              </a:rPr>
              <a:t>1.The Problem</a:t>
            </a:r>
            <a:endParaRPr lang="en-US" dirty="0">
              <a:solidFill>
                <a:schemeClr val="accent4">
                  <a:lumMod val="75000"/>
                </a:schemeClr>
              </a:solidFill>
            </a:endParaRPr>
          </a:p>
        </p:txBody>
      </p:sp>
    </p:spTree>
    <p:custDataLst>
      <p:tags r:id="rId1"/>
    </p:custDataLst>
    <p:extLst>
      <p:ext uri="{BB962C8B-B14F-4D97-AF65-F5344CB8AC3E}">
        <p14:creationId xmlns:p14="http://schemas.microsoft.com/office/powerpoint/2010/main" val="16098717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685800"/>
            <a:ext cx="6629401" cy="5791200"/>
          </a:xfrm>
        </p:spPr>
      </p:pic>
    </p:spTree>
    <p:extLst>
      <p:ext uri="{BB962C8B-B14F-4D97-AF65-F5344CB8AC3E}">
        <p14:creationId xmlns:p14="http://schemas.microsoft.com/office/powerpoint/2010/main" val="2972092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14400"/>
            <a:ext cx="7024744" cy="875264"/>
          </a:xfrm>
        </p:spPr>
        <p:txBody>
          <a:bodyPr/>
          <a:lstStyle/>
          <a:p>
            <a:r>
              <a:rPr lang="en-US" dirty="0" smtClean="0"/>
              <a:t>5.3 Growth kinetic of algae</a:t>
            </a:r>
            <a:endParaRPr lang="en-US" dirty="0"/>
          </a:p>
        </p:txBody>
      </p:sp>
      <p:sp>
        <p:nvSpPr>
          <p:cNvPr id="3" name="Content Placeholder 2"/>
          <p:cNvSpPr>
            <a:spLocks noGrp="1"/>
          </p:cNvSpPr>
          <p:nvPr>
            <p:ph idx="1"/>
          </p:nvPr>
        </p:nvSpPr>
        <p:spPr>
          <a:xfrm>
            <a:off x="990600" y="1905000"/>
            <a:ext cx="6957508" cy="4077148"/>
          </a:xfrm>
        </p:spPr>
        <p:txBody>
          <a:bodyPr/>
          <a:lstStyle/>
          <a:p>
            <a:r>
              <a:rPr lang="en-US" dirty="0"/>
              <a:t>Reproduction of bacteria is an autocatalytic reaction meaning that the speed of growth is directly related to cell concentration: </a:t>
            </a:r>
            <a:endParaRPr lang="en-US" dirty="0" smtClean="0"/>
          </a:p>
          <a:p>
            <a:pPr marL="68580" indent="0">
              <a:buNone/>
            </a:pPr>
            <a:r>
              <a:rPr lang="en-US" dirty="0"/>
              <a:t>        substrates + cells → extracellular </a:t>
            </a:r>
            <a:r>
              <a:rPr lang="en-US" dirty="0" smtClean="0"/>
              <a:t>				     products </a:t>
            </a:r>
            <a:r>
              <a:rPr lang="en-US" dirty="0"/>
              <a:t>+ more cells </a:t>
            </a:r>
            <a:endParaRPr lang="en-US" dirty="0" smtClean="0"/>
          </a:p>
          <a:p>
            <a:pPr marL="68580" indent="0">
              <a:buNone/>
            </a:pPr>
            <a:r>
              <a:rPr lang="en-US" dirty="0"/>
              <a:t>	</a:t>
            </a:r>
            <a:r>
              <a:rPr lang="en-US" dirty="0" smtClean="0"/>
              <a:t>	∑</a:t>
            </a:r>
            <a:r>
              <a:rPr lang="en-US" dirty="0"/>
              <a:t>S + X → ∑P + </a:t>
            </a:r>
            <a:r>
              <a:rPr lang="en-US" dirty="0" err="1"/>
              <a:t>nX</a:t>
            </a:r>
            <a:r>
              <a:rPr lang="en-US" dirty="0"/>
              <a:t> </a:t>
            </a:r>
            <a:endParaRPr lang="en-US" dirty="0" smtClean="0"/>
          </a:p>
          <a:p>
            <a:pPr marL="68580" indent="0">
              <a:buNone/>
            </a:pPr>
            <a:r>
              <a:rPr lang="en-US" dirty="0" smtClean="0"/>
              <a:t>   s: substrate   x: cell mass concentration</a:t>
            </a:r>
          </a:p>
          <a:p>
            <a:pPr marL="68580" indent="0">
              <a:buNone/>
            </a:pPr>
            <a:r>
              <a:rPr lang="en-US" dirty="0" smtClean="0"/>
              <a:t>p: product conc., n: increased no of biomass</a:t>
            </a:r>
            <a:endParaRPr lang="en-US" dirty="0"/>
          </a:p>
        </p:txBody>
      </p:sp>
    </p:spTree>
    <p:extLst>
      <p:ext uri="{BB962C8B-B14F-4D97-AF65-F5344CB8AC3E}">
        <p14:creationId xmlns:p14="http://schemas.microsoft.com/office/powerpoint/2010/main" val="725292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Growth kinetic of </a:t>
            </a:r>
            <a:r>
              <a:rPr lang="en-US" dirty="0" smtClean="0"/>
              <a:t>algae(cont.)</a:t>
            </a:r>
            <a:endParaRPr lang="en-US" dirty="0"/>
          </a:p>
        </p:txBody>
      </p:sp>
      <p:sp>
        <p:nvSpPr>
          <p:cNvPr id="3" name="Content Placeholder 2"/>
          <p:cNvSpPr>
            <a:spLocks noGrp="1"/>
          </p:cNvSpPr>
          <p:nvPr>
            <p:ph idx="1"/>
          </p:nvPr>
        </p:nvSpPr>
        <p:spPr>
          <a:xfrm>
            <a:off x="1043492" y="2323652"/>
            <a:ext cx="6777317" cy="3924748"/>
          </a:xfrm>
        </p:spPr>
        <p:txBody>
          <a:bodyPr>
            <a:normAutofit fontScale="92500" lnSpcReduction="10000"/>
          </a:bodyPr>
          <a:lstStyle/>
          <a:p>
            <a:r>
              <a:rPr lang="en-US" dirty="0"/>
              <a:t>Integrating the specific growth rate equation gives the number of cells as a function of time</a:t>
            </a:r>
            <a:r>
              <a:rPr lang="en-US" dirty="0" smtClean="0"/>
              <a:t>:</a:t>
            </a:r>
          </a:p>
          <a:p>
            <a:pPr marL="896112" lvl="3" indent="0">
              <a:buNone/>
            </a:pPr>
            <a:r>
              <a:rPr lang="en-US" dirty="0" smtClean="0"/>
              <a:t>		X=X</a:t>
            </a:r>
            <a:r>
              <a:rPr lang="en-US" sz="800" b="1" dirty="0" smtClean="0"/>
              <a:t>0</a:t>
            </a:r>
            <a:r>
              <a:rPr lang="el-GR" sz="600" dirty="0" smtClean="0"/>
              <a:t> </a:t>
            </a:r>
            <a:r>
              <a:rPr lang="en-US" dirty="0" err="1"/>
              <a:t>exp</a:t>
            </a:r>
            <a:r>
              <a:rPr lang="en-US" dirty="0"/>
              <a:t>(</a:t>
            </a:r>
            <a:r>
              <a:rPr lang="en-US" dirty="0" err="1"/>
              <a:t>m</a:t>
            </a:r>
            <a:r>
              <a:rPr lang="en-US" sz="800" dirty="0" err="1"/>
              <a:t>net</a:t>
            </a:r>
            <a:r>
              <a:rPr lang="en-US" sz="800" dirty="0"/>
              <a:t> </a:t>
            </a:r>
            <a:r>
              <a:rPr lang="en-US" dirty="0"/>
              <a:t>t)</a:t>
            </a:r>
          </a:p>
          <a:p>
            <a:r>
              <a:rPr lang="en-US" dirty="0" smtClean="0"/>
              <a:t>Algae growth has same characteristics as microbial growth.</a:t>
            </a:r>
          </a:p>
          <a:p>
            <a:r>
              <a:rPr lang="en-US" dirty="0"/>
              <a:t>it follows the same typical phases of the batch microorganism growth: lag phase, exponential phase, stationary phase, and depletion phase :</a:t>
            </a:r>
            <a:endParaRPr lang="en-US" dirty="0" smtClean="0"/>
          </a:p>
          <a:p>
            <a:pPr marL="68580" indent="0">
              <a:buNone/>
            </a:pPr>
            <a:r>
              <a:rPr lang="en-US" dirty="0" smtClean="0"/>
              <a:t>   		</a:t>
            </a:r>
          </a:p>
        </p:txBody>
      </p:sp>
    </p:spTree>
    <p:extLst>
      <p:ext uri="{BB962C8B-B14F-4D97-AF65-F5344CB8AC3E}">
        <p14:creationId xmlns:p14="http://schemas.microsoft.com/office/powerpoint/2010/main" val="2564668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1" y="914401"/>
            <a:ext cx="6781800" cy="4883390"/>
          </a:xfrm>
        </p:spPr>
      </p:pic>
    </p:spTree>
    <p:extLst>
      <p:ext uri="{BB962C8B-B14F-4D97-AF65-F5344CB8AC3E}">
        <p14:creationId xmlns:p14="http://schemas.microsoft.com/office/powerpoint/2010/main" val="1748587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6800"/>
            <a:ext cx="7719510" cy="1143000"/>
          </a:xfrm>
        </p:spPr>
        <p:txBody>
          <a:bodyPr>
            <a:normAutofit fontScale="90000"/>
          </a:bodyPr>
          <a:lstStyle/>
          <a:p>
            <a:r>
              <a:rPr lang="en-US" dirty="0" smtClean="0"/>
              <a:t>5.4 Condition influencing growth</a:t>
            </a:r>
            <a:endParaRPr lang="en-US" dirty="0"/>
          </a:p>
        </p:txBody>
      </p:sp>
      <p:sp>
        <p:nvSpPr>
          <p:cNvPr id="3" name="Content Placeholder 2"/>
          <p:cNvSpPr>
            <a:spLocks noGrp="1"/>
          </p:cNvSpPr>
          <p:nvPr>
            <p:ph idx="1"/>
          </p:nvPr>
        </p:nvSpPr>
        <p:spPr/>
        <p:txBody>
          <a:bodyPr/>
          <a:lstStyle/>
          <a:p>
            <a:r>
              <a:rPr lang="en-US" dirty="0" smtClean="0"/>
              <a:t>Factors that affect generation time of algae: pH, Temperature, salinity and nutrients</a:t>
            </a:r>
          </a:p>
          <a:p>
            <a:r>
              <a:rPr lang="en-US" dirty="0" smtClean="0"/>
              <a:t>Microalgae do not react to these changes linearly.</a:t>
            </a:r>
          </a:p>
          <a:p>
            <a:r>
              <a:rPr lang="en-US" dirty="0" smtClean="0"/>
              <a:t>When outside the optimal range , growth rates decline sharply.</a:t>
            </a:r>
          </a:p>
        </p:txBody>
      </p:sp>
    </p:spTree>
    <p:extLst>
      <p:ext uri="{BB962C8B-B14F-4D97-AF65-F5344CB8AC3E}">
        <p14:creationId xmlns:p14="http://schemas.microsoft.com/office/powerpoint/2010/main" val="2565509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914400"/>
            <a:ext cx="7467600" cy="4994275"/>
          </a:xfrm>
        </p:spPr>
      </p:pic>
    </p:spTree>
    <p:extLst>
      <p:ext uri="{BB962C8B-B14F-4D97-AF65-F5344CB8AC3E}">
        <p14:creationId xmlns:p14="http://schemas.microsoft.com/office/powerpoint/2010/main" val="1383472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027664"/>
            <a:ext cx="7696200" cy="1143000"/>
          </a:xfrm>
        </p:spPr>
        <p:txBody>
          <a:bodyPr>
            <a:normAutofit fontScale="90000"/>
          </a:bodyPr>
          <a:lstStyle/>
          <a:p>
            <a:r>
              <a:rPr lang="en-US" dirty="0" smtClean="0"/>
              <a:t>5.5 Biomass and lipid productivity</a:t>
            </a:r>
            <a:endParaRPr lang="en-US" dirty="0"/>
          </a:p>
        </p:txBody>
      </p:sp>
      <p:sp>
        <p:nvSpPr>
          <p:cNvPr id="3" name="Content Placeholder 2"/>
          <p:cNvSpPr>
            <a:spLocks noGrp="1"/>
          </p:cNvSpPr>
          <p:nvPr>
            <p:ph idx="1"/>
          </p:nvPr>
        </p:nvSpPr>
        <p:spPr>
          <a:xfrm>
            <a:off x="1043492" y="2323652"/>
            <a:ext cx="6777317" cy="4000948"/>
          </a:xfrm>
        </p:spPr>
        <p:txBody>
          <a:bodyPr>
            <a:normAutofit/>
          </a:bodyPr>
          <a:lstStyle/>
          <a:p>
            <a:r>
              <a:rPr lang="en-US" dirty="0"/>
              <a:t>Algal biomass is always made up of these three main components</a:t>
            </a:r>
            <a:r>
              <a:rPr lang="en-US" dirty="0" smtClean="0"/>
              <a:t>:</a:t>
            </a:r>
          </a:p>
          <a:p>
            <a:pPr marL="68580" indent="0">
              <a:buNone/>
            </a:pPr>
            <a:r>
              <a:rPr lang="en-US" dirty="0"/>
              <a:t> </a:t>
            </a:r>
            <a:r>
              <a:rPr lang="en-US" dirty="0" smtClean="0"/>
              <a:t> Carbohydrates, Protein and Natural </a:t>
            </a:r>
            <a:r>
              <a:rPr lang="en-US" dirty="0"/>
              <a:t>Oils</a:t>
            </a:r>
            <a:endParaRPr lang="en-US" dirty="0" smtClean="0"/>
          </a:p>
          <a:p>
            <a:r>
              <a:rPr lang="en-US" dirty="0" smtClean="0"/>
              <a:t>In these natural oils(10-40%) can be converted to algal fuel.</a:t>
            </a:r>
          </a:p>
          <a:p>
            <a:r>
              <a:rPr lang="en-US" dirty="0" smtClean="0"/>
              <a:t>Biomass productivity is the rate at which algae produces</a:t>
            </a:r>
          </a:p>
          <a:p>
            <a:r>
              <a:rPr lang="en-US" dirty="0" smtClean="0"/>
              <a:t>And lipid content is the percentage of lipid in total mass</a:t>
            </a:r>
          </a:p>
          <a:p>
            <a:pPr marL="68580" indent="0">
              <a:buNone/>
            </a:pPr>
            <a:endParaRPr/>
          </a:p>
          <a:p>
            <a:pPr marL="68580" indent="0">
              <a:buNone/>
            </a:pPr>
            <a:endParaRPr lang="en-US" dirty="0"/>
          </a:p>
        </p:txBody>
      </p:sp>
    </p:spTree>
    <p:extLst>
      <p:ext uri="{BB962C8B-B14F-4D97-AF65-F5344CB8AC3E}">
        <p14:creationId xmlns:p14="http://schemas.microsoft.com/office/powerpoint/2010/main" val="2550356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5.6 Nutrition required </a:t>
            </a:r>
            <a:endParaRPr lang="en-US" dirty="0"/>
          </a:p>
        </p:txBody>
      </p:sp>
      <p:sp>
        <p:nvSpPr>
          <p:cNvPr id="4" name="Content Placeholder 2"/>
          <p:cNvSpPr>
            <a:spLocks noGrp="1"/>
          </p:cNvSpPr>
          <p:nvPr>
            <p:ph idx="1"/>
          </p:nvPr>
        </p:nvSpPr>
        <p:spPr/>
        <p:txBody>
          <a:bodyPr/>
          <a:lstStyle/>
          <a:p>
            <a:r>
              <a:rPr lang="en-US" dirty="0" smtClean="0"/>
              <a:t>Inorganic nutrition : CO2,N2, P, S</a:t>
            </a:r>
          </a:p>
          <a:p>
            <a:r>
              <a:rPr lang="en-US" dirty="0" smtClean="0"/>
              <a:t>Trace elements: metals and growth factors(vitamins)</a:t>
            </a:r>
          </a:p>
          <a:p>
            <a:r>
              <a:rPr lang="en-US" dirty="0" smtClean="0"/>
              <a:t>C.N.P. ratio: 106:16:1</a:t>
            </a:r>
          </a:p>
          <a:p>
            <a:r>
              <a:rPr lang="en-US" dirty="0" smtClean="0"/>
              <a:t>Deviates from this ratio cause eutrophication. </a:t>
            </a:r>
            <a:endParaRPr lang="en-US" dirty="0"/>
          </a:p>
        </p:txBody>
      </p:sp>
    </p:spTree>
    <p:extLst>
      <p:ext uri="{BB962C8B-B14F-4D97-AF65-F5344CB8AC3E}">
        <p14:creationId xmlns:p14="http://schemas.microsoft.com/office/powerpoint/2010/main" val="1312657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490910" cy="1143000"/>
          </a:xfrm>
        </p:spPr>
        <p:txBody>
          <a:bodyPr>
            <a:normAutofit fontScale="90000"/>
          </a:bodyPr>
          <a:lstStyle/>
          <a:p>
            <a:r>
              <a:rPr lang="en-US" dirty="0" smtClean="0"/>
              <a:t>5.7 Effect of nitrogen deprivation</a:t>
            </a:r>
            <a:endParaRPr lang="en-US" dirty="0"/>
          </a:p>
        </p:txBody>
      </p:sp>
      <p:sp>
        <p:nvSpPr>
          <p:cNvPr id="3" name="Content Placeholder 2"/>
          <p:cNvSpPr>
            <a:spLocks noGrp="1"/>
          </p:cNvSpPr>
          <p:nvPr>
            <p:ph idx="1"/>
          </p:nvPr>
        </p:nvSpPr>
        <p:spPr/>
        <p:txBody>
          <a:bodyPr/>
          <a:lstStyle/>
          <a:p>
            <a:r>
              <a:rPr lang="en-US" dirty="0" smtClean="0"/>
              <a:t>Nitrogen depleted medium develop a higher lipid content than nutrient sufficient condition.</a:t>
            </a:r>
          </a:p>
          <a:p>
            <a:r>
              <a:rPr lang="en-US" dirty="0" smtClean="0"/>
              <a:t>In this, the cell can not create more cells and therefore channel toward lipid production</a:t>
            </a:r>
          </a:p>
          <a:p>
            <a:r>
              <a:rPr lang="en-US" dirty="0" smtClean="0"/>
              <a:t>15-20% lipid decreases in night by undergoing to the process of respiration</a:t>
            </a:r>
            <a:endParaRPr lang="en-US" dirty="0"/>
          </a:p>
        </p:txBody>
      </p:sp>
    </p:spTree>
    <p:extLst>
      <p:ext uri="{BB962C8B-B14F-4D97-AF65-F5344CB8AC3E}">
        <p14:creationId xmlns:p14="http://schemas.microsoft.com/office/powerpoint/2010/main" val="3187492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490910" cy="1143000"/>
          </a:xfrm>
        </p:spPr>
        <p:txBody>
          <a:bodyPr>
            <a:normAutofit fontScale="90000"/>
          </a:bodyPr>
          <a:lstStyle/>
          <a:p>
            <a:r>
              <a:rPr lang="en-US" dirty="0" smtClean="0"/>
              <a:t>5.7 Effect of nitrogen deprivation</a:t>
            </a:r>
            <a:endParaRPr lang="en-US" dirty="0"/>
          </a:p>
        </p:txBody>
      </p:sp>
      <p:sp>
        <p:nvSpPr>
          <p:cNvPr id="3" name="Content Placeholder 2"/>
          <p:cNvSpPr>
            <a:spLocks noGrp="1"/>
          </p:cNvSpPr>
          <p:nvPr>
            <p:ph idx="1"/>
          </p:nvPr>
        </p:nvSpPr>
        <p:spPr/>
        <p:txBody>
          <a:bodyPr/>
          <a:lstStyle/>
          <a:p>
            <a:r>
              <a:rPr lang="en-US" dirty="0" smtClean="0"/>
              <a:t>Nitrogen depleted medium develop a higher lipid content than nutrient sufficient condition.</a:t>
            </a:r>
          </a:p>
          <a:p>
            <a:r>
              <a:rPr lang="en-US" dirty="0" smtClean="0"/>
              <a:t>In this, the cell can not create more cells and therefore channel toward lipid production</a:t>
            </a:r>
          </a:p>
          <a:p>
            <a:r>
              <a:rPr lang="en-US" dirty="0" smtClean="0"/>
              <a:t>15-20% lipid decreases in night by undergoing to the process of respiration</a:t>
            </a:r>
            <a:endParaRPr lang="en-US" dirty="0"/>
          </a:p>
        </p:txBody>
      </p:sp>
    </p:spTree>
    <p:extLst>
      <p:ext uri="{BB962C8B-B14F-4D97-AF65-F5344CB8AC3E}">
        <p14:creationId xmlns:p14="http://schemas.microsoft.com/office/powerpoint/2010/main" val="636399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609600"/>
            <a:ext cx="7315200" cy="5146675"/>
          </a:xfrm>
        </p:spPr>
      </p:pic>
      <p:sp>
        <p:nvSpPr>
          <p:cNvPr id="2" name="TextBox 1"/>
          <p:cNvSpPr txBox="1"/>
          <p:nvPr/>
        </p:nvSpPr>
        <p:spPr>
          <a:xfrm>
            <a:off x="2174383" y="5892085"/>
            <a:ext cx="5105400" cy="369332"/>
          </a:xfrm>
          <a:prstGeom prst="rect">
            <a:avLst/>
          </a:prstGeom>
          <a:noFill/>
        </p:spPr>
        <p:txBody>
          <a:bodyPr wrap="square" rtlCol="0">
            <a:spAutoFit/>
          </a:bodyPr>
          <a:lstStyle/>
          <a:p>
            <a:pPr algn="ctr"/>
            <a:r>
              <a:rPr lang="en-US" dirty="0" smtClean="0"/>
              <a:t>Pollution caused by sources in %</a:t>
            </a:r>
            <a:endParaRPr lang="en-US" dirty="0"/>
          </a:p>
        </p:txBody>
      </p:sp>
    </p:spTree>
    <p:extLst>
      <p:ext uri="{BB962C8B-B14F-4D97-AF65-F5344CB8AC3E}">
        <p14:creationId xmlns:p14="http://schemas.microsoft.com/office/powerpoint/2010/main" val="2775248221"/>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5.8 photoinhibition</a:t>
            </a:r>
            <a:endParaRPr lang="en-US" dirty="0"/>
          </a:p>
        </p:txBody>
      </p:sp>
      <p:sp>
        <p:nvSpPr>
          <p:cNvPr id="3" name="Content Placeholder 2"/>
          <p:cNvSpPr>
            <a:spLocks noGrp="1"/>
          </p:cNvSpPr>
          <p:nvPr>
            <p:ph idx="1"/>
          </p:nvPr>
        </p:nvSpPr>
        <p:spPr/>
        <p:txBody>
          <a:bodyPr/>
          <a:lstStyle/>
          <a:p>
            <a:r>
              <a:rPr lang="en-US" dirty="0" smtClean="0"/>
              <a:t>Algae subjected to too much light energy</a:t>
            </a:r>
          </a:p>
          <a:p>
            <a:r>
              <a:rPr lang="en-US" dirty="0" smtClean="0"/>
              <a:t>So algae become damaged.</a:t>
            </a:r>
          </a:p>
          <a:p>
            <a:r>
              <a:rPr lang="en-US" dirty="0" smtClean="0"/>
              <a:t>Hence decreased productivity</a:t>
            </a:r>
          </a:p>
          <a:p>
            <a:r>
              <a:rPr lang="en-US" dirty="0" smtClean="0"/>
              <a:t>Irradiance between 1800 and 2200 muEm-2s-1 are considered.</a:t>
            </a:r>
            <a:endParaRPr lang="en-US" dirty="0"/>
          </a:p>
        </p:txBody>
      </p:sp>
    </p:spTree>
    <p:extLst>
      <p:ext uri="{BB962C8B-B14F-4D97-AF65-F5344CB8AC3E}">
        <p14:creationId xmlns:p14="http://schemas.microsoft.com/office/powerpoint/2010/main" val="2320581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5.9Likely algae candidates</a:t>
            </a:r>
            <a:endParaRPr lang="en-US" dirty="0"/>
          </a:p>
        </p:txBody>
      </p:sp>
      <p:sp>
        <p:nvSpPr>
          <p:cNvPr id="3" name="Content Placeholder 2"/>
          <p:cNvSpPr>
            <a:spLocks noGrp="1"/>
          </p:cNvSpPr>
          <p:nvPr>
            <p:ph idx="1"/>
          </p:nvPr>
        </p:nvSpPr>
        <p:spPr/>
        <p:txBody>
          <a:bodyPr/>
          <a:lstStyle/>
          <a:p>
            <a:r>
              <a:rPr lang="en-US" dirty="0" smtClean="0"/>
              <a:t>With these parameters, algal strain can be selected.</a:t>
            </a:r>
            <a:endParaRPr lang="en-US" dirty="0"/>
          </a:p>
        </p:txBody>
      </p:sp>
    </p:spTree>
    <p:extLst>
      <p:ext uri="{BB962C8B-B14F-4D97-AF65-F5344CB8AC3E}">
        <p14:creationId xmlns:p14="http://schemas.microsoft.com/office/powerpoint/2010/main" val="2816690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245"/>
            <a:ext cx="9144000" cy="6477000"/>
          </a:xfrm>
        </p:spPr>
      </p:pic>
    </p:spTree>
    <p:extLst>
      <p:ext uri="{BB962C8B-B14F-4D97-AF65-F5344CB8AC3E}">
        <p14:creationId xmlns:p14="http://schemas.microsoft.com/office/powerpoint/2010/main" val="3592400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27664"/>
            <a:ext cx="8001000" cy="1143000"/>
          </a:xfrm>
        </p:spPr>
        <p:txBody>
          <a:bodyPr>
            <a:normAutofit fontScale="90000"/>
          </a:bodyPr>
          <a:lstStyle/>
          <a:p>
            <a:r>
              <a:rPr lang="en-US" dirty="0" smtClean="0"/>
              <a:t>6.1 Description of algae cultivation</a:t>
            </a:r>
            <a:endParaRPr lang="en-US" dirty="0"/>
          </a:p>
        </p:txBody>
      </p:sp>
      <p:sp>
        <p:nvSpPr>
          <p:cNvPr id="3" name="Content Placeholder 2"/>
          <p:cNvSpPr>
            <a:spLocks noGrp="1"/>
          </p:cNvSpPr>
          <p:nvPr>
            <p:ph idx="1"/>
          </p:nvPr>
        </p:nvSpPr>
        <p:spPr/>
        <p:txBody>
          <a:bodyPr/>
          <a:lstStyle/>
          <a:p>
            <a:r>
              <a:rPr lang="en-US" dirty="0" smtClean="0"/>
              <a:t>Can be viewed as i/o process.</a:t>
            </a:r>
          </a:p>
          <a:p>
            <a:r>
              <a:rPr lang="en-US" dirty="0" smtClean="0"/>
              <a:t>Process divided into 2 phase</a:t>
            </a:r>
          </a:p>
          <a:p>
            <a:r>
              <a:rPr lang="en-US" dirty="0" smtClean="0"/>
              <a:t>Phase 1: vigorous algal growth</a:t>
            </a:r>
          </a:p>
          <a:p>
            <a:r>
              <a:rPr lang="en-US" dirty="0" smtClean="0"/>
              <a:t>Phase 2: growth in nitrogen depleted condition</a:t>
            </a:r>
          </a:p>
          <a:p>
            <a:r>
              <a:rPr lang="en-US" dirty="0" smtClean="0"/>
              <a:t>And the overall contain increases.</a:t>
            </a:r>
          </a:p>
        </p:txBody>
      </p:sp>
    </p:spTree>
    <p:extLst>
      <p:ext uri="{BB962C8B-B14F-4D97-AF65-F5344CB8AC3E}">
        <p14:creationId xmlns:p14="http://schemas.microsoft.com/office/powerpoint/2010/main" val="440676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838200"/>
            <a:ext cx="7924800" cy="4724400"/>
          </a:xfrm>
        </p:spPr>
      </p:pic>
    </p:spTree>
    <p:extLst>
      <p:ext uri="{BB962C8B-B14F-4D97-AF65-F5344CB8AC3E}">
        <p14:creationId xmlns:p14="http://schemas.microsoft.com/office/powerpoint/2010/main" val="3174421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pond system</a:t>
            </a:r>
            <a:endParaRPr lang="en-US" dirty="0"/>
          </a:p>
        </p:txBody>
      </p:sp>
      <p:sp>
        <p:nvSpPr>
          <p:cNvPr id="3" name="Content Placeholder 2"/>
          <p:cNvSpPr>
            <a:spLocks noGrp="1"/>
          </p:cNvSpPr>
          <p:nvPr>
            <p:ph idx="1"/>
          </p:nvPr>
        </p:nvSpPr>
        <p:spPr/>
        <p:txBody>
          <a:bodyPr/>
          <a:lstStyle/>
          <a:p>
            <a:r>
              <a:rPr lang="en-US" dirty="0" smtClean="0"/>
              <a:t>Most studied method for mass cultivation.</a:t>
            </a:r>
          </a:p>
          <a:p>
            <a:r>
              <a:rPr lang="en-US" dirty="0" smtClean="0"/>
              <a:t>Consist or natural or artificial waters</a:t>
            </a:r>
          </a:p>
          <a:p>
            <a:r>
              <a:rPr lang="en-US" dirty="0" smtClean="0"/>
              <a:t>This has very low cost and very simple to construct</a:t>
            </a:r>
          </a:p>
          <a:p>
            <a:r>
              <a:rPr lang="en-US" dirty="0" smtClean="0"/>
              <a:t>Temperature and light cant be regulated</a:t>
            </a:r>
          </a:p>
          <a:p>
            <a:r>
              <a:rPr lang="en-US" dirty="0" smtClean="0"/>
              <a:t>Low concentration of algae in the pond tend to make harvesting less efficient.</a:t>
            </a:r>
            <a:endParaRPr lang="en-US" dirty="0"/>
          </a:p>
        </p:txBody>
      </p:sp>
    </p:spTree>
    <p:extLst>
      <p:ext uri="{BB962C8B-B14F-4D97-AF65-F5344CB8AC3E}">
        <p14:creationId xmlns:p14="http://schemas.microsoft.com/office/powerpoint/2010/main" val="2788562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143000"/>
            <a:ext cx="7767279" cy="4689475"/>
          </a:xfrm>
        </p:spPr>
      </p:pic>
    </p:spTree>
    <p:extLst>
      <p:ext uri="{BB962C8B-B14F-4D97-AF65-F5344CB8AC3E}">
        <p14:creationId xmlns:p14="http://schemas.microsoft.com/office/powerpoint/2010/main" val="3648952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Photobioreactors</a:t>
            </a:r>
            <a:endParaRPr lang="en-US" dirty="0"/>
          </a:p>
        </p:txBody>
      </p:sp>
      <p:sp>
        <p:nvSpPr>
          <p:cNvPr id="3" name="Content Placeholder 2"/>
          <p:cNvSpPr>
            <a:spLocks noGrp="1"/>
          </p:cNvSpPr>
          <p:nvPr>
            <p:ph idx="1"/>
          </p:nvPr>
        </p:nvSpPr>
        <p:spPr/>
        <p:txBody>
          <a:bodyPr/>
          <a:lstStyle/>
          <a:p>
            <a:r>
              <a:rPr lang="en-US" dirty="0" smtClean="0"/>
              <a:t>Due to limitation of open pond most of the research is conducted using Photobioreactor.</a:t>
            </a:r>
          </a:p>
          <a:p>
            <a:r>
              <a:rPr lang="en-US" dirty="0" smtClean="0"/>
              <a:t>Provides free lighting and temperature  for different algae.</a:t>
            </a:r>
          </a:p>
          <a:p>
            <a:r>
              <a:rPr lang="en-US" dirty="0" smtClean="0"/>
              <a:t>Having system outdoor would be much cheaper and brings down the cost</a:t>
            </a:r>
            <a:endParaRPr lang="en-US" dirty="0"/>
          </a:p>
        </p:txBody>
      </p:sp>
    </p:spTree>
    <p:extLst>
      <p:ext uri="{BB962C8B-B14F-4D97-AF65-F5344CB8AC3E}">
        <p14:creationId xmlns:p14="http://schemas.microsoft.com/office/powerpoint/2010/main" val="440643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Airlift  photobioreactor</a:t>
            </a:r>
            <a:endParaRPr lang="en-US" dirty="0"/>
          </a:p>
        </p:txBody>
      </p:sp>
      <p:sp>
        <p:nvSpPr>
          <p:cNvPr id="3" name="Content Placeholder 2"/>
          <p:cNvSpPr>
            <a:spLocks noGrp="1"/>
          </p:cNvSpPr>
          <p:nvPr>
            <p:ph idx="1"/>
          </p:nvPr>
        </p:nvSpPr>
        <p:spPr/>
        <p:txBody>
          <a:bodyPr/>
          <a:lstStyle/>
          <a:p>
            <a:r>
              <a:rPr lang="en-US" dirty="0" smtClean="0"/>
              <a:t>Airlift is device that serves to circulate through the solar receiver</a:t>
            </a:r>
          </a:p>
          <a:p>
            <a:r>
              <a:rPr lang="en-US" dirty="0" smtClean="0"/>
              <a:t>A gas liquid separator found at the top of the air lift prevents oxygen from going back to system</a:t>
            </a:r>
          </a:p>
          <a:p>
            <a:r>
              <a:rPr lang="en-US" dirty="0" smtClean="0"/>
              <a:t>Flow pattern and circulation times within are easy to follow and understand.</a:t>
            </a:r>
            <a:endParaRPr lang="en-US" dirty="0"/>
          </a:p>
        </p:txBody>
      </p:sp>
    </p:spTree>
    <p:extLst>
      <p:ext uri="{BB962C8B-B14F-4D97-AF65-F5344CB8AC3E}">
        <p14:creationId xmlns:p14="http://schemas.microsoft.com/office/powerpoint/2010/main" val="549720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85800"/>
            <a:ext cx="7543800" cy="5146675"/>
          </a:xfrm>
        </p:spPr>
      </p:pic>
    </p:spTree>
    <p:extLst>
      <p:ext uri="{BB962C8B-B14F-4D97-AF65-F5344CB8AC3E}">
        <p14:creationId xmlns:p14="http://schemas.microsoft.com/office/powerpoint/2010/main" val="1654336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 Worldwide</a:t>
            </a:r>
            <a:endParaRPr lang="en-US" dirty="0"/>
          </a:p>
        </p:txBody>
      </p:sp>
      <p:sp>
        <p:nvSpPr>
          <p:cNvPr id="3" name="Content Placeholder 2"/>
          <p:cNvSpPr>
            <a:spLocks noGrp="1"/>
          </p:cNvSpPr>
          <p:nvPr>
            <p:ph idx="1"/>
          </p:nvPr>
        </p:nvSpPr>
        <p:spPr/>
        <p:txBody>
          <a:bodyPr>
            <a:normAutofit lnSpcReduction="10000"/>
          </a:bodyPr>
          <a:lstStyle/>
          <a:p>
            <a:r>
              <a:rPr lang="en-US" dirty="0" smtClean="0"/>
              <a:t>Polluting gases increasing overall temperature of planet causing global warming.</a:t>
            </a:r>
          </a:p>
          <a:p>
            <a:r>
              <a:rPr lang="en-US" dirty="0" smtClean="0"/>
              <a:t>Pollen has increased</a:t>
            </a:r>
          </a:p>
          <a:p>
            <a:r>
              <a:rPr lang="en-US" dirty="0" smtClean="0"/>
              <a:t>Radioactive waste causing cancer destroying ecosystem entirely.</a:t>
            </a:r>
          </a:p>
          <a:p>
            <a:r>
              <a:rPr lang="en-US" dirty="0" smtClean="0"/>
              <a:t>Sea level is increasing.</a:t>
            </a:r>
          </a:p>
          <a:p>
            <a:r>
              <a:rPr lang="en-US" dirty="0" smtClean="0"/>
              <a:t>Economy is affected by pollution by reduced productivity.</a:t>
            </a:r>
            <a:endParaRPr lang="en-US" dirty="0"/>
          </a:p>
        </p:txBody>
      </p:sp>
    </p:spTree>
    <p:extLst>
      <p:ext uri="{BB962C8B-B14F-4D97-AF65-F5344CB8AC3E}">
        <p14:creationId xmlns:p14="http://schemas.microsoft.com/office/powerpoint/2010/main" val="40489936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Tubular photobioreactors</a:t>
            </a:r>
            <a:endParaRPr lang="en-US" dirty="0"/>
          </a:p>
        </p:txBody>
      </p:sp>
      <p:sp>
        <p:nvSpPr>
          <p:cNvPr id="3" name="Content Placeholder 2"/>
          <p:cNvSpPr>
            <a:spLocks noGrp="1"/>
          </p:cNvSpPr>
          <p:nvPr>
            <p:ph idx="1"/>
          </p:nvPr>
        </p:nvSpPr>
        <p:spPr/>
        <p:txBody>
          <a:bodyPr/>
          <a:lstStyle/>
          <a:p>
            <a:r>
              <a:rPr lang="en-US" dirty="0" smtClean="0"/>
              <a:t>It consists of an airlift system and a solar receiver.</a:t>
            </a:r>
          </a:p>
          <a:p>
            <a:r>
              <a:rPr lang="en-US" dirty="0" smtClean="0"/>
              <a:t>A solar receiver is a large lines of tubes that intertwine over a large surface.</a:t>
            </a:r>
          </a:p>
          <a:p>
            <a:r>
              <a:rPr lang="en-US" dirty="0" smtClean="0"/>
              <a:t>It has large surface area since it is spread on a long and large distance.</a:t>
            </a:r>
          </a:p>
          <a:p>
            <a:endParaRPr lang="en-US" dirty="0"/>
          </a:p>
        </p:txBody>
      </p:sp>
    </p:spTree>
    <p:extLst>
      <p:ext uri="{BB962C8B-B14F-4D97-AF65-F5344CB8AC3E}">
        <p14:creationId xmlns:p14="http://schemas.microsoft.com/office/powerpoint/2010/main" val="1503439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of idea</a:t>
            </a:r>
            <a:endParaRPr lang="en-US" dirty="0"/>
          </a:p>
        </p:txBody>
      </p:sp>
      <p:sp>
        <p:nvSpPr>
          <p:cNvPr id="3" name="Content Placeholder 2"/>
          <p:cNvSpPr>
            <a:spLocks noGrp="1"/>
          </p:cNvSpPr>
          <p:nvPr>
            <p:ph idx="1"/>
          </p:nvPr>
        </p:nvSpPr>
        <p:spPr/>
        <p:txBody>
          <a:bodyPr/>
          <a:lstStyle/>
          <a:p>
            <a:r>
              <a:rPr lang="en-US" dirty="0" smtClean="0"/>
              <a:t>There are 3 generation of biofuels</a:t>
            </a:r>
          </a:p>
          <a:p>
            <a:r>
              <a:rPr lang="en-US" dirty="0" smtClean="0"/>
              <a:t>1</a:t>
            </a:r>
            <a:r>
              <a:rPr lang="en-US" baseline="30000" dirty="0" smtClean="0"/>
              <a:t>st</a:t>
            </a:r>
            <a:r>
              <a:rPr lang="en-US" dirty="0" smtClean="0"/>
              <a:t> generation from food corps</a:t>
            </a:r>
          </a:p>
          <a:p>
            <a:r>
              <a:rPr lang="en-US" dirty="0" smtClean="0"/>
              <a:t>2</a:t>
            </a:r>
            <a:r>
              <a:rPr lang="en-US" baseline="30000" dirty="0" smtClean="0"/>
              <a:t>nd</a:t>
            </a:r>
            <a:r>
              <a:rPr lang="en-US" dirty="0" smtClean="0"/>
              <a:t> generation from lignocellulose biomass</a:t>
            </a:r>
          </a:p>
          <a:p>
            <a:r>
              <a:rPr lang="en-US" dirty="0" smtClean="0"/>
              <a:t>Algal fuel is considered as 3</a:t>
            </a:r>
            <a:r>
              <a:rPr lang="en-US" baseline="30000" dirty="0" smtClean="0"/>
              <a:t>rd</a:t>
            </a:r>
            <a:r>
              <a:rPr lang="en-US" dirty="0" smtClean="0"/>
              <a:t> generation biofuel.</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biology of algae</a:t>
            </a:r>
            <a:endParaRPr lang="en-US" dirty="0"/>
          </a:p>
        </p:txBody>
      </p:sp>
      <p:sp>
        <p:nvSpPr>
          <p:cNvPr id="3" name="Content Placeholder 2"/>
          <p:cNvSpPr>
            <a:spLocks noGrp="1"/>
          </p:cNvSpPr>
          <p:nvPr>
            <p:ph idx="1"/>
          </p:nvPr>
        </p:nvSpPr>
        <p:spPr/>
        <p:txBody>
          <a:bodyPr>
            <a:normAutofit lnSpcReduction="10000"/>
          </a:bodyPr>
          <a:lstStyle/>
          <a:p>
            <a:r>
              <a:rPr lang="en-US" dirty="0" smtClean="0"/>
              <a:t>Algae has 3 types: seaweeds, microalgae, cynobacteria</a:t>
            </a:r>
          </a:p>
          <a:p>
            <a:r>
              <a:rPr lang="en-US" dirty="0" smtClean="0"/>
              <a:t>Microalgae’s 2 classes diatoms and green algae have shown the promise for using as </a:t>
            </a:r>
            <a:r>
              <a:rPr lang="en-US" dirty="0" err="1" smtClean="0"/>
              <a:t>biofuel</a:t>
            </a:r>
            <a:r>
              <a:rPr lang="en-US" dirty="0" smtClean="0"/>
              <a:t>.</a:t>
            </a:r>
          </a:p>
          <a:p>
            <a:r>
              <a:rPr lang="en-US" dirty="0" smtClean="0"/>
              <a:t>The productivity of algal fuel depend on the maintenance of appropriate temp. ,gas exchange, </a:t>
            </a:r>
            <a:r>
              <a:rPr lang="en-US" dirty="0" err="1" smtClean="0"/>
              <a:t>photosynthesis,avaibility</a:t>
            </a:r>
            <a:r>
              <a:rPr lang="en-US" dirty="0" smtClean="0"/>
              <a:t> of proper </a:t>
            </a:r>
            <a:r>
              <a:rPr lang="en-US" dirty="0" err="1" smtClean="0"/>
              <a:t>nutriants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benefits of algae</a:t>
            </a:r>
            <a:endParaRPr lang="en-US" dirty="0"/>
          </a:p>
        </p:txBody>
      </p:sp>
      <p:sp>
        <p:nvSpPr>
          <p:cNvPr id="3" name="Content Placeholder 2"/>
          <p:cNvSpPr>
            <a:spLocks noGrp="1"/>
          </p:cNvSpPr>
          <p:nvPr>
            <p:ph idx="1"/>
          </p:nvPr>
        </p:nvSpPr>
        <p:spPr/>
        <p:txBody>
          <a:bodyPr/>
          <a:lstStyle/>
          <a:p>
            <a:r>
              <a:rPr lang="en-US" dirty="0" smtClean="0"/>
              <a:t>High productivity</a:t>
            </a:r>
          </a:p>
          <a:p>
            <a:r>
              <a:rPr lang="en-US" dirty="0" smtClean="0"/>
              <a:t>Non food feedstock</a:t>
            </a:r>
          </a:p>
          <a:p>
            <a:r>
              <a:rPr lang="en-US" dirty="0" smtClean="0"/>
              <a:t>Non productive land use</a:t>
            </a:r>
          </a:p>
          <a:p>
            <a:r>
              <a:rPr lang="en-US" dirty="0" smtClean="0"/>
              <a:t>Relative difference to water source </a:t>
            </a:r>
          </a:p>
          <a:p>
            <a:r>
              <a:rPr lang="en-US" dirty="0" smtClean="0"/>
              <a:t>Co products</a:t>
            </a:r>
          </a:p>
          <a:p>
            <a:r>
              <a:rPr lang="en-US" dirty="0" smtClean="0"/>
              <a:t>Recycling of waste stream</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Isolation of algal strain for mass culture</a:t>
            </a:r>
          </a:p>
          <a:p>
            <a:r>
              <a:rPr lang="en-US" dirty="0" smtClean="0"/>
              <a:t>Manage ponds for algal species and culture stability</a:t>
            </a:r>
          </a:p>
          <a:p>
            <a:r>
              <a:rPr lang="en-US" dirty="0" smtClean="0"/>
              <a:t>Maximize overall biomass productivity</a:t>
            </a:r>
          </a:p>
          <a:p>
            <a:r>
              <a:rPr lang="en-US" dirty="0" smtClean="0"/>
              <a:t>Maximize c storage products</a:t>
            </a:r>
          </a:p>
          <a:p>
            <a:r>
              <a:rPr lang="en-US" dirty="0" smtClean="0"/>
              <a:t>Demonstrate large scale low cost algal cultivation</a:t>
            </a:r>
          </a:p>
          <a:p>
            <a:r>
              <a:rPr lang="en-US" dirty="0" smtClean="0"/>
              <a:t>Develop low cost harvesting technologies </a:t>
            </a:r>
            <a:endParaRPr lang="en-US" dirty="0"/>
          </a:p>
        </p:txBody>
      </p:sp>
    </p:spTree>
    <p:extLst>
      <p:ext uri="{BB962C8B-B14F-4D97-AF65-F5344CB8AC3E}">
        <p14:creationId xmlns:p14="http://schemas.microsoft.com/office/powerpoint/2010/main" val="12723074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Processing for biofuels and higher value co products</a:t>
            </a:r>
          </a:p>
          <a:p>
            <a:r>
              <a:rPr lang="en-US" dirty="0" smtClean="0"/>
              <a:t>Demonstrate waste treatment- nutrient recovery</a:t>
            </a:r>
          </a:p>
          <a:p>
            <a:r>
              <a:rPr lang="en-US" dirty="0" smtClean="0"/>
              <a:t>Photosynthesis limitation</a:t>
            </a:r>
          </a:p>
          <a:p>
            <a:r>
              <a:rPr lang="en-US" dirty="0" smtClean="0"/>
              <a:t>Light  saturation</a:t>
            </a:r>
            <a:endParaRPr lang="en-US" dirty="0"/>
          </a:p>
        </p:txBody>
      </p:sp>
    </p:spTree>
    <p:extLst>
      <p:ext uri="{BB962C8B-B14F-4D97-AF65-F5344CB8AC3E}">
        <p14:creationId xmlns:p14="http://schemas.microsoft.com/office/powerpoint/2010/main" val="2843930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Revenue model</a:t>
            </a:r>
            <a:endParaRPr lang="en-US" dirty="0"/>
          </a:p>
        </p:txBody>
      </p:sp>
      <p:sp>
        <p:nvSpPr>
          <p:cNvPr id="3" name="Content Placeholder 2"/>
          <p:cNvSpPr>
            <a:spLocks noGrp="1"/>
          </p:cNvSpPr>
          <p:nvPr>
            <p:ph idx="1"/>
          </p:nvPr>
        </p:nvSpPr>
        <p:spPr/>
        <p:txBody>
          <a:bodyPr/>
          <a:lstStyle/>
          <a:p>
            <a:r>
              <a:rPr lang="en-US" dirty="0" smtClean="0"/>
              <a:t>The global algae oil market size was valued USD1.38 billion in and expected to grow at CAGR of 4.3%</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28261976"/>
              </p:ext>
            </p:extLst>
          </p:nvPr>
        </p:nvGraphicFramePr>
        <p:xfrm>
          <a:off x="457196" y="609600"/>
          <a:ext cx="8229600" cy="589788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gridCol w="1028700"/>
              </a:tblGrid>
              <a:tr h="1173480">
                <a:tc>
                  <a:txBody>
                    <a:bodyPr/>
                    <a:lstStyle/>
                    <a:p>
                      <a:r>
                        <a:rPr lang="en-US" dirty="0" err="1" smtClean="0"/>
                        <a:t>Sceneri</a:t>
                      </a:r>
                      <a:r>
                        <a:rPr lang="en-US" dirty="0" smtClean="0"/>
                        <a:t>-o</a:t>
                      </a:r>
                      <a:endParaRPr lang="en-US" dirty="0"/>
                    </a:p>
                  </a:txBody>
                  <a:tcPr/>
                </a:tc>
                <a:tc>
                  <a:txBody>
                    <a:bodyPr/>
                    <a:lstStyle/>
                    <a:p>
                      <a:endParaRPr lang="en-US"/>
                    </a:p>
                  </a:txBody>
                  <a:tcPr/>
                </a:tc>
                <a:tc>
                  <a:txBody>
                    <a:bodyPr/>
                    <a:lstStyle/>
                    <a:p>
                      <a:r>
                        <a:rPr lang="en-US" dirty="0" smtClean="0"/>
                        <a:t>Operating</a:t>
                      </a:r>
                    </a:p>
                    <a:p>
                      <a:r>
                        <a:rPr lang="en-US" dirty="0" smtClean="0"/>
                        <a:t>days</a:t>
                      </a:r>
                      <a:endParaRPr lang="en-US" dirty="0"/>
                    </a:p>
                  </a:txBody>
                  <a:tcPr/>
                </a:tc>
                <a:tc>
                  <a:txBody>
                    <a:bodyPr/>
                    <a:lstStyle/>
                    <a:p>
                      <a:r>
                        <a:rPr lang="en-US" dirty="0" smtClean="0"/>
                        <a:t>Biomass productivity</a:t>
                      </a:r>
                      <a:endParaRPr lang="en-US" dirty="0"/>
                    </a:p>
                  </a:txBody>
                  <a:tcPr/>
                </a:tc>
                <a:tc>
                  <a:txBody>
                    <a:bodyPr/>
                    <a:lstStyle/>
                    <a:p>
                      <a:r>
                        <a:rPr lang="en-US" dirty="0" smtClean="0"/>
                        <a:t>Power consumption</a:t>
                      </a:r>
                      <a:endParaRPr lang="en-US" dirty="0"/>
                    </a:p>
                  </a:txBody>
                  <a:tcPr/>
                </a:tc>
                <a:tc>
                  <a:txBody>
                    <a:bodyPr/>
                    <a:lstStyle/>
                    <a:p>
                      <a:r>
                        <a:rPr lang="en-US" dirty="0" smtClean="0"/>
                        <a:t>Area</a:t>
                      </a:r>
                      <a:endParaRPr lang="en-US" dirty="0"/>
                    </a:p>
                  </a:txBody>
                  <a:tcPr/>
                </a:tc>
                <a:tc>
                  <a:txBody>
                    <a:bodyPr/>
                    <a:lstStyle/>
                    <a:p>
                      <a:r>
                        <a:rPr lang="en-US" dirty="0" smtClean="0"/>
                        <a:t>Water evaporation</a:t>
                      </a:r>
                      <a:endParaRPr lang="en-US" dirty="0"/>
                    </a:p>
                  </a:txBody>
                  <a:tcPr/>
                </a:tc>
                <a:tc>
                  <a:txBody>
                    <a:bodyPr/>
                    <a:lstStyle/>
                    <a:p>
                      <a:r>
                        <a:rPr lang="en-US" dirty="0" smtClean="0"/>
                        <a:t>Cost  of water CO2</a:t>
                      </a:r>
                      <a:endParaRPr lang="en-US" dirty="0"/>
                    </a:p>
                  </a:txBody>
                  <a:tcPr/>
                </a:tc>
              </a:tr>
              <a:tr h="1173480">
                <a:tc>
                  <a:txBody>
                    <a:bodyPr/>
                    <a:lstStyle/>
                    <a:p>
                      <a:r>
                        <a:rPr lang="en-US" dirty="0" smtClean="0"/>
                        <a:t>Raceway pounds</a:t>
                      </a:r>
                      <a:endParaRPr lang="en-US" dirty="0"/>
                    </a:p>
                  </a:txBody>
                  <a:tcPr/>
                </a:tc>
                <a:tc>
                  <a:txBody>
                    <a:bodyPr/>
                    <a:lstStyle/>
                    <a:p>
                      <a:r>
                        <a:rPr lang="en-US" dirty="0" smtClean="0"/>
                        <a:t>Base case -</a:t>
                      </a:r>
                    </a:p>
                    <a:p>
                      <a:r>
                        <a:rPr lang="en-US" dirty="0" smtClean="0"/>
                        <a:t>LA</a:t>
                      </a:r>
                      <a:endParaRPr lang="en-US" dirty="0"/>
                    </a:p>
                  </a:txBody>
                  <a:tcPr/>
                </a:tc>
                <a:tc>
                  <a:txBody>
                    <a:bodyPr/>
                    <a:lstStyle/>
                    <a:p>
                      <a:r>
                        <a:rPr lang="en-US" dirty="0" smtClean="0"/>
                        <a:t>300</a:t>
                      </a:r>
                      <a:endParaRPr lang="en-US" dirty="0"/>
                    </a:p>
                  </a:txBody>
                  <a:tcPr/>
                </a:tc>
                <a:tc>
                  <a:txBody>
                    <a:bodyPr/>
                    <a:lstStyle/>
                    <a:p>
                      <a:r>
                        <a:rPr lang="en-US" dirty="0" smtClean="0"/>
                        <a:t>10^a</a:t>
                      </a:r>
                      <a:endParaRPr lang="en-US" dirty="0"/>
                    </a:p>
                  </a:txBody>
                  <a:tcPr/>
                </a:tc>
                <a:tc>
                  <a:txBody>
                    <a:bodyPr/>
                    <a:lstStyle/>
                    <a:p>
                      <a:r>
                        <a:rPr lang="en-US" dirty="0" smtClean="0"/>
                        <a:t>1</a:t>
                      </a:r>
                      <a:endParaRPr lang="en-US" dirty="0"/>
                    </a:p>
                  </a:txBody>
                  <a:tcPr/>
                </a:tc>
                <a:tc>
                  <a:txBody>
                    <a:bodyPr/>
                    <a:lstStyle/>
                    <a:p>
                      <a:r>
                        <a:rPr lang="en-US" dirty="0" smtClean="0"/>
                        <a:t>400</a:t>
                      </a:r>
                      <a:endParaRPr lang="en-US" dirty="0"/>
                    </a:p>
                  </a:txBody>
                  <a:tcPr/>
                </a:tc>
                <a:tc>
                  <a:txBody>
                    <a:bodyPr/>
                    <a:lstStyle/>
                    <a:p>
                      <a:r>
                        <a:rPr lang="en-US" dirty="0" smtClean="0"/>
                        <a:t>10 </a:t>
                      </a:r>
                      <a:endParaRPr lang="en-US" dirty="0"/>
                    </a:p>
                  </a:txBody>
                  <a:tcPr/>
                </a:tc>
                <a:tc>
                  <a:txBody>
                    <a:bodyPr/>
                    <a:lstStyle/>
                    <a:p>
                      <a:r>
                        <a:rPr lang="en-US" dirty="0" smtClean="0"/>
                        <a:t>include</a:t>
                      </a:r>
                      <a:endParaRPr lang="en-US" dirty="0"/>
                    </a:p>
                  </a:txBody>
                  <a:tcPr/>
                </a:tc>
              </a:tr>
              <a:tr h="1173480">
                <a:tc>
                  <a:txBody>
                    <a:bodyPr/>
                    <a:lstStyle/>
                    <a:p>
                      <a:endParaRPr lang="en-US"/>
                    </a:p>
                  </a:txBody>
                  <a:tcPr/>
                </a:tc>
                <a:tc>
                  <a:txBody>
                    <a:bodyPr/>
                    <a:lstStyle/>
                    <a:p>
                      <a:r>
                        <a:rPr lang="en-US" dirty="0" smtClean="0"/>
                        <a:t>Base case- HA</a:t>
                      </a:r>
                      <a:endParaRPr lang="en-US" dirty="0"/>
                    </a:p>
                  </a:txBody>
                  <a:tcPr/>
                </a:tc>
                <a:tc>
                  <a:txBody>
                    <a:bodyPr/>
                    <a:lstStyle/>
                    <a:p>
                      <a:r>
                        <a:rPr lang="en-US" dirty="0" smtClean="0"/>
                        <a:t>360</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1173480">
                <a:tc>
                  <a:txBody>
                    <a:bodyPr/>
                    <a:lstStyle/>
                    <a:p>
                      <a:endParaRPr lang="en-US"/>
                    </a:p>
                  </a:txBody>
                  <a:tcPr/>
                </a:tc>
                <a:tc>
                  <a:txBody>
                    <a:bodyPr/>
                    <a:lstStyle/>
                    <a:p>
                      <a:r>
                        <a:rPr lang="en-US" dirty="0" smtClean="0"/>
                        <a:t>Projected case</a:t>
                      </a:r>
                    </a:p>
                    <a:p>
                      <a:r>
                        <a:rPr lang="en-US" dirty="0" smtClean="0"/>
                        <a:t>LA</a:t>
                      </a:r>
                      <a:endParaRPr lang="en-US" dirty="0"/>
                    </a:p>
                  </a:txBody>
                  <a:tcPr/>
                </a:tc>
                <a:tc>
                  <a:txBody>
                    <a:bodyPr/>
                    <a:lstStyle/>
                    <a:p>
                      <a:r>
                        <a:rPr lang="en-US" dirty="0" smtClean="0"/>
                        <a:t>300</a:t>
                      </a:r>
                      <a:endParaRPr lang="en-US" dirty="0"/>
                    </a:p>
                  </a:txBody>
                  <a:tcPr/>
                </a:tc>
                <a:tc>
                  <a:txBody>
                    <a:bodyPr/>
                    <a:lstStyle/>
                    <a:p>
                      <a:r>
                        <a:rPr lang="en-US" dirty="0" smtClean="0"/>
                        <a:t>20^a</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smtClean="0"/>
                        <a:t>exclude</a:t>
                      </a:r>
                      <a:endParaRPr lang="en-US" dirty="0"/>
                    </a:p>
                  </a:txBody>
                  <a:tcPr/>
                </a:tc>
              </a:tr>
              <a:tr h="1173480">
                <a:tc>
                  <a:txBody>
                    <a:bodyPr/>
                    <a:lstStyle/>
                    <a:p>
                      <a:endParaRPr lang="en-US"/>
                    </a:p>
                  </a:txBody>
                  <a:tcPr/>
                </a:tc>
                <a:tc>
                  <a:txBody>
                    <a:bodyPr/>
                    <a:lstStyle/>
                    <a:p>
                      <a:r>
                        <a:rPr lang="en-US" dirty="0" smtClean="0"/>
                        <a:t>Project case -HA</a:t>
                      </a:r>
                      <a:endParaRPr lang="en-US" dirty="0"/>
                    </a:p>
                  </a:txBody>
                  <a:tcPr/>
                </a:tc>
                <a:tc>
                  <a:txBody>
                    <a:bodyPr/>
                    <a:lstStyle/>
                    <a:p>
                      <a:r>
                        <a:rPr lang="en-US" dirty="0" smtClean="0"/>
                        <a:t>360</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5443055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0595660"/>
              </p:ext>
            </p:extLst>
          </p:nvPr>
        </p:nvGraphicFramePr>
        <p:xfrm>
          <a:off x="609604" y="1066800"/>
          <a:ext cx="7924800" cy="5760720"/>
        </p:xfrm>
        <a:graphic>
          <a:graphicData uri="http://schemas.openxmlformats.org/drawingml/2006/table">
            <a:tbl>
              <a:tblPr firstRow="1" bandRow="1">
                <a:tableStyleId>{5C22544A-7EE6-4342-B048-85BDC9FD1C3A}</a:tableStyleId>
              </a:tblPr>
              <a:tblGrid>
                <a:gridCol w="990600"/>
                <a:gridCol w="990600"/>
                <a:gridCol w="990600"/>
                <a:gridCol w="990600"/>
                <a:gridCol w="990600"/>
                <a:gridCol w="990600"/>
                <a:gridCol w="990600"/>
                <a:gridCol w="990600"/>
              </a:tblGrid>
              <a:tr h="960120">
                <a:tc>
                  <a:txBody>
                    <a:bodyPr/>
                    <a:lstStyle/>
                    <a:p>
                      <a:r>
                        <a:rPr lang="en-US" dirty="0" err="1" smtClean="0"/>
                        <a:t>Scenerio</a:t>
                      </a:r>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Operating days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Biomass productivity</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Power consumption</a:t>
                      </a:r>
                    </a:p>
                    <a:p>
                      <a:endParaRPr lang="en-US" dirty="0"/>
                    </a:p>
                  </a:txBody>
                  <a:tcPr/>
                </a:tc>
                <a:tc>
                  <a:txBody>
                    <a:bodyPr/>
                    <a:lstStyle/>
                    <a:p>
                      <a:r>
                        <a:rPr lang="en-US" dirty="0" smtClean="0"/>
                        <a:t>Area</a:t>
                      </a:r>
                    </a:p>
                    <a:p>
                      <a:r>
                        <a:rPr lang="en-US" dirty="0" smtClean="0"/>
                        <a:t>(ha)</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Water evaporation</a:t>
                      </a:r>
                    </a:p>
                    <a:p>
                      <a:endParaRPr lang="en-US" dirty="0"/>
                    </a:p>
                  </a:txBody>
                  <a:tcPr/>
                </a:tc>
                <a:tc>
                  <a:txBody>
                    <a:bodyPr/>
                    <a:lstStyle/>
                    <a:p>
                      <a:r>
                        <a:rPr lang="en-US" dirty="0" smtClean="0"/>
                        <a:t>Cost of water</a:t>
                      </a:r>
                      <a:endParaRPr lang="en-US" dirty="0"/>
                    </a:p>
                  </a:txBody>
                  <a:tcPr/>
                </a:tc>
              </a:tr>
              <a:tr h="960120">
                <a:tc>
                  <a:txBody>
                    <a:bodyPr/>
                    <a:lstStyle/>
                    <a:p>
                      <a:r>
                        <a:rPr lang="en-US" dirty="0" smtClean="0"/>
                        <a:t>PBR</a:t>
                      </a:r>
                      <a:endParaRPr lang="en-US" dirty="0"/>
                    </a:p>
                  </a:txBody>
                  <a:tcPr/>
                </a:tc>
                <a:tc>
                  <a:txBody>
                    <a:bodyPr/>
                    <a:lstStyle/>
                    <a:p>
                      <a:r>
                        <a:rPr lang="en-US" dirty="0" smtClean="0"/>
                        <a:t>Base case </a:t>
                      </a:r>
                    </a:p>
                    <a:p>
                      <a:r>
                        <a:rPr lang="en-US" dirty="0" smtClean="0"/>
                        <a:t>LA</a:t>
                      </a:r>
                      <a:endParaRPr lang="en-US" dirty="0"/>
                    </a:p>
                  </a:txBody>
                  <a:tcPr/>
                </a:tc>
                <a:tc>
                  <a:txBody>
                    <a:bodyPr/>
                    <a:lstStyle/>
                    <a:p>
                      <a:r>
                        <a:rPr lang="en-US" dirty="0" smtClean="0"/>
                        <a:t>300</a:t>
                      </a:r>
                      <a:endParaRPr lang="en-US" dirty="0"/>
                    </a:p>
                  </a:txBody>
                  <a:tcPr/>
                </a:tc>
                <a:tc>
                  <a:txBody>
                    <a:bodyPr/>
                    <a:lstStyle/>
                    <a:p>
                      <a:r>
                        <a:rPr lang="en-US" dirty="0" smtClean="0"/>
                        <a:t>20^b</a:t>
                      </a:r>
                      <a:endParaRPr lang="en-US" dirty="0"/>
                    </a:p>
                  </a:txBody>
                  <a:tcPr/>
                </a:tc>
                <a:tc>
                  <a:txBody>
                    <a:bodyPr/>
                    <a:lstStyle/>
                    <a:p>
                      <a:r>
                        <a:rPr lang="en-US" dirty="0" smtClean="0"/>
                        <a:t>500</a:t>
                      </a:r>
                      <a:endParaRPr lang="en-US" dirty="0"/>
                    </a:p>
                  </a:txBody>
                  <a:tcPr/>
                </a:tc>
                <a:tc>
                  <a:txBody>
                    <a:bodyPr/>
                    <a:lstStyle/>
                    <a:p>
                      <a:r>
                        <a:rPr lang="en-US" dirty="0" smtClean="0"/>
                        <a:t>10</a:t>
                      </a:r>
                      <a:endParaRPr lang="en-US" dirty="0"/>
                    </a:p>
                  </a:txBody>
                  <a:tcPr/>
                </a:tc>
                <a:tc>
                  <a:txBody>
                    <a:bodyPr/>
                    <a:lstStyle/>
                    <a:p>
                      <a:r>
                        <a:rPr lang="en-US" dirty="0" smtClean="0"/>
                        <a:t>.5</a:t>
                      </a:r>
                      <a:endParaRPr lang="en-US" dirty="0"/>
                    </a:p>
                  </a:txBody>
                  <a:tcPr/>
                </a:tc>
                <a:tc>
                  <a:txBody>
                    <a:bodyPr/>
                    <a:lstStyle/>
                    <a:p>
                      <a:r>
                        <a:rPr lang="en-US" dirty="0" smtClean="0"/>
                        <a:t>Included</a:t>
                      </a:r>
                      <a:endParaRPr lang="en-US" dirty="0"/>
                    </a:p>
                  </a:txBody>
                  <a:tcPr/>
                </a:tc>
              </a:tr>
              <a:tr h="960120">
                <a:tc>
                  <a:txBody>
                    <a:bodyPr/>
                    <a:lstStyle/>
                    <a:p>
                      <a:endParaRPr lang="en-US" dirty="0"/>
                    </a:p>
                  </a:txBody>
                  <a:tcPr/>
                </a:tc>
                <a:tc>
                  <a:txBody>
                    <a:bodyPr/>
                    <a:lstStyle/>
                    <a:p>
                      <a:r>
                        <a:rPr lang="en-US" dirty="0" smtClean="0"/>
                        <a:t>Base case</a:t>
                      </a:r>
                    </a:p>
                    <a:p>
                      <a:r>
                        <a:rPr lang="en-US" dirty="0" smtClean="0"/>
                        <a:t>HA</a:t>
                      </a:r>
                      <a:endParaRPr lang="en-US" dirty="0"/>
                    </a:p>
                  </a:txBody>
                  <a:tcPr/>
                </a:tc>
                <a:tc>
                  <a:txBody>
                    <a:bodyPr/>
                    <a:lstStyle/>
                    <a:p>
                      <a:r>
                        <a:rPr lang="en-US" dirty="0" smtClean="0"/>
                        <a:t>360</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960120">
                <a:tc>
                  <a:txBody>
                    <a:bodyPr/>
                    <a:lstStyle/>
                    <a:p>
                      <a:endParaRPr lang="en-US" dirty="0"/>
                    </a:p>
                  </a:txBody>
                  <a:tcPr/>
                </a:tc>
                <a:tc>
                  <a:txBody>
                    <a:bodyPr/>
                    <a:lstStyle/>
                    <a:p>
                      <a:r>
                        <a:rPr lang="en-US" dirty="0" smtClean="0"/>
                        <a:t>Projected case- LA</a:t>
                      </a:r>
                      <a:endParaRPr lang="en-US" dirty="0"/>
                    </a:p>
                  </a:txBody>
                  <a:tcPr/>
                </a:tc>
                <a:tc>
                  <a:txBody>
                    <a:bodyPr/>
                    <a:lstStyle/>
                    <a:p>
                      <a:r>
                        <a:rPr lang="en-US" dirty="0" smtClean="0"/>
                        <a:t>300</a:t>
                      </a:r>
                      <a:endParaRPr lang="en-US" dirty="0"/>
                    </a:p>
                  </a:txBody>
                  <a:tcPr/>
                </a:tc>
                <a:tc>
                  <a:txBody>
                    <a:bodyPr/>
                    <a:lstStyle/>
                    <a:p>
                      <a:r>
                        <a:rPr lang="en-US" dirty="0" smtClean="0"/>
                        <a:t>40^b</a:t>
                      </a:r>
                      <a:endParaRPr lang="en-US" dirty="0"/>
                    </a:p>
                  </a:txBody>
                  <a:tcPr/>
                </a:tc>
                <a:tc>
                  <a:txBody>
                    <a:bodyPr/>
                    <a:lstStyle/>
                    <a:p>
                      <a:r>
                        <a:rPr lang="en-US" dirty="0" smtClean="0"/>
                        <a:t>50</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Excluded</a:t>
                      </a:r>
                      <a:endParaRPr lang="en-US" dirty="0"/>
                    </a:p>
                  </a:txBody>
                  <a:tcPr/>
                </a:tc>
              </a:tr>
              <a:tr h="960120">
                <a:tc>
                  <a:txBody>
                    <a:bodyPr/>
                    <a:lstStyle/>
                    <a:p>
                      <a:endParaRPr lang="en-US" dirty="0"/>
                    </a:p>
                  </a:txBody>
                  <a:tcPr/>
                </a:tc>
                <a:tc>
                  <a:txBody>
                    <a:bodyPr/>
                    <a:lstStyle/>
                    <a:p>
                      <a:r>
                        <a:rPr lang="en-US" dirty="0" smtClean="0"/>
                        <a:t>Projected case -HA</a:t>
                      </a:r>
                      <a:endParaRPr lang="en-US" dirty="0"/>
                    </a:p>
                  </a:txBody>
                  <a:tcPr/>
                </a:tc>
                <a:tc>
                  <a:txBody>
                    <a:bodyPr/>
                    <a:lstStyle/>
                    <a:p>
                      <a:r>
                        <a:rPr lang="en-US" dirty="0" smtClean="0"/>
                        <a:t>360</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8419133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219200"/>
            <a:ext cx="6777317" cy="4800600"/>
          </a:xfrm>
        </p:spPr>
        <p:txBody>
          <a:bodyPr>
            <a:normAutofit fontScale="92500"/>
          </a:bodyPr>
          <a:lstStyle/>
          <a:p>
            <a:pPr marL="68580" indent="0">
              <a:buNone/>
            </a:pPr>
            <a:r>
              <a:rPr lang="en-US" dirty="0" smtClean="0"/>
              <a:t>a: Productivity assumption based on judgment and experience of the aqua FEUL partners</a:t>
            </a:r>
          </a:p>
          <a:p>
            <a:pPr marL="68580" indent="0">
              <a:buNone/>
            </a:pPr>
            <a:endParaRPr lang="en-US" dirty="0"/>
          </a:p>
          <a:p>
            <a:pPr marL="68580" indent="0">
              <a:buNone/>
            </a:pPr>
            <a:r>
              <a:rPr lang="en-US" dirty="0"/>
              <a:t>b</a:t>
            </a:r>
            <a:r>
              <a:rPr lang="en-US" dirty="0" smtClean="0"/>
              <a:t>: productivity assumption extrapolated from experimental data incorporating future technical advances. </a:t>
            </a:r>
          </a:p>
          <a:p>
            <a:pPr marL="68580" indent="0">
              <a:buNone/>
            </a:pPr>
            <a:endParaRPr lang="en-US" dirty="0"/>
          </a:p>
          <a:p>
            <a:pPr marL="68580" indent="0">
              <a:buNone/>
            </a:pPr>
            <a:r>
              <a:rPr lang="en-US" dirty="0"/>
              <a:t>The </a:t>
            </a:r>
            <a:r>
              <a:rPr lang="en-US" i="1" dirty="0"/>
              <a:t>base case</a:t>
            </a:r>
            <a:r>
              <a:rPr lang="en-US" dirty="0"/>
              <a:t> production cost is </a:t>
            </a:r>
            <a:r>
              <a:rPr lang="en-US" dirty="0" smtClean="0"/>
              <a:t>∼Rs147</a:t>
            </a:r>
            <a:r>
              <a:rPr lang="en-US" dirty="0"/>
              <a:t> kg</a:t>
            </a:r>
            <a:r>
              <a:rPr lang="en-US" baseline="30000" dirty="0"/>
              <a:t>−1</a:t>
            </a:r>
            <a:r>
              <a:rPr lang="en-US" dirty="0"/>
              <a:t> to </a:t>
            </a:r>
            <a:r>
              <a:rPr lang="en-US" dirty="0" err="1" smtClean="0"/>
              <a:t>Rs</a:t>
            </a:r>
            <a:r>
              <a:rPr lang="en-US" dirty="0" smtClean="0"/>
              <a:t> 165</a:t>
            </a:r>
            <a:r>
              <a:rPr lang="en-US" dirty="0"/>
              <a:t> kg</a:t>
            </a:r>
            <a:r>
              <a:rPr lang="en-US" baseline="30000" dirty="0"/>
              <a:t>−1</a:t>
            </a:r>
            <a:r>
              <a:rPr lang="en-US" dirty="0"/>
              <a:t> and the </a:t>
            </a:r>
            <a:r>
              <a:rPr lang="en-US" i="1" dirty="0"/>
              <a:t>projected case</a:t>
            </a:r>
            <a:r>
              <a:rPr lang="en-US" dirty="0"/>
              <a:t> cost is </a:t>
            </a:r>
            <a:r>
              <a:rPr lang="en-US" dirty="0" smtClean="0"/>
              <a:t>∼</a:t>
            </a:r>
            <a:r>
              <a:rPr lang="en-US" dirty="0" err="1" smtClean="0"/>
              <a:t>Rs</a:t>
            </a:r>
            <a:r>
              <a:rPr lang="en-US" dirty="0" smtClean="0"/>
              <a:t> 28</a:t>
            </a:r>
            <a:r>
              <a:rPr lang="en-US" dirty="0"/>
              <a:t> kg</a:t>
            </a:r>
            <a:r>
              <a:rPr lang="en-US" baseline="30000" dirty="0"/>
              <a:t>−1</a:t>
            </a:r>
            <a:r>
              <a:rPr lang="en-US" dirty="0"/>
              <a:t> to </a:t>
            </a:r>
            <a:r>
              <a:rPr lang="en-US" dirty="0" err="1" smtClean="0"/>
              <a:t>Rs</a:t>
            </a:r>
            <a:r>
              <a:rPr lang="en-US" dirty="0" smtClean="0"/>
              <a:t> 37</a:t>
            </a:r>
            <a:r>
              <a:rPr lang="en-US" dirty="0"/>
              <a:t> kg</a:t>
            </a:r>
            <a:r>
              <a:rPr lang="en-US" baseline="30000" dirty="0"/>
              <a:t>−1</a:t>
            </a:r>
            <a:r>
              <a:rPr lang="en-US" dirty="0"/>
              <a:t>. It can also be seen that there is little difference between the low and high availability cases (fractional difference ∼5%).</a:t>
            </a:r>
          </a:p>
        </p:txBody>
      </p:sp>
    </p:spTree>
    <p:extLst>
      <p:ext uri="{BB962C8B-B14F-4D97-AF65-F5344CB8AC3E}">
        <p14:creationId xmlns:p14="http://schemas.microsoft.com/office/powerpoint/2010/main" val="1725015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Work:</a:t>
            </a:r>
            <a:endParaRPr lang="en-US" dirty="0"/>
          </a:p>
        </p:txBody>
      </p:sp>
      <p:sp>
        <p:nvSpPr>
          <p:cNvPr id="3" name="Content Placeholder 2"/>
          <p:cNvSpPr>
            <a:spLocks noGrp="1"/>
          </p:cNvSpPr>
          <p:nvPr>
            <p:ph idx="1"/>
          </p:nvPr>
        </p:nvSpPr>
        <p:spPr/>
        <p:txBody>
          <a:bodyPr/>
          <a:lstStyle/>
          <a:p>
            <a:r>
              <a:rPr lang="en-US" dirty="0" smtClean="0"/>
              <a:t>We have been working from last 3 months on this project because we were amazed by the potential of the Algal fuel and its possible applications.</a:t>
            </a:r>
          </a:p>
          <a:p>
            <a:r>
              <a:rPr lang="en-US" dirty="0" smtClean="0"/>
              <a:t>We conducted a market research on benefits and efficiency of algal fuel.</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competitiveness</a:t>
            </a:r>
            <a:endParaRPr lang="en-US" dirty="0"/>
          </a:p>
        </p:txBody>
      </p:sp>
      <p:sp>
        <p:nvSpPr>
          <p:cNvPr id="3" name="Content Placeholder 2"/>
          <p:cNvSpPr>
            <a:spLocks noGrp="1"/>
          </p:cNvSpPr>
          <p:nvPr>
            <p:ph idx="1"/>
          </p:nvPr>
        </p:nvSpPr>
        <p:spPr/>
        <p:txBody>
          <a:bodyPr/>
          <a:lstStyle/>
          <a:p>
            <a:r>
              <a:rPr lang="en-US" dirty="0" smtClean="0"/>
              <a:t>Main competition of algal fuel is with fossil fuels</a:t>
            </a:r>
          </a:p>
          <a:p>
            <a:r>
              <a:rPr lang="en-US" dirty="0" smtClean="0"/>
              <a:t>Both generates energy but biofuel generates low cost and low carbon emission</a:t>
            </a:r>
          </a:p>
          <a:p>
            <a:r>
              <a:rPr lang="en-US" dirty="0" smtClean="0"/>
              <a:t>Algal fuel are carbon neutral so unlike fossil fuel they don’t contribute to global warming.</a:t>
            </a:r>
            <a:endParaRPr lang="en-US" dirty="0"/>
          </a:p>
        </p:txBody>
      </p:sp>
    </p:spTree>
    <p:extLst>
      <p:ext uri="{BB962C8B-B14F-4D97-AF65-F5344CB8AC3E}">
        <p14:creationId xmlns:p14="http://schemas.microsoft.com/office/powerpoint/2010/main" val="30193538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SWOT analysis</a:t>
            </a:r>
            <a:endParaRPr lang="en-US" dirty="0"/>
          </a:p>
        </p:txBody>
      </p:sp>
      <p:sp>
        <p:nvSpPr>
          <p:cNvPr id="3" name="Content Placeholder 2"/>
          <p:cNvSpPr>
            <a:spLocks noGrp="1"/>
          </p:cNvSpPr>
          <p:nvPr>
            <p:ph idx="1"/>
          </p:nvPr>
        </p:nvSpPr>
        <p:spPr/>
        <p:txBody>
          <a:bodyPr/>
          <a:lstStyle/>
          <a:p>
            <a:r>
              <a:rPr lang="en-US" dirty="0" smtClean="0"/>
              <a:t>Strength:</a:t>
            </a:r>
          </a:p>
          <a:p>
            <a:pPr lvl="1"/>
            <a:r>
              <a:rPr lang="en-US" dirty="0" smtClean="0"/>
              <a:t>Raceway ponds are there for commercial news</a:t>
            </a:r>
          </a:p>
          <a:p>
            <a:pPr lvl="1"/>
            <a:r>
              <a:rPr lang="en-US" dirty="0" smtClean="0"/>
              <a:t>Capital cost decreases by increasing scales</a:t>
            </a:r>
          </a:p>
          <a:p>
            <a:pPr lvl="1"/>
            <a:r>
              <a:rPr lang="en-US" dirty="0" smtClean="0"/>
              <a:t>Heat and co2 will be transported over the fence by neighboring industry</a:t>
            </a:r>
          </a:p>
          <a:p>
            <a:pPr marL="365760" lvl="1" indent="0">
              <a:buNone/>
            </a:pPr>
            <a:endParaRPr lang="en-US" dirty="0"/>
          </a:p>
        </p:txBody>
      </p:sp>
    </p:spTree>
    <p:extLst>
      <p:ext uri="{BB962C8B-B14F-4D97-AF65-F5344CB8AC3E}">
        <p14:creationId xmlns:p14="http://schemas.microsoft.com/office/powerpoint/2010/main" val="40637763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Swot</a:t>
            </a:r>
            <a:r>
              <a:rPr lang="en-US" dirty="0" smtClean="0"/>
              <a:t> analysis</a:t>
            </a:r>
            <a:endParaRPr lang="en-US" dirty="0"/>
          </a:p>
        </p:txBody>
      </p:sp>
      <p:sp>
        <p:nvSpPr>
          <p:cNvPr id="3" name="Content Placeholder 2"/>
          <p:cNvSpPr>
            <a:spLocks noGrp="1"/>
          </p:cNvSpPr>
          <p:nvPr>
            <p:ph idx="1"/>
          </p:nvPr>
        </p:nvSpPr>
        <p:spPr/>
        <p:txBody>
          <a:bodyPr/>
          <a:lstStyle/>
          <a:p>
            <a:r>
              <a:rPr lang="en-US" dirty="0" smtClean="0"/>
              <a:t>Weakness</a:t>
            </a:r>
          </a:p>
          <a:p>
            <a:pPr lvl="1"/>
            <a:r>
              <a:rPr lang="en-US" dirty="0" smtClean="0"/>
              <a:t>LCA shows very high heat losses</a:t>
            </a:r>
          </a:p>
          <a:p>
            <a:pPr lvl="1"/>
            <a:r>
              <a:rPr lang="en-US" dirty="0" smtClean="0"/>
              <a:t>Cost of land is substantial</a:t>
            </a:r>
          </a:p>
          <a:p>
            <a:pPr lvl="1"/>
            <a:r>
              <a:rPr lang="en-US" dirty="0" err="1" smtClean="0"/>
              <a:t>Digestate</a:t>
            </a:r>
            <a:r>
              <a:rPr lang="en-US" dirty="0" smtClean="0"/>
              <a:t> may be contaminated by unwanted micro organism like bacteria</a:t>
            </a:r>
          </a:p>
          <a:p>
            <a:pPr lvl="1"/>
            <a:r>
              <a:rPr lang="en-US" dirty="0" smtClean="0"/>
              <a:t>Purification of land adds extra coast</a:t>
            </a:r>
            <a:endParaRPr lang="en-US" dirty="0"/>
          </a:p>
        </p:txBody>
      </p:sp>
    </p:spTree>
    <p:extLst>
      <p:ext uri="{BB962C8B-B14F-4D97-AF65-F5344CB8AC3E}">
        <p14:creationId xmlns:p14="http://schemas.microsoft.com/office/powerpoint/2010/main" val="2961381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Swot</a:t>
            </a:r>
            <a:r>
              <a:rPr lang="en-US" dirty="0" smtClean="0"/>
              <a:t> analysis</a:t>
            </a:r>
            <a:endParaRPr lang="en-US" dirty="0"/>
          </a:p>
        </p:txBody>
      </p:sp>
      <p:sp>
        <p:nvSpPr>
          <p:cNvPr id="3" name="Content Placeholder 2"/>
          <p:cNvSpPr>
            <a:spLocks noGrp="1"/>
          </p:cNvSpPr>
          <p:nvPr>
            <p:ph idx="1"/>
          </p:nvPr>
        </p:nvSpPr>
        <p:spPr/>
        <p:txBody>
          <a:bodyPr/>
          <a:lstStyle/>
          <a:p>
            <a:r>
              <a:rPr lang="en-US" dirty="0" smtClean="0"/>
              <a:t>Opportunity</a:t>
            </a:r>
          </a:p>
          <a:p>
            <a:pPr lvl="1"/>
            <a:r>
              <a:rPr lang="en-US" dirty="0" smtClean="0"/>
              <a:t>Liquid digest is available at zero cost</a:t>
            </a:r>
          </a:p>
          <a:p>
            <a:pPr lvl="1"/>
            <a:r>
              <a:rPr lang="en-US" dirty="0"/>
              <a:t>Onsite renewable heat production may be eligible for government financial support. </a:t>
            </a:r>
            <a:endParaRPr lang="en-US" dirty="0" smtClean="0"/>
          </a:p>
          <a:p>
            <a:pPr lvl="1"/>
            <a:r>
              <a:rPr lang="en-US" dirty="0"/>
              <a:t>Investments towards projects </a:t>
            </a:r>
            <a:r>
              <a:rPr lang="en-US" dirty="0" err="1"/>
              <a:t>upscaling</a:t>
            </a:r>
            <a:r>
              <a:rPr lang="en-US" dirty="0"/>
              <a:t> PBR technologies for other market products e.g. food/feed, will benefit energetic algae cultivation projects via technology transfer. </a:t>
            </a:r>
          </a:p>
        </p:txBody>
      </p:sp>
    </p:spTree>
    <p:extLst>
      <p:ext uri="{BB962C8B-B14F-4D97-AF65-F5344CB8AC3E}">
        <p14:creationId xmlns:p14="http://schemas.microsoft.com/office/powerpoint/2010/main" val="35207822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Swot</a:t>
            </a:r>
            <a:r>
              <a:rPr lang="en-US" dirty="0" smtClean="0"/>
              <a:t> analysis</a:t>
            </a:r>
            <a:endParaRPr lang="en-US" dirty="0"/>
          </a:p>
        </p:txBody>
      </p:sp>
      <p:sp>
        <p:nvSpPr>
          <p:cNvPr id="3" name="Content Placeholder 2"/>
          <p:cNvSpPr>
            <a:spLocks noGrp="1"/>
          </p:cNvSpPr>
          <p:nvPr>
            <p:ph idx="1"/>
          </p:nvPr>
        </p:nvSpPr>
        <p:spPr/>
        <p:txBody>
          <a:bodyPr/>
          <a:lstStyle/>
          <a:p>
            <a:r>
              <a:rPr lang="en-US" dirty="0" smtClean="0"/>
              <a:t>Threat</a:t>
            </a:r>
          </a:p>
          <a:p>
            <a:pPr lvl="1"/>
            <a:r>
              <a:rPr lang="en-US" dirty="0"/>
              <a:t>Alternative biofuel production technologies are more cost effective than energetic algae and as such more attractive for investors1. </a:t>
            </a:r>
          </a:p>
        </p:txBody>
      </p:sp>
    </p:spTree>
    <p:extLst>
      <p:ext uri="{BB962C8B-B14F-4D97-AF65-F5344CB8AC3E}">
        <p14:creationId xmlns:p14="http://schemas.microsoft.com/office/powerpoint/2010/main" val="3026744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Probable outcomes</a:t>
            </a:r>
            <a:endParaRPr lang="en-US" dirty="0"/>
          </a:p>
        </p:txBody>
      </p:sp>
      <p:sp>
        <p:nvSpPr>
          <p:cNvPr id="3" name="Content Placeholder 2"/>
          <p:cNvSpPr>
            <a:spLocks noGrp="1"/>
          </p:cNvSpPr>
          <p:nvPr>
            <p:ph idx="1"/>
          </p:nvPr>
        </p:nvSpPr>
        <p:spPr/>
        <p:txBody>
          <a:bodyPr/>
          <a:lstStyle/>
          <a:p>
            <a:r>
              <a:rPr lang="en-US" dirty="0" smtClean="0"/>
              <a:t>The realization is not as easy as we expected.</a:t>
            </a:r>
          </a:p>
          <a:p>
            <a:r>
              <a:rPr lang="en-US" dirty="0" smtClean="0"/>
              <a:t>After doing a lot of research one will be able to successful launch the cultivation</a:t>
            </a:r>
          </a:p>
          <a:p>
            <a:r>
              <a:rPr lang="en-US" dirty="0" smtClean="0"/>
              <a:t>In starting cost will be high</a:t>
            </a:r>
          </a:p>
          <a:p>
            <a:r>
              <a:rPr lang="en-US" dirty="0" smtClean="0"/>
              <a:t>Break even will be approx 2 years.</a:t>
            </a:r>
            <a:endParaRPr lang="en-US" dirty="0"/>
          </a:p>
        </p:txBody>
      </p:sp>
    </p:spTree>
    <p:extLst>
      <p:ext uri="{BB962C8B-B14F-4D97-AF65-F5344CB8AC3E}">
        <p14:creationId xmlns:p14="http://schemas.microsoft.com/office/powerpoint/2010/main" val="1461542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aspects</a:t>
            </a:r>
            <a:endParaRPr lang="en-US" dirty="0"/>
          </a:p>
        </p:txBody>
      </p:sp>
      <p:sp>
        <p:nvSpPr>
          <p:cNvPr id="3" name="Content Placeholder 2"/>
          <p:cNvSpPr>
            <a:spLocks noGrp="1"/>
          </p:cNvSpPr>
          <p:nvPr>
            <p:ph idx="1"/>
          </p:nvPr>
        </p:nvSpPr>
        <p:spPr/>
        <p:txBody>
          <a:bodyPr/>
          <a:lstStyle/>
          <a:p>
            <a:r>
              <a:rPr lang="en-US" dirty="0" smtClean="0"/>
              <a:t>After a lot of research algae will be able to produce more efficient fuel</a:t>
            </a:r>
          </a:p>
          <a:p>
            <a:r>
              <a:rPr lang="en-US" dirty="0" smtClean="0"/>
              <a:t>As uses gets high the dependency upon fossil fuel will get lower</a:t>
            </a:r>
          </a:p>
          <a:p>
            <a:r>
              <a:rPr lang="en-US" dirty="0" smtClean="0"/>
              <a:t>Environment will start to get more cleaner</a:t>
            </a:r>
          </a:p>
          <a:p>
            <a:r>
              <a:rPr lang="en-US" dirty="0" smtClean="0"/>
              <a:t>Approx market of algal fuel will reach </a:t>
            </a:r>
            <a:r>
              <a:rPr lang="en-US" dirty="0" err="1" smtClean="0"/>
              <a:t>upto</a:t>
            </a:r>
            <a:r>
              <a:rPr lang="en-US" dirty="0" smtClean="0"/>
              <a:t> 1.2 billion in 2023.</a:t>
            </a:r>
            <a:endParaRPr lang="en-US" dirty="0"/>
          </a:p>
        </p:txBody>
      </p:sp>
    </p:spTree>
    <p:extLst>
      <p:ext uri="{BB962C8B-B14F-4D97-AF65-F5344CB8AC3E}">
        <p14:creationId xmlns:p14="http://schemas.microsoft.com/office/powerpoint/2010/main" val="3353859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438400"/>
            <a:ext cx="7024744" cy="1143000"/>
          </a:xfrm>
        </p:spPr>
        <p:txBody>
          <a:bodyPr>
            <a:noAutofit/>
          </a:bodyPr>
          <a:lstStyle/>
          <a:p>
            <a:pPr algn="ctr"/>
            <a:r>
              <a:rPr lang="en-US" sz="7200" dirty="0" err="1" smtClean="0"/>
              <a:t>Thankyou</a:t>
            </a:r>
            <a:endParaRPr lang="en-US" sz="7200" dirty="0"/>
          </a:p>
        </p:txBody>
      </p:sp>
    </p:spTree>
    <p:extLst>
      <p:ext uri="{BB962C8B-B14F-4D97-AF65-F5344CB8AC3E}">
        <p14:creationId xmlns:p14="http://schemas.microsoft.com/office/powerpoint/2010/main" val="1275977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a:t>
            </a:r>
            <a:endParaRPr lang="en-US" dirty="0"/>
          </a:p>
        </p:txBody>
      </p:sp>
      <p:sp>
        <p:nvSpPr>
          <p:cNvPr id="3" name="Content Placeholder 2"/>
          <p:cNvSpPr>
            <a:spLocks noGrp="1"/>
          </p:cNvSpPr>
          <p:nvPr>
            <p:ph idx="1"/>
          </p:nvPr>
        </p:nvSpPr>
        <p:spPr>
          <a:xfrm>
            <a:off x="1043492" y="2323652"/>
            <a:ext cx="6805108" cy="3508977"/>
          </a:xfrm>
        </p:spPr>
        <p:txBody>
          <a:bodyPr>
            <a:normAutofit fontScale="92500"/>
          </a:bodyPr>
          <a:lstStyle/>
          <a:p>
            <a:r>
              <a:rPr lang="en-US" dirty="0" smtClean="0"/>
              <a:t>This idea is about designing of cultivation system to produce efficient algal fuel</a:t>
            </a:r>
          </a:p>
          <a:p>
            <a:r>
              <a:rPr lang="en-US" dirty="0" smtClean="0"/>
              <a:t>The idea is not new as it was attempted before. It is derived from the conversion of sunlight into energy by algae in the form of oil.</a:t>
            </a:r>
          </a:p>
          <a:p>
            <a:r>
              <a:rPr lang="en-US" dirty="0" smtClean="0"/>
              <a:t>The global market need this type of energy resources that can replace fossil fuel to help getting better the economy ,  environment, livelihood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Current Solutions</a:t>
            </a:r>
            <a:endParaRPr lang="en-US" dirty="0"/>
          </a:p>
        </p:txBody>
      </p:sp>
      <p:sp>
        <p:nvSpPr>
          <p:cNvPr id="3" name="Content Placeholder 2"/>
          <p:cNvSpPr>
            <a:spLocks noGrp="1"/>
          </p:cNvSpPr>
          <p:nvPr>
            <p:ph idx="1"/>
          </p:nvPr>
        </p:nvSpPr>
        <p:spPr/>
        <p:txBody>
          <a:bodyPr/>
          <a:lstStyle/>
          <a:p>
            <a:r>
              <a:rPr lang="en-US" dirty="0" smtClean="0"/>
              <a:t>Electric and hybrid vehicles and public transport system</a:t>
            </a:r>
          </a:p>
          <a:p>
            <a:r>
              <a:rPr lang="en-US" dirty="0" smtClean="0"/>
              <a:t>Ecologically friendly power technologies</a:t>
            </a:r>
          </a:p>
          <a:p>
            <a:r>
              <a:rPr lang="en-US" dirty="0" smtClean="0"/>
              <a:t>Power from the sun</a:t>
            </a:r>
          </a:p>
          <a:p>
            <a:r>
              <a:rPr lang="en-US" dirty="0" smtClean="0"/>
              <a:t>EM reduction</a:t>
            </a:r>
            <a:endParaRPr lang="en-US" dirty="0"/>
          </a:p>
        </p:txBody>
      </p:sp>
    </p:spTree>
    <p:extLst>
      <p:ext uri="{BB962C8B-B14F-4D97-AF65-F5344CB8AC3E}">
        <p14:creationId xmlns:p14="http://schemas.microsoft.com/office/powerpoint/2010/main" val="10628395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Solutions in Rajasthan</a:t>
            </a:r>
            <a:endParaRPr lang="en-US" dirty="0"/>
          </a:p>
        </p:txBody>
      </p:sp>
      <p:sp>
        <p:nvSpPr>
          <p:cNvPr id="3" name="Content Placeholder 2"/>
          <p:cNvSpPr>
            <a:spLocks noGrp="1"/>
          </p:cNvSpPr>
          <p:nvPr>
            <p:ph idx="1"/>
          </p:nvPr>
        </p:nvSpPr>
        <p:spPr>
          <a:xfrm>
            <a:off x="1043492" y="2323652"/>
            <a:ext cx="6777317" cy="4229548"/>
          </a:xfrm>
        </p:spPr>
        <p:txBody>
          <a:bodyPr>
            <a:normAutofit/>
          </a:bodyPr>
          <a:lstStyle/>
          <a:p>
            <a:r>
              <a:rPr lang="en-US" dirty="0" smtClean="0"/>
              <a:t>Introducing metro to </a:t>
            </a:r>
            <a:r>
              <a:rPr lang="en-US" dirty="0"/>
              <a:t>Reduction in fuel consumption through reduction in number of buses and private </a:t>
            </a:r>
            <a:r>
              <a:rPr lang="en-US" dirty="0" smtClean="0"/>
              <a:t>vehicles</a:t>
            </a:r>
          </a:p>
          <a:p>
            <a:r>
              <a:rPr lang="en-US" dirty="0" smtClean="0"/>
              <a:t>Amanishah nala is being converted into dravyawati nadi.</a:t>
            </a:r>
          </a:p>
          <a:p>
            <a:r>
              <a:rPr lang="en-US" dirty="0" smtClean="0"/>
              <a:t>Tree plantation on every major road.</a:t>
            </a:r>
          </a:p>
          <a:p>
            <a:r>
              <a:rPr lang="en-US" dirty="0" smtClean="0"/>
              <a:t>Proper management of waste under ‘Swachh Bharat Abhiyan’.</a:t>
            </a:r>
          </a:p>
          <a:p>
            <a:r>
              <a:rPr lang="en-US" dirty="0" smtClean="0"/>
              <a:t>Using solar panels and wind turbines for energy generation</a:t>
            </a:r>
          </a:p>
          <a:p>
            <a:endParaRPr lang="en-US" dirty="0"/>
          </a:p>
        </p:txBody>
      </p:sp>
    </p:spTree>
    <p:extLst>
      <p:ext uri="{BB962C8B-B14F-4D97-AF65-F5344CB8AC3E}">
        <p14:creationId xmlns:p14="http://schemas.microsoft.com/office/powerpoint/2010/main" val="32330357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7664"/>
            <a:ext cx="8001000" cy="1143000"/>
          </a:xfrm>
        </p:spPr>
        <p:txBody>
          <a:bodyPr>
            <a:normAutofit fontScale="90000"/>
          </a:bodyPr>
          <a:lstStyle/>
          <a:p>
            <a:r>
              <a:rPr lang="en-US" dirty="0" smtClean="0"/>
              <a:t>3.1 Solution </a:t>
            </a:r>
            <a:r>
              <a:rPr lang="en-US" dirty="0"/>
              <a:t>W</a:t>
            </a:r>
            <a:r>
              <a:rPr lang="en-US" dirty="0" smtClean="0"/>
              <a:t>e Propose: Algal </a:t>
            </a:r>
            <a:r>
              <a:rPr lang="en-US" dirty="0"/>
              <a:t>F</a:t>
            </a:r>
            <a:r>
              <a:rPr lang="en-US" dirty="0" smtClean="0"/>
              <a:t>uel</a:t>
            </a:r>
            <a:endParaRPr lang="en-US" dirty="0"/>
          </a:p>
        </p:txBody>
      </p:sp>
      <p:sp>
        <p:nvSpPr>
          <p:cNvPr id="3" name="Content Placeholder 2"/>
          <p:cNvSpPr>
            <a:spLocks noGrp="1"/>
          </p:cNvSpPr>
          <p:nvPr>
            <p:ph idx="1"/>
          </p:nvPr>
        </p:nvSpPr>
        <p:spPr/>
        <p:txBody>
          <a:bodyPr/>
          <a:lstStyle/>
          <a:p>
            <a:r>
              <a:rPr lang="en-US" dirty="0" smtClean="0"/>
              <a:t>Our aim from this proposal is to design a cultivation system to produce algal fuel.</a:t>
            </a:r>
          </a:p>
          <a:p>
            <a:r>
              <a:rPr lang="en-US" dirty="0" smtClean="0"/>
              <a:t>It must be </a:t>
            </a:r>
            <a:r>
              <a:rPr lang="en-US" dirty="0"/>
              <a:t>productive</a:t>
            </a:r>
            <a:r>
              <a:rPr lang="en-US" dirty="0" smtClean="0"/>
              <a:t> ,also cost and energy efficient at the same time.</a:t>
            </a:r>
          </a:p>
          <a:p>
            <a:r>
              <a:rPr lang="en-US" dirty="0" smtClean="0"/>
              <a:t>Also to determine the efficiency of the system by comparison to current conventional fuels.</a:t>
            </a:r>
            <a:endParaRPr lang="en-US" dirty="0"/>
          </a:p>
        </p:txBody>
      </p:sp>
    </p:spTree>
    <p:extLst>
      <p:ext uri="{BB962C8B-B14F-4D97-AF65-F5344CB8AC3E}">
        <p14:creationId xmlns:p14="http://schemas.microsoft.com/office/powerpoint/2010/main" val="2275843610"/>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2198</TotalTime>
  <Words>1761</Words>
  <Application>Microsoft Office PowerPoint</Application>
  <PresentationFormat>On-screen Show (4:3)</PresentationFormat>
  <Paragraphs>260</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Austin</vt:lpstr>
      <vt:lpstr>ALGAL FUEL</vt:lpstr>
      <vt:lpstr>1.The Problem</vt:lpstr>
      <vt:lpstr>PowerPoint Presentation</vt:lpstr>
      <vt:lpstr>Effect : Worldwide</vt:lpstr>
      <vt:lpstr>Our Work:</vt:lpstr>
      <vt:lpstr>The Idea</vt:lpstr>
      <vt:lpstr>2. Current Solutions</vt:lpstr>
      <vt:lpstr>2.1 Solutions in Rajasthan</vt:lpstr>
      <vt:lpstr>3.1 Solution We Propose: Algal Fuel</vt:lpstr>
      <vt:lpstr>Concept:-</vt:lpstr>
      <vt:lpstr>PowerPoint Presentation</vt:lpstr>
      <vt:lpstr>PowerPoint Presentation</vt:lpstr>
      <vt:lpstr>4.1 What is algae</vt:lpstr>
      <vt:lpstr>PowerPoint Presentation</vt:lpstr>
      <vt:lpstr>4.2 Why Algae?</vt:lpstr>
      <vt:lpstr>Why algae?(continued )</vt:lpstr>
      <vt:lpstr>PowerPoint Presentation</vt:lpstr>
      <vt:lpstr>5.1Production of algae</vt:lpstr>
      <vt:lpstr>5.2 classification of algae</vt:lpstr>
      <vt:lpstr>PowerPoint Presentation</vt:lpstr>
      <vt:lpstr>5.3 Growth kinetic of algae</vt:lpstr>
      <vt:lpstr>Growth kinetic of algae(cont.)</vt:lpstr>
      <vt:lpstr>PowerPoint Presentation</vt:lpstr>
      <vt:lpstr>5.4 Condition influencing growth</vt:lpstr>
      <vt:lpstr>PowerPoint Presentation</vt:lpstr>
      <vt:lpstr>5.5 Biomass and lipid productivity</vt:lpstr>
      <vt:lpstr>5.6 Nutrition required </vt:lpstr>
      <vt:lpstr>5.7 Effect of nitrogen deprivation</vt:lpstr>
      <vt:lpstr>5.7 Effect of nitrogen deprivation</vt:lpstr>
      <vt:lpstr>5.8 photoinhibition</vt:lpstr>
      <vt:lpstr>5.9Likely algae candidates</vt:lpstr>
      <vt:lpstr>PowerPoint Presentation</vt:lpstr>
      <vt:lpstr>6.1 Description of algae cultivation</vt:lpstr>
      <vt:lpstr>PowerPoint Presentation</vt:lpstr>
      <vt:lpstr>Open pond system</vt:lpstr>
      <vt:lpstr>PowerPoint Presentation</vt:lpstr>
      <vt:lpstr>Photobioreactors</vt:lpstr>
      <vt:lpstr>Airlift  photobioreactor</vt:lpstr>
      <vt:lpstr>PowerPoint Presentation</vt:lpstr>
      <vt:lpstr>Tubular photobioreactors</vt:lpstr>
      <vt:lpstr>Feasibility of idea</vt:lpstr>
      <vt:lpstr>The biology of algae</vt:lpstr>
      <vt:lpstr>The main benefits of algae</vt:lpstr>
      <vt:lpstr>Challenges</vt:lpstr>
      <vt:lpstr>challenges</vt:lpstr>
      <vt:lpstr>Revenue model</vt:lpstr>
      <vt:lpstr>PowerPoint Presentation</vt:lpstr>
      <vt:lpstr>PowerPoint Presentation</vt:lpstr>
      <vt:lpstr>PowerPoint Presentation</vt:lpstr>
      <vt:lpstr>Market competitiveness</vt:lpstr>
      <vt:lpstr>SWOT analysis</vt:lpstr>
      <vt:lpstr>Swot analysis</vt:lpstr>
      <vt:lpstr>Swot analysis</vt:lpstr>
      <vt:lpstr>Swot analysis</vt:lpstr>
      <vt:lpstr>Probable outcomes</vt:lpstr>
      <vt:lpstr>Future aspects</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117</cp:revision>
  <dcterms:created xsi:type="dcterms:W3CDTF">2018-03-18T05:21:16Z</dcterms:created>
  <dcterms:modified xsi:type="dcterms:W3CDTF">2018-03-21T00:01:06Z</dcterms:modified>
</cp:coreProperties>
</file>