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70c565e5b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70c565e5b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70c565e5b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70c565e5b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70c565e5b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70c565e5b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70c565e5b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70c565e5b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70c565e5b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70c565e5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70c565e5b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70c565e5b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70c565e5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70c565e5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70c565e5b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70c565e5b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70c565e5b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70c565e5b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70c565e5b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70c565e5b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70c565e5b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70c565e5b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770c565e5b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70c565e5b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List_of_postal_codes_of_Canada:_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53650" y="1479325"/>
            <a:ext cx="7429800" cy="292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Capstone Project - </a:t>
            </a:r>
            <a:endParaRPr/>
          </a:p>
          <a:p>
            <a:pPr indent="0" lvl="0" marL="0" rtl="0" algn="l">
              <a:spcBef>
                <a:spcPts val="0"/>
              </a:spcBef>
              <a:spcAft>
                <a:spcPts val="0"/>
              </a:spcAft>
              <a:buNone/>
            </a:pPr>
            <a:r>
              <a:rPr lang="en"/>
              <a:t>The Battle of the Neighborhoods </a:t>
            </a:r>
            <a:endParaRPr/>
          </a:p>
        </p:txBody>
      </p:sp>
      <p:sp>
        <p:nvSpPr>
          <p:cNvPr id="278" name="Google Shape;278;p13"/>
          <p:cNvSpPr txBox="1"/>
          <p:nvPr>
            <p:ph idx="1" type="subTitle"/>
          </p:nvPr>
        </p:nvSpPr>
        <p:spPr>
          <a:xfrm>
            <a:off x="4371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the city of Toronto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0" y="682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Showing the 5 k-mean clusters</a:t>
            </a:r>
            <a:endParaRPr/>
          </a:p>
        </p:txBody>
      </p:sp>
      <p:sp>
        <p:nvSpPr>
          <p:cNvPr id="332" name="Google Shape;332;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3" name="Google Shape;333;p22"/>
          <p:cNvPicPr preferRelativeResize="0"/>
          <p:nvPr/>
        </p:nvPicPr>
        <p:blipFill rotWithShape="1">
          <a:blip r:embed="rId3">
            <a:alphaModFix/>
          </a:blip>
          <a:srcRect b="0" l="0" r="0" t="16666"/>
          <a:stretch/>
        </p:blipFill>
        <p:spPr>
          <a:xfrm>
            <a:off x="0" y="796550"/>
            <a:ext cx="9144001" cy="434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0" name="Google Shape;340;p23"/>
          <p:cNvPicPr preferRelativeResize="0"/>
          <p:nvPr/>
        </p:nvPicPr>
        <p:blipFill>
          <a:blip r:embed="rId3">
            <a:alphaModFix/>
          </a:blip>
          <a:stretch>
            <a:fillRect/>
          </a:stretch>
        </p:blipFill>
        <p:spPr>
          <a:xfrm>
            <a:off x="0" y="37924"/>
            <a:ext cx="9144001" cy="5105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7" name="Google Shape;347;p24"/>
          <p:cNvPicPr preferRelativeResize="0"/>
          <p:nvPr/>
        </p:nvPicPr>
        <p:blipFill>
          <a:blip r:embed="rId3">
            <a:alphaModFix/>
          </a:blip>
          <a:stretch>
            <a:fillRect/>
          </a:stretch>
        </p:blipFill>
        <p:spPr>
          <a:xfrm>
            <a:off x="0" y="-1"/>
            <a:ext cx="9143998" cy="5099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273450" y="6137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a:p>
            <a:pPr indent="0" lvl="0" marL="0" rtl="0" algn="l">
              <a:spcBef>
                <a:spcPts val="0"/>
              </a:spcBef>
              <a:spcAft>
                <a:spcPts val="0"/>
              </a:spcAft>
              <a:buNone/>
            </a:pPr>
            <a:r>
              <a:t/>
            </a:r>
            <a:endParaRPr/>
          </a:p>
        </p:txBody>
      </p:sp>
      <p:sp>
        <p:nvSpPr>
          <p:cNvPr id="353" name="Google Shape;353;p25"/>
          <p:cNvSpPr txBox="1"/>
          <p:nvPr>
            <p:ph idx="1" type="body"/>
          </p:nvPr>
        </p:nvSpPr>
        <p:spPr>
          <a:xfrm>
            <a:off x="1326575" y="136800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Purpose of this project was to identify areas n Toronto with low number of restaurants in order to aid stakeholders in narrowing down the search for optimal location for a new restaurant. By calculating restaurant density distribution from Foursquare data we have first identified general boroughs that justify further analysis, and then generated extensive collection of locations which satisfy some basic requirements regarding existing nearby restaurants. Clustering of those locations was then performed in order to create major zones of interest (containing greatest number of potential locations) and addresses of those zone centers were created to be used as starting points for final exploration by stakeholders.</a:t>
            </a:r>
            <a:endParaRPr/>
          </a:p>
          <a:p>
            <a:pPr indent="0" lvl="0" marL="0" rtl="0" algn="just">
              <a:spcBef>
                <a:spcPts val="1600"/>
              </a:spcBef>
              <a:spcAft>
                <a:spcPts val="0"/>
              </a:spcAft>
              <a:buNone/>
            </a:pPr>
            <a:r>
              <a:rPr lang="en"/>
              <a:t>Final decision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endParaRPr/>
          </a:p>
          <a:p>
            <a:pPr indent="0" lvl="0" marL="0" rtl="0" algn="just">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Introduction: Business Problem</a:t>
            </a:r>
            <a:endParaRPr/>
          </a:p>
          <a:p>
            <a:pPr indent="0" lvl="0" marL="0" rtl="0" algn="l">
              <a:spcBef>
                <a:spcPts val="0"/>
              </a:spcBef>
              <a:spcAft>
                <a:spcPts val="0"/>
              </a:spcAft>
              <a:buNone/>
            </a:pPr>
            <a:r>
              <a:t/>
            </a:r>
            <a:endParaRPr/>
          </a:p>
        </p:txBody>
      </p:sp>
      <p:sp>
        <p:nvSpPr>
          <p:cNvPr id="284" name="Google Shape;284;p14"/>
          <p:cNvSpPr txBox="1"/>
          <p:nvPr>
            <p:ph idx="1" type="body"/>
          </p:nvPr>
        </p:nvSpPr>
        <p:spPr>
          <a:xfrm>
            <a:off x="1303800" y="1385450"/>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In this project we will try to find an optimal location for a restaurant. Specifically, this report will be targeted to stakeholders interested in opening an restaurant in Toronto, Canada.</a:t>
            </a:r>
            <a:endParaRPr/>
          </a:p>
          <a:p>
            <a:pPr indent="0" lvl="0" marL="0" rtl="0" algn="just">
              <a:spcBef>
                <a:spcPts val="1600"/>
              </a:spcBef>
              <a:spcAft>
                <a:spcPts val="0"/>
              </a:spcAft>
              <a:buNone/>
            </a:pPr>
            <a:r>
              <a:rPr lang="en"/>
              <a:t>Here we will try finding if someone wants to open a new restaurant in the city which location is best suited for it keeping in mind the competitors and which income group of people will be attracted most to it based on the population of the neighbourhood.</a:t>
            </a:r>
            <a:endParaRPr/>
          </a:p>
          <a:p>
            <a:pPr indent="0" lvl="0" marL="0" rtl="0" algn="just">
              <a:spcBef>
                <a:spcPts val="1600"/>
              </a:spcBef>
              <a:spcAft>
                <a:spcPts val="0"/>
              </a:spcAft>
              <a:buNone/>
            </a:pPr>
            <a:r>
              <a:rPr lang="en"/>
              <a:t>Since there are lots of restaurants in Toronto, we will try to detect locations that are not already crowded with restaurants. We would also prefer locations as close to city center as possible, assuming that first two conditions are met.</a:t>
            </a:r>
            <a:endParaRPr/>
          </a:p>
          <a:p>
            <a:pPr indent="0" lvl="0" marL="0" rtl="0" algn="just">
              <a:spcBef>
                <a:spcPts val="1600"/>
              </a:spcBef>
              <a:spcAft>
                <a:spcPts val="0"/>
              </a:spcAft>
              <a:buNone/>
            </a:pPr>
            <a:r>
              <a:rPr lang="en"/>
              <a:t>We will use our data science powers to generate a few most promissing neighborhoods based on this criteria. Advantages of each area will then be clearly expressed so that best possible final location can be chosen by stakeholders.</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acquisition and cleaning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0" name="Google Shape;290;p15"/>
          <p:cNvSpPr txBox="1"/>
          <p:nvPr>
            <p:ph idx="1" type="body"/>
          </p:nvPr>
        </p:nvSpPr>
        <p:spPr>
          <a:xfrm>
            <a:off x="1303800" y="1747275"/>
            <a:ext cx="7602600" cy="285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50">
                <a:solidFill>
                  <a:srgbClr val="000000"/>
                </a:solidFill>
                <a:highlight>
                  <a:srgbClr val="FFFFFF"/>
                </a:highlight>
                <a:latin typeface="Arial"/>
                <a:ea typeface="Arial"/>
                <a:cs typeface="Arial"/>
                <a:sym typeface="Arial"/>
              </a:rPr>
              <a:t>Based on definition of our problem, factors that will influence our decission are:</a:t>
            </a:r>
            <a:endParaRPr sz="1050">
              <a:solidFill>
                <a:srgbClr val="000000"/>
              </a:solidFill>
              <a:highlight>
                <a:srgbClr val="FFFFFF"/>
              </a:highlight>
              <a:latin typeface="Arial"/>
              <a:ea typeface="Arial"/>
              <a:cs typeface="Arial"/>
              <a:sym typeface="Arial"/>
            </a:endParaRPr>
          </a:p>
          <a:p>
            <a:pPr indent="-295275" lvl="0" marL="457200" rtl="0" algn="just">
              <a:spcBef>
                <a:spcPts val="110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All existing restaurants in the neighborhood (any type of restaurant)</a:t>
            </a:r>
            <a:endParaRPr sz="1050">
              <a:solidFill>
                <a:srgbClr val="000000"/>
              </a:solidFill>
              <a:highlight>
                <a:srgbClr val="FFFFFF"/>
              </a:highlight>
              <a:latin typeface="Arial"/>
              <a:ea typeface="Arial"/>
              <a:cs typeface="Arial"/>
              <a:sym typeface="Arial"/>
            </a:endParaRPr>
          </a:p>
          <a:p>
            <a:pPr indent="-295275" lvl="0" marL="457200" rtl="0" algn="just">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Age group of people with their income</a:t>
            </a:r>
            <a:endParaRPr sz="1050">
              <a:solidFill>
                <a:srgbClr val="000000"/>
              </a:solidFill>
              <a:highlight>
                <a:srgbClr val="FFFFFF"/>
              </a:highlight>
              <a:latin typeface="Arial"/>
              <a:ea typeface="Arial"/>
              <a:cs typeface="Arial"/>
              <a:sym typeface="Arial"/>
            </a:endParaRPr>
          </a:p>
          <a:p>
            <a:pPr indent="-295275" lvl="0" marL="457200" rtl="0" algn="just">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Distance of neighborhood from city center</a:t>
            </a:r>
            <a:endParaRPr sz="1050">
              <a:solidFill>
                <a:srgbClr val="000000"/>
              </a:solidFill>
              <a:highlight>
                <a:srgbClr val="FFFFFF"/>
              </a:highlight>
              <a:latin typeface="Arial"/>
              <a:ea typeface="Arial"/>
              <a:cs typeface="Arial"/>
              <a:sym typeface="Arial"/>
            </a:endParaRPr>
          </a:p>
          <a:p>
            <a:pPr indent="0" lvl="0" marL="0" rtl="0" algn="just">
              <a:spcBef>
                <a:spcPts val="1100"/>
              </a:spcBef>
              <a:spcAft>
                <a:spcPts val="0"/>
              </a:spcAft>
              <a:buNone/>
            </a:pPr>
            <a:r>
              <a:rPr lang="en" sz="1050">
                <a:solidFill>
                  <a:srgbClr val="000000"/>
                </a:solidFill>
                <a:highlight>
                  <a:srgbClr val="FFFFFF"/>
                </a:highlight>
                <a:latin typeface="Arial"/>
                <a:ea typeface="Arial"/>
                <a:cs typeface="Arial"/>
                <a:sym typeface="Arial"/>
              </a:rPr>
              <a:t>We decided to use regularly spaced grid of locations, centered around city center, to define our neighborhoods.</a:t>
            </a:r>
            <a:endParaRPr sz="1050">
              <a:solidFill>
                <a:srgbClr val="000000"/>
              </a:solidFill>
              <a:highlight>
                <a:srgbClr val="FFFFFF"/>
              </a:highlight>
              <a:latin typeface="Arial"/>
              <a:ea typeface="Arial"/>
              <a:cs typeface="Arial"/>
              <a:sym typeface="Arial"/>
            </a:endParaRPr>
          </a:p>
          <a:p>
            <a:pPr indent="0" lvl="0" marL="0" rtl="0" algn="just">
              <a:spcBef>
                <a:spcPts val="1100"/>
              </a:spcBef>
              <a:spcAft>
                <a:spcPts val="0"/>
              </a:spcAft>
              <a:buNone/>
            </a:pPr>
            <a:r>
              <a:rPr lang="en" sz="1050">
                <a:solidFill>
                  <a:srgbClr val="000000"/>
                </a:solidFill>
                <a:highlight>
                  <a:srgbClr val="FFFFFF"/>
                </a:highlight>
                <a:latin typeface="Arial"/>
                <a:ea typeface="Arial"/>
                <a:cs typeface="Arial"/>
                <a:sym typeface="Arial"/>
              </a:rPr>
              <a:t>Following data sources will be needed to extract/generate the required information:</a:t>
            </a:r>
            <a:endParaRPr sz="1050">
              <a:solidFill>
                <a:srgbClr val="000000"/>
              </a:solidFill>
              <a:highlight>
                <a:srgbClr val="FFFFFF"/>
              </a:highlight>
              <a:latin typeface="Arial"/>
              <a:ea typeface="Arial"/>
              <a:cs typeface="Arial"/>
              <a:sym typeface="Arial"/>
            </a:endParaRPr>
          </a:p>
          <a:p>
            <a:pPr indent="-295275" lvl="0" marL="457200" rtl="0" algn="just">
              <a:spcBef>
                <a:spcPts val="110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centers of candidate areas will be generated algorithmically and approximate addresses of centers of those areas will be obtained using </a:t>
            </a:r>
            <a:r>
              <a:rPr lang="en" sz="1050">
                <a:solidFill>
                  <a:schemeClr val="hlink"/>
                </a:solidFill>
                <a:highlight>
                  <a:srgbClr val="FFFFFF"/>
                </a:highlight>
                <a:uFill>
                  <a:noFill/>
                </a:uFill>
                <a:latin typeface="Arial"/>
                <a:ea typeface="Arial"/>
                <a:cs typeface="Arial"/>
                <a:sym typeface="Arial"/>
                <a:hlinkClick r:id="rId3"/>
              </a:rPr>
              <a:t>https://en.wikipedia.org/wiki/List_of_postal_codes_of_Canada:_M</a:t>
            </a:r>
            <a:endParaRPr sz="1050">
              <a:solidFill>
                <a:schemeClr val="hlink"/>
              </a:solidFill>
              <a:highlight>
                <a:srgbClr val="FFFFFF"/>
              </a:highlight>
              <a:latin typeface="Arial"/>
              <a:ea typeface="Arial"/>
              <a:cs typeface="Arial"/>
              <a:sym typeface="Arial"/>
            </a:endParaRPr>
          </a:p>
          <a:p>
            <a:pPr indent="-295275" lvl="0" marL="457200" rtl="0" algn="just">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number of restaurants and their type and location in every neighborhood will be obtained using Foursquare API</a:t>
            </a:r>
            <a:endParaRPr sz="1050">
              <a:solidFill>
                <a:srgbClr val="000000"/>
              </a:solidFill>
              <a:highlight>
                <a:srgbClr val="FFFFFF"/>
              </a:highlight>
              <a:latin typeface="Arial"/>
              <a:ea typeface="Arial"/>
              <a:cs typeface="Arial"/>
              <a:sym typeface="Arial"/>
            </a:endParaRPr>
          </a:p>
          <a:p>
            <a:pPr indent="0" lvl="0" marL="0" rtl="0" algn="just">
              <a:spcBef>
                <a:spcPts val="11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id="295" name="Google Shape;295;p16"/>
          <p:cNvPicPr preferRelativeResize="0"/>
          <p:nvPr/>
        </p:nvPicPr>
        <p:blipFill>
          <a:blip r:embed="rId3">
            <a:alphaModFix/>
          </a:blip>
          <a:stretch>
            <a:fillRect/>
          </a:stretch>
        </p:blipFill>
        <p:spPr>
          <a:xfrm>
            <a:off x="152400" y="152400"/>
            <a:ext cx="8807000" cy="4839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Google Shape;300;p17"/>
          <p:cNvPicPr preferRelativeResize="0"/>
          <p:nvPr/>
        </p:nvPicPr>
        <p:blipFill>
          <a:blip r:embed="rId3">
            <a:alphaModFix/>
          </a:blip>
          <a:stretch>
            <a:fillRect/>
          </a:stretch>
        </p:blipFill>
        <p:spPr>
          <a:xfrm>
            <a:off x="91026" y="152400"/>
            <a:ext cx="8900575" cy="4809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45525" y="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of Toronto</a:t>
            </a:r>
            <a:endParaRPr/>
          </a:p>
        </p:txBody>
      </p:sp>
      <p:sp>
        <p:nvSpPr>
          <p:cNvPr id="306" name="Google Shape;306;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7" name="Google Shape;307;p18"/>
          <p:cNvPicPr preferRelativeResize="0"/>
          <p:nvPr/>
        </p:nvPicPr>
        <p:blipFill>
          <a:blip r:embed="rId3">
            <a:alphaModFix/>
          </a:blip>
          <a:stretch>
            <a:fillRect/>
          </a:stretch>
        </p:blipFill>
        <p:spPr>
          <a:xfrm>
            <a:off x="151725" y="622075"/>
            <a:ext cx="8807674" cy="440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203800" y="90275"/>
            <a:ext cx="8838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Neighborhoods in Toronto with their nearby </a:t>
            </a:r>
            <a:endParaRPr/>
          </a:p>
          <a:p>
            <a:pPr indent="0" lvl="0" marL="0" rtl="0" algn="ctr">
              <a:spcBef>
                <a:spcPts val="0"/>
              </a:spcBef>
              <a:spcAft>
                <a:spcPts val="0"/>
              </a:spcAft>
              <a:buNone/>
            </a:pPr>
            <a:r>
              <a:rPr lang="en"/>
              <a:t>10 most Popular Venues </a:t>
            </a:r>
            <a:endParaRPr/>
          </a:p>
        </p:txBody>
      </p:sp>
      <p:sp>
        <p:nvSpPr>
          <p:cNvPr id="313" name="Google Shape;313;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4" name="Google Shape;314;p19"/>
          <p:cNvPicPr preferRelativeResize="0"/>
          <p:nvPr/>
        </p:nvPicPr>
        <p:blipFill>
          <a:blip r:embed="rId3">
            <a:alphaModFix/>
          </a:blip>
          <a:stretch>
            <a:fillRect/>
          </a:stretch>
        </p:blipFill>
        <p:spPr>
          <a:xfrm>
            <a:off x="51825" y="1039775"/>
            <a:ext cx="9040350" cy="4065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id="319" name="Google Shape;319;p20"/>
          <p:cNvPicPr preferRelativeResize="0"/>
          <p:nvPr/>
        </p:nvPicPr>
        <p:blipFill>
          <a:blip r:embed="rId3">
            <a:alphaModFix/>
          </a:blip>
          <a:stretch>
            <a:fillRect/>
          </a:stretch>
        </p:blipFill>
        <p:spPr>
          <a:xfrm>
            <a:off x="152400" y="152400"/>
            <a:ext cx="8839199" cy="4816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6" name="Google Shape;326;p21"/>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