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86"/>
  </p:normalViewPr>
  <p:slideViewPr>
    <p:cSldViewPr snapToGrid="0" snapToObjects="1">
      <p:cViewPr>
        <p:scale>
          <a:sx n="70" d="100"/>
          <a:sy n="70" d="100"/>
        </p:scale>
        <p:origin x="9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BCC684-578B-4435-B65D-789779545A1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88147-2D40-4D12-B562-1D7E09CF71DA}">
      <dgm:prSet/>
      <dgm:spPr/>
      <dgm:t>
        <a:bodyPr/>
        <a:lstStyle/>
        <a:p>
          <a:r>
            <a:rPr lang="en-US" dirty="0" smtClean="0"/>
            <a:t>San Francisco</a:t>
          </a:r>
          <a:endParaRPr lang="en-US" dirty="0"/>
        </a:p>
      </dgm:t>
    </dgm:pt>
    <dgm:pt modelId="{82D5A4A1-D83B-4C70-82C0-D6575A608C6F}" type="parTrans" cxnId="{E4BB39BA-2FEA-4A72-A109-FC3BBC0AD5E1}">
      <dgm:prSet/>
      <dgm:spPr/>
      <dgm:t>
        <a:bodyPr/>
        <a:lstStyle/>
        <a:p>
          <a:endParaRPr lang="en-US"/>
        </a:p>
      </dgm:t>
    </dgm:pt>
    <dgm:pt modelId="{4A3861BB-EE72-4D0B-BBA4-7EC6A9C1ADB9}" type="sibTrans" cxnId="{E4BB39BA-2FEA-4A72-A109-FC3BBC0AD5E1}">
      <dgm:prSet/>
      <dgm:spPr/>
      <dgm:t>
        <a:bodyPr/>
        <a:lstStyle/>
        <a:p>
          <a:endParaRPr lang="en-US"/>
        </a:p>
      </dgm:t>
    </dgm:pt>
    <dgm:pt modelId="{7B40316B-25DB-48E5-A9E7-9C2685894D39}">
      <dgm:prSet/>
      <dgm:spPr/>
      <dgm:t>
        <a:bodyPr/>
        <a:lstStyle/>
        <a:p>
          <a:r>
            <a:rPr lang="en-US" dirty="0"/>
            <a:t>New York City</a:t>
          </a:r>
        </a:p>
      </dgm:t>
    </dgm:pt>
    <dgm:pt modelId="{370328D5-D05D-4CD0-A026-BE5610371105}" type="parTrans" cxnId="{7B673246-DD83-47C4-BE5F-C850477B3277}">
      <dgm:prSet/>
      <dgm:spPr/>
      <dgm:t>
        <a:bodyPr/>
        <a:lstStyle/>
        <a:p>
          <a:endParaRPr lang="en-US"/>
        </a:p>
      </dgm:t>
    </dgm:pt>
    <dgm:pt modelId="{1E335CA4-C21E-4533-991F-15A3E151B554}" type="sibTrans" cxnId="{7B673246-DD83-47C4-BE5F-C850477B3277}">
      <dgm:prSet/>
      <dgm:spPr/>
      <dgm:t>
        <a:bodyPr/>
        <a:lstStyle/>
        <a:p>
          <a:endParaRPr lang="en-US"/>
        </a:p>
      </dgm:t>
    </dgm:pt>
    <dgm:pt modelId="{D7700167-070C-4009-9E40-34352D377DDC}">
      <dgm:prSet/>
      <dgm:spPr/>
      <dgm:t>
        <a:bodyPr/>
        <a:lstStyle/>
        <a:p>
          <a:r>
            <a:rPr lang="en-US" dirty="0"/>
            <a:t>Chicago</a:t>
          </a:r>
        </a:p>
      </dgm:t>
    </dgm:pt>
    <dgm:pt modelId="{C4429566-F314-4F41-850D-BE5E16FEE11C}" type="parTrans" cxnId="{9CA8B9C8-747A-4E3A-853B-1F7331831B2C}">
      <dgm:prSet/>
      <dgm:spPr/>
      <dgm:t>
        <a:bodyPr/>
        <a:lstStyle/>
        <a:p>
          <a:endParaRPr lang="en-US"/>
        </a:p>
      </dgm:t>
    </dgm:pt>
    <dgm:pt modelId="{C7B38AF0-243C-42D8-954B-18566E92D81D}" type="sibTrans" cxnId="{9CA8B9C8-747A-4E3A-853B-1F7331831B2C}">
      <dgm:prSet/>
      <dgm:spPr/>
      <dgm:t>
        <a:bodyPr/>
        <a:lstStyle/>
        <a:p>
          <a:endParaRPr lang="en-US"/>
        </a:p>
      </dgm:t>
    </dgm:pt>
    <dgm:pt modelId="{730051B1-2F5E-B54E-AC77-9A0D8C40C500}" type="pres">
      <dgm:prSet presAssocID="{82BCC684-578B-4435-B65D-789779545A1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974D31-BEE9-E447-8ED5-4A18E896F1F7}" type="pres">
      <dgm:prSet presAssocID="{81488147-2D40-4D12-B562-1D7E09CF71DA}" presName="linNode" presStyleCnt="0"/>
      <dgm:spPr/>
    </dgm:pt>
    <dgm:pt modelId="{DC01DA86-7014-6D46-AA45-0C05C9D616C5}" type="pres">
      <dgm:prSet presAssocID="{81488147-2D40-4D12-B562-1D7E09CF71DA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EC334B-D81A-CA48-BDD1-2D4CED8769F4}" type="pres">
      <dgm:prSet presAssocID="{4A3861BB-EE72-4D0B-BBA4-7EC6A9C1ADB9}" presName="sp" presStyleCnt="0"/>
      <dgm:spPr/>
    </dgm:pt>
    <dgm:pt modelId="{32472BE3-AD7F-EB41-9BB1-26890084A377}" type="pres">
      <dgm:prSet presAssocID="{7B40316B-25DB-48E5-A9E7-9C2685894D39}" presName="linNode" presStyleCnt="0"/>
      <dgm:spPr/>
    </dgm:pt>
    <dgm:pt modelId="{CCBB0C7B-903C-1E43-85E6-35E7F9B58642}" type="pres">
      <dgm:prSet presAssocID="{7B40316B-25DB-48E5-A9E7-9C2685894D3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EF073-3321-6643-8BD5-CA729991D27F}" type="pres">
      <dgm:prSet presAssocID="{1E335CA4-C21E-4533-991F-15A3E151B554}" presName="sp" presStyleCnt="0"/>
      <dgm:spPr/>
    </dgm:pt>
    <dgm:pt modelId="{FF43A4F8-F6ED-1045-8104-C286D6832AFE}" type="pres">
      <dgm:prSet presAssocID="{D7700167-070C-4009-9E40-34352D377DDC}" presName="linNode" presStyleCnt="0"/>
      <dgm:spPr/>
    </dgm:pt>
    <dgm:pt modelId="{49F56131-35EA-434B-A27F-C27FB6D7B256}" type="pres">
      <dgm:prSet presAssocID="{D7700167-070C-4009-9E40-34352D377DD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88D818-F444-244D-98CF-F644A6D53152}" type="presOf" srcId="{81488147-2D40-4D12-B562-1D7E09CF71DA}" destId="{DC01DA86-7014-6D46-AA45-0C05C9D616C5}" srcOrd="0" destOrd="0" presId="urn:microsoft.com/office/officeart/2005/8/layout/vList5"/>
    <dgm:cxn modelId="{7B673246-DD83-47C4-BE5F-C850477B3277}" srcId="{82BCC684-578B-4435-B65D-789779545A1A}" destId="{7B40316B-25DB-48E5-A9E7-9C2685894D39}" srcOrd="1" destOrd="0" parTransId="{370328D5-D05D-4CD0-A026-BE5610371105}" sibTransId="{1E335CA4-C21E-4533-991F-15A3E151B554}"/>
    <dgm:cxn modelId="{E4BB39BA-2FEA-4A72-A109-FC3BBC0AD5E1}" srcId="{82BCC684-578B-4435-B65D-789779545A1A}" destId="{81488147-2D40-4D12-B562-1D7E09CF71DA}" srcOrd="0" destOrd="0" parTransId="{82D5A4A1-D83B-4C70-82C0-D6575A608C6F}" sibTransId="{4A3861BB-EE72-4D0B-BBA4-7EC6A9C1ADB9}"/>
    <dgm:cxn modelId="{CDC94BDB-42B9-B44C-9778-383898BF8A1B}" type="presOf" srcId="{D7700167-070C-4009-9E40-34352D377DDC}" destId="{49F56131-35EA-434B-A27F-C27FB6D7B256}" srcOrd="0" destOrd="0" presId="urn:microsoft.com/office/officeart/2005/8/layout/vList5"/>
    <dgm:cxn modelId="{9CA8B9C8-747A-4E3A-853B-1F7331831B2C}" srcId="{82BCC684-578B-4435-B65D-789779545A1A}" destId="{D7700167-070C-4009-9E40-34352D377DDC}" srcOrd="2" destOrd="0" parTransId="{C4429566-F314-4F41-850D-BE5E16FEE11C}" sibTransId="{C7B38AF0-243C-42D8-954B-18566E92D81D}"/>
    <dgm:cxn modelId="{32EF5019-3018-4A47-85B4-D57FB7C932DC}" type="presOf" srcId="{7B40316B-25DB-48E5-A9E7-9C2685894D39}" destId="{CCBB0C7B-903C-1E43-85E6-35E7F9B58642}" srcOrd="0" destOrd="0" presId="urn:microsoft.com/office/officeart/2005/8/layout/vList5"/>
    <dgm:cxn modelId="{F0EE5E0F-2239-4F4C-A1D5-AC42C9534BC0}" type="presOf" srcId="{82BCC684-578B-4435-B65D-789779545A1A}" destId="{730051B1-2F5E-B54E-AC77-9A0D8C40C500}" srcOrd="0" destOrd="0" presId="urn:microsoft.com/office/officeart/2005/8/layout/vList5"/>
    <dgm:cxn modelId="{E25AE718-F790-E94A-81FF-B07AC9F40B17}" type="presParOf" srcId="{730051B1-2F5E-B54E-AC77-9A0D8C40C500}" destId="{35974D31-BEE9-E447-8ED5-4A18E896F1F7}" srcOrd="0" destOrd="0" presId="urn:microsoft.com/office/officeart/2005/8/layout/vList5"/>
    <dgm:cxn modelId="{1C1F6DD0-1637-EB4E-A9E7-5FBB7CC0B6D2}" type="presParOf" srcId="{35974D31-BEE9-E447-8ED5-4A18E896F1F7}" destId="{DC01DA86-7014-6D46-AA45-0C05C9D616C5}" srcOrd="0" destOrd="0" presId="urn:microsoft.com/office/officeart/2005/8/layout/vList5"/>
    <dgm:cxn modelId="{F8C3C17A-8F06-6048-8452-8FC00377DBB9}" type="presParOf" srcId="{730051B1-2F5E-B54E-AC77-9A0D8C40C500}" destId="{00EC334B-D81A-CA48-BDD1-2D4CED8769F4}" srcOrd="1" destOrd="0" presId="urn:microsoft.com/office/officeart/2005/8/layout/vList5"/>
    <dgm:cxn modelId="{C0D4FB24-66AC-FC42-BB2C-DEAA1F583F12}" type="presParOf" srcId="{730051B1-2F5E-B54E-AC77-9A0D8C40C500}" destId="{32472BE3-AD7F-EB41-9BB1-26890084A377}" srcOrd="2" destOrd="0" presId="urn:microsoft.com/office/officeart/2005/8/layout/vList5"/>
    <dgm:cxn modelId="{5BE82B97-3600-2340-854B-EE2C573A6354}" type="presParOf" srcId="{32472BE3-AD7F-EB41-9BB1-26890084A377}" destId="{CCBB0C7B-903C-1E43-85E6-35E7F9B58642}" srcOrd="0" destOrd="0" presId="urn:microsoft.com/office/officeart/2005/8/layout/vList5"/>
    <dgm:cxn modelId="{96EE26CB-04CA-4847-A94B-02D06A9A2631}" type="presParOf" srcId="{730051B1-2F5E-B54E-AC77-9A0D8C40C500}" destId="{28AEF073-3321-6643-8BD5-CA729991D27F}" srcOrd="3" destOrd="0" presId="urn:microsoft.com/office/officeart/2005/8/layout/vList5"/>
    <dgm:cxn modelId="{AEA44C73-9F53-7B4B-AE19-2AD46191C9FE}" type="presParOf" srcId="{730051B1-2F5E-B54E-AC77-9A0D8C40C500}" destId="{FF43A4F8-F6ED-1045-8104-C286D6832AFE}" srcOrd="4" destOrd="0" presId="urn:microsoft.com/office/officeart/2005/8/layout/vList5"/>
    <dgm:cxn modelId="{1FC0C515-9A0D-1B48-9F34-5F4EBE4A92B5}" type="presParOf" srcId="{FF43A4F8-F6ED-1045-8104-C286D6832AFE}" destId="{49F56131-35EA-434B-A27F-C27FB6D7B25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1DA86-7014-6D46-AA45-0C05C9D616C5}">
      <dsp:nvSpPr>
        <dsp:cNvPr id="0" name=""/>
        <dsp:cNvSpPr/>
      </dsp:nvSpPr>
      <dsp:spPr>
        <a:xfrm>
          <a:off x="2084353" y="2873"/>
          <a:ext cx="2344897" cy="1896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San Francisco</a:t>
          </a:r>
          <a:endParaRPr lang="en-US" sz="3800" kern="1200" dirty="0"/>
        </a:p>
      </dsp:txBody>
      <dsp:txXfrm>
        <a:off x="2176941" y="95461"/>
        <a:ext cx="2159721" cy="1711494"/>
      </dsp:txXfrm>
    </dsp:sp>
    <dsp:sp modelId="{CCBB0C7B-903C-1E43-85E6-35E7F9B58642}">
      <dsp:nvSpPr>
        <dsp:cNvPr id="0" name=""/>
        <dsp:cNvSpPr/>
      </dsp:nvSpPr>
      <dsp:spPr>
        <a:xfrm>
          <a:off x="2084353" y="1994377"/>
          <a:ext cx="2344897" cy="1896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New York City</a:t>
          </a:r>
        </a:p>
      </dsp:txBody>
      <dsp:txXfrm>
        <a:off x="2176941" y="2086965"/>
        <a:ext cx="2159721" cy="1711494"/>
      </dsp:txXfrm>
    </dsp:sp>
    <dsp:sp modelId="{49F56131-35EA-434B-A27F-C27FB6D7B256}">
      <dsp:nvSpPr>
        <dsp:cNvPr id="0" name=""/>
        <dsp:cNvSpPr/>
      </dsp:nvSpPr>
      <dsp:spPr>
        <a:xfrm>
          <a:off x="2084353" y="3985881"/>
          <a:ext cx="2344897" cy="18966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/>
            <a:t>Chicago</a:t>
          </a:r>
        </a:p>
      </dsp:txBody>
      <dsp:txXfrm>
        <a:off x="2176941" y="4078469"/>
        <a:ext cx="2159721" cy="1711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9FCB4-E484-AC46-8B33-AD20BE54C18E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DFA43-B3B8-8649-BF85-0497AB4D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1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74625-AC31-1B4A-87BE-FF46B14F01FD}" type="datetimeFigureOut">
              <a:rPr lang="en-US" smtClean="0"/>
              <a:t>4/28/19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42F73-C577-B545-8FAC-815F03DC0C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038CB10-1F5C-4D54-9DF7-12586DE5B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9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>
                <a:solidFill>
                  <a:srgbClr val="FFFFFF"/>
                </a:solidFill>
              </a:rPr>
              <a:t>HOUSING PRICE INDEX(HPI)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6" r="1" b="6357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73ED6512-6858-4552-B699-9A97FE9A4E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9319" y="917725"/>
            <a:ext cx="3424739" cy="48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Dhruv Mistry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Madhavi Terdal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Mohammed Hassan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FFFFFF"/>
                </a:solidFill>
              </a:rPr>
              <a:t>Pruthvi Baria</a:t>
            </a:r>
          </a:p>
        </p:txBody>
      </p:sp>
    </p:spTree>
    <p:extLst>
      <p:ext uri="{BB962C8B-B14F-4D97-AF65-F5344CB8AC3E}">
        <p14:creationId xmlns:p14="http://schemas.microsoft.com/office/powerpoint/2010/main" val="6218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8A740BC-A0AA-45E0-B899-2AE9C6FE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What is HPI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B874EF51-C858-4BB9-97C3-D17755787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A </a:t>
            </a:r>
            <a:r>
              <a:rPr lang="en-US" sz="2000" b="1" dirty="0"/>
              <a:t>house price index</a:t>
            </a:r>
            <a:r>
              <a:rPr lang="en-US" sz="2000" dirty="0"/>
              <a:t> (HPI) measures the price changes of residential housing as a percentage change from some specific start date (which has HPI of 100). </a:t>
            </a:r>
          </a:p>
          <a:p>
            <a:r>
              <a:rPr lang="en-US" sz="2000" dirty="0"/>
              <a:t>Methodologies commonly used to calculate a HPI are the hedonic regression (HR), simple moving average (SMA) and repeat-sales regression (RSR)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323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46C2E80F-49A6-4372-B103-219D417A5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Cities included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539066D6-D27C-474C-AA75-008E2A627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9340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863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99AE2756-0FC4-4155-83E7-58AAAB63E7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247AB924-1B87-43FC-B7C7-B112D5C51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ARIMA MODELS FOR SAN FRANCISCO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30510"/>
            <a:ext cx="3425609" cy="2552078"/>
          </a:xfrm>
          <a:prstGeom prst="rect">
            <a:avLst/>
          </a:prstGeom>
        </p:spPr>
      </p:pic>
      <p:pic>
        <p:nvPicPr>
          <p:cNvPr id="26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658510"/>
            <a:ext cx="3433324" cy="1296079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818DC98F-4057-4645-B948-F604F39A9C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040615"/>
            <a:ext cx="3423916" cy="2576496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DAD2B705-4A9B-408D-AA80-4F41045E09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1">
            <a:extLst>
              <a:ext uri="{FF2B5EF4-FFF2-40B4-BE49-F238E27FC236}">
                <a16:creationId xmlns:a16="http://schemas.microsoft.com/office/drawing/2014/main" xmlns="" id="{A0BF428C-DA8B-4D99-9930-18F7F91D87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37">
            <a:extLst>
              <a:ext uri="{FF2B5EF4-FFF2-40B4-BE49-F238E27FC236}">
                <a16:creationId xmlns:a16="http://schemas.microsoft.com/office/drawing/2014/main" xmlns="" id="{A03E2379-8871-408A-95CE-7AAE8FA53A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96F5232C-D623-4A46-8C22-AF9513B57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STEP 1: Plot the time series for SF Housing Price Index</a:t>
            </a:r>
          </a:p>
          <a:p>
            <a:r>
              <a:rPr lang="en-US" sz="2000">
                <a:solidFill>
                  <a:srgbClr val="FFFFFF"/>
                </a:solidFill>
              </a:rPr>
              <a:t>STEP 2: Check for stationarity using Dickey Fuller Test</a:t>
            </a:r>
          </a:p>
        </p:txBody>
      </p:sp>
      <p:pic>
        <p:nvPicPr>
          <p:cNvPr id="1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97" y="2109041"/>
            <a:ext cx="4166313" cy="1551951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1" y="4365273"/>
            <a:ext cx="5116410" cy="1586086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831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E1FC7B4-E4A7-4452-B413-1A623E3A72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E0709AF0-24F0-4486-B189-BE6386BDB1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xmlns="" id="{FBE3B62F-5853-4A3C-B050-6186351A71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E803EC8E-77E9-4BBD-97E7-90C093933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1807"/>
            <a:ext cx="4936067" cy="398515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STEP 3: Plot ACF and PACF to get the ARIMA ORDER</a:t>
            </a:r>
            <a:endParaRPr lang="en-US" sz="20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2339566"/>
            <a:ext cx="4935970" cy="36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13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E862BE82-D00D-42C1-BF16-93AA37870C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F6D92C2D-1D3D-4974-918C-06579FB354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33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lumMod val="95000"/>
              <a:lumOff val="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0242" y="632990"/>
            <a:ext cx="4062643" cy="1043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4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CA334430-1904-47AF-82D5-A56B54BF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774372"/>
            <a:ext cx="4064409" cy="27540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800"/>
              <a:t>Goodness of Fit</a:t>
            </a: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101" y="1209109"/>
            <a:ext cx="5510771" cy="41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20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68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Arial</vt:lpstr>
      <vt:lpstr>Office Theme</vt:lpstr>
      <vt:lpstr>HOUSING PRICE INDEX(HPI)</vt:lpstr>
      <vt:lpstr>What is HPI</vt:lpstr>
      <vt:lpstr>Cities included </vt:lpstr>
      <vt:lpstr>ARIMA MODELS FOR SAN FRANCISCO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HOUSING PRICE INDEX</dc:title>
  <dc:creator>Kulkarni, Arjun Sunil</dc:creator>
  <cp:lastModifiedBy>Kulkarni, Arjun Sunil</cp:lastModifiedBy>
  <cp:revision>9</cp:revision>
  <dcterms:created xsi:type="dcterms:W3CDTF">2019-04-28T21:33:30Z</dcterms:created>
  <dcterms:modified xsi:type="dcterms:W3CDTF">2019-04-29T00:23:06Z</dcterms:modified>
</cp:coreProperties>
</file>