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5676b39a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676b39a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676b39a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676b39a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676b39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676b39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review was first converted into a numerical value using the SKlearn Vectorizer</a:t>
            </a:r>
            <a:endParaRPr/>
          </a:p>
          <a:p>
            <a:pPr indent="0" lvl="0" marL="0" rtl="0" algn="l">
              <a:spcBef>
                <a:spcPts val="0"/>
              </a:spcBef>
              <a:spcAft>
                <a:spcPts val="0"/>
              </a:spcAft>
              <a:buNone/>
            </a:pPr>
            <a:r>
              <a:rPr lang="en"/>
              <a:t>Then we create a classifier. The classifier was built using the SKLearn score_accuracy library which provided us with which C value would give the best Accuracy when we train our model</a:t>
            </a:r>
            <a:endParaRPr/>
          </a:p>
          <a:p>
            <a:pPr indent="0" lvl="0" marL="0" rtl="0" algn="l">
              <a:spcBef>
                <a:spcPts val="0"/>
              </a:spcBef>
              <a:spcAft>
                <a:spcPts val="0"/>
              </a:spcAft>
              <a:buNone/>
            </a:pPr>
            <a:r>
              <a:rPr lang="en"/>
              <a:t>The C parameter of 0.05 was used to train the Final Logistic Regression model.</a:t>
            </a:r>
            <a:endParaRPr/>
          </a:p>
          <a:p>
            <a:pPr indent="0" lvl="0" marL="0" rtl="0" algn="l">
              <a:spcBef>
                <a:spcPts val="0"/>
              </a:spcBef>
              <a:spcAft>
                <a:spcPts val="0"/>
              </a:spcAft>
              <a:buNone/>
            </a:pPr>
            <a:r>
              <a:rPr lang="en" sz="1150">
                <a:solidFill>
                  <a:srgbClr val="333333"/>
                </a:solidFill>
                <a:latin typeface="Roboto"/>
                <a:ea typeface="Roboto"/>
                <a:cs typeface="Roboto"/>
                <a:sym typeface="Roboto"/>
              </a:rPr>
              <a:t>The parameter C is the the inverse of regularization strength in Logistic Regression.</a:t>
            </a:r>
            <a:endParaRPr sz="1150">
              <a:solidFill>
                <a:srgbClr val="333333"/>
              </a:solidFill>
              <a:latin typeface="Roboto"/>
              <a:ea typeface="Roboto"/>
              <a:cs typeface="Roboto"/>
              <a:sym typeface="Roboto"/>
            </a:endParaRPr>
          </a:p>
          <a:p>
            <a:pPr indent="0" lvl="0" marL="0" rtl="0" algn="l">
              <a:spcBef>
                <a:spcPts val="0"/>
              </a:spcBef>
              <a:spcAft>
                <a:spcPts val="0"/>
              </a:spcAft>
              <a:buNone/>
            </a:pPr>
            <a:r>
              <a:t/>
            </a:r>
            <a:endParaRPr sz="1150">
              <a:solidFill>
                <a:srgbClr val="333333"/>
              </a:solidFill>
              <a:latin typeface="Roboto"/>
              <a:ea typeface="Roboto"/>
              <a:cs typeface="Roboto"/>
              <a:sym typeface="Roboto"/>
            </a:endParaRPr>
          </a:p>
          <a:p>
            <a:pPr indent="0" lvl="0" marL="0" rtl="0" algn="l">
              <a:spcBef>
                <a:spcPts val="0"/>
              </a:spcBef>
              <a:spcAft>
                <a:spcPts val="0"/>
              </a:spcAft>
              <a:buNone/>
            </a:pPr>
            <a:r>
              <a:rPr lang="en" sz="1150">
                <a:solidFill>
                  <a:srgbClr val="333333"/>
                </a:solidFill>
                <a:latin typeface="Roboto"/>
                <a:ea typeface="Roboto"/>
                <a:cs typeface="Roboto"/>
                <a:sym typeface="Roboto"/>
              </a:rPr>
              <a:t>Why is the Logistic Regression Model with higher accuracy?</a:t>
            </a:r>
            <a:endParaRPr sz="1150">
              <a:solidFill>
                <a:srgbClr val="333333"/>
              </a:solidFill>
              <a:latin typeface="Roboto"/>
              <a:ea typeface="Roboto"/>
              <a:cs typeface="Roboto"/>
              <a:sym typeface="Roboto"/>
            </a:endParaRPr>
          </a:p>
          <a:p>
            <a:pPr indent="0" lvl="0" marL="0" rtl="0" algn="l">
              <a:spcBef>
                <a:spcPts val="0"/>
              </a:spcBef>
              <a:spcAft>
                <a:spcPts val="0"/>
              </a:spcAft>
              <a:buNone/>
            </a:pPr>
            <a:r>
              <a:t/>
            </a:r>
            <a:endParaRPr sz="1150">
              <a:solidFill>
                <a:srgbClr val="333333"/>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5676b39a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5676b39a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676b39a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676b39a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5676b39a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5676b39a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5676b39a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676b39a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676b39a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676b39a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review was first converted into a numerical value using the SKlearn Vectorizer</a:t>
            </a:r>
            <a:endParaRPr/>
          </a:p>
          <a:p>
            <a:pPr indent="0" lvl="0" marL="0" rtl="0" algn="l">
              <a:spcBef>
                <a:spcPts val="0"/>
              </a:spcBef>
              <a:spcAft>
                <a:spcPts val="0"/>
              </a:spcAft>
              <a:buNone/>
            </a:pPr>
            <a:r>
              <a:rPr lang="en"/>
              <a:t>Then we create a classifier. The classifier was built using the SKLearn score_accuracy library which provided us with which C value would give the best Accuracy when we train our model</a:t>
            </a:r>
            <a:endParaRPr/>
          </a:p>
          <a:p>
            <a:pPr indent="0" lvl="0" marL="0" rtl="0" algn="l">
              <a:spcBef>
                <a:spcPts val="0"/>
              </a:spcBef>
              <a:spcAft>
                <a:spcPts val="0"/>
              </a:spcAft>
              <a:buNone/>
            </a:pPr>
            <a:r>
              <a:rPr lang="en"/>
              <a:t>The C parameter of 0.05 was used to train the Final Logistic Regression model.</a:t>
            </a:r>
            <a:endParaRPr/>
          </a:p>
          <a:p>
            <a:pPr indent="0" lvl="0" marL="0" rtl="0" algn="l">
              <a:spcBef>
                <a:spcPts val="0"/>
              </a:spcBef>
              <a:spcAft>
                <a:spcPts val="0"/>
              </a:spcAft>
              <a:buNone/>
            </a:pPr>
            <a:r>
              <a:rPr lang="en" sz="1150">
                <a:solidFill>
                  <a:srgbClr val="333333"/>
                </a:solidFill>
                <a:latin typeface="Roboto"/>
                <a:ea typeface="Roboto"/>
                <a:cs typeface="Roboto"/>
                <a:sym typeface="Roboto"/>
              </a:rPr>
              <a:t>The parameter C is the the inverse of regularization strength in Logistic Regression.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5676b39a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5676b39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676b39a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676b39a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Teriffic was used a lot more in Positive Reviews however, it was the most used “Positively connotated” word in negative reviews.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5676b39a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5676b39a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 comparing the usage of positive words vs negative words. </a:t>
            </a:r>
            <a:endParaRPr/>
          </a:p>
          <a:p>
            <a:pPr indent="0" lvl="0" marL="0" rtl="0" algn="l">
              <a:spcBef>
                <a:spcPts val="0"/>
              </a:spcBef>
              <a:spcAft>
                <a:spcPts val="0"/>
              </a:spcAft>
              <a:buNone/>
            </a:pPr>
            <a:r>
              <a:rPr lang="en"/>
              <a:t>Given that we had the same number of Positive and Negative Reviews, we cannot assume that most people write Bad Reviews.</a:t>
            </a:r>
            <a:endParaRPr/>
          </a:p>
          <a:p>
            <a:pPr indent="0" lvl="0" marL="0" rtl="0" algn="l">
              <a:spcBef>
                <a:spcPts val="0"/>
              </a:spcBef>
              <a:spcAft>
                <a:spcPts val="0"/>
              </a:spcAft>
              <a:buNone/>
            </a:pPr>
            <a:r>
              <a:rPr lang="en"/>
              <a:t>However as we see in the following chart that the negative words are used more often within each review. And the word “worst” being the fan favourite, followed by Waste and Excellent.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Sentimental Analysis on IMDB Reviews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686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Negative Reviews Predicted as Positive (Examples)</a:t>
            </a:r>
            <a:endParaRPr sz="2400"/>
          </a:p>
        </p:txBody>
      </p:sp>
      <p:sp>
        <p:nvSpPr>
          <p:cNvPr id="144" name="Google Shape;144;p22"/>
          <p:cNvSpPr txBox="1"/>
          <p:nvPr>
            <p:ph idx="1" type="body"/>
          </p:nvPr>
        </p:nvSpPr>
        <p:spPr>
          <a:xfrm>
            <a:off x="727650" y="1350225"/>
            <a:ext cx="7688700" cy="3673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latin typeface="Cambria"/>
                <a:ea typeface="Cambria"/>
                <a:cs typeface="Cambria"/>
                <a:sym typeface="Cambria"/>
              </a:rPr>
              <a:t>“</a:t>
            </a:r>
            <a:r>
              <a:rPr lang="en" sz="1400">
                <a:solidFill>
                  <a:srgbClr val="000000"/>
                </a:solidFill>
                <a:latin typeface="Cambria"/>
                <a:ea typeface="Cambria"/>
                <a:cs typeface="Cambria"/>
                <a:sym typeface="Cambria"/>
              </a:rPr>
              <a:t>The Italian Job" is a caper movie done by the numbers. </a:t>
            </a:r>
            <a:r>
              <a:rPr b="1" lang="en" sz="1400">
                <a:solidFill>
                  <a:srgbClr val="000000"/>
                </a:solidFill>
                <a:highlight>
                  <a:schemeClr val="accent3"/>
                </a:highlight>
                <a:latin typeface="Cambria"/>
                <a:ea typeface="Cambria"/>
                <a:cs typeface="Cambria"/>
                <a:sym typeface="Cambria"/>
              </a:rPr>
              <a:t>Riding on the back of every caper cliche, it rises to no particular heights</a:t>
            </a:r>
            <a:r>
              <a:rPr lang="en" sz="1400">
                <a:solidFill>
                  <a:srgbClr val="000000"/>
                </a:solidFill>
                <a:latin typeface="Cambria"/>
                <a:ea typeface="Cambria"/>
                <a:cs typeface="Cambria"/>
                <a:sym typeface="Cambria"/>
              </a:rPr>
              <a:t> and will be a movie footnote by about the end of the month </a:t>
            </a:r>
            <a:r>
              <a:rPr lang="en" sz="1400">
                <a:solidFill>
                  <a:srgbClr val="000000"/>
                </a:solidFill>
                <a:highlight>
                  <a:srgbClr val="FF0000"/>
                </a:highlight>
                <a:latin typeface="Cambria"/>
                <a:ea typeface="Cambria"/>
                <a:cs typeface="Cambria"/>
                <a:sym typeface="Cambria"/>
              </a:rPr>
              <a:t>The biggest problem</a:t>
            </a:r>
            <a:r>
              <a:rPr lang="en" sz="1400">
                <a:solidFill>
                  <a:srgbClr val="000000"/>
                </a:solidFill>
                <a:latin typeface="Cambria"/>
                <a:ea typeface="Cambria"/>
                <a:cs typeface="Cambria"/>
                <a:sym typeface="Cambria"/>
              </a:rPr>
              <a:t> is that </a:t>
            </a:r>
            <a:r>
              <a:rPr lang="en" sz="1400">
                <a:solidFill>
                  <a:srgbClr val="000000"/>
                </a:solidFill>
                <a:highlight>
                  <a:schemeClr val="accent3"/>
                </a:highlight>
                <a:latin typeface="Cambria"/>
                <a:ea typeface="Cambria"/>
                <a:cs typeface="Cambria"/>
                <a:sym typeface="Cambria"/>
              </a:rPr>
              <a:t>"</a:t>
            </a:r>
            <a:r>
              <a:rPr b="1" lang="en" sz="1400">
                <a:solidFill>
                  <a:srgbClr val="000000"/>
                </a:solidFill>
                <a:highlight>
                  <a:schemeClr val="accent3"/>
                </a:highlight>
                <a:latin typeface="Cambria"/>
                <a:ea typeface="Cambria"/>
                <a:cs typeface="Cambria"/>
                <a:sym typeface="Cambria"/>
              </a:rPr>
              <a:t>The Italian Job" possesses no imagination at all</a:t>
            </a:r>
            <a:r>
              <a:rPr lang="en" sz="1400">
                <a:solidFill>
                  <a:srgbClr val="000000"/>
                </a:solidFill>
                <a:latin typeface="Cambria"/>
                <a:ea typeface="Cambria"/>
                <a:cs typeface="Cambria"/>
                <a:sym typeface="Cambria"/>
              </a:rPr>
              <a:t>. I've seen it all before and done better then. </a:t>
            </a:r>
            <a:r>
              <a:rPr b="1" i="1" lang="en" sz="1400" u="sng">
                <a:solidFill>
                  <a:srgbClr val="000000"/>
                </a:solidFill>
                <a:highlight>
                  <a:srgbClr val="B6D7A8"/>
                </a:highlight>
                <a:latin typeface="Cambria"/>
                <a:ea typeface="Cambria"/>
                <a:cs typeface="Cambria"/>
                <a:sym typeface="Cambria"/>
              </a:rPr>
              <a:t>The acting is fine the cinematography is completely acceptable</a:t>
            </a:r>
            <a:r>
              <a:rPr lang="en" sz="1400">
                <a:solidFill>
                  <a:srgbClr val="000000"/>
                </a:solidFill>
                <a:highlight>
                  <a:srgbClr val="B6D7A8"/>
                </a:highlight>
                <a:latin typeface="Cambria"/>
                <a:ea typeface="Cambria"/>
                <a:cs typeface="Cambria"/>
                <a:sym typeface="Cambria"/>
              </a:rPr>
              <a:t> ….</a:t>
            </a:r>
            <a:r>
              <a:rPr lang="en" sz="1400">
                <a:latin typeface="Cambria"/>
                <a:ea typeface="Cambria"/>
                <a:cs typeface="Cambria"/>
                <a:sym typeface="Cambria"/>
              </a:rPr>
              <a:t>”</a:t>
            </a:r>
            <a:endParaRPr sz="1400">
              <a:latin typeface="Cambria"/>
              <a:ea typeface="Cambria"/>
              <a:cs typeface="Cambria"/>
              <a:sym typeface="Cambria"/>
            </a:endParaRPr>
          </a:p>
          <a:p>
            <a:pPr indent="0" lvl="0" marL="457200" rtl="0" algn="l">
              <a:lnSpc>
                <a:spcPct val="100000"/>
              </a:lnSpc>
              <a:spcBef>
                <a:spcPts val="0"/>
              </a:spcBef>
              <a:spcAft>
                <a:spcPts val="0"/>
              </a:spcAft>
              <a:buNone/>
            </a:pPr>
            <a:r>
              <a:t/>
            </a:r>
            <a:endParaRPr sz="1400">
              <a:latin typeface="Cambria"/>
              <a:ea typeface="Cambria"/>
              <a:cs typeface="Cambria"/>
              <a:sym typeface="Cambria"/>
            </a:endParaRPr>
          </a:p>
          <a:p>
            <a:pPr indent="-317500" lvl="0" marL="457200" rtl="0" algn="l">
              <a:lnSpc>
                <a:spcPct val="100000"/>
              </a:lnSpc>
              <a:spcBef>
                <a:spcPts val="0"/>
              </a:spcBef>
              <a:spcAft>
                <a:spcPts val="0"/>
              </a:spcAft>
              <a:buSzPts val="1400"/>
              <a:buChar char="●"/>
            </a:pPr>
            <a:r>
              <a:rPr lang="en" sz="1400">
                <a:latin typeface="Cambria"/>
                <a:ea typeface="Cambria"/>
                <a:cs typeface="Cambria"/>
                <a:sym typeface="Cambria"/>
              </a:rPr>
              <a:t>“</a:t>
            </a:r>
            <a:r>
              <a:rPr lang="en" sz="1400">
                <a:solidFill>
                  <a:srgbClr val="000000"/>
                </a:solidFill>
                <a:latin typeface="Cambria"/>
                <a:ea typeface="Cambria"/>
                <a:cs typeface="Cambria"/>
                <a:sym typeface="Cambria"/>
              </a:rPr>
              <a:t>OK, it was a "risky" move to rent this flick, but I thought I had nothing to lose.Well, I was wrong. </a:t>
            </a:r>
            <a:r>
              <a:rPr b="1" lang="en" sz="1400">
                <a:solidFill>
                  <a:srgbClr val="000000"/>
                </a:solidFill>
                <a:highlight>
                  <a:schemeClr val="accent3"/>
                </a:highlight>
                <a:latin typeface="Cambria"/>
                <a:ea typeface="Cambria"/>
                <a:cs typeface="Cambria"/>
                <a:sym typeface="Cambria"/>
              </a:rPr>
              <a:t>This is, next to "Bloodsurf", the worst "horrormovie" I have ever seen</a:t>
            </a:r>
            <a:r>
              <a:rPr lang="en" sz="1400">
                <a:solidFill>
                  <a:srgbClr val="000000"/>
                </a:solidFill>
                <a:highlight>
                  <a:schemeClr val="accent3"/>
                </a:highlight>
                <a:latin typeface="Cambria"/>
                <a:ea typeface="Cambria"/>
                <a:cs typeface="Cambria"/>
                <a:sym typeface="Cambria"/>
              </a:rPr>
              <a:t>. </a:t>
            </a:r>
            <a:r>
              <a:rPr b="1" lang="en" sz="1400">
                <a:solidFill>
                  <a:srgbClr val="000000"/>
                </a:solidFill>
                <a:highlight>
                  <a:schemeClr val="accent3"/>
                </a:highlight>
                <a:latin typeface="Cambria"/>
                <a:ea typeface="Cambria"/>
                <a:cs typeface="Cambria"/>
                <a:sym typeface="Cambria"/>
              </a:rPr>
              <a:t>Crappy actors, crappy technical output, crappy story and so on</a:t>
            </a:r>
            <a:r>
              <a:rPr lang="en" sz="1400">
                <a:solidFill>
                  <a:srgbClr val="000000"/>
                </a:solidFill>
                <a:latin typeface="Cambria"/>
                <a:ea typeface="Cambria"/>
                <a:cs typeface="Cambria"/>
                <a:sym typeface="Cambria"/>
              </a:rPr>
              <a:t>. </a:t>
            </a:r>
            <a:r>
              <a:rPr b="1" i="1" lang="en" sz="1400" u="sng">
                <a:solidFill>
                  <a:srgbClr val="000000"/>
                </a:solidFill>
                <a:highlight>
                  <a:srgbClr val="93C47D"/>
                </a:highlight>
                <a:latin typeface="Cambria"/>
                <a:ea typeface="Cambria"/>
                <a:cs typeface="Cambria"/>
                <a:sym typeface="Cambria"/>
              </a:rPr>
              <a:t>The soundtrack though, isn't to bad</a:t>
            </a:r>
            <a:r>
              <a:rPr lang="en" sz="1400">
                <a:solidFill>
                  <a:srgbClr val="000000"/>
                </a:solidFill>
                <a:latin typeface="Cambria"/>
                <a:ea typeface="Cambria"/>
                <a:cs typeface="Cambria"/>
                <a:sym typeface="Cambria"/>
              </a:rPr>
              <a:t>. That is why I give it a 2 on the vote and not just a 1. </a:t>
            </a:r>
            <a:r>
              <a:rPr b="1" i="1" lang="en" sz="1400" u="sng">
                <a:solidFill>
                  <a:srgbClr val="000000"/>
                </a:solidFill>
                <a:highlight>
                  <a:srgbClr val="93C47D"/>
                </a:highlight>
                <a:latin typeface="Cambria"/>
                <a:ea typeface="Cambria"/>
                <a:cs typeface="Cambria"/>
                <a:sym typeface="Cambria"/>
              </a:rPr>
              <a:t>And of course the cats are a positive surprise</a:t>
            </a:r>
            <a:r>
              <a:rPr lang="en" sz="1400">
                <a:latin typeface="Cambria"/>
                <a:ea typeface="Cambria"/>
                <a:cs typeface="Cambria"/>
                <a:sym typeface="Cambria"/>
              </a:rPr>
              <a:t>”</a:t>
            </a:r>
            <a:endParaRPr sz="1400">
              <a:latin typeface="Cambria"/>
              <a:ea typeface="Cambria"/>
              <a:cs typeface="Cambria"/>
              <a:sym typeface="Cambria"/>
            </a:endParaRPr>
          </a:p>
          <a:p>
            <a:pPr indent="0" lvl="0" marL="457200" rtl="0" algn="l">
              <a:lnSpc>
                <a:spcPct val="100000"/>
              </a:lnSpc>
              <a:spcBef>
                <a:spcPts val="0"/>
              </a:spcBef>
              <a:spcAft>
                <a:spcPts val="0"/>
              </a:spcAft>
              <a:buNone/>
            </a:pPr>
            <a:r>
              <a:t/>
            </a:r>
            <a:endParaRPr sz="1400">
              <a:latin typeface="Cambria"/>
              <a:ea typeface="Cambria"/>
              <a:cs typeface="Cambria"/>
              <a:sym typeface="Cambria"/>
            </a:endParaRPr>
          </a:p>
          <a:p>
            <a:pPr indent="-317500" lvl="0" marL="457200" rtl="0" algn="l">
              <a:lnSpc>
                <a:spcPct val="100000"/>
              </a:lnSpc>
              <a:spcBef>
                <a:spcPts val="0"/>
              </a:spcBef>
              <a:spcAft>
                <a:spcPts val="0"/>
              </a:spcAft>
              <a:buSzPts val="1400"/>
              <a:buChar char="●"/>
            </a:pPr>
            <a:r>
              <a:rPr lang="en" sz="1400">
                <a:latin typeface="Cambria"/>
                <a:ea typeface="Cambria"/>
                <a:cs typeface="Cambria"/>
                <a:sym typeface="Cambria"/>
              </a:rPr>
              <a:t>“</a:t>
            </a:r>
            <a:r>
              <a:rPr lang="en" sz="1400">
                <a:solidFill>
                  <a:srgbClr val="000000"/>
                </a:solidFill>
                <a:latin typeface="Cambria"/>
                <a:ea typeface="Cambria"/>
                <a:cs typeface="Cambria"/>
                <a:sym typeface="Cambria"/>
              </a:rPr>
              <a:t>... </a:t>
            </a:r>
            <a:r>
              <a:rPr lang="en" sz="1400">
                <a:solidFill>
                  <a:srgbClr val="000000"/>
                </a:solidFill>
                <a:highlight>
                  <a:schemeClr val="accent3"/>
                </a:highlight>
                <a:latin typeface="Cambria"/>
                <a:ea typeface="Cambria"/>
                <a:cs typeface="Cambria"/>
                <a:sym typeface="Cambria"/>
              </a:rPr>
              <a:t>In this they fail miserably, their undeniable, but rather soft and flabby than steamy, erotic qualities</a:t>
            </a:r>
            <a:r>
              <a:rPr lang="en" sz="1400">
                <a:solidFill>
                  <a:srgbClr val="000000"/>
                </a:solidFill>
                <a:latin typeface="Cambria"/>
                <a:ea typeface="Cambria"/>
                <a:cs typeface="Cambria"/>
                <a:sym typeface="Cambria"/>
              </a:rPr>
              <a:t> ……</a:t>
            </a:r>
            <a:r>
              <a:rPr lang="en" sz="1400">
                <a:solidFill>
                  <a:srgbClr val="000000"/>
                </a:solidFill>
                <a:latin typeface="Cambria"/>
                <a:ea typeface="Cambria"/>
                <a:cs typeface="Cambria"/>
                <a:sym typeface="Cambria"/>
              </a:rPr>
              <a:t> </a:t>
            </a:r>
            <a:r>
              <a:rPr lang="en" sz="1400">
                <a:solidFill>
                  <a:srgbClr val="000000"/>
                </a:solidFill>
                <a:highlight>
                  <a:srgbClr val="B6D7A8"/>
                </a:highlight>
                <a:latin typeface="Cambria"/>
                <a:ea typeface="Cambria"/>
                <a:cs typeface="Cambria"/>
                <a:sym typeface="Cambria"/>
              </a:rPr>
              <a:t>Her wide range of facial expressions are the best reason to watch this picture </a:t>
            </a:r>
            <a:r>
              <a:rPr lang="en" sz="1400">
                <a:solidFill>
                  <a:srgbClr val="000000"/>
                </a:solidFill>
                <a:latin typeface="Cambria"/>
                <a:ea typeface="Cambria"/>
                <a:cs typeface="Cambria"/>
                <a:sym typeface="Cambria"/>
              </a:rPr>
              <a:t>and worth two stars. She endures this basically trashy stuff with an astonishing amount of dignity. I wish some </a:t>
            </a:r>
            <a:r>
              <a:rPr lang="en" sz="1400">
                <a:solidFill>
                  <a:srgbClr val="000000"/>
                </a:solidFill>
                <a:highlight>
                  <a:srgbClr val="6AA84F"/>
                </a:highlight>
                <a:latin typeface="Cambria"/>
                <a:ea typeface="Cambria"/>
                <a:cs typeface="Cambria"/>
                <a:sym typeface="Cambria"/>
              </a:rPr>
              <a:t>really good parts </a:t>
            </a:r>
            <a:r>
              <a:rPr lang="en" sz="1400">
                <a:solidFill>
                  <a:srgbClr val="000000"/>
                </a:solidFill>
                <a:latin typeface="Cambria"/>
                <a:ea typeface="Cambria"/>
                <a:cs typeface="Cambria"/>
                <a:sym typeface="Cambria"/>
              </a:rPr>
              <a:t>come along for her</a:t>
            </a:r>
            <a:r>
              <a:rPr lang="en" sz="1400">
                <a:latin typeface="Cambria"/>
                <a:ea typeface="Cambria"/>
                <a:cs typeface="Cambria"/>
                <a:sym typeface="Cambria"/>
              </a:rPr>
              <a:t>”</a:t>
            </a:r>
            <a:endParaRPr sz="14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650" y="718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Positive Reviews Predicted as Negative (Examples)</a:t>
            </a:r>
            <a:endParaRPr sz="2400"/>
          </a:p>
        </p:txBody>
      </p:sp>
      <p:sp>
        <p:nvSpPr>
          <p:cNvPr id="150" name="Google Shape;150;p23"/>
          <p:cNvSpPr txBox="1"/>
          <p:nvPr>
            <p:ph idx="1" type="body"/>
          </p:nvPr>
        </p:nvSpPr>
        <p:spPr>
          <a:xfrm>
            <a:off x="729450" y="1253775"/>
            <a:ext cx="7688700" cy="370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mbria"/>
              <a:buChar char="●"/>
            </a:pPr>
            <a:r>
              <a:rPr lang="en" sz="1400">
                <a:solidFill>
                  <a:srgbClr val="000000"/>
                </a:solidFill>
                <a:latin typeface="Cambria"/>
                <a:ea typeface="Cambria"/>
                <a:cs typeface="Cambria"/>
                <a:sym typeface="Cambria"/>
              </a:rPr>
              <a:t>“For fans of the old cartoon, this is </a:t>
            </a:r>
            <a:r>
              <a:rPr b="1" lang="en" sz="1400">
                <a:solidFill>
                  <a:srgbClr val="000000"/>
                </a:solidFill>
                <a:highlight>
                  <a:schemeClr val="accent3"/>
                </a:highlight>
                <a:latin typeface="Cambria"/>
                <a:ea typeface="Cambria"/>
                <a:cs typeface="Cambria"/>
                <a:sym typeface="Cambria"/>
              </a:rPr>
              <a:t>pretty much a continuation of the same</a:t>
            </a:r>
            <a:r>
              <a:rPr lang="en" sz="1400">
                <a:solidFill>
                  <a:srgbClr val="000000"/>
                </a:solidFill>
                <a:latin typeface="Cambria"/>
                <a:ea typeface="Cambria"/>
                <a:cs typeface="Cambria"/>
                <a:sym typeface="Cambria"/>
              </a:rPr>
              <a:t>, except with a few new characters - and a more insane Cobra Commander. We still have all the old favorites too, but on a personal note, one thing that always </a:t>
            </a:r>
            <a:r>
              <a:rPr b="1" lang="en" sz="1400">
                <a:solidFill>
                  <a:srgbClr val="000000"/>
                </a:solidFill>
                <a:highlight>
                  <a:schemeClr val="accent3"/>
                </a:highlight>
                <a:latin typeface="Cambria"/>
                <a:ea typeface="Cambria"/>
                <a:cs typeface="Cambria"/>
                <a:sym typeface="Cambria"/>
              </a:rPr>
              <a:t>irritated me</a:t>
            </a:r>
            <a:r>
              <a:rPr lang="en" sz="1400">
                <a:solidFill>
                  <a:srgbClr val="000000"/>
                </a:solidFill>
                <a:latin typeface="Cambria"/>
                <a:ea typeface="Cambria"/>
                <a:cs typeface="Cambria"/>
                <a:sym typeface="Cambria"/>
              </a:rPr>
              <a:t> was this "Duke in charge" stuff, when there are tons of other *officers* around instead. The battle sequences are similar to the old series as well; the main trick here seems to be the CGI. </a:t>
            </a:r>
            <a:r>
              <a:rPr b="1" i="1" lang="en" sz="1400" u="sng">
                <a:solidFill>
                  <a:srgbClr val="000000"/>
                </a:solidFill>
                <a:highlight>
                  <a:srgbClr val="93C47D"/>
                </a:highlight>
                <a:latin typeface="Cambria"/>
                <a:ea typeface="Cambria"/>
                <a:cs typeface="Cambria"/>
                <a:sym typeface="Cambria"/>
              </a:rPr>
              <a:t>It's overall pretty good, if not a little over-the-top</a:t>
            </a:r>
            <a:r>
              <a:rPr lang="en" sz="1400">
                <a:solidFill>
                  <a:srgbClr val="000000"/>
                </a:solidFill>
                <a:latin typeface="Cambria"/>
                <a:ea typeface="Cambria"/>
                <a:cs typeface="Cambria"/>
                <a:sym typeface="Cambria"/>
              </a:rPr>
              <a:t>.”</a:t>
            </a:r>
            <a:endParaRPr sz="1400">
              <a:solidFill>
                <a:srgbClr val="000000"/>
              </a:solidFill>
              <a:latin typeface="Cambria"/>
              <a:ea typeface="Cambria"/>
              <a:cs typeface="Cambria"/>
              <a:sym typeface="Cambria"/>
            </a:endParaRPr>
          </a:p>
          <a:p>
            <a:pPr indent="0" lvl="0" marL="457200" rtl="0" algn="l">
              <a:spcBef>
                <a:spcPts val="1600"/>
              </a:spcBef>
              <a:spcAft>
                <a:spcPts val="0"/>
              </a:spcAft>
              <a:buNone/>
            </a:pPr>
            <a:r>
              <a:t/>
            </a:r>
            <a:endParaRPr sz="1400">
              <a:solidFill>
                <a:srgbClr val="000000"/>
              </a:solidFill>
              <a:latin typeface="Cambria"/>
              <a:ea typeface="Cambria"/>
              <a:cs typeface="Cambria"/>
              <a:sym typeface="Cambria"/>
            </a:endParaRPr>
          </a:p>
          <a:p>
            <a:pPr indent="-317500" lvl="0" marL="457200" rtl="0" algn="l">
              <a:spcBef>
                <a:spcPts val="1600"/>
              </a:spcBef>
              <a:spcAft>
                <a:spcPts val="0"/>
              </a:spcAft>
              <a:buClr>
                <a:srgbClr val="000000"/>
              </a:buClr>
              <a:buSzPts val="1400"/>
              <a:buFont typeface="Cambria"/>
              <a:buChar char="●"/>
            </a:pPr>
            <a:r>
              <a:rPr lang="en" sz="1400">
                <a:solidFill>
                  <a:srgbClr val="000000"/>
                </a:solidFill>
                <a:latin typeface="Cambria"/>
                <a:ea typeface="Cambria"/>
                <a:cs typeface="Cambria"/>
                <a:sym typeface="Cambria"/>
              </a:rPr>
              <a:t>“I know what you're saying, "Oh man, </a:t>
            </a:r>
            <a:r>
              <a:rPr b="1" lang="en" sz="1400">
                <a:solidFill>
                  <a:srgbClr val="000000"/>
                </a:solidFill>
                <a:highlight>
                  <a:schemeClr val="accent3"/>
                </a:highlight>
                <a:latin typeface="Cambria"/>
                <a:ea typeface="Cambria"/>
                <a:cs typeface="Cambria"/>
                <a:sym typeface="Cambria"/>
              </a:rPr>
              <a:t>Pinochio is not scary!</a:t>
            </a:r>
            <a:r>
              <a:rPr lang="en" sz="1400">
                <a:solidFill>
                  <a:srgbClr val="000000"/>
                </a:solidFill>
                <a:latin typeface="Cambria"/>
                <a:ea typeface="Cambria"/>
                <a:cs typeface="Cambria"/>
                <a:sym typeface="Cambria"/>
              </a:rPr>
              <a:t>" but this movie goes beyond alot more </a:t>
            </a:r>
            <a:r>
              <a:rPr b="1" lang="en" sz="1400">
                <a:solidFill>
                  <a:srgbClr val="000000"/>
                </a:solidFill>
                <a:highlight>
                  <a:schemeClr val="accent3"/>
                </a:highlight>
                <a:latin typeface="Cambria"/>
                <a:ea typeface="Cambria"/>
                <a:cs typeface="Cambria"/>
                <a:sym typeface="Cambria"/>
              </a:rPr>
              <a:t>than a maniacal pinochio</a:t>
            </a:r>
            <a:r>
              <a:rPr lang="en" sz="1400">
                <a:solidFill>
                  <a:srgbClr val="000000"/>
                </a:solidFill>
                <a:latin typeface="Cambria"/>
                <a:ea typeface="Cambria"/>
                <a:cs typeface="Cambria"/>
                <a:sym typeface="Cambria"/>
              </a:rPr>
              <a:t>. Behind it tells the story of a mother and her daughter who is oddly attached to her doll Pinnochio who seems to talk to her. The only </a:t>
            </a:r>
            <a:r>
              <a:rPr b="1" lang="en" sz="1400">
                <a:solidFill>
                  <a:srgbClr val="000000"/>
                </a:solidFill>
                <a:highlight>
                  <a:schemeClr val="accent3"/>
                </a:highlight>
                <a:latin typeface="Cambria"/>
                <a:ea typeface="Cambria"/>
                <a:cs typeface="Cambria"/>
                <a:sym typeface="Cambria"/>
              </a:rPr>
              <a:t>weird thing</a:t>
            </a:r>
            <a:r>
              <a:rPr lang="en" sz="1400">
                <a:solidFill>
                  <a:srgbClr val="000000"/>
                </a:solidFill>
                <a:latin typeface="Cambria"/>
                <a:ea typeface="Cambria"/>
                <a:cs typeface="Cambria"/>
                <a:sym typeface="Cambria"/>
              </a:rPr>
              <a:t> is that noone else can hear the doll except her. In the end is shocking revelation that, as did I, will shock you.</a:t>
            </a:r>
            <a:r>
              <a:rPr lang="en" sz="1400">
                <a:solidFill>
                  <a:srgbClr val="000000"/>
                </a:solidFill>
                <a:highlight>
                  <a:srgbClr val="93C47D"/>
                </a:highlight>
                <a:latin typeface="Cambria"/>
                <a:ea typeface="Cambria"/>
                <a:cs typeface="Cambria"/>
                <a:sym typeface="Cambria"/>
              </a:rPr>
              <a:t> </a:t>
            </a:r>
            <a:r>
              <a:rPr b="1" i="1" lang="en" sz="1400" u="sng">
                <a:solidFill>
                  <a:srgbClr val="000000"/>
                </a:solidFill>
                <a:highlight>
                  <a:srgbClr val="93C47D"/>
                </a:highlight>
                <a:latin typeface="Cambria"/>
                <a:ea typeface="Cambria"/>
                <a:cs typeface="Cambria"/>
                <a:sym typeface="Cambria"/>
              </a:rPr>
              <a:t>Watch it. Give it a try.</a:t>
            </a:r>
            <a:r>
              <a:rPr lang="en" sz="1400">
                <a:solidFill>
                  <a:srgbClr val="000000"/>
                </a:solidFill>
                <a:latin typeface="Cambria"/>
                <a:ea typeface="Cambria"/>
                <a:cs typeface="Cambria"/>
                <a:sym typeface="Cambria"/>
              </a:rPr>
              <a:t>”</a:t>
            </a:r>
            <a:endParaRPr sz="1400">
              <a:solidFill>
                <a:srgbClr val="000000"/>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6" name="Google Shape;156;p24"/>
          <p:cNvSpPr txBox="1"/>
          <p:nvPr>
            <p:ph idx="1" type="body"/>
          </p:nvPr>
        </p:nvSpPr>
        <p:spPr>
          <a:xfrm>
            <a:off x="729450" y="2078875"/>
            <a:ext cx="6964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 Model</a:t>
            </a:r>
            <a:endParaRPr/>
          </a:p>
          <a:p>
            <a:pPr indent="0" lvl="0" marL="0" rtl="0" algn="l">
              <a:spcBef>
                <a:spcPts val="1600"/>
              </a:spcBef>
              <a:spcAft>
                <a:spcPts val="0"/>
              </a:spcAft>
              <a:buNone/>
            </a:pPr>
            <a:r>
              <a:rPr lang="en"/>
              <a:t>Accuracy Rate: 78%</a:t>
            </a:r>
            <a:endParaRPr/>
          </a:p>
          <a:p>
            <a:pPr indent="0" lvl="0" marL="0" rtl="0" algn="r">
              <a:spcBef>
                <a:spcPts val="1600"/>
              </a:spcBef>
              <a:spcAft>
                <a:spcPts val="0"/>
              </a:spcAft>
              <a:buNone/>
            </a:pPr>
            <a:r>
              <a:rPr lang="en"/>
              <a:t>Logistic Regression Model</a:t>
            </a:r>
            <a:endParaRPr/>
          </a:p>
          <a:p>
            <a:pPr indent="0" lvl="0" marL="0" rtl="0" algn="r">
              <a:spcBef>
                <a:spcPts val="1600"/>
              </a:spcBef>
              <a:spcAft>
                <a:spcPts val="1600"/>
              </a:spcAft>
              <a:buNone/>
            </a:pPr>
            <a:r>
              <a:rPr lang="en"/>
              <a:t>Accuracy Rate: 89%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92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was Sentimental Analysis important to me?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Wanted to learn how people use their vocab to praise</a:t>
            </a:r>
            <a:endParaRPr/>
          </a:p>
          <a:p>
            <a:pPr indent="-311150" lvl="0" marL="457200" rtl="0" algn="l">
              <a:spcBef>
                <a:spcPts val="0"/>
              </a:spcBef>
              <a:spcAft>
                <a:spcPts val="0"/>
              </a:spcAft>
              <a:buSzPts val="1300"/>
              <a:buChar char="●"/>
            </a:pPr>
            <a:r>
              <a:rPr lang="en"/>
              <a:t>What makes a Review Good / Bad</a:t>
            </a:r>
            <a:endParaRPr/>
          </a:p>
          <a:p>
            <a:pPr indent="-304800" lvl="1" marL="914400" rtl="0" algn="l">
              <a:spcBef>
                <a:spcPts val="0"/>
              </a:spcBef>
              <a:spcAft>
                <a:spcPts val="0"/>
              </a:spcAft>
              <a:buSzPts val="1200"/>
              <a:buChar char="○"/>
            </a:pPr>
            <a:r>
              <a:rPr lang="en" sz="1200"/>
              <a:t>Assumption: Some Keywords make a review Good/Bad</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provided the Dataset?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Maas - Currently an Instructor at Stanford</a:t>
            </a:r>
            <a:endParaRPr/>
          </a:p>
          <a:p>
            <a:pPr indent="0" lvl="0" marL="0" rtl="0" algn="l">
              <a:spcBef>
                <a:spcPts val="1600"/>
              </a:spcBef>
              <a:spcAft>
                <a:spcPts val="0"/>
              </a:spcAft>
              <a:buNone/>
            </a:pPr>
            <a:r>
              <a:rPr lang="en"/>
              <a:t>How was the Data Labeled?</a:t>
            </a:r>
            <a:endParaRPr/>
          </a:p>
          <a:p>
            <a:pPr indent="-311150" lvl="0" marL="457200" rtl="0" algn="l">
              <a:spcBef>
                <a:spcPts val="1600"/>
              </a:spcBef>
              <a:spcAft>
                <a:spcPts val="0"/>
              </a:spcAft>
              <a:buSzPts val="1300"/>
              <a:buChar char="-"/>
            </a:pPr>
            <a:r>
              <a:rPr lang="en"/>
              <a:t>Imdb lets the user rate a movie from 1 to 10</a:t>
            </a:r>
            <a:endParaRPr/>
          </a:p>
          <a:p>
            <a:pPr indent="-311150" lvl="0" marL="457200" rtl="0" algn="l">
              <a:spcBef>
                <a:spcPts val="0"/>
              </a:spcBef>
              <a:spcAft>
                <a:spcPts val="0"/>
              </a:spcAft>
              <a:buSzPts val="1300"/>
              <a:buChar char="-"/>
            </a:pPr>
            <a:r>
              <a:rPr lang="en"/>
              <a:t>All Reviews rated under 4 were marked Negative</a:t>
            </a:r>
            <a:endParaRPr/>
          </a:p>
          <a:p>
            <a:pPr indent="-311150" lvl="0" marL="457200" rtl="0" algn="l">
              <a:spcBef>
                <a:spcPts val="0"/>
              </a:spcBef>
              <a:spcAft>
                <a:spcPts val="0"/>
              </a:spcAft>
              <a:buSzPts val="1300"/>
              <a:buChar char="-"/>
            </a:pPr>
            <a:r>
              <a:rPr lang="en"/>
              <a:t>All Reviews rated above 7 were marked Positive</a:t>
            </a:r>
            <a:endParaRPr/>
          </a:p>
          <a:p>
            <a:pPr indent="-311150" lvl="0" marL="457200" rtl="0" algn="l">
              <a:spcBef>
                <a:spcPts val="0"/>
              </a:spcBef>
              <a:spcAft>
                <a:spcPts val="0"/>
              </a:spcAft>
              <a:buSzPts val="1300"/>
              <a:buChar char="-"/>
            </a:pPr>
            <a:r>
              <a:rPr lang="en"/>
              <a:t>Reviews rated 5 or 6 were not used in this dataset.</a:t>
            </a:r>
            <a:endParaRPr/>
          </a:p>
          <a:p>
            <a:pPr indent="-311150" lvl="0" marL="457200" rtl="0" algn="l">
              <a:spcBef>
                <a:spcPts val="0"/>
              </a:spcBef>
              <a:spcAft>
                <a:spcPts val="0"/>
              </a:spcAft>
              <a:buSzPts val="1300"/>
              <a:buChar char="-"/>
            </a:pPr>
            <a:r>
              <a:rPr lang="en"/>
              <a:t>The data is split evenly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105" name="Google Shape;105;p16"/>
          <p:cNvSpPr txBox="1"/>
          <p:nvPr>
            <p:ph idx="1" type="body"/>
          </p:nvPr>
        </p:nvSpPr>
        <p:spPr>
          <a:xfrm>
            <a:off x="729450" y="2111050"/>
            <a:ext cx="3842700" cy="10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Python Pandas</a:t>
            </a:r>
            <a:endParaRPr sz="1800"/>
          </a:p>
          <a:p>
            <a:pPr indent="0" lvl="0" marL="0" rtl="0" algn="l">
              <a:spcBef>
                <a:spcPts val="1600"/>
              </a:spcBef>
              <a:spcAft>
                <a:spcPts val="0"/>
              </a:spcAft>
              <a:buNone/>
            </a:pPr>
            <a:r>
              <a:rPr lang="en" sz="1800"/>
              <a:t>PySpark</a:t>
            </a:r>
            <a:endParaRPr sz="1800"/>
          </a:p>
          <a:p>
            <a:pPr indent="-342900" lvl="0" marL="457200" rtl="0" algn="l">
              <a:spcBef>
                <a:spcPts val="1600"/>
              </a:spcBef>
              <a:spcAft>
                <a:spcPts val="0"/>
              </a:spcAft>
              <a:buSzPts val="1800"/>
              <a:buChar char="-"/>
            </a:pPr>
            <a:r>
              <a:rPr lang="en" sz="1800"/>
              <a:t>Used as an interpreter</a:t>
            </a:r>
            <a:endParaRPr sz="1800"/>
          </a:p>
        </p:txBody>
      </p:sp>
      <p:sp>
        <p:nvSpPr>
          <p:cNvPr id="106" name="Google Shape;106;p16"/>
          <p:cNvSpPr txBox="1"/>
          <p:nvPr>
            <p:ph idx="1" type="body"/>
          </p:nvPr>
        </p:nvSpPr>
        <p:spPr>
          <a:xfrm>
            <a:off x="4803775" y="2111050"/>
            <a:ext cx="3842700" cy="16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Amazon AWS</a:t>
            </a:r>
            <a:endParaRPr sz="1800"/>
          </a:p>
          <a:p>
            <a:pPr indent="0" lvl="0" marL="0" rtl="0" algn="l">
              <a:spcBef>
                <a:spcPts val="1600"/>
              </a:spcBef>
              <a:spcAft>
                <a:spcPts val="0"/>
              </a:spcAft>
              <a:buNone/>
            </a:pPr>
            <a:r>
              <a:rPr lang="en" sz="1800"/>
              <a:t>Zepl</a:t>
            </a:r>
            <a:endParaRPr sz="1800"/>
          </a:p>
          <a:p>
            <a:pPr indent="0" lvl="0" marL="0" rtl="0" algn="l">
              <a:spcBef>
                <a:spcPts val="1600"/>
              </a:spcBef>
              <a:spcAft>
                <a:spcPts val="1600"/>
              </a:spcAft>
              <a:buNone/>
            </a:pPr>
            <a:r>
              <a:rPr lang="en" sz="1800"/>
              <a:t>Paste Bin API</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112" name="Google Shape;112;p17"/>
          <p:cNvSpPr txBox="1"/>
          <p:nvPr>
            <p:ph idx="1" type="body"/>
          </p:nvPr>
        </p:nvSpPr>
        <p:spPr>
          <a:xfrm>
            <a:off x="729450" y="2078875"/>
            <a:ext cx="7688700" cy="207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Merging 25000 text files into a single Excel File</a:t>
            </a:r>
            <a:endParaRPr sz="1400"/>
          </a:p>
          <a:p>
            <a:pPr indent="-317500" lvl="0" marL="457200" rtl="0" algn="l">
              <a:spcBef>
                <a:spcPts val="0"/>
              </a:spcBef>
              <a:spcAft>
                <a:spcPts val="0"/>
              </a:spcAft>
              <a:buSzPts val="1400"/>
              <a:buChar char="●"/>
            </a:pPr>
            <a:r>
              <a:rPr lang="en" sz="1400"/>
              <a:t>Zepl (not very intuitive)</a:t>
            </a:r>
            <a:endParaRPr sz="1400"/>
          </a:p>
          <a:p>
            <a:pPr indent="-317500" lvl="0" marL="457200" rtl="0" algn="l">
              <a:spcBef>
                <a:spcPts val="0"/>
              </a:spcBef>
              <a:spcAft>
                <a:spcPts val="0"/>
              </a:spcAft>
              <a:buSzPts val="1400"/>
              <a:buChar char="●"/>
            </a:pPr>
            <a:r>
              <a:rPr lang="en" sz="1400"/>
              <a:t>Exporting the Dataframe as a CSV from Zepl</a:t>
            </a:r>
            <a:endParaRPr sz="1400"/>
          </a:p>
          <a:p>
            <a:pPr indent="-317500" lvl="1" marL="914400" rtl="0" algn="l">
              <a:spcBef>
                <a:spcPts val="0"/>
              </a:spcBef>
              <a:spcAft>
                <a:spcPts val="0"/>
              </a:spcAft>
              <a:buSzPts val="1400"/>
              <a:buChar char="○"/>
            </a:pPr>
            <a:r>
              <a:rPr lang="en" sz="1400"/>
              <a:t>Workaround found.</a:t>
            </a:r>
            <a:endParaRPr sz="1400"/>
          </a:p>
          <a:p>
            <a:pPr indent="-317500" lvl="1" marL="914400" rtl="0" algn="l">
              <a:spcBef>
                <a:spcPts val="0"/>
              </a:spcBef>
              <a:spcAft>
                <a:spcPts val="0"/>
              </a:spcAft>
              <a:buSzPts val="1400"/>
              <a:buChar char="○"/>
            </a:pPr>
            <a:r>
              <a:rPr lang="en" sz="1400"/>
              <a:t>Using the Paste Bin API (A Lot of Manual labor)</a:t>
            </a:r>
            <a:endParaRPr sz="1400"/>
          </a:p>
          <a:p>
            <a:pPr indent="-317500" lvl="0" marL="457200" rtl="0" algn="l">
              <a:spcBef>
                <a:spcPts val="0"/>
              </a:spcBef>
              <a:spcAft>
                <a:spcPts val="0"/>
              </a:spcAft>
              <a:buSzPts val="1400"/>
              <a:buChar char="●"/>
            </a:pPr>
            <a:r>
              <a:rPr lang="en" sz="1400"/>
              <a:t>Learning Regular Expression to Clean up data</a:t>
            </a:r>
            <a:endParaRPr sz="1400"/>
          </a:p>
          <a:p>
            <a:pPr indent="-317500" lvl="1" marL="914400" rtl="0" algn="l">
              <a:spcBef>
                <a:spcPts val="0"/>
              </a:spcBef>
              <a:spcAft>
                <a:spcPts val="0"/>
              </a:spcAft>
              <a:buSzPts val="1400"/>
              <a:buChar char="○"/>
            </a:pPr>
            <a:r>
              <a:rPr lang="en" sz="1400"/>
              <a:t>To remove punctuations and line breaks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Used for Logistic Regression Classifier</a:t>
            </a:r>
            <a:endParaRPr/>
          </a:p>
        </p:txBody>
      </p:sp>
      <p:sp>
        <p:nvSpPr>
          <p:cNvPr id="118" name="Google Shape;118;p18"/>
          <p:cNvSpPr txBox="1"/>
          <p:nvPr>
            <p:ph idx="1" type="body"/>
          </p:nvPr>
        </p:nvSpPr>
        <p:spPr>
          <a:xfrm>
            <a:off x="727650" y="2100325"/>
            <a:ext cx="7688700" cy="2634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solidFill>
                  <a:srgbClr val="D73A49"/>
                </a:solidFill>
                <a:highlight>
                  <a:srgbClr val="FFFFFF"/>
                </a:highlight>
              </a:rPr>
              <a:t>from</a:t>
            </a:r>
            <a:r>
              <a:rPr lang="en" sz="1800">
                <a:solidFill>
                  <a:srgbClr val="24292E"/>
                </a:solidFill>
                <a:highlight>
                  <a:srgbClr val="FFFFFF"/>
                </a:highlight>
              </a:rPr>
              <a:t> sklearn.feature_extraction.text </a:t>
            </a:r>
            <a:r>
              <a:rPr lang="en" sz="1800">
                <a:solidFill>
                  <a:srgbClr val="D73A49"/>
                </a:solidFill>
                <a:highlight>
                  <a:srgbClr val="FFFFFF"/>
                </a:highlight>
              </a:rPr>
              <a:t>import</a:t>
            </a:r>
            <a:r>
              <a:rPr lang="en" sz="1800">
                <a:solidFill>
                  <a:srgbClr val="24292E"/>
                </a:solidFill>
                <a:highlight>
                  <a:srgbClr val="FFFFFF"/>
                </a:highlight>
              </a:rPr>
              <a:t> CountVectorizer</a:t>
            </a:r>
            <a:endParaRPr sz="1800">
              <a:solidFill>
                <a:srgbClr val="24292E"/>
              </a:solidFill>
              <a:highlight>
                <a:srgbClr val="FFFFFF"/>
              </a:highlight>
            </a:endParaRPr>
          </a:p>
          <a:p>
            <a:pPr indent="-342900" lvl="0" marL="457200" rtl="0" algn="l">
              <a:lnSpc>
                <a:spcPct val="150000"/>
              </a:lnSpc>
              <a:spcBef>
                <a:spcPts val="0"/>
              </a:spcBef>
              <a:spcAft>
                <a:spcPts val="0"/>
              </a:spcAft>
              <a:buClr>
                <a:srgbClr val="24292E"/>
              </a:buClr>
              <a:buSzPts val="1800"/>
              <a:buChar char="●"/>
            </a:pPr>
            <a:r>
              <a:rPr lang="en" sz="1800">
                <a:solidFill>
                  <a:srgbClr val="D73A49"/>
                </a:solidFill>
                <a:highlight>
                  <a:srgbClr val="FFFFFF"/>
                </a:highlight>
              </a:rPr>
              <a:t>from</a:t>
            </a:r>
            <a:r>
              <a:rPr lang="en" sz="1800">
                <a:solidFill>
                  <a:srgbClr val="24292E"/>
                </a:solidFill>
                <a:highlight>
                  <a:srgbClr val="FFFFFF"/>
                </a:highlight>
              </a:rPr>
              <a:t> sklearn.linear_model </a:t>
            </a:r>
            <a:r>
              <a:rPr lang="en" sz="1800">
                <a:solidFill>
                  <a:srgbClr val="D73A49"/>
                </a:solidFill>
                <a:highlight>
                  <a:srgbClr val="FFFFFF"/>
                </a:highlight>
              </a:rPr>
              <a:t>import</a:t>
            </a:r>
            <a:r>
              <a:rPr lang="en" sz="1800">
                <a:solidFill>
                  <a:srgbClr val="24292E"/>
                </a:solidFill>
                <a:highlight>
                  <a:srgbClr val="FFFFFF"/>
                </a:highlight>
              </a:rPr>
              <a:t> LogisticRegression</a:t>
            </a:r>
            <a:endParaRPr sz="1800">
              <a:solidFill>
                <a:srgbClr val="24292E"/>
              </a:solidFill>
              <a:highlight>
                <a:srgbClr val="FFFFFF"/>
              </a:highlight>
            </a:endParaRPr>
          </a:p>
          <a:p>
            <a:pPr indent="-342900" lvl="0" marL="457200" rtl="0" algn="l">
              <a:lnSpc>
                <a:spcPct val="150000"/>
              </a:lnSpc>
              <a:spcBef>
                <a:spcPts val="0"/>
              </a:spcBef>
              <a:spcAft>
                <a:spcPts val="0"/>
              </a:spcAft>
              <a:buClr>
                <a:srgbClr val="24292E"/>
              </a:buClr>
              <a:buSzPts val="1800"/>
              <a:buChar char="●"/>
            </a:pPr>
            <a:r>
              <a:rPr lang="en" sz="1800">
                <a:solidFill>
                  <a:srgbClr val="D73A49"/>
                </a:solidFill>
                <a:highlight>
                  <a:srgbClr val="FFFFFF"/>
                </a:highlight>
              </a:rPr>
              <a:t>from</a:t>
            </a:r>
            <a:r>
              <a:rPr lang="en" sz="1800">
                <a:solidFill>
                  <a:srgbClr val="24292E"/>
                </a:solidFill>
                <a:highlight>
                  <a:srgbClr val="FFFFFF"/>
                </a:highlight>
              </a:rPr>
              <a:t> sklearn.metrics </a:t>
            </a:r>
            <a:r>
              <a:rPr lang="en" sz="1800">
                <a:solidFill>
                  <a:srgbClr val="D73A49"/>
                </a:solidFill>
                <a:highlight>
                  <a:srgbClr val="FFFFFF"/>
                </a:highlight>
              </a:rPr>
              <a:t>import</a:t>
            </a:r>
            <a:r>
              <a:rPr lang="en" sz="1800">
                <a:solidFill>
                  <a:srgbClr val="24292E"/>
                </a:solidFill>
                <a:highlight>
                  <a:srgbClr val="FFFFFF"/>
                </a:highlight>
              </a:rPr>
              <a:t> accuracy_score</a:t>
            </a:r>
            <a:endParaRPr sz="1800">
              <a:solidFill>
                <a:srgbClr val="24292E"/>
              </a:solidFill>
              <a:highlight>
                <a:srgbClr val="FFFFFF"/>
              </a:highlight>
            </a:endParaRPr>
          </a:p>
          <a:p>
            <a:pPr indent="-342900" lvl="0" marL="457200" rtl="0" algn="l">
              <a:lnSpc>
                <a:spcPct val="150000"/>
              </a:lnSpc>
              <a:spcBef>
                <a:spcPts val="0"/>
              </a:spcBef>
              <a:spcAft>
                <a:spcPts val="0"/>
              </a:spcAft>
              <a:buClr>
                <a:srgbClr val="24292E"/>
              </a:buClr>
              <a:buSzPts val="1800"/>
              <a:buChar char="●"/>
            </a:pPr>
            <a:r>
              <a:rPr lang="en" sz="1800">
                <a:solidFill>
                  <a:srgbClr val="24292E"/>
                </a:solidFill>
                <a:highlight>
                  <a:srgbClr val="FFFFFF"/>
                </a:highlight>
              </a:rPr>
              <a:t>The NLTK Library was used to Remove Stop Words</a:t>
            </a:r>
            <a:endParaRPr sz="1800">
              <a:solidFill>
                <a:srgbClr val="24292E"/>
              </a:solidFill>
              <a:highlight>
                <a:srgbClr val="FFFFFF"/>
              </a:highlight>
            </a:endParaRPr>
          </a:p>
          <a:p>
            <a:pPr indent="-342900" lvl="1" marL="914400" rtl="0" algn="l">
              <a:lnSpc>
                <a:spcPct val="150000"/>
              </a:lnSpc>
              <a:spcBef>
                <a:spcPts val="0"/>
              </a:spcBef>
              <a:spcAft>
                <a:spcPts val="0"/>
              </a:spcAft>
              <a:buClr>
                <a:srgbClr val="24292E"/>
              </a:buClr>
              <a:buSzPts val="1800"/>
              <a:buChar char="○"/>
            </a:pPr>
            <a:r>
              <a:rPr lang="en" sz="1800">
                <a:solidFill>
                  <a:srgbClr val="24292E"/>
                </a:solidFill>
                <a:highlight>
                  <a:srgbClr val="FFFFFF"/>
                </a:highlight>
              </a:rPr>
              <a:t>This backfired because, the accuracy decreased after I used the NLTK list to remove stop words.</a:t>
            </a:r>
            <a:endParaRPr sz="1800">
              <a:solidFill>
                <a:srgbClr val="24292E"/>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Used for NaiveBayes</a:t>
            </a:r>
            <a:endParaRPr/>
          </a:p>
        </p:txBody>
      </p:sp>
      <p:sp>
        <p:nvSpPr>
          <p:cNvPr id="124" name="Google Shape;124;p19"/>
          <p:cNvSpPr txBox="1"/>
          <p:nvPr>
            <p:ph idx="1" type="body"/>
          </p:nvPr>
        </p:nvSpPr>
        <p:spPr>
          <a:xfrm>
            <a:off x="729450" y="2078875"/>
            <a:ext cx="7688700" cy="2934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FF0000"/>
                </a:solidFill>
                <a:highlight>
                  <a:srgbClr val="FFFFFF"/>
                </a:highlight>
              </a:rPr>
              <a:t>from </a:t>
            </a:r>
            <a:r>
              <a:rPr lang="en" sz="1800">
                <a:solidFill>
                  <a:srgbClr val="000000"/>
                </a:solidFill>
                <a:highlight>
                  <a:srgbClr val="FFFFFF"/>
                </a:highlight>
              </a:rPr>
              <a:t>pyspark.ml.feature </a:t>
            </a:r>
            <a:r>
              <a:rPr lang="en" sz="1800">
                <a:solidFill>
                  <a:srgbClr val="FF0000"/>
                </a:solidFill>
                <a:highlight>
                  <a:srgbClr val="FFFFFF"/>
                </a:highlight>
              </a:rPr>
              <a:t>import </a:t>
            </a:r>
            <a:r>
              <a:rPr lang="en" sz="1800">
                <a:solidFill>
                  <a:srgbClr val="000000"/>
                </a:solidFill>
                <a:highlight>
                  <a:srgbClr val="FFFFFF"/>
                </a:highlight>
              </a:rPr>
              <a:t>Tokenizer, StopWordsRemover, HashingTF, IDF, StringIndexer</a:t>
            </a:r>
            <a:endParaRPr sz="1800">
              <a:solidFill>
                <a:srgbClr val="000000"/>
              </a:solidFill>
              <a:highlight>
                <a:srgbClr val="FFFFFF"/>
              </a:highlight>
            </a:endParaRPr>
          </a:p>
          <a:p>
            <a:pPr indent="-342900" lvl="0" marL="457200" rtl="0" algn="l">
              <a:lnSpc>
                <a:spcPct val="200000"/>
              </a:lnSpc>
              <a:spcBef>
                <a:spcPts val="0"/>
              </a:spcBef>
              <a:spcAft>
                <a:spcPts val="0"/>
              </a:spcAft>
              <a:buClr>
                <a:srgbClr val="000000"/>
              </a:buClr>
              <a:buSzPts val="1800"/>
              <a:buChar char="●"/>
            </a:pPr>
            <a:r>
              <a:rPr lang="en" sz="1800">
                <a:solidFill>
                  <a:srgbClr val="FF0000"/>
                </a:solidFill>
                <a:highlight>
                  <a:srgbClr val="FFFFFF"/>
                </a:highlight>
              </a:rPr>
              <a:t>from </a:t>
            </a:r>
            <a:r>
              <a:rPr lang="en" sz="1800">
                <a:solidFill>
                  <a:srgbClr val="000000"/>
                </a:solidFill>
                <a:highlight>
                  <a:srgbClr val="FFFFFF"/>
                </a:highlight>
              </a:rPr>
              <a:t>pyspark.ml.feature </a:t>
            </a:r>
            <a:r>
              <a:rPr lang="en" sz="1800">
                <a:solidFill>
                  <a:srgbClr val="FF0000"/>
                </a:solidFill>
                <a:highlight>
                  <a:srgbClr val="FFFFFF"/>
                </a:highlight>
              </a:rPr>
              <a:t>import </a:t>
            </a:r>
            <a:r>
              <a:rPr lang="en" sz="1800">
                <a:solidFill>
                  <a:srgbClr val="000000"/>
                </a:solidFill>
                <a:highlight>
                  <a:srgbClr val="FFFFFF"/>
                </a:highlight>
              </a:rPr>
              <a:t>VectorAssembler</a:t>
            </a:r>
            <a:endParaRPr sz="1800">
              <a:solidFill>
                <a:srgbClr val="000000"/>
              </a:solidFill>
              <a:highlight>
                <a:srgbClr val="FFFFFF"/>
              </a:highlight>
            </a:endParaRPr>
          </a:p>
          <a:p>
            <a:pPr indent="-342900" lvl="0" marL="457200" rtl="0" algn="l">
              <a:lnSpc>
                <a:spcPct val="200000"/>
              </a:lnSpc>
              <a:spcBef>
                <a:spcPts val="0"/>
              </a:spcBef>
              <a:spcAft>
                <a:spcPts val="0"/>
              </a:spcAft>
              <a:buClr>
                <a:srgbClr val="000000"/>
              </a:buClr>
              <a:buSzPts val="1800"/>
              <a:buChar char="●"/>
            </a:pPr>
            <a:r>
              <a:rPr lang="en" sz="1800">
                <a:solidFill>
                  <a:srgbClr val="FF0000"/>
                </a:solidFill>
                <a:highlight>
                  <a:srgbClr val="FFFFFF"/>
                </a:highlight>
              </a:rPr>
              <a:t>from </a:t>
            </a:r>
            <a:r>
              <a:rPr lang="en" sz="1800">
                <a:solidFill>
                  <a:srgbClr val="000000"/>
                </a:solidFill>
                <a:highlight>
                  <a:srgbClr val="FFFFFF"/>
                </a:highlight>
              </a:rPr>
              <a:t>pyspark.ml.classification </a:t>
            </a:r>
            <a:r>
              <a:rPr lang="en" sz="1800">
                <a:solidFill>
                  <a:srgbClr val="FF0000"/>
                </a:solidFill>
                <a:highlight>
                  <a:srgbClr val="FFFFFF"/>
                </a:highlight>
              </a:rPr>
              <a:t>import </a:t>
            </a:r>
            <a:r>
              <a:rPr lang="en" sz="1800">
                <a:solidFill>
                  <a:srgbClr val="000000"/>
                </a:solidFill>
                <a:highlight>
                  <a:srgbClr val="FFFFFF"/>
                </a:highlight>
              </a:rPr>
              <a:t>NaiveBayes</a:t>
            </a:r>
            <a:endParaRPr sz="18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119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of popular Positive/Negative Words</a:t>
            </a:r>
            <a:endParaRPr/>
          </a:p>
        </p:txBody>
      </p:sp>
      <p:sp>
        <p:nvSpPr>
          <p:cNvPr id="130" name="Google Shape;130;p20"/>
          <p:cNvSpPr txBox="1"/>
          <p:nvPr>
            <p:ph idx="1" type="body"/>
          </p:nvPr>
        </p:nvSpPr>
        <p:spPr>
          <a:xfrm>
            <a:off x="729450" y="1918100"/>
            <a:ext cx="3842700" cy="19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Positive Words</a:t>
            </a:r>
            <a:endParaRPr sz="1400"/>
          </a:p>
          <a:p>
            <a:pPr indent="-317500" lvl="0" marL="457200" rtl="0" algn="l">
              <a:spcBef>
                <a:spcPts val="1600"/>
              </a:spcBef>
              <a:spcAft>
                <a:spcPts val="0"/>
              </a:spcAft>
              <a:buSzPts val="1400"/>
              <a:buChar char="-"/>
            </a:pPr>
            <a:r>
              <a:rPr lang="en" sz="1400">
                <a:solidFill>
                  <a:srgbClr val="000000"/>
                </a:solidFill>
                <a:highlight>
                  <a:srgbClr val="FFFFFF"/>
                </a:highlight>
              </a:rPr>
              <a:t>excellent</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perfect</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great</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amazing</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superb</a:t>
            </a:r>
            <a:endParaRPr sz="1400"/>
          </a:p>
        </p:txBody>
      </p:sp>
      <p:sp>
        <p:nvSpPr>
          <p:cNvPr id="131" name="Google Shape;131;p20"/>
          <p:cNvSpPr txBox="1"/>
          <p:nvPr>
            <p:ph idx="1" type="body"/>
          </p:nvPr>
        </p:nvSpPr>
        <p:spPr>
          <a:xfrm>
            <a:off x="4572000" y="1918100"/>
            <a:ext cx="3842700" cy="19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Negative Words</a:t>
            </a:r>
            <a:endParaRPr sz="1400"/>
          </a:p>
          <a:p>
            <a:pPr indent="-317500" lvl="0" marL="457200" rtl="0" algn="l">
              <a:spcBef>
                <a:spcPts val="1600"/>
              </a:spcBef>
              <a:spcAft>
                <a:spcPts val="0"/>
              </a:spcAft>
              <a:buSzPts val="1400"/>
              <a:buChar char="-"/>
            </a:pPr>
            <a:r>
              <a:rPr lang="en" sz="1400">
                <a:solidFill>
                  <a:srgbClr val="000000"/>
                </a:solidFill>
                <a:highlight>
                  <a:srgbClr val="FFFFFF"/>
                </a:highlight>
              </a:rPr>
              <a:t>worst</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waste</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Awful</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poorly</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boring</a:t>
            </a:r>
            <a:endParaRPr sz="1400"/>
          </a:p>
        </p:txBody>
      </p:sp>
      <p:sp>
        <p:nvSpPr>
          <p:cNvPr id="132" name="Google Shape;132;p20"/>
          <p:cNvSpPr txBox="1"/>
          <p:nvPr>
            <p:ph idx="1" type="body"/>
          </p:nvPr>
        </p:nvSpPr>
        <p:spPr>
          <a:xfrm>
            <a:off x="729450" y="4025850"/>
            <a:ext cx="76887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Fun Fact:</a:t>
            </a:r>
            <a:endParaRPr sz="1400"/>
          </a:p>
          <a:p>
            <a:pPr indent="0" lvl="0" marL="0" rtl="0" algn="l">
              <a:spcBef>
                <a:spcPts val="0"/>
              </a:spcBef>
              <a:spcAft>
                <a:spcPts val="0"/>
              </a:spcAft>
              <a:buNone/>
            </a:pPr>
            <a:r>
              <a:rPr lang="en" sz="1400"/>
              <a:t>The word “Terrific”.</a:t>
            </a:r>
            <a:endParaRPr sz="1400"/>
          </a:p>
          <a:p>
            <a:pPr indent="0" lvl="0" marL="0" rtl="0" algn="l">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686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Positive / Negative Word Coefficient</a:t>
            </a:r>
            <a:endParaRPr/>
          </a:p>
        </p:txBody>
      </p:sp>
      <p:pic>
        <p:nvPicPr>
          <p:cNvPr id="138" name="Google Shape;138;p21"/>
          <p:cNvPicPr preferRelativeResize="0"/>
          <p:nvPr/>
        </p:nvPicPr>
        <p:blipFill rotWithShape="1">
          <a:blip r:embed="rId3">
            <a:alphaModFix/>
          </a:blip>
          <a:srcRect b="0" l="0" r="0" t="7766"/>
          <a:stretch/>
        </p:blipFill>
        <p:spPr>
          <a:xfrm>
            <a:off x="879000" y="1371600"/>
            <a:ext cx="6771949" cy="3612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