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0" r:id="rId7"/>
    <p:sldId id="265" r:id="rId8"/>
    <p:sldId id="261" r:id="rId9"/>
    <p:sldId id="266" r:id="rId10"/>
    <p:sldId id="262" r:id="rId11"/>
    <p:sldId id="267" r:id="rId12"/>
    <p:sldId id="264"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i" initials="a" lastIdx="1" clrIdx="0">
    <p:extLst>
      <p:ext uri="{19B8F6BF-5375-455C-9EA6-DF929625EA0E}">
        <p15:presenceInfo xmlns:p15="http://schemas.microsoft.com/office/powerpoint/2012/main" userId="a43b10937331a7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9/28/2021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9/28/2021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9/28/2021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9/28/2021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ervomotor#cite_note-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666B-5276-4CCF-B2CF-E6A6050D2668}"/>
              </a:ext>
            </a:extLst>
          </p:cNvPr>
          <p:cNvSpPr>
            <a:spLocks noGrp="1"/>
          </p:cNvSpPr>
          <p:nvPr>
            <p:ph type="ctrTitle"/>
          </p:nvPr>
        </p:nvSpPr>
        <p:spPr/>
        <p:txBody>
          <a:bodyPr>
            <a:normAutofit fontScale="90000"/>
          </a:bodyPr>
          <a:lstStyle/>
          <a:p>
            <a:r>
              <a:rPr lang="en-IN" dirty="0"/>
              <a:t>ARDUINO BASED RADAR SYSTEM</a:t>
            </a:r>
            <a:br>
              <a:rPr lang="en-IN" dirty="0"/>
            </a:br>
            <a:br>
              <a:rPr lang="en-IN" dirty="0"/>
            </a:br>
            <a:r>
              <a:rPr lang="en-IN" dirty="0"/>
              <a:t> </a:t>
            </a:r>
          </a:p>
        </p:txBody>
      </p:sp>
      <p:sp>
        <p:nvSpPr>
          <p:cNvPr id="3" name="Subtitle 2">
            <a:extLst>
              <a:ext uri="{FF2B5EF4-FFF2-40B4-BE49-F238E27FC236}">
                <a16:creationId xmlns:a16="http://schemas.microsoft.com/office/drawing/2014/main" id="{3A5F4A09-CDB7-4AF5-A262-B277DAF6F045}"/>
              </a:ext>
            </a:extLst>
          </p:cNvPr>
          <p:cNvSpPr>
            <a:spLocks noGrp="1"/>
          </p:cNvSpPr>
          <p:nvPr>
            <p:ph type="subTitle" idx="1"/>
          </p:nvPr>
        </p:nvSpPr>
        <p:spPr>
          <a:xfrm>
            <a:off x="8920065" y="4553339"/>
            <a:ext cx="3191070" cy="2136710"/>
          </a:xfrm>
        </p:spPr>
        <p:txBody>
          <a:bodyPr>
            <a:normAutofit fontScale="40000" lnSpcReduction="20000"/>
          </a:bodyPr>
          <a:lstStyle/>
          <a:p>
            <a:r>
              <a:rPr lang="en-IN" sz="3100" dirty="0">
                <a:solidFill>
                  <a:schemeClr val="bg1"/>
                </a:solidFill>
              </a:rPr>
              <a:t>BY:</a:t>
            </a:r>
          </a:p>
          <a:p>
            <a:r>
              <a:rPr lang="en-IN" sz="4200" dirty="0">
                <a:solidFill>
                  <a:schemeClr val="bg1"/>
                </a:solidFill>
              </a:rPr>
              <a:t>PRASAD LOMTE  : PC 29</a:t>
            </a:r>
          </a:p>
          <a:p>
            <a:r>
              <a:rPr lang="en-IN" sz="4200" dirty="0">
                <a:solidFill>
                  <a:schemeClr val="bg1"/>
                </a:solidFill>
              </a:rPr>
              <a:t>ADITI KUMARI :PC 40</a:t>
            </a:r>
          </a:p>
          <a:p>
            <a:r>
              <a:rPr lang="en-IN" sz="4200" dirty="0">
                <a:solidFill>
                  <a:schemeClr val="bg1"/>
                </a:solidFill>
              </a:rPr>
              <a:t>DHRUV KUSHALKAR: PC 42</a:t>
            </a:r>
          </a:p>
          <a:p>
            <a:endParaRPr lang="en-IN" sz="4200" dirty="0">
              <a:solidFill>
                <a:schemeClr val="bg1"/>
              </a:solidFill>
            </a:endParaRPr>
          </a:p>
        </p:txBody>
      </p:sp>
    </p:spTree>
    <p:extLst>
      <p:ext uri="{BB962C8B-B14F-4D97-AF65-F5344CB8AC3E}">
        <p14:creationId xmlns:p14="http://schemas.microsoft.com/office/powerpoint/2010/main" val="135158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34BA-7152-4436-86E4-9C52DA13031F}"/>
              </a:ext>
            </a:extLst>
          </p:cNvPr>
          <p:cNvSpPr>
            <a:spLocks noGrp="1"/>
          </p:cNvSpPr>
          <p:nvPr>
            <p:ph type="title"/>
          </p:nvPr>
        </p:nvSpPr>
        <p:spPr/>
        <p:txBody>
          <a:bodyPr/>
          <a:lstStyle/>
          <a:p>
            <a:pPr algn="ctr"/>
            <a:r>
              <a:rPr lang="en-IN" dirty="0"/>
              <a:t>OUTPUT: WHEN NO OBJECT IS DETECTED </a:t>
            </a:r>
          </a:p>
        </p:txBody>
      </p:sp>
      <p:pic>
        <p:nvPicPr>
          <p:cNvPr id="7" name="Content Placeholder 6">
            <a:extLst>
              <a:ext uri="{FF2B5EF4-FFF2-40B4-BE49-F238E27FC236}">
                <a16:creationId xmlns:a16="http://schemas.microsoft.com/office/drawing/2014/main" id="{F2D9C82D-B1AF-4B87-BD76-F3EFB077B476}"/>
              </a:ext>
            </a:extLst>
          </p:cNvPr>
          <p:cNvPicPr>
            <a:picLocks noGrp="1" noChangeAspect="1"/>
          </p:cNvPicPr>
          <p:nvPr>
            <p:ph idx="1"/>
          </p:nvPr>
        </p:nvPicPr>
        <p:blipFill rotWithShape="1">
          <a:blip r:embed="rId2"/>
          <a:srcRect l="509" t="8625" r="404" b="4578"/>
          <a:stretch/>
        </p:blipFill>
        <p:spPr>
          <a:xfrm>
            <a:off x="1670707" y="2103120"/>
            <a:ext cx="8990129" cy="4429760"/>
          </a:xfrm>
        </p:spPr>
      </p:pic>
    </p:spTree>
    <p:extLst>
      <p:ext uri="{BB962C8B-B14F-4D97-AF65-F5344CB8AC3E}">
        <p14:creationId xmlns:p14="http://schemas.microsoft.com/office/powerpoint/2010/main" val="6828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E1EC-9811-4E69-926E-3203F7DD5D06}"/>
              </a:ext>
            </a:extLst>
          </p:cNvPr>
          <p:cNvSpPr>
            <a:spLocks noGrp="1"/>
          </p:cNvSpPr>
          <p:nvPr>
            <p:ph type="title"/>
          </p:nvPr>
        </p:nvSpPr>
        <p:spPr/>
        <p:txBody>
          <a:bodyPr/>
          <a:lstStyle/>
          <a:p>
            <a:pPr algn="ctr"/>
            <a:r>
              <a:rPr lang="en-IN" dirty="0"/>
              <a:t>OUTPUT:WHEN OBJECT IS DETECTED</a:t>
            </a:r>
          </a:p>
        </p:txBody>
      </p:sp>
      <p:pic>
        <p:nvPicPr>
          <p:cNvPr id="5" name="Content Placeholder 4">
            <a:extLst>
              <a:ext uri="{FF2B5EF4-FFF2-40B4-BE49-F238E27FC236}">
                <a16:creationId xmlns:a16="http://schemas.microsoft.com/office/drawing/2014/main" id="{BBFE1D0D-A1EF-497E-B063-EC43EDFD5BB8}"/>
              </a:ext>
            </a:extLst>
          </p:cNvPr>
          <p:cNvPicPr>
            <a:picLocks noGrp="1" noChangeAspect="1"/>
          </p:cNvPicPr>
          <p:nvPr>
            <p:ph idx="1"/>
          </p:nvPr>
        </p:nvPicPr>
        <p:blipFill rotWithShape="1">
          <a:blip r:embed="rId2"/>
          <a:srcRect t="7832" r="849" b="4382"/>
          <a:stretch/>
        </p:blipFill>
        <p:spPr>
          <a:xfrm>
            <a:off x="1686560" y="2022860"/>
            <a:ext cx="8912977" cy="4438900"/>
          </a:xfrm>
        </p:spPr>
      </p:pic>
    </p:spTree>
    <p:extLst>
      <p:ext uri="{BB962C8B-B14F-4D97-AF65-F5344CB8AC3E}">
        <p14:creationId xmlns:p14="http://schemas.microsoft.com/office/powerpoint/2010/main" val="560755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6121-03D8-42A9-903B-DAABFA4473FD}"/>
              </a:ext>
            </a:extLst>
          </p:cNvPr>
          <p:cNvSpPr>
            <a:spLocks noGrp="1"/>
          </p:cNvSpPr>
          <p:nvPr>
            <p:ph type="title"/>
          </p:nvPr>
        </p:nvSpPr>
        <p:spPr/>
        <p:txBody>
          <a:bodyPr/>
          <a:lstStyle/>
          <a:p>
            <a:pPr algn="ctr"/>
            <a:r>
              <a:rPr lang="en-IN" dirty="0"/>
              <a:t>ADVANTAGES</a:t>
            </a:r>
          </a:p>
        </p:txBody>
      </p:sp>
      <p:sp>
        <p:nvSpPr>
          <p:cNvPr id="3" name="Content Placeholder 2">
            <a:extLst>
              <a:ext uri="{FF2B5EF4-FFF2-40B4-BE49-F238E27FC236}">
                <a16:creationId xmlns:a16="http://schemas.microsoft.com/office/drawing/2014/main" id="{14086E26-83CD-430E-8E0C-48F5B4433994}"/>
              </a:ext>
            </a:extLst>
          </p:cNvPr>
          <p:cNvSpPr>
            <a:spLocks noGrp="1"/>
          </p:cNvSpPr>
          <p:nvPr>
            <p:ph idx="1"/>
          </p:nvPr>
        </p:nvSpPr>
        <p:spPr/>
        <p:txBody>
          <a:bodyPr/>
          <a:lstStyle/>
          <a:p>
            <a:pPr>
              <a:buFont typeface="Arial" panose="020B0604020202020204" pitchFamily="34" charset="0"/>
              <a:buChar char="•"/>
            </a:pPr>
            <a:r>
              <a:rPr lang="en-US" b="0" i="0" dirty="0">
                <a:solidFill>
                  <a:srgbClr val="292929"/>
                </a:solidFill>
                <a:effectLst/>
                <a:latin typeface="charter"/>
              </a:rPr>
              <a:t> </a:t>
            </a:r>
            <a:r>
              <a:rPr lang="en-US" b="0" i="0" dirty="0">
                <a:effectLst/>
              </a:rPr>
              <a:t>Easy to design and low price. The ultrasonic sensors are available at the market with very cheap price</a:t>
            </a:r>
            <a:r>
              <a:rPr lang="en-US" b="0" i="0" dirty="0">
                <a:solidFill>
                  <a:srgbClr val="292929"/>
                </a:solidFill>
                <a:effectLst/>
                <a:latin typeface="charter"/>
              </a:rPr>
              <a:t>..</a:t>
            </a:r>
          </a:p>
          <a:p>
            <a:pPr>
              <a:buFont typeface="Arial" panose="020B0604020202020204" pitchFamily="34" charset="0"/>
              <a:buChar char="•"/>
            </a:pPr>
            <a:r>
              <a:rPr lang="en-US" b="0" i="0" dirty="0">
                <a:effectLst/>
              </a:rPr>
              <a:t> It has high frequency, high sensitivity, therefore, it can easily detect the external or deep objects</a:t>
            </a:r>
            <a:endParaRPr lang="en-US" dirty="0"/>
          </a:p>
          <a:p>
            <a:pPr>
              <a:buFont typeface="Arial" panose="020B0604020202020204" pitchFamily="34" charset="0"/>
              <a:buChar char="•"/>
            </a:pPr>
            <a:r>
              <a:rPr lang="en-US" b="0" i="0" dirty="0">
                <a:effectLst/>
              </a:rPr>
              <a:t> This radar sensor is not affected by dust, rain, snow, and many more.</a:t>
            </a:r>
          </a:p>
          <a:p>
            <a:pPr>
              <a:buFont typeface="Arial" panose="020B0604020202020204" pitchFamily="34" charset="0"/>
              <a:buChar char="•"/>
            </a:pPr>
            <a:r>
              <a:rPr lang="en-US" b="0" i="0" dirty="0">
                <a:effectLst/>
              </a:rPr>
              <a:t>It is not affected by color or transparency. Basically, the Ultrasonic Sensors transmit the sound off of the object, hence the color and transparency have no effect on the radar reading.</a:t>
            </a:r>
            <a:endParaRPr lang="en-IN" dirty="0"/>
          </a:p>
        </p:txBody>
      </p:sp>
    </p:spTree>
    <p:extLst>
      <p:ext uri="{BB962C8B-B14F-4D97-AF65-F5344CB8AC3E}">
        <p14:creationId xmlns:p14="http://schemas.microsoft.com/office/powerpoint/2010/main" val="104973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C321-1C75-4CD8-9EF0-F9C536EC22DA}"/>
              </a:ext>
            </a:extLst>
          </p:cNvPr>
          <p:cNvSpPr>
            <a:spLocks noGrp="1"/>
          </p:cNvSpPr>
          <p:nvPr>
            <p:ph type="title"/>
          </p:nvPr>
        </p:nvSpPr>
        <p:spPr/>
        <p:txBody>
          <a:bodyPr/>
          <a:lstStyle/>
          <a:p>
            <a:pPr algn="ctr"/>
            <a:r>
              <a:rPr lang="en-IN" dirty="0"/>
              <a:t>DISADVANTAGES</a:t>
            </a:r>
          </a:p>
        </p:txBody>
      </p:sp>
      <p:sp>
        <p:nvSpPr>
          <p:cNvPr id="3" name="Content Placeholder 2">
            <a:extLst>
              <a:ext uri="{FF2B5EF4-FFF2-40B4-BE49-F238E27FC236}">
                <a16:creationId xmlns:a16="http://schemas.microsoft.com/office/drawing/2014/main" id="{00317614-64D8-46FF-9E14-EA80281DF7A6}"/>
              </a:ext>
            </a:extLst>
          </p:cNvPr>
          <p:cNvSpPr>
            <a:spLocks noGrp="1"/>
          </p:cNvSpPr>
          <p:nvPr>
            <p:ph idx="1"/>
          </p:nvPr>
        </p:nvSpPr>
        <p:spPr>
          <a:xfrm>
            <a:off x="2082719" y="2133396"/>
            <a:ext cx="7796540" cy="3997828"/>
          </a:xfrm>
        </p:spPr>
        <p:txBody>
          <a:bodyPr/>
          <a:lstStyle/>
          <a:p>
            <a:r>
              <a:rPr lang="en-US" b="0" i="0" dirty="0">
                <a:effectLst/>
              </a:rPr>
              <a:t> The Arduino Radar Sensor conduct sound to continue the work. So, it is not working in a vacuum as there is no air for the sound to travel through.</a:t>
            </a:r>
          </a:p>
          <a:p>
            <a:r>
              <a:rPr lang="en-US" b="0" i="0" dirty="0">
                <a:effectLst/>
              </a:rPr>
              <a:t>Another limitation is the detection range. This depends on which Ultrasonic sensor have used to make the Arduino Radar Sensor.</a:t>
            </a:r>
            <a:endParaRPr lang="en-US" dirty="0"/>
          </a:p>
          <a:p>
            <a:r>
              <a:rPr lang="en-US" b="0" i="0" dirty="0">
                <a:effectLst/>
                <a:latin typeface="charter"/>
              </a:rPr>
              <a:t>. A very soft fabric can absorb more sound waves. Therefore, it is hard to detect objects which are covered with soft fabric.</a:t>
            </a:r>
            <a:endParaRPr lang="en-IN" dirty="0"/>
          </a:p>
        </p:txBody>
      </p:sp>
    </p:spTree>
    <p:extLst>
      <p:ext uri="{BB962C8B-B14F-4D97-AF65-F5344CB8AC3E}">
        <p14:creationId xmlns:p14="http://schemas.microsoft.com/office/powerpoint/2010/main" val="36582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F225-7CB5-48E3-825A-2FC893B52386}"/>
              </a:ext>
            </a:extLst>
          </p:cNvPr>
          <p:cNvSpPr>
            <a:spLocks noGrp="1"/>
          </p:cNvSpPr>
          <p:nvPr>
            <p:ph type="title"/>
          </p:nvPr>
        </p:nvSpPr>
        <p:spPr>
          <a:xfrm>
            <a:off x="2743200" y="3230880"/>
            <a:ext cx="5953759" cy="1574800"/>
          </a:xfrm>
        </p:spPr>
        <p:txBody>
          <a:bodyPr>
            <a:normAutofit/>
          </a:bodyPr>
          <a:lstStyle/>
          <a:p>
            <a:pPr algn="ctr"/>
            <a:r>
              <a:rPr lang="en-IN" sz="6600" dirty="0"/>
              <a:t>THANK YOU</a:t>
            </a:r>
          </a:p>
        </p:txBody>
      </p:sp>
      <p:sp>
        <p:nvSpPr>
          <p:cNvPr id="3" name="Content Placeholder 2">
            <a:extLst>
              <a:ext uri="{FF2B5EF4-FFF2-40B4-BE49-F238E27FC236}">
                <a16:creationId xmlns:a16="http://schemas.microsoft.com/office/drawing/2014/main" id="{25603305-06AC-4B36-A268-25F72B129417}"/>
              </a:ext>
            </a:extLst>
          </p:cNvPr>
          <p:cNvSpPr>
            <a:spLocks noGrp="1"/>
          </p:cNvSpPr>
          <p:nvPr>
            <p:ph idx="1"/>
          </p:nvPr>
        </p:nvSpPr>
        <p:spPr>
          <a:xfrm>
            <a:off x="3088640" y="3230880"/>
            <a:ext cx="101600" cy="81280"/>
          </a:xfrm>
        </p:spPr>
        <p:txBody>
          <a:bodyPr>
            <a:normAutofit fontScale="25000" lnSpcReduction="20000"/>
          </a:bodyPr>
          <a:lstStyle/>
          <a:p>
            <a:endParaRPr lang="en-IN"/>
          </a:p>
        </p:txBody>
      </p:sp>
    </p:spTree>
    <p:extLst>
      <p:ext uri="{BB962C8B-B14F-4D97-AF65-F5344CB8AC3E}">
        <p14:creationId xmlns:p14="http://schemas.microsoft.com/office/powerpoint/2010/main" val="375074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674D-E2E0-46E9-B49E-EA9E28378EB3}"/>
              </a:ext>
            </a:extLst>
          </p:cNvPr>
          <p:cNvSpPr>
            <a:spLocks noGrp="1"/>
          </p:cNvSpPr>
          <p:nvPr>
            <p:ph type="title"/>
          </p:nvPr>
        </p:nvSpPr>
        <p:spPr/>
        <p:txBody>
          <a:bodyPr/>
          <a:lstStyle/>
          <a:p>
            <a:r>
              <a:rPr lang="en-IN" dirty="0"/>
              <a:t>CONTENTS </a:t>
            </a:r>
          </a:p>
        </p:txBody>
      </p:sp>
      <p:sp>
        <p:nvSpPr>
          <p:cNvPr id="3" name="Content Placeholder 2">
            <a:extLst>
              <a:ext uri="{FF2B5EF4-FFF2-40B4-BE49-F238E27FC236}">
                <a16:creationId xmlns:a16="http://schemas.microsoft.com/office/drawing/2014/main" id="{314F71B0-2DE9-43DA-838C-CEC4BAA3DC29}"/>
              </a:ext>
            </a:extLst>
          </p:cNvPr>
          <p:cNvSpPr>
            <a:spLocks noGrp="1"/>
          </p:cNvSpPr>
          <p:nvPr>
            <p:ph idx="1"/>
          </p:nvPr>
        </p:nvSpPr>
        <p:spPr>
          <a:xfrm>
            <a:off x="1482734" y="2220067"/>
            <a:ext cx="9226531" cy="3997828"/>
          </a:xfrm>
        </p:spPr>
        <p:txBody>
          <a:bodyPr/>
          <a:lstStyle/>
          <a:p>
            <a:pPr algn="just"/>
            <a:r>
              <a:rPr lang="en-IN" dirty="0"/>
              <a:t>INTRODUCTION </a:t>
            </a:r>
          </a:p>
          <a:p>
            <a:pPr algn="just"/>
            <a:r>
              <a:rPr lang="en-IN" dirty="0"/>
              <a:t>RADAR SYSTEM</a:t>
            </a:r>
          </a:p>
          <a:p>
            <a:pPr algn="just"/>
            <a:r>
              <a:rPr lang="en-IN" dirty="0"/>
              <a:t>SOFTWARE USED </a:t>
            </a:r>
          </a:p>
          <a:p>
            <a:pPr algn="just"/>
            <a:r>
              <a:rPr lang="en-IN" dirty="0"/>
              <a:t>BLOCK DIAGRAM </a:t>
            </a:r>
          </a:p>
          <a:p>
            <a:pPr algn="just"/>
            <a:r>
              <a:rPr lang="en-IN" dirty="0"/>
              <a:t>OUTPUTS</a:t>
            </a:r>
          </a:p>
          <a:p>
            <a:pPr algn="just"/>
            <a:r>
              <a:rPr lang="en-IN" dirty="0"/>
              <a:t>CONCLUSION</a:t>
            </a:r>
          </a:p>
          <a:p>
            <a:pPr algn="just"/>
            <a:endParaRPr lang="en-IN" dirty="0"/>
          </a:p>
        </p:txBody>
      </p:sp>
    </p:spTree>
    <p:extLst>
      <p:ext uri="{BB962C8B-B14F-4D97-AF65-F5344CB8AC3E}">
        <p14:creationId xmlns:p14="http://schemas.microsoft.com/office/powerpoint/2010/main" val="413196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B25A-BD58-4C47-B7AA-480646524EAE}"/>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6DD18123-4096-4AC3-B151-C7D9E139E2B4}"/>
              </a:ext>
            </a:extLst>
          </p:cNvPr>
          <p:cNvSpPr>
            <a:spLocks noGrp="1"/>
          </p:cNvSpPr>
          <p:nvPr>
            <p:ph idx="1"/>
          </p:nvPr>
        </p:nvSpPr>
        <p:spPr/>
        <p:txBody>
          <a:bodyPr>
            <a:normAutofit/>
          </a:bodyPr>
          <a:lstStyle/>
          <a:p>
            <a:pPr algn="l"/>
            <a:r>
              <a:rPr lang="en-US" b="0" i="0" dirty="0">
                <a:effectLst/>
                <a:latin typeface="Arial" panose="020B0604020202020204" pitchFamily="34" charset="0"/>
                <a:cs typeface="Arial" panose="020B0604020202020204" pitchFamily="34" charset="0"/>
              </a:rPr>
              <a:t>In this project, we have designed Arduino RADAR Model using Ultrasonic Sensor for Detection and Servo motor . RADAR is an object detection system that uses radio waves to identify the range, altitude, direction, and speed of the objects.</a:t>
            </a:r>
          </a:p>
          <a:p>
            <a:pPr algn="l"/>
            <a:r>
              <a:rPr lang="en-US" dirty="0">
                <a:latin typeface="Arial" panose="020B0604020202020204" pitchFamily="34" charset="0"/>
                <a:cs typeface="Arial" panose="020B0604020202020204" pitchFamily="34" charset="0"/>
              </a:rPr>
              <a:t>In this </a:t>
            </a:r>
            <a:r>
              <a:rPr lang="en-US" b="0" i="0" dirty="0">
                <a:effectLst/>
                <a:latin typeface="Arial" panose="020B0604020202020204" pitchFamily="34" charset="0"/>
                <a:cs typeface="Arial" panose="020B0604020202020204" pitchFamily="34" charset="0"/>
              </a:rPr>
              <a:t> Arduino RADAR project ,we aims to achieve a radar system prototype based on an Arduino board, capable of</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detecting  objects.</a:t>
            </a:r>
          </a:p>
          <a:p>
            <a:endParaRPr lang="en-IN" dirty="0"/>
          </a:p>
        </p:txBody>
      </p:sp>
    </p:spTree>
    <p:extLst>
      <p:ext uri="{BB962C8B-B14F-4D97-AF65-F5344CB8AC3E}">
        <p14:creationId xmlns:p14="http://schemas.microsoft.com/office/powerpoint/2010/main" val="136595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4F29-8C9D-42C1-B917-F3FE29045711}"/>
              </a:ext>
            </a:extLst>
          </p:cNvPr>
          <p:cNvSpPr>
            <a:spLocks noGrp="1"/>
          </p:cNvSpPr>
          <p:nvPr>
            <p:ph type="title"/>
          </p:nvPr>
        </p:nvSpPr>
        <p:spPr/>
        <p:txBody>
          <a:bodyPr/>
          <a:lstStyle/>
          <a:p>
            <a:pPr algn="ctr"/>
            <a:r>
              <a:rPr lang="en-IN" dirty="0"/>
              <a:t>RADAR SYSTEM</a:t>
            </a:r>
            <a:br>
              <a:rPr lang="en-IN" dirty="0"/>
            </a:br>
            <a:endParaRPr lang="en-IN" dirty="0"/>
          </a:p>
        </p:txBody>
      </p:sp>
      <p:sp>
        <p:nvSpPr>
          <p:cNvPr id="4" name="Rectangle 3">
            <a:extLst>
              <a:ext uri="{FF2B5EF4-FFF2-40B4-BE49-F238E27FC236}">
                <a16:creationId xmlns:a16="http://schemas.microsoft.com/office/drawing/2014/main" id="{8A475369-6C9A-486F-AB91-A61E58D5175D}"/>
              </a:ext>
            </a:extLst>
          </p:cNvPr>
          <p:cNvSpPr/>
          <p:nvPr/>
        </p:nvSpPr>
        <p:spPr>
          <a:xfrm>
            <a:off x="1798320" y="2753156"/>
            <a:ext cx="4907280" cy="3871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1A1A1A"/>
                </a:solidFill>
                <a:effectLst/>
              </a:rPr>
              <a:t>Radar</a:t>
            </a:r>
            <a:r>
              <a:rPr lang="en-US" b="0" i="0" dirty="0">
                <a:solidFill>
                  <a:srgbClr val="1A1A1A"/>
                </a:solidFill>
                <a:effectLst/>
              </a:rPr>
              <a:t>, electromagnetic sensor used for detecting, locating, tracking, and recognizing objects of various kinds at considerable distances. It operates by transmitting electromagnetic energy toward objects, commonly referred to as targets, and observing the echoes returned from them. The targets may be aircraft, ships, </a:t>
            </a:r>
            <a:r>
              <a:rPr lang="en-US" dirty="0">
                <a:solidFill>
                  <a:schemeClr val="bg1"/>
                </a:solidFill>
              </a:rPr>
              <a:t>spacecraft</a:t>
            </a:r>
            <a:r>
              <a:rPr lang="en-US" b="0" i="0" dirty="0">
                <a:solidFill>
                  <a:schemeClr val="bg1"/>
                </a:solidFill>
                <a:effectLst/>
              </a:rPr>
              <a:t> </a:t>
            </a:r>
            <a:r>
              <a:rPr lang="en-US" b="0" i="0" dirty="0">
                <a:solidFill>
                  <a:srgbClr val="1A1A1A"/>
                </a:solidFill>
                <a:effectLst/>
              </a:rPr>
              <a:t>automotive vehicles, and astronomical bodies, or even birds, insects, and rain.</a:t>
            </a:r>
            <a:endParaRPr lang="en-IN" dirty="0"/>
          </a:p>
        </p:txBody>
      </p:sp>
      <p:pic>
        <p:nvPicPr>
          <p:cNvPr id="10" name="Content Placeholder 9">
            <a:extLst>
              <a:ext uri="{FF2B5EF4-FFF2-40B4-BE49-F238E27FC236}">
                <a16:creationId xmlns:a16="http://schemas.microsoft.com/office/drawing/2014/main" id="{7EA05E52-69AE-408A-8FBE-6D4ECD44CDAD}"/>
              </a:ext>
            </a:extLst>
          </p:cNvPr>
          <p:cNvPicPr>
            <a:picLocks noGrp="1" noChangeAspect="1"/>
          </p:cNvPicPr>
          <p:nvPr>
            <p:ph idx="1"/>
          </p:nvPr>
        </p:nvPicPr>
        <p:blipFill rotWithShape="1">
          <a:blip r:embed="rId2"/>
          <a:srcRect l="-2533" r="-1022" b="7177"/>
          <a:stretch/>
        </p:blipFill>
        <p:spPr>
          <a:xfrm>
            <a:off x="6959600" y="2161671"/>
            <a:ext cx="3738880" cy="3609209"/>
          </a:xfrm>
        </p:spPr>
      </p:pic>
    </p:spTree>
    <p:extLst>
      <p:ext uri="{BB962C8B-B14F-4D97-AF65-F5344CB8AC3E}">
        <p14:creationId xmlns:p14="http://schemas.microsoft.com/office/powerpoint/2010/main" val="325257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78B3-01EB-4A59-8863-467BCB5E9735}"/>
              </a:ext>
            </a:extLst>
          </p:cNvPr>
          <p:cNvSpPr>
            <a:spLocks noGrp="1"/>
          </p:cNvSpPr>
          <p:nvPr>
            <p:ph type="title"/>
          </p:nvPr>
        </p:nvSpPr>
        <p:spPr/>
        <p:txBody>
          <a:bodyPr/>
          <a:lstStyle/>
          <a:p>
            <a:br>
              <a:rPr lang="en-IN" dirty="0"/>
            </a:br>
            <a:r>
              <a:rPr lang="en-IN" dirty="0"/>
              <a:t>EXAMPLES OF RADAR SYSTEM</a:t>
            </a:r>
          </a:p>
        </p:txBody>
      </p:sp>
      <p:sp>
        <p:nvSpPr>
          <p:cNvPr id="3" name="Content Placeholder 2">
            <a:extLst>
              <a:ext uri="{FF2B5EF4-FFF2-40B4-BE49-F238E27FC236}">
                <a16:creationId xmlns:a16="http://schemas.microsoft.com/office/drawing/2014/main" id="{606059C8-51C1-4E7E-B81D-D06237828A0E}"/>
              </a:ext>
            </a:extLst>
          </p:cNvPr>
          <p:cNvSpPr>
            <a:spLocks noGrp="1"/>
          </p:cNvSpPr>
          <p:nvPr>
            <p:ph idx="1"/>
          </p:nvPr>
        </p:nvSpPr>
        <p:spPr/>
        <p:txBody>
          <a:bodyPr/>
          <a:lstStyle/>
          <a:p>
            <a:pPr>
              <a:buFont typeface="Arial" panose="020B0604020202020204" pitchFamily="34" charset="0"/>
              <a:buChar char="•"/>
            </a:pPr>
            <a:r>
              <a:rPr lang="en-IN" dirty="0">
                <a:latin typeface="Arial" panose="020B0604020202020204" pitchFamily="34" charset="0"/>
                <a:cs typeface="Arial" panose="020B0604020202020204" pitchFamily="34" charset="0"/>
              </a:rPr>
              <a:t>Airport surveillance radar</a:t>
            </a:r>
            <a:endParaRPr lang="en-IN" i="0" dirty="0">
              <a:effectLst/>
              <a:latin typeface="Arial" panose="020B0604020202020204" pitchFamily="34" charset="0"/>
              <a:cs typeface="Arial" panose="020B0604020202020204" pitchFamily="34" charset="0"/>
            </a:endParaRPr>
          </a:p>
          <a:p>
            <a:pPr>
              <a:buFont typeface="Arial" panose="020B0604020202020204" pitchFamily="34" charset="0"/>
              <a:buChar char="•"/>
            </a:pPr>
            <a:r>
              <a:rPr lang="en-IN" dirty="0">
                <a:latin typeface="Arial" panose="020B0604020202020204" pitchFamily="34" charset="0"/>
                <a:cs typeface="Arial" panose="020B0604020202020204" pitchFamily="34" charset="0"/>
              </a:rPr>
              <a:t>Doppler weather radar</a:t>
            </a:r>
            <a:endParaRPr lang="en-IN" i="0" dirty="0">
              <a:effectLst/>
              <a:latin typeface="Arial" panose="020B0604020202020204" pitchFamily="34" charset="0"/>
              <a:cs typeface="Arial" panose="020B0604020202020204" pitchFamily="34" charset="0"/>
            </a:endParaRPr>
          </a:p>
          <a:p>
            <a:pPr>
              <a:buFont typeface="Arial" panose="020B0604020202020204" pitchFamily="34" charset="0"/>
              <a:buChar char="•"/>
            </a:pPr>
            <a:r>
              <a:rPr lang="en-IN" b="1" dirty="0">
                <a:latin typeface="Arial" panose="020B0604020202020204" pitchFamily="34" charset="0"/>
                <a:cs typeface="Arial" panose="020B0604020202020204" pitchFamily="34" charset="0"/>
              </a:rPr>
              <a:t>Airborne</a:t>
            </a:r>
            <a:r>
              <a:rPr lang="en-IN" b="1" i="0" dirty="0">
                <a:effectLst/>
                <a:latin typeface="Arial" panose="020B0604020202020204" pitchFamily="34" charset="0"/>
                <a:cs typeface="Arial" panose="020B0604020202020204" pitchFamily="34" charset="0"/>
              </a:rPr>
              <a:t> combat radar</a:t>
            </a:r>
          </a:p>
          <a:p>
            <a:pPr>
              <a:buFont typeface="Arial" panose="020B0604020202020204" pitchFamily="34" charset="0"/>
              <a:buChar char="•"/>
            </a:pPr>
            <a:r>
              <a:rPr lang="en-IN" i="0" dirty="0">
                <a:effectLst/>
                <a:latin typeface="Arial" panose="020B0604020202020204" pitchFamily="34" charset="0"/>
                <a:cs typeface="Arial" panose="020B0604020202020204" pitchFamily="34" charset="0"/>
              </a:rPr>
              <a:t>Ballistic missile </a:t>
            </a:r>
            <a:r>
              <a:rPr lang="en-IN" i="0" dirty="0" err="1">
                <a:effectLst/>
                <a:latin typeface="Arial" panose="020B0604020202020204" pitchFamily="34" charset="0"/>
                <a:cs typeface="Arial" panose="020B0604020202020204" pitchFamily="34" charset="0"/>
              </a:rPr>
              <a:t>defense</a:t>
            </a:r>
            <a:r>
              <a:rPr lang="en-IN" i="0" dirty="0">
                <a:effectLst/>
                <a:latin typeface="Arial" panose="020B0604020202020204" pitchFamily="34" charset="0"/>
                <a:cs typeface="Arial" panose="020B0604020202020204" pitchFamily="34" charset="0"/>
              </a:rPr>
              <a:t> and satellite-surveillance radars</a:t>
            </a:r>
          </a:p>
          <a:p>
            <a:pPr>
              <a:buFont typeface="Arial" panose="020B0604020202020204" pitchFamily="34" charset="0"/>
              <a:buChar char="•"/>
            </a:pPr>
            <a:r>
              <a:rPr lang="en-IN" i="0" dirty="0">
                <a:effectLst/>
                <a:latin typeface="Arial" panose="020B0604020202020204" pitchFamily="34" charset="0"/>
                <a:cs typeface="Arial" panose="020B0604020202020204" pitchFamily="34" charset="0"/>
              </a:rPr>
              <a:t>Ground-probing radar</a:t>
            </a:r>
          </a:p>
          <a:p>
            <a:pPr>
              <a:buFont typeface="Arial" panose="020B0604020202020204" pitchFamily="34" charset="0"/>
              <a:buChar char="•"/>
            </a:pPr>
            <a:endParaRPr lang="en-IN" b="1" i="0" dirty="0">
              <a:effectLst/>
              <a:latin typeface="Arial" panose="020B0604020202020204" pitchFamily="34" charset="0"/>
              <a:cs typeface="Arial" panose="020B0604020202020204" pitchFamily="34"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184731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C419-82F2-4C66-92CB-692FFE266144}"/>
              </a:ext>
            </a:extLst>
          </p:cNvPr>
          <p:cNvSpPr>
            <a:spLocks noGrp="1"/>
          </p:cNvSpPr>
          <p:nvPr>
            <p:ph type="title"/>
          </p:nvPr>
        </p:nvSpPr>
        <p:spPr/>
        <p:txBody>
          <a:bodyPr>
            <a:normAutofit fontScale="90000"/>
          </a:bodyPr>
          <a:lstStyle/>
          <a:p>
            <a:br>
              <a:rPr lang="en-IN" dirty="0"/>
            </a:br>
            <a:r>
              <a:rPr lang="en-IN" dirty="0"/>
              <a:t>COMPONENTS AND SOFTWARE USED:</a:t>
            </a:r>
          </a:p>
        </p:txBody>
      </p:sp>
      <p:sp>
        <p:nvSpPr>
          <p:cNvPr id="3" name="Content Placeholder 2">
            <a:extLst>
              <a:ext uri="{FF2B5EF4-FFF2-40B4-BE49-F238E27FC236}">
                <a16:creationId xmlns:a16="http://schemas.microsoft.com/office/drawing/2014/main" id="{64D19FBD-470A-4E7C-AFA3-1E4556FEC3E6}"/>
              </a:ext>
            </a:extLst>
          </p:cNvPr>
          <p:cNvSpPr>
            <a:spLocks noGrp="1"/>
          </p:cNvSpPr>
          <p:nvPr>
            <p:ph idx="1"/>
          </p:nvPr>
        </p:nvSpPr>
        <p:spPr/>
        <p:txBody>
          <a:bodyPr/>
          <a:lstStyle/>
          <a:p>
            <a:r>
              <a:rPr lang="en-IN" dirty="0"/>
              <a:t>ULTRA SONIC SENSOR HCSR04</a:t>
            </a:r>
          </a:p>
          <a:p>
            <a:r>
              <a:rPr lang="en-IN" dirty="0"/>
              <a:t>SERVO MOTOR</a:t>
            </a:r>
          </a:p>
          <a:p>
            <a:r>
              <a:rPr lang="en-IN" dirty="0"/>
              <a:t>ARDUNIO UNO</a:t>
            </a:r>
          </a:p>
          <a:p>
            <a:r>
              <a:rPr lang="en-IN" dirty="0"/>
              <a:t>MATLAB</a:t>
            </a:r>
          </a:p>
          <a:p>
            <a:r>
              <a:rPr lang="en-IN" dirty="0"/>
              <a:t>TINKERCAD</a:t>
            </a:r>
          </a:p>
        </p:txBody>
      </p:sp>
      <p:sp>
        <p:nvSpPr>
          <p:cNvPr id="4" name="Rectangle 3">
            <a:extLst>
              <a:ext uri="{FF2B5EF4-FFF2-40B4-BE49-F238E27FC236}">
                <a16:creationId xmlns:a16="http://schemas.microsoft.com/office/drawing/2014/main" id="{1CC986E0-A860-4E9E-ACAC-4327A964A4A2}"/>
              </a:ext>
            </a:extLst>
          </p:cNvPr>
          <p:cNvSpPr/>
          <p:nvPr/>
        </p:nvSpPr>
        <p:spPr>
          <a:xfrm>
            <a:off x="3302000" y="23876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a:p>
        </p:txBody>
      </p:sp>
      <p:pic>
        <p:nvPicPr>
          <p:cNvPr id="3074" name="Picture 2">
            <a:extLst>
              <a:ext uri="{FF2B5EF4-FFF2-40B4-BE49-F238E27FC236}">
                <a16:creationId xmlns:a16="http://schemas.microsoft.com/office/drawing/2014/main" id="{9D95034A-EDBA-4026-9E12-15B860442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535" y="3526155"/>
            <a:ext cx="57340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04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01FC-BA76-4110-BB11-9194621E730F}"/>
              </a:ext>
            </a:extLst>
          </p:cNvPr>
          <p:cNvSpPr>
            <a:spLocks noGrp="1"/>
          </p:cNvSpPr>
          <p:nvPr>
            <p:ph type="title"/>
          </p:nvPr>
        </p:nvSpPr>
        <p:spPr/>
        <p:txBody>
          <a:bodyPr/>
          <a:lstStyle/>
          <a:p>
            <a:pPr algn="ctr"/>
            <a:r>
              <a:rPr lang="en-IN" dirty="0"/>
              <a:t>WORKING PRINCIPLE OF COMPONENTS USED</a:t>
            </a:r>
          </a:p>
        </p:txBody>
      </p:sp>
      <p:sp>
        <p:nvSpPr>
          <p:cNvPr id="3" name="Content Placeholder 2">
            <a:extLst>
              <a:ext uri="{FF2B5EF4-FFF2-40B4-BE49-F238E27FC236}">
                <a16:creationId xmlns:a16="http://schemas.microsoft.com/office/drawing/2014/main" id="{ADE37C32-E26A-456C-A3EE-3C0B85EA879B}"/>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3F59CE97-DE05-434D-9789-388A64D5E552}"/>
              </a:ext>
            </a:extLst>
          </p:cNvPr>
          <p:cNvSpPr/>
          <p:nvPr/>
        </p:nvSpPr>
        <p:spPr>
          <a:xfrm>
            <a:off x="2773598" y="2509520"/>
            <a:ext cx="3474719" cy="314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 </a:t>
            </a:r>
          </a:p>
          <a:p>
            <a:pPr algn="ctr"/>
            <a:endParaRPr lang="en-IN" sz="1400" b="0" i="0" dirty="0">
              <a:ln w="0"/>
              <a:solidFill>
                <a:schemeClr val="tx1"/>
              </a:solidFill>
              <a:effectLst>
                <a:outerShdw blurRad="38100" dist="19050" dir="2700000" algn="tl" rotWithShape="0">
                  <a:schemeClr val="dk1">
                    <a:alpha val="40000"/>
                  </a:schemeClr>
                </a:outerShdw>
              </a:effectLst>
              <a:latin typeface="Overpass"/>
            </a:endParaRPr>
          </a:p>
          <a:p>
            <a:pPr algn="ctr"/>
            <a:endParaRPr lang="en-IN" sz="1400" dirty="0">
              <a:ln w="0"/>
              <a:solidFill>
                <a:schemeClr val="tx1"/>
              </a:solidFill>
              <a:effectLst>
                <a:outerShdw blurRad="38100" dist="19050" dir="2700000" algn="tl" rotWithShape="0">
                  <a:schemeClr val="dk1">
                    <a:alpha val="40000"/>
                  </a:schemeClr>
                </a:outerShdw>
              </a:effectLst>
              <a:latin typeface="Overpass"/>
            </a:endParaRPr>
          </a:p>
          <a:p>
            <a:pPr algn="ctr"/>
            <a:endParaRPr lang="en-IN" sz="1400" b="0" i="0" dirty="0">
              <a:ln w="0"/>
              <a:solidFill>
                <a:schemeClr val="tx1"/>
              </a:solidFill>
              <a:effectLst>
                <a:outerShdw blurRad="38100" dist="19050" dir="2700000" algn="tl" rotWithShape="0">
                  <a:schemeClr val="dk1">
                    <a:alpha val="40000"/>
                  </a:schemeClr>
                </a:outerShdw>
              </a:effectLst>
              <a:latin typeface="Overpass"/>
            </a:endParaRPr>
          </a:p>
          <a:p>
            <a:pPr algn="ctr"/>
            <a:endParaRPr lang="en-IN" sz="1400" dirty="0">
              <a:ln w="0"/>
              <a:solidFill>
                <a:schemeClr val="tx1"/>
              </a:solidFill>
              <a:effectLst>
                <a:outerShdw blurRad="38100" dist="19050" dir="2700000" algn="tl" rotWithShape="0">
                  <a:schemeClr val="dk1">
                    <a:alpha val="40000"/>
                  </a:schemeClr>
                </a:outerShdw>
              </a:effectLst>
              <a:latin typeface="Overpass"/>
            </a:endParaRPr>
          </a:p>
          <a:p>
            <a:pPr algn="ctr"/>
            <a:endParaRPr lang="en-IN" sz="1400" b="0" i="0" dirty="0">
              <a:ln w="0"/>
              <a:solidFill>
                <a:schemeClr val="tx1"/>
              </a:solidFill>
              <a:effectLst>
                <a:outerShdw blurRad="38100" dist="19050" dir="2700000" algn="tl" rotWithShape="0">
                  <a:schemeClr val="dk1">
                    <a:alpha val="40000"/>
                  </a:schemeClr>
                </a:outerShdw>
              </a:effectLst>
              <a:latin typeface="Overpass"/>
            </a:endParaRPr>
          </a:p>
          <a:p>
            <a:pPr algn="ctr"/>
            <a:r>
              <a:rPr lang="en-IN" b="1" u="sng" dirty="0">
                <a:ln w="0"/>
                <a:solidFill>
                  <a:schemeClr val="accent2">
                    <a:lumMod val="50000"/>
                  </a:schemeClr>
                </a:solidFill>
                <a:effectLst>
                  <a:outerShdw blurRad="38100" dist="19050" dir="2700000" algn="tl" rotWithShape="0">
                    <a:schemeClr val="dk1">
                      <a:alpha val="40000"/>
                    </a:schemeClr>
                  </a:outerShdw>
                </a:effectLst>
                <a:latin typeface="+mj-lt"/>
              </a:rPr>
              <a:t>ULTRASONIC SENSOR</a:t>
            </a:r>
          </a:p>
          <a:p>
            <a:pPr algn="ctr"/>
            <a:endParaRPr lang="en-IN" sz="1400" b="0" i="0" dirty="0">
              <a:ln w="0"/>
              <a:solidFill>
                <a:schemeClr val="accent2">
                  <a:lumMod val="50000"/>
                </a:schemeClr>
              </a:solidFill>
              <a:effectLst>
                <a:outerShdw blurRad="38100" dist="19050" dir="2700000" algn="tl" rotWithShape="0">
                  <a:schemeClr val="dk1">
                    <a:alpha val="40000"/>
                  </a:schemeClr>
                </a:outerShdw>
              </a:effectLst>
              <a:latin typeface="Overpass"/>
            </a:endParaRPr>
          </a:p>
          <a:p>
            <a:pPr algn="ctr"/>
            <a:endParaRPr lang="en-IN" sz="1400" dirty="0">
              <a:ln w="0"/>
              <a:solidFill>
                <a:schemeClr val="accent2">
                  <a:lumMod val="50000"/>
                </a:schemeClr>
              </a:solidFill>
              <a:effectLst>
                <a:outerShdw blurRad="38100" dist="19050" dir="2700000" algn="tl" rotWithShape="0">
                  <a:schemeClr val="dk1">
                    <a:alpha val="40000"/>
                  </a:schemeClr>
                </a:outerShdw>
              </a:effectLst>
              <a:latin typeface="Overpass"/>
            </a:endParaRPr>
          </a:p>
          <a:p>
            <a:pPr algn="ctr"/>
            <a:endParaRPr lang="en-IN" sz="1400" b="0" i="0" dirty="0">
              <a:ln w="0"/>
              <a:solidFill>
                <a:schemeClr val="accent2">
                  <a:lumMod val="50000"/>
                </a:schemeClr>
              </a:solidFill>
              <a:effectLst>
                <a:outerShdw blurRad="38100" dist="19050" dir="2700000" algn="tl" rotWithShape="0">
                  <a:schemeClr val="dk1">
                    <a:alpha val="40000"/>
                  </a:schemeClr>
                </a:outerShdw>
              </a:effectLst>
              <a:latin typeface="Overpass"/>
            </a:endParaRPr>
          </a:p>
          <a:p>
            <a:pPr algn="ctr"/>
            <a:r>
              <a:rPr lang="en-US" sz="1400" b="0" i="0" dirty="0">
                <a:solidFill>
                  <a:schemeClr val="accent2">
                    <a:lumMod val="50000"/>
                  </a:schemeClr>
                </a:solidFill>
                <a:effectLst/>
                <a:latin typeface="-apple-system"/>
              </a:rPr>
              <a:t>An </a:t>
            </a:r>
            <a:r>
              <a:rPr lang="en-US" sz="1400" b="1" i="0" dirty="0">
                <a:solidFill>
                  <a:schemeClr val="accent2">
                    <a:lumMod val="50000"/>
                  </a:schemeClr>
                </a:solidFill>
                <a:effectLst/>
              </a:rPr>
              <a:t>ultrasonic sensor </a:t>
            </a:r>
            <a:r>
              <a:rPr lang="en-US" sz="1400" b="0" i="0" dirty="0">
                <a:solidFill>
                  <a:schemeClr val="accent2">
                    <a:lumMod val="50000"/>
                  </a:schemeClr>
                </a:solidFill>
                <a:effectLst/>
                <a:latin typeface="-apple-system"/>
              </a:rPr>
              <a:t>is an electronic device that measures the distance of a target object by emitting ultrasonic sound waves, and converts the reflected sound into an electrical signal. Ultrasonic waves travel faster than the speed of audible sound (i.e. the sound that humans can hear). </a:t>
            </a:r>
            <a:endParaRPr lang="en-IN" sz="1400" dirty="0">
              <a:ln w="0"/>
              <a:solidFill>
                <a:schemeClr val="accent2">
                  <a:lumMod val="50000"/>
                </a:schemeClr>
              </a:solidFill>
              <a:effectLst>
                <a:outerShdw blurRad="38100" dist="19050" dir="2700000" algn="tl" rotWithShape="0">
                  <a:schemeClr val="dk1">
                    <a:alpha val="40000"/>
                  </a:schemeClr>
                </a:outerShdw>
              </a:effectLst>
              <a:latin typeface="-apple-system"/>
            </a:endParaRPr>
          </a:p>
          <a:p>
            <a:pPr algn="ctr"/>
            <a:endParaRPr lang="en-IN" sz="1400" dirty="0">
              <a:ln w="0"/>
              <a:solidFill>
                <a:schemeClr val="accent2">
                  <a:lumMod val="50000"/>
                </a:schemeClr>
              </a:solidFill>
              <a:effectLst>
                <a:outerShdw blurRad="38100" dist="19050" dir="2700000" algn="tl" rotWithShape="0">
                  <a:schemeClr val="dk1">
                    <a:alpha val="40000"/>
                  </a:schemeClr>
                </a:outerShdw>
              </a:effectLst>
              <a:latin typeface="-apple-system"/>
            </a:endParaRPr>
          </a:p>
          <a:p>
            <a:pPr algn="ctr"/>
            <a:endParaRPr lang="en-IN" sz="1400" dirty="0">
              <a:ln w="0"/>
              <a:solidFill>
                <a:schemeClr val="accent2">
                  <a:lumMod val="50000"/>
                </a:schemeClr>
              </a:solidFill>
              <a:effectLst>
                <a:outerShdw blurRad="38100" dist="19050" dir="2700000" algn="tl" rotWithShape="0">
                  <a:schemeClr val="dk1">
                    <a:alpha val="40000"/>
                  </a:schemeClr>
                </a:outerShdw>
              </a:effectLst>
              <a:latin typeface="-apple-system"/>
            </a:endParaRPr>
          </a:p>
          <a:p>
            <a:pPr algn="ctr"/>
            <a:endParaRPr lang="en-IN" dirty="0">
              <a:ln w="0"/>
              <a:solidFill>
                <a:schemeClr val="accent2">
                  <a:lumMod val="50000"/>
                </a:schemeClr>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a:p>
            <a:pPr algn="ctr"/>
            <a:endParaRPr lang="en-IN" dirty="0"/>
          </a:p>
        </p:txBody>
      </p:sp>
      <p:sp>
        <p:nvSpPr>
          <p:cNvPr id="5" name="Rectangle 4">
            <a:extLst>
              <a:ext uri="{FF2B5EF4-FFF2-40B4-BE49-F238E27FC236}">
                <a16:creationId xmlns:a16="http://schemas.microsoft.com/office/drawing/2014/main" id="{A2D6D898-3C3D-4DB8-98F9-7159ABC92230}"/>
              </a:ext>
            </a:extLst>
          </p:cNvPr>
          <p:cNvSpPr/>
          <p:nvPr/>
        </p:nvSpPr>
        <p:spPr>
          <a:xfrm>
            <a:off x="6827521" y="2509520"/>
            <a:ext cx="3474719" cy="314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u="sng" dirty="0">
                <a:solidFill>
                  <a:schemeClr val="accent2">
                    <a:lumMod val="50000"/>
                  </a:schemeClr>
                </a:solidFill>
                <a:latin typeface="Arial" panose="020B0604020202020204" pitchFamily="34" charset="0"/>
                <a:cs typeface="Arial" panose="020B0604020202020204" pitchFamily="34" charset="0"/>
              </a:rPr>
              <a:t>SERVO MOTOR</a:t>
            </a:r>
          </a:p>
          <a:p>
            <a:pPr algn="ctr"/>
            <a:endParaRPr lang="en-IN" dirty="0">
              <a:solidFill>
                <a:schemeClr val="accent2">
                  <a:lumMod val="50000"/>
                </a:schemeClr>
              </a:solidFill>
            </a:endParaRPr>
          </a:p>
          <a:p>
            <a:pPr algn="ctr"/>
            <a:r>
              <a:rPr lang="en-US" sz="1400" dirty="0">
                <a:solidFill>
                  <a:schemeClr val="accent2">
                    <a:lumMod val="50000"/>
                  </a:schemeClr>
                </a:solidFill>
              </a:rPr>
              <a:t>A </a:t>
            </a:r>
            <a:r>
              <a:rPr lang="en-US" sz="1400" b="1" dirty="0">
                <a:solidFill>
                  <a:schemeClr val="accent2">
                    <a:lumMod val="50000"/>
                  </a:schemeClr>
                </a:solidFill>
              </a:rPr>
              <a:t>servomotor</a:t>
            </a:r>
            <a:r>
              <a:rPr lang="en-US" sz="1400" dirty="0">
                <a:solidFill>
                  <a:schemeClr val="accent2">
                    <a:lumMod val="50000"/>
                  </a:schemeClr>
                </a:solidFill>
              </a:rPr>
              <a:t> is a rotary actuator or linear actuator that allows for precise control of angular or linear position, velocity and acceleration.</a:t>
            </a:r>
            <a:r>
              <a:rPr lang="en-US" sz="1400" baseline="30000" dirty="0">
                <a:solidFill>
                  <a:schemeClr val="accent2">
                    <a:lumMod val="50000"/>
                  </a:schemeClr>
                </a:solidFill>
                <a:hlinkClick r:id="rId2">
                  <a:extLst>
                    <a:ext uri="{A12FA001-AC4F-418D-AE19-62706E023703}">
                      <ahyp:hlinkClr xmlns:ahyp="http://schemas.microsoft.com/office/drawing/2018/hyperlinkcolor" val="tx"/>
                    </a:ext>
                  </a:extLst>
                </a:hlinkClick>
              </a:rPr>
              <a:t>[1]</a:t>
            </a:r>
            <a:r>
              <a:rPr lang="en-US" sz="1400" dirty="0">
                <a:solidFill>
                  <a:schemeClr val="accent2">
                    <a:lumMod val="50000"/>
                  </a:schemeClr>
                </a:solidFill>
              </a:rPr>
              <a:t> It consists of a suitable motor coupled to a sensor for position feedback. It also requires a relatively sophisticated controller, often a dedicated module designed specifically for use with servomotors.</a:t>
            </a:r>
            <a:endParaRPr lang="en-IN" sz="1400" dirty="0">
              <a:solidFill>
                <a:schemeClr val="accent2">
                  <a:lumMod val="50000"/>
                </a:schemeClr>
              </a:solidFill>
            </a:endParaRPr>
          </a:p>
          <a:p>
            <a:pPr algn="ctr"/>
            <a:endParaRPr lang="en-IN" dirty="0">
              <a:solidFill>
                <a:schemeClr val="accent2">
                  <a:lumMod val="50000"/>
                </a:schemeClr>
              </a:solidFill>
              <a:latin typeface="-apple-system"/>
            </a:endParaRPr>
          </a:p>
          <a:p>
            <a:pPr algn="ctr"/>
            <a:endParaRPr lang="en-IN" dirty="0"/>
          </a:p>
        </p:txBody>
      </p:sp>
    </p:spTree>
    <p:extLst>
      <p:ext uri="{BB962C8B-B14F-4D97-AF65-F5344CB8AC3E}">
        <p14:creationId xmlns:p14="http://schemas.microsoft.com/office/powerpoint/2010/main" val="270737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4B34-E720-425D-88F1-C6F39A25D97C}"/>
              </a:ext>
            </a:extLst>
          </p:cNvPr>
          <p:cNvSpPr>
            <a:spLocks noGrp="1"/>
          </p:cNvSpPr>
          <p:nvPr>
            <p:ph type="title"/>
          </p:nvPr>
        </p:nvSpPr>
        <p:spPr/>
        <p:txBody>
          <a:bodyPr/>
          <a:lstStyle/>
          <a:p>
            <a:pPr algn="ctr"/>
            <a:r>
              <a:rPr lang="en-IN" dirty="0"/>
              <a:t>BLOCK DIAGRAM</a:t>
            </a:r>
          </a:p>
        </p:txBody>
      </p:sp>
      <p:sp>
        <p:nvSpPr>
          <p:cNvPr id="7" name="Rectangle 6">
            <a:extLst>
              <a:ext uri="{FF2B5EF4-FFF2-40B4-BE49-F238E27FC236}">
                <a16:creationId xmlns:a16="http://schemas.microsoft.com/office/drawing/2014/main" id="{90DB5879-24AE-428A-9E19-29DE30A6E8B6}"/>
              </a:ext>
            </a:extLst>
          </p:cNvPr>
          <p:cNvSpPr/>
          <p:nvPr/>
        </p:nvSpPr>
        <p:spPr>
          <a:xfrm>
            <a:off x="4084320" y="2905760"/>
            <a:ext cx="2011680" cy="144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ARDUNIO UNO</a:t>
            </a:r>
          </a:p>
        </p:txBody>
      </p:sp>
      <p:sp>
        <p:nvSpPr>
          <p:cNvPr id="8" name="Rectangle: Rounded Corners 7">
            <a:extLst>
              <a:ext uri="{FF2B5EF4-FFF2-40B4-BE49-F238E27FC236}">
                <a16:creationId xmlns:a16="http://schemas.microsoft.com/office/drawing/2014/main" id="{396E8944-189A-4FE2-9AF2-52F7457E1FB0}"/>
              </a:ext>
            </a:extLst>
          </p:cNvPr>
          <p:cNvSpPr/>
          <p:nvPr/>
        </p:nvSpPr>
        <p:spPr>
          <a:xfrm>
            <a:off x="7097610" y="2712721"/>
            <a:ext cx="1452880" cy="2987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ULTRA SOUND DECTOR</a:t>
            </a:r>
          </a:p>
        </p:txBody>
      </p:sp>
      <p:sp>
        <p:nvSpPr>
          <p:cNvPr id="9" name="Oval 8">
            <a:extLst>
              <a:ext uri="{FF2B5EF4-FFF2-40B4-BE49-F238E27FC236}">
                <a16:creationId xmlns:a16="http://schemas.microsoft.com/office/drawing/2014/main" id="{BF87612B-0171-4639-B777-02FF8CACEEA9}"/>
              </a:ext>
            </a:extLst>
          </p:cNvPr>
          <p:cNvSpPr/>
          <p:nvPr/>
        </p:nvSpPr>
        <p:spPr>
          <a:xfrm>
            <a:off x="4660860" y="5547629"/>
            <a:ext cx="2174240" cy="107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SERVO MOTOR</a:t>
            </a:r>
          </a:p>
        </p:txBody>
      </p:sp>
      <p:sp>
        <p:nvSpPr>
          <p:cNvPr id="10" name="Rectangle 9">
            <a:extLst>
              <a:ext uri="{FF2B5EF4-FFF2-40B4-BE49-F238E27FC236}">
                <a16:creationId xmlns:a16="http://schemas.microsoft.com/office/drawing/2014/main" id="{D1F73338-9302-4D04-83EA-1FFC872C7EAC}"/>
              </a:ext>
            </a:extLst>
          </p:cNvPr>
          <p:cNvSpPr/>
          <p:nvPr/>
        </p:nvSpPr>
        <p:spPr>
          <a:xfrm>
            <a:off x="1239520" y="3129012"/>
            <a:ext cx="1453568" cy="1077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SIGNAL PROCESSING MATLAB </a:t>
            </a:r>
          </a:p>
        </p:txBody>
      </p:sp>
      <p:sp>
        <p:nvSpPr>
          <p:cNvPr id="14" name="Arrow: Right 13">
            <a:extLst>
              <a:ext uri="{FF2B5EF4-FFF2-40B4-BE49-F238E27FC236}">
                <a16:creationId xmlns:a16="http://schemas.microsoft.com/office/drawing/2014/main" id="{41E6AD14-1C2B-479B-975A-6952C2179EB7}"/>
              </a:ext>
            </a:extLst>
          </p:cNvPr>
          <p:cNvSpPr/>
          <p:nvPr/>
        </p:nvSpPr>
        <p:spPr>
          <a:xfrm>
            <a:off x="2905760" y="3225934"/>
            <a:ext cx="1087120" cy="309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53E9B647-1850-457C-87F6-65E683324615}"/>
              </a:ext>
            </a:extLst>
          </p:cNvPr>
          <p:cNvSpPr/>
          <p:nvPr/>
        </p:nvSpPr>
        <p:spPr>
          <a:xfrm>
            <a:off x="5090160" y="4470400"/>
            <a:ext cx="254000" cy="1077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Delay 16">
            <a:extLst>
              <a:ext uri="{FF2B5EF4-FFF2-40B4-BE49-F238E27FC236}">
                <a16:creationId xmlns:a16="http://schemas.microsoft.com/office/drawing/2014/main" id="{A8DB047B-A1FB-4E2D-B722-D35FE8AD4F74}"/>
              </a:ext>
            </a:extLst>
          </p:cNvPr>
          <p:cNvSpPr/>
          <p:nvPr/>
        </p:nvSpPr>
        <p:spPr>
          <a:xfrm>
            <a:off x="9662160" y="3534629"/>
            <a:ext cx="1158240" cy="1345596"/>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OBSTACLE</a:t>
            </a:r>
          </a:p>
        </p:txBody>
      </p:sp>
      <p:sp>
        <p:nvSpPr>
          <p:cNvPr id="18" name="Arrow: Left 17">
            <a:extLst>
              <a:ext uri="{FF2B5EF4-FFF2-40B4-BE49-F238E27FC236}">
                <a16:creationId xmlns:a16="http://schemas.microsoft.com/office/drawing/2014/main" id="{7D798CA6-EDB2-44E3-8B0D-4F847BC7EB76}"/>
              </a:ext>
            </a:extLst>
          </p:cNvPr>
          <p:cNvSpPr/>
          <p:nvPr/>
        </p:nvSpPr>
        <p:spPr>
          <a:xfrm>
            <a:off x="2905760" y="3835399"/>
            <a:ext cx="1016000" cy="239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67D5F512-0D47-40E1-9814-EF9421FEAD9E}"/>
              </a:ext>
            </a:extLst>
          </p:cNvPr>
          <p:cNvSpPr/>
          <p:nvPr/>
        </p:nvSpPr>
        <p:spPr>
          <a:xfrm>
            <a:off x="6299200" y="3342640"/>
            <a:ext cx="853440" cy="193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99F4F5C3-39AB-4841-BBDF-F4854B29CE53}"/>
              </a:ext>
            </a:extLst>
          </p:cNvPr>
          <p:cNvSpPr/>
          <p:nvPr/>
        </p:nvSpPr>
        <p:spPr>
          <a:xfrm>
            <a:off x="8608901" y="3502140"/>
            <a:ext cx="943199" cy="198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ABCDFB8A-9493-4BB7-843F-2A5AB52779D9}"/>
              </a:ext>
            </a:extLst>
          </p:cNvPr>
          <p:cNvSpPr/>
          <p:nvPr/>
        </p:nvSpPr>
        <p:spPr>
          <a:xfrm>
            <a:off x="7631010" y="3346680"/>
            <a:ext cx="700190" cy="3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D22A4DAB-58D2-4670-9A4F-BBC495201D3F}"/>
              </a:ext>
            </a:extLst>
          </p:cNvPr>
          <p:cNvSpPr/>
          <p:nvPr/>
        </p:nvSpPr>
        <p:spPr>
          <a:xfrm>
            <a:off x="7410070" y="3342640"/>
            <a:ext cx="787319" cy="3580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000" dirty="0"/>
              <a:t>TRIGGER</a:t>
            </a:r>
          </a:p>
        </p:txBody>
      </p:sp>
      <p:sp>
        <p:nvSpPr>
          <p:cNvPr id="25" name="Rectangle 24">
            <a:extLst>
              <a:ext uri="{FF2B5EF4-FFF2-40B4-BE49-F238E27FC236}">
                <a16:creationId xmlns:a16="http://schemas.microsoft.com/office/drawing/2014/main" id="{32055263-2579-4EED-9B4F-B640AECA7881}"/>
              </a:ext>
            </a:extLst>
          </p:cNvPr>
          <p:cNvSpPr/>
          <p:nvPr/>
        </p:nvSpPr>
        <p:spPr>
          <a:xfrm>
            <a:off x="7360120" y="4651008"/>
            <a:ext cx="787319" cy="3580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000" dirty="0"/>
              <a:t>ECHO</a:t>
            </a:r>
          </a:p>
        </p:txBody>
      </p:sp>
      <p:sp>
        <p:nvSpPr>
          <p:cNvPr id="26" name="Arrow: Left 25">
            <a:extLst>
              <a:ext uri="{FF2B5EF4-FFF2-40B4-BE49-F238E27FC236}">
                <a16:creationId xmlns:a16="http://schemas.microsoft.com/office/drawing/2014/main" id="{0308395A-201C-443D-BD29-A9FEBE8F7BCB}"/>
              </a:ext>
            </a:extLst>
          </p:cNvPr>
          <p:cNvSpPr/>
          <p:nvPr/>
        </p:nvSpPr>
        <p:spPr>
          <a:xfrm>
            <a:off x="8813000" y="4651008"/>
            <a:ext cx="849160" cy="1241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28A6B6F7-54EE-4B4A-AF2E-8C2E79719FB1}"/>
              </a:ext>
            </a:extLst>
          </p:cNvPr>
          <p:cNvSpPr/>
          <p:nvPr/>
        </p:nvSpPr>
        <p:spPr>
          <a:xfrm>
            <a:off x="6590973" y="5506587"/>
            <a:ext cx="506637" cy="193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ontent Placeholder 27">
            <a:extLst>
              <a:ext uri="{FF2B5EF4-FFF2-40B4-BE49-F238E27FC236}">
                <a16:creationId xmlns:a16="http://schemas.microsoft.com/office/drawing/2014/main" id="{C6A60BFB-8647-472A-AC42-301BAB52283D}"/>
              </a:ext>
            </a:extLst>
          </p:cNvPr>
          <p:cNvSpPr>
            <a:spLocks noGrp="1"/>
          </p:cNvSpPr>
          <p:nvPr>
            <p:ph idx="1"/>
          </p:nvPr>
        </p:nvSpPr>
        <p:spPr>
          <a:xfrm>
            <a:off x="9348900" y="5603174"/>
            <a:ext cx="7796540" cy="3997828"/>
          </a:xfrm>
        </p:spPr>
        <p:txBody>
          <a:bodyPr/>
          <a:lstStyle/>
          <a:p>
            <a:endParaRPr lang="en-IN" dirty="0"/>
          </a:p>
        </p:txBody>
      </p:sp>
    </p:spTree>
    <p:extLst>
      <p:ext uri="{BB962C8B-B14F-4D97-AF65-F5344CB8AC3E}">
        <p14:creationId xmlns:p14="http://schemas.microsoft.com/office/powerpoint/2010/main" val="199645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BA05-6D26-4E9D-AD31-F2EE42AE025A}"/>
              </a:ext>
            </a:extLst>
          </p:cNvPr>
          <p:cNvSpPr>
            <a:spLocks noGrp="1"/>
          </p:cNvSpPr>
          <p:nvPr>
            <p:ph type="title"/>
          </p:nvPr>
        </p:nvSpPr>
        <p:spPr/>
        <p:txBody>
          <a:bodyPr/>
          <a:lstStyle/>
          <a:p>
            <a:pPr algn="ctr"/>
            <a:r>
              <a:rPr lang="en-IN" dirty="0"/>
              <a:t>CIRCUIT DIAGRAM</a:t>
            </a:r>
          </a:p>
        </p:txBody>
      </p:sp>
      <p:pic>
        <p:nvPicPr>
          <p:cNvPr id="5" name="Content Placeholder 4">
            <a:extLst>
              <a:ext uri="{FF2B5EF4-FFF2-40B4-BE49-F238E27FC236}">
                <a16:creationId xmlns:a16="http://schemas.microsoft.com/office/drawing/2014/main" id="{16B8785F-A3BA-4596-872F-6B217E143046}"/>
              </a:ext>
            </a:extLst>
          </p:cNvPr>
          <p:cNvPicPr>
            <a:picLocks noGrp="1" noChangeAspect="1"/>
          </p:cNvPicPr>
          <p:nvPr>
            <p:ph idx="1"/>
          </p:nvPr>
        </p:nvPicPr>
        <p:blipFill rotWithShape="1">
          <a:blip r:embed="rId2"/>
          <a:srcRect l="18599" t="20325" r="5342" b="5711"/>
          <a:stretch/>
        </p:blipFill>
        <p:spPr>
          <a:xfrm>
            <a:off x="2283178" y="2041333"/>
            <a:ext cx="7625644" cy="4171171"/>
          </a:xfrm>
        </p:spPr>
      </p:pic>
    </p:spTree>
    <p:extLst>
      <p:ext uri="{BB962C8B-B14F-4D97-AF65-F5344CB8AC3E}">
        <p14:creationId xmlns:p14="http://schemas.microsoft.com/office/powerpoint/2010/main" val="438590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112</TotalTime>
  <Words>547</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charter</vt:lpstr>
      <vt:lpstr>MS Shell Dlg 2</vt:lpstr>
      <vt:lpstr>Overpass</vt:lpstr>
      <vt:lpstr>Wingdings</vt:lpstr>
      <vt:lpstr>Wingdings 3</vt:lpstr>
      <vt:lpstr>Madison</vt:lpstr>
      <vt:lpstr>ARDUINO BASED RADAR SYSTEM   </vt:lpstr>
      <vt:lpstr>CONTENTS </vt:lpstr>
      <vt:lpstr>INTRODUCTION</vt:lpstr>
      <vt:lpstr>RADAR SYSTEM </vt:lpstr>
      <vt:lpstr> EXAMPLES OF RADAR SYSTEM</vt:lpstr>
      <vt:lpstr> COMPONENTS AND SOFTWARE USED:</vt:lpstr>
      <vt:lpstr>WORKING PRINCIPLE OF COMPONENTS USED</vt:lpstr>
      <vt:lpstr>BLOCK DIAGRAM</vt:lpstr>
      <vt:lpstr>CIRCUIT DIAGRAM</vt:lpstr>
      <vt:lpstr>OUTPUT: WHEN NO OBJECT IS DETECTED </vt:lpstr>
      <vt:lpstr>OUTPUT:WHEN OBJECT IS DETECTED</vt:lpstr>
      <vt:lpstr>ADVANTAGES</vt:lpstr>
      <vt:lpstr>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RADAR SYSTEM   </dc:title>
  <dc:creator>aditi</dc:creator>
  <cp:lastModifiedBy>aditi</cp:lastModifiedBy>
  <cp:revision>1</cp:revision>
  <dcterms:created xsi:type="dcterms:W3CDTF">2021-09-28T12:33:25Z</dcterms:created>
  <dcterms:modified xsi:type="dcterms:W3CDTF">2021-09-28T14:26:06Z</dcterms:modified>
</cp:coreProperties>
</file>