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821F3A-3452-4523-9BC0-F5ABA8121978}" v="2" dt="2022-01-07T03:27:24.0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ruv Nigam" userId="7183af0c-8521-43ad-a23e-6a97b08ff14e" providerId="ADAL" clId="{44821F3A-3452-4523-9BC0-F5ABA8121978}"/>
    <pc:docChg chg="custSel addSld modSld">
      <pc:chgData name="Dhruv Nigam" userId="7183af0c-8521-43ad-a23e-6a97b08ff14e" providerId="ADAL" clId="{44821F3A-3452-4523-9BC0-F5ABA8121978}" dt="2022-01-07T03:27:29.971" v="20" actId="255"/>
      <pc:docMkLst>
        <pc:docMk/>
      </pc:docMkLst>
      <pc:sldChg chg="addSp delSp modSp new mod">
        <pc:chgData name="Dhruv Nigam" userId="7183af0c-8521-43ad-a23e-6a97b08ff14e" providerId="ADAL" clId="{44821F3A-3452-4523-9BC0-F5ABA8121978}" dt="2022-01-07T03:27:29.971" v="20" actId="255"/>
        <pc:sldMkLst>
          <pc:docMk/>
          <pc:sldMk cId="945384996" sldId="268"/>
        </pc:sldMkLst>
        <pc:spChg chg="mod">
          <ac:chgData name="Dhruv Nigam" userId="7183af0c-8521-43ad-a23e-6a97b08ff14e" providerId="ADAL" clId="{44821F3A-3452-4523-9BC0-F5ABA8121978}" dt="2022-01-07T03:25:44.890" v="17" actId="20577"/>
          <ac:spMkLst>
            <pc:docMk/>
            <pc:sldMk cId="945384996" sldId="268"/>
            <ac:spMk id="2" creationId="{EF0C4155-0326-4B1A-8355-1662F2137206}"/>
          </ac:spMkLst>
        </pc:spChg>
        <pc:spChg chg="del">
          <ac:chgData name="Dhruv Nigam" userId="7183af0c-8521-43ad-a23e-6a97b08ff14e" providerId="ADAL" clId="{44821F3A-3452-4523-9BC0-F5ABA8121978}" dt="2022-01-07T03:25:29.575" v="1"/>
          <ac:spMkLst>
            <pc:docMk/>
            <pc:sldMk cId="945384996" sldId="268"/>
            <ac:spMk id="3" creationId="{201F5638-8024-4B5E-A451-0DE466CC584E}"/>
          </ac:spMkLst>
        </pc:spChg>
        <pc:spChg chg="add del mod">
          <ac:chgData name="Dhruv Nigam" userId="7183af0c-8521-43ad-a23e-6a97b08ff14e" providerId="ADAL" clId="{44821F3A-3452-4523-9BC0-F5ABA8121978}" dt="2022-01-07T03:27:24.004" v="19"/>
          <ac:spMkLst>
            <pc:docMk/>
            <pc:sldMk cId="945384996" sldId="268"/>
            <ac:spMk id="6" creationId="{3534B5E0-7883-430B-989C-F3DB7CB328B2}"/>
          </ac:spMkLst>
        </pc:spChg>
        <pc:graphicFrameChg chg="add del mod modGraphic">
          <ac:chgData name="Dhruv Nigam" userId="7183af0c-8521-43ad-a23e-6a97b08ff14e" providerId="ADAL" clId="{44821F3A-3452-4523-9BC0-F5ABA8121978}" dt="2022-01-07T03:27:19.910" v="18" actId="478"/>
          <ac:graphicFrameMkLst>
            <pc:docMk/>
            <pc:sldMk cId="945384996" sldId="268"/>
            <ac:graphicFrameMk id="4" creationId="{4552A1FB-21B6-4CC2-B49D-F1047781EB61}"/>
          </ac:graphicFrameMkLst>
        </pc:graphicFrameChg>
        <pc:graphicFrameChg chg="add mod modGraphic">
          <ac:chgData name="Dhruv Nigam" userId="7183af0c-8521-43ad-a23e-6a97b08ff14e" providerId="ADAL" clId="{44821F3A-3452-4523-9BC0-F5ABA8121978}" dt="2022-01-07T03:27:29.971" v="20" actId="255"/>
          <ac:graphicFrameMkLst>
            <pc:docMk/>
            <pc:sldMk cId="945384996" sldId="268"/>
            <ac:graphicFrameMk id="7" creationId="{FC13EB8C-C7A5-4BC5-85F0-7A1BAE682C74}"/>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23DB8-599A-4C84-A619-1BD9EDD2F3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EFA9E9-34DC-4FF6-AA1D-775310F199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E52AC79-29B7-42E4-846B-73443EDA448D}"/>
              </a:ext>
            </a:extLst>
          </p:cNvPr>
          <p:cNvSpPr>
            <a:spLocks noGrp="1"/>
          </p:cNvSpPr>
          <p:nvPr>
            <p:ph type="dt" sz="half" idx="10"/>
          </p:nvPr>
        </p:nvSpPr>
        <p:spPr/>
        <p:txBody>
          <a:bodyPr/>
          <a:lstStyle/>
          <a:p>
            <a:fld id="{AACD589D-2C25-40DA-988D-79BD65F5BD8B}" type="datetimeFigureOut">
              <a:rPr lang="en-IN" smtClean="0"/>
              <a:t>06-01-2022</a:t>
            </a:fld>
            <a:endParaRPr lang="en-IN"/>
          </a:p>
        </p:txBody>
      </p:sp>
      <p:sp>
        <p:nvSpPr>
          <p:cNvPr id="5" name="Footer Placeholder 4">
            <a:extLst>
              <a:ext uri="{FF2B5EF4-FFF2-40B4-BE49-F238E27FC236}">
                <a16:creationId xmlns:a16="http://schemas.microsoft.com/office/drawing/2014/main" id="{A0FA6E48-92E7-4E34-8581-9FFFC64A76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5585F3-AE7B-42D7-86A1-443B0A4340C6}"/>
              </a:ext>
            </a:extLst>
          </p:cNvPr>
          <p:cNvSpPr>
            <a:spLocks noGrp="1"/>
          </p:cNvSpPr>
          <p:nvPr>
            <p:ph type="sldNum" sz="quarter" idx="12"/>
          </p:nvPr>
        </p:nvSpPr>
        <p:spPr/>
        <p:txBody>
          <a:bodyPr/>
          <a:lstStyle/>
          <a:p>
            <a:fld id="{9C530C01-921D-4257-9DA7-259047EB7AB9}" type="slidenum">
              <a:rPr lang="en-IN" smtClean="0"/>
              <a:t>‹#›</a:t>
            </a:fld>
            <a:endParaRPr lang="en-IN"/>
          </a:p>
        </p:txBody>
      </p:sp>
    </p:spTree>
    <p:extLst>
      <p:ext uri="{BB962C8B-B14F-4D97-AF65-F5344CB8AC3E}">
        <p14:creationId xmlns:p14="http://schemas.microsoft.com/office/powerpoint/2010/main" val="2527972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0014B-3F29-4772-9A3F-0E633FBA1D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5126FA-CA60-4F6F-B1C7-10F2FD4A27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A31404-C219-4702-BFB1-1CF120FA2537}"/>
              </a:ext>
            </a:extLst>
          </p:cNvPr>
          <p:cNvSpPr>
            <a:spLocks noGrp="1"/>
          </p:cNvSpPr>
          <p:nvPr>
            <p:ph type="dt" sz="half" idx="10"/>
          </p:nvPr>
        </p:nvSpPr>
        <p:spPr/>
        <p:txBody>
          <a:bodyPr/>
          <a:lstStyle/>
          <a:p>
            <a:fld id="{AACD589D-2C25-40DA-988D-79BD65F5BD8B}" type="datetimeFigureOut">
              <a:rPr lang="en-IN" smtClean="0"/>
              <a:t>06-01-2022</a:t>
            </a:fld>
            <a:endParaRPr lang="en-IN"/>
          </a:p>
        </p:txBody>
      </p:sp>
      <p:sp>
        <p:nvSpPr>
          <p:cNvPr id="5" name="Footer Placeholder 4">
            <a:extLst>
              <a:ext uri="{FF2B5EF4-FFF2-40B4-BE49-F238E27FC236}">
                <a16:creationId xmlns:a16="http://schemas.microsoft.com/office/drawing/2014/main" id="{A8158989-D331-4B4A-AF83-83F923DB55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D0B474-A4CF-4FA0-BAA4-F88335A125D4}"/>
              </a:ext>
            </a:extLst>
          </p:cNvPr>
          <p:cNvSpPr>
            <a:spLocks noGrp="1"/>
          </p:cNvSpPr>
          <p:nvPr>
            <p:ph type="sldNum" sz="quarter" idx="12"/>
          </p:nvPr>
        </p:nvSpPr>
        <p:spPr/>
        <p:txBody>
          <a:bodyPr/>
          <a:lstStyle/>
          <a:p>
            <a:fld id="{9C530C01-921D-4257-9DA7-259047EB7AB9}" type="slidenum">
              <a:rPr lang="en-IN" smtClean="0"/>
              <a:t>‹#›</a:t>
            </a:fld>
            <a:endParaRPr lang="en-IN"/>
          </a:p>
        </p:txBody>
      </p:sp>
    </p:spTree>
    <p:extLst>
      <p:ext uri="{BB962C8B-B14F-4D97-AF65-F5344CB8AC3E}">
        <p14:creationId xmlns:p14="http://schemas.microsoft.com/office/powerpoint/2010/main" val="1997780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D0DAFD-4256-4D15-B496-F29765FD16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80103C-D5FF-4CA7-BA9F-7671D85B0A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307D7A-E4EC-4A4D-BC1D-7C99E5D386BA}"/>
              </a:ext>
            </a:extLst>
          </p:cNvPr>
          <p:cNvSpPr>
            <a:spLocks noGrp="1"/>
          </p:cNvSpPr>
          <p:nvPr>
            <p:ph type="dt" sz="half" idx="10"/>
          </p:nvPr>
        </p:nvSpPr>
        <p:spPr/>
        <p:txBody>
          <a:bodyPr/>
          <a:lstStyle/>
          <a:p>
            <a:fld id="{AACD589D-2C25-40DA-988D-79BD65F5BD8B}" type="datetimeFigureOut">
              <a:rPr lang="en-IN" smtClean="0"/>
              <a:t>06-01-2022</a:t>
            </a:fld>
            <a:endParaRPr lang="en-IN"/>
          </a:p>
        </p:txBody>
      </p:sp>
      <p:sp>
        <p:nvSpPr>
          <p:cNvPr id="5" name="Footer Placeholder 4">
            <a:extLst>
              <a:ext uri="{FF2B5EF4-FFF2-40B4-BE49-F238E27FC236}">
                <a16:creationId xmlns:a16="http://schemas.microsoft.com/office/drawing/2014/main" id="{2221379E-7005-4228-A835-DEA380C27A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4C32BF-683B-4B8F-B53A-578C473FA689}"/>
              </a:ext>
            </a:extLst>
          </p:cNvPr>
          <p:cNvSpPr>
            <a:spLocks noGrp="1"/>
          </p:cNvSpPr>
          <p:nvPr>
            <p:ph type="sldNum" sz="quarter" idx="12"/>
          </p:nvPr>
        </p:nvSpPr>
        <p:spPr/>
        <p:txBody>
          <a:bodyPr/>
          <a:lstStyle/>
          <a:p>
            <a:fld id="{9C530C01-921D-4257-9DA7-259047EB7AB9}" type="slidenum">
              <a:rPr lang="en-IN" smtClean="0"/>
              <a:t>‹#›</a:t>
            </a:fld>
            <a:endParaRPr lang="en-IN"/>
          </a:p>
        </p:txBody>
      </p:sp>
    </p:spTree>
    <p:extLst>
      <p:ext uri="{BB962C8B-B14F-4D97-AF65-F5344CB8AC3E}">
        <p14:creationId xmlns:p14="http://schemas.microsoft.com/office/powerpoint/2010/main" val="2385750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BB752-8D66-43E8-8F6F-1ECDDBE5C3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953678-7138-45F4-B35C-ACBA470F7B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C048CF-F191-4332-B812-0A3929E086F8}"/>
              </a:ext>
            </a:extLst>
          </p:cNvPr>
          <p:cNvSpPr>
            <a:spLocks noGrp="1"/>
          </p:cNvSpPr>
          <p:nvPr>
            <p:ph type="dt" sz="half" idx="10"/>
          </p:nvPr>
        </p:nvSpPr>
        <p:spPr/>
        <p:txBody>
          <a:bodyPr/>
          <a:lstStyle/>
          <a:p>
            <a:fld id="{AACD589D-2C25-40DA-988D-79BD65F5BD8B}" type="datetimeFigureOut">
              <a:rPr lang="en-IN" smtClean="0"/>
              <a:t>06-01-2022</a:t>
            </a:fld>
            <a:endParaRPr lang="en-IN"/>
          </a:p>
        </p:txBody>
      </p:sp>
      <p:sp>
        <p:nvSpPr>
          <p:cNvPr id="5" name="Footer Placeholder 4">
            <a:extLst>
              <a:ext uri="{FF2B5EF4-FFF2-40B4-BE49-F238E27FC236}">
                <a16:creationId xmlns:a16="http://schemas.microsoft.com/office/drawing/2014/main" id="{480764B4-F671-4C6F-A035-A13AE4DD13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0C16AA-1879-49FE-B6AB-EC5BA9168F05}"/>
              </a:ext>
            </a:extLst>
          </p:cNvPr>
          <p:cNvSpPr>
            <a:spLocks noGrp="1"/>
          </p:cNvSpPr>
          <p:nvPr>
            <p:ph type="sldNum" sz="quarter" idx="12"/>
          </p:nvPr>
        </p:nvSpPr>
        <p:spPr/>
        <p:txBody>
          <a:bodyPr/>
          <a:lstStyle/>
          <a:p>
            <a:fld id="{9C530C01-921D-4257-9DA7-259047EB7AB9}" type="slidenum">
              <a:rPr lang="en-IN" smtClean="0"/>
              <a:t>‹#›</a:t>
            </a:fld>
            <a:endParaRPr lang="en-IN"/>
          </a:p>
        </p:txBody>
      </p:sp>
    </p:spTree>
    <p:extLst>
      <p:ext uri="{BB962C8B-B14F-4D97-AF65-F5344CB8AC3E}">
        <p14:creationId xmlns:p14="http://schemas.microsoft.com/office/powerpoint/2010/main" val="4244490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4783E-D5BE-417C-AB63-D64784F735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D5617C0-AD73-480B-AF28-226C5FEAD4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800D73-F3B4-49A7-8FF6-FF055164B39E}"/>
              </a:ext>
            </a:extLst>
          </p:cNvPr>
          <p:cNvSpPr>
            <a:spLocks noGrp="1"/>
          </p:cNvSpPr>
          <p:nvPr>
            <p:ph type="dt" sz="half" idx="10"/>
          </p:nvPr>
        </p:nvSpPr>
        <p:spPr/>
        <p:txBody>
          <a:bodyPr/>
          <a:lstStyle/>
          <a:p>
            <a:fld id="{AACD589D-2C25-40DA-988D-79BD65F5BD8B}" type="datetimeFigureOut">
              <a:rPr lang="en-IN" smtClean="0"/>
              <a:t>06-01-2022</a:t>
            </a:fld>
            <a:endParaRPr lang="en-IN"/>
          </a:p>
        </p:txBody>
      </p:sp>
      <p:sp>
        <p:nvSpPr>
          <p:cNvPr id="5" name="Footer Placeholder 4">
            <a:extLst>
              <a:ext uri="{FF2B5EF4-FFF2-40B4-BE49-F238E27FC236}">
                <a16:creationId xmlns:a16="http://schemas.microsoft.com/office/drawing/2014/main" id="{F487F589-C413-4CFF-8F2B-8E96C6A976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9B24F4-E12D-42A3-93F3-28BE3FD3B531}"/>
              </a:ext>
            </a:extLst>
          </p:cNvPr>
          <p:cNvSpPr>
            <a:spLocks noGrp="1"/>
          </p:cNvSpPr>
          <p:nvPr>
            <p:ph type="sldNum" sz="quarter" idx="12"/>
          </p:nvPr>
        </p:nvSpPr>
        <p:spPr/>
        <p:txBody>
          <a:bodyPr/>
          <a:lstStyle/>
          <a:p>
            <a:fld id="{9C530C01-921D-4257-9DA7-259047EB7AB9}" type="slidenum">
              <a:rPr lang="en-IN" smtClean="0"/>
              <a:t>‹#›</a:t>
            </a:fld>
            <a:endParaRPr lang="en-IN"/>
          </a:p>
        </p:txBody>
      </p:sp>
    </p:spTree>
    <p:extLst>
      <p:ext uri="{BB962C8B-B14F-4D97-AF65-F5344CB8AC3E}">
        <p14:creationId xmlns:p14="http://schemas.microsoft.com/office/powerpoint/2010/main" val="2411267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63BEA-F566-4CA6-A620-C247CB19B1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1EBD46-D2CD-4A93-9022-FB115EA239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99923D-3687-45EC-A74F-3A1B92FCE3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312E88-4324-47F8-AB85-FD6CC8DA6816}"/>
              </a:ext>
            </a:extLst>
          </p:cNvPr>
          <p:cNvSpPr>
            <a:spLocks noGrp="1"/>
          </p:cNvSpPr>
          <p:nvPr>
            <p:ph type="dt" sz="half" idx="10"/>
          </p:nvPr>
        </p:nvSpPr>
        <p:spPr/>
        <p:txBody>
          <a:bodyPr/>
          <a:lstStyle/>
          <a:p>
            <a:fld id="{AACD589D-2C25-40DA-988D-79BD65F5BD8B}" type="datetimeFigureOut">
              <a:rPr lang="en-IN" smtClean="0"/>
              <a:t>06-01-2022</a:t>
            </a:fld>
            <a:endParaRPr lang="en-IN"/>
          </a:p>
        </p:txBody>
      </p:sp>
      <p:sp>
        <p:nvSpPr>
          <p:cNvPr id="6" name="Footer Placeholder 5">
            <a:extLst>
              <a:ext uri="{FF2B5EF4-FFF2-40B4-BE49-F238E27FC236}">
                <a16:creationId xmlns:a16="http://schemas.microsoft.com/office/drawing/2014/main" id="{574A830A-DC00-4487-90DD-3405201C06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F693D7-D0CE-4744-8EE5-B9080EAEF9EF}"/>
              </a:ext>
            </a:extLst>
          </p:cNvPr>
          <p:cNvSpPr>
            <a:spLocks noGrp="1"/>
          </p:cNvSpPr>
          <p:nvPr>
            <p:ph type="sldNum" sz="quarter" idx="12"/>
          </p:nvPr>
        </p:nvSpPr>
        <p:spPr/>
        <p:txBody>
          <a:bodyPr/>
          <a:lstStyle/>
          <a:p>
            <a:fld id="{9C530C01-921D-4257-9DA7-259047EB7AB9}" type="slidenum">
              <a:rPr lang="en-IN" smtClean="0"/>
              <a:t>‹#›</a:t>
            </a:fld>
            <a:endParaRPr lang="en-IN"/>
          </a:p>
        </p:txBody>
      </p:sp>
    </p:spTree>
    <p:extLst>
      <p:ext uri="{BB962C8B-B14F-4D97-AF65-F5344CB8AC3E}">
        <p14:creationId xmlns:p14="http://schemas.microsoft.com/office/powerpoint/2010/main" val="1400838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C5A4D-6274-4675-9C83-A0A24613C0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C9CBEE-490D-4232-9C18-071CC995DC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E68E1C-E927-426F-B966-4E0C8DC041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8EAC95E-8464-48A9-96C3-9CB677E660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DF008A-8911-46B2-96F8-EF828BE39B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6ADCCC-18CC-405C-AD58-CAD77290B0B4}"/>
              </a:ext>
            </a:extLst>
          </p:cNvPr>
          <p:cNvSpPr>
            <a:spLocks noGrp="1"/>
          </p:cNvSpPr>
          <p:nvPr>
            <p:ph type="dt" sz="half" idx="10"/>
          </p:nvPr>
        </p:nvSpPr>
        <p:spPr/>
        <p:txBody>
          <a:bodyPr/>
          <a:lstStyle/>
          <a:p>
            <a:fld id="{AACD589D-2C25-40DA-988D-79BD65F5BD8B}" type="datetimeFigureOut">
              <a:rPr lang="en-IN" smtClean="0"/>
              <a:t>06-01-2022</a:t>
            </a:fld>
            <a:endParaRPr lang="en-IN"/>
          </a:p>
        </p:txBody>
      </p:sp>
      <p:sp>
        <p:nvSpPr>
          <p:cNvPr id="8" name="Footer Placeholder 7">
            <a:extLst>
              <a:ext uri="{FF2B5EF4-FFF2-40B4-BE49-F238E27FC236}">
                <a16:creationId xmlns:a16="http://schemas.microsoft.com/office/drawing/2014/main" id="{0ADA35A8-808C-4955-8DDB-D2F67F523F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39BB73-4E88-4C74-87DC-293839E6DCB1}"/>
              </a:ext>
            </a:extLst>
          </p:cNvPr>
          <p:cNvSpPr>
            <a:spLocks noGrp="1"/>
          </p:cNvSpPr>
          <p:nvPr>
            <p:ph type="sldNum" sz="quarter" idx="12"/>
          </p:nvPr>
        </p:nvSpPr>
        <p:spPr/>
        <p:txBody>
          <a:bodyPr/>
          <a:lstStyle/>
          <a:p>
            <a:fld id="{9C530C01-921D-4257-9DA7-259047EB7AB9}" type="slidenum">
              <a:rPr lang="en-IN" smtClean="0"/>
              <a:t>‹#›</a:t>
            </a:fld>
            <a:endParaRPr lang="en-IN"/>
          </a:p>
        </p:txBody>
      </p:sp>
    </p:spTree>
    <p:extLst>
      <p:ext uri="{BB962C8B-B14F-4D97-AF65-F5344CB8AC3E}">
        <p14:creationId xmlns:p14="http://schemas.microsoft.com/office/powerpoint/2010/main" val="1174676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8DE35-FD39-46A0-A5DB-7B7B9D27D5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ADF261-7B3A-4D50-85F0-A83A9CB6A585}"/>
              </a:ext>
            </a:extLst>
          </p:cNvPr>
          <p:cNvSpPr>
            <a:spLocks noGrp="1"/>
          </p:cNvSpPr>
          <p:nvPr>
            <p:ph type="dt" sz="half" idx="10"/>
          </p:nvPr>
        </p:nvSpPr>
        <p:spPr/>
        <p:txBody>
          <a:bodyPr/>
          <a:lstStyle/>
          <a:p>
            <a:fld id="{AACD589D-2C25-40DA-988D-79BD65F5BD8B}" type="datetimeFigureOut">
              <a:rPr lang="en-IN" smtClean="0"/>
              <a:t>06-01-2022</a:t>
            </a:fld>
            <a:endParaRPr lang="en-IN"/>
          </a:p>
        </p:txBody>
      </p:sp>
      <p:sp>
        <p:nvSpPr>
          <p:cNvPr id="4" name="Footer Placeholder 3">
            <a:extLst>
              <a:ext uri="{FF2B5EF4-FFF2-40B4-BE49-F238E27FC236}">
                <a16:creationId xmlns:a16="http://schemas.microsoft.com/office/drawing/2014/main" id="{FAF65C07-F0CA-45D8-A2A0-7D2FFF8A91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5490821-06C5-43B7-B183-72C1647B1150}"/>
              </a:ext>
            </a:extLst>
          </p:cNvPr>
          <p:cNvSpPr>
            <a:spLocks noGrp="1"/>
          </p:cNvSpPr>
          <p:nvPr>
            <p:ph type="sldNum" sz="quarter" idx="12"/>
          </p:nvPr>
        </p:nvSpPr>
        <p:spPr/>
        <p:txBody>
          <a:bodyPr/>
          <a:lstStyle/>
          <a:p>
            <a:fld id="{9C530C01-921D-4257-9DA7-259047EB7AB9}" type="slidenum">
              <a:rPr lang="en-IN" smtClean="0"/>
              <a:t>‹#›</a:t>
            </a:fld>
            <a:endParaRPr lang="en-IN"/>
          </a:p>
        </p:txBody>
      </p:sp>
    </p:spTree>
    <p:extLst>
      <p:ext uri="{BB962C8B-B14F-4D97-AF65-F5344CB8AC3E}">
        <p14:creationId xmlns:p14="http://schemas.microsoft.com/office/powerpoint/2010/main" val="749653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AE673A-E48E-4ED9-A3E0-C7CDAABE8689}"/>
              </a:ext>
            </a:extLst>
          </p:cNvPr>
          <p:cNvSpPr>
            <a:spLocks noGrp="1"/>
          </p:cNvSpPr>
          <p:nvPr>
            <p:ph type="dt" sz="half" idx="10"/>
          </p:nvPr>
        </p:nvSpPr>
        <p:spPr/>
        <p:txBody>
          <a:bodyPr/>
          <a:lstStyle/>
          <a:p>
            <a:fld id="{AACD589D-2C25-40DA-988D-79BD65F5BD8B}" type="datetimeFigureOut">
              <a:rPr lang="en-IN" smtClean="0"/>
              <a:t>06-01-2022</a:t>
            </a:fld>
            <a:endParaRPr lang="en-IN"/>
          </a:p>
        </p:txBody>
      </p:sp>
      <p:sp>
        <p:nvSpPr>
          <p:cNvPr id="3" name="Footer Placeholder 2">
            <a:extLst>
              <a:ext uri="{FF2B5EF4-FFF2-40B4-BE49-F238E27FC236}">
                <a16:creationId xmlns:a16="http://schemas.microsoft.com/office/drawing/2014/main" id="{D51670FB-D0BC-4A67-8B39-B0B335E658B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879D28-EAE6-4A12-9D13-F2E7C5453065}"/>
              </a:ext>
            </a:extLst>
          </p:cNvPr>
          <p:cNvSpPr>
            <a:spLocks noGrp="1"/>
          </p:cNvSpPr>
          <p:nvPr>
            <p:ph type="sldNum" sz="quarter" idx="12"/>
          </p:nvPr>
        </p:nvSpPr>
        <p:spPr/>
        <p:txBody>
          <a:bodyPr/>
          <a:lstStyle/>
          <a:p>
            <a:fld id="{9C530C01-921D-4257-9DA7-259047EB7AB9}" type="slidenum">
              <a:rPr lang="en-IN" smtClean="0"/>
              <a:t>‹#›</a:t>
            </a:fld>
            <a:endParaRPr lang="en-IN"/>
          </a:p>
        </p:txBody>
      </p:sp>
    </p:spTree>
    <p:extLst>
      <p:ext uri="{BB962C8B-B14F-4D97-AF65-F5344CB8AC3E}">
        <p14:creationId xmlns:p14="http://schemas.microsoft.com/office/powerpoint/2010/main" val="1229953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E9F1E-3DA4-4A61-A1A2-8A173297FF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C3412AF-E8BC-44B3-8587-58481602CC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FE5FE00-1876-4BF8-A783-EC3C95E720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197DA8-62EF-4F90-9AA9-876E65B99259}"/>
              </a:ext>
            </a:extLst>
          </p:cNvPr>
          <p:cNvSpPr>
            <a:spLocks noGrp="1"/>
          </p:cNvSpPr>
          <p:nvPr>
            <p:ph type="dt" sz="half" idx="10"/>
          </p:nvPr>
        </p:nvSpPr>
        <p:spPr/>
        <p:txBody>
          <a:bodyPr/>
          <a:lstStyle/>
          <a:p>
            <a:fld id="{AACD589D-2C25-40DA-988D-79BD65F5BD8B}" type="datetimeFigureOut">
              <a:rPr lang="en-IN" smtClean="0"/>
              <a:t>06-01-2022</a:t>
            </a:fld>
            <a:endParaRPr lang="en-IN"/>
          </a:p>
        </p:txBody>
      </p:sp>
      <p:sp>
        <p:nvSpPr>
          <p:cNvPr id="6" name="Footer Placeholder 5">
            <a:extLst>
              <a:ext uri="{FF2B5EF4-FFF2-40B4-BE49-F238E27FC236}">
                <a16:creationId xmlns:a16="http://schemas.microsoft.com/office/drawing/2014/main" id="{3574C2C7-CAF9-459E-88DB-26F1670D6D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F744D6-FA76-40E8-9F2E-619C06FBD9F6}"/>
              </a:ext>
            </a:extLst>
          </p:cNvPr>
          <p:cNvSpPr>
            <a:spLocks noGrp="1"/>
          </p:cNvSpPr>
          <p:nvPr>
            <p:ph type="sldNum" sz="quarter" idx="12"/>
          </p:nvPr>
        </p:nvSpPr>
        <p:spPr/>
        <p:txBody>
          <a:bodyPr/>
          <a:lstStyle/>
          <a:p>
            <a:fld id="{9C530C01-921D-4257-9DA7-259047EB7AB9}" type="slidenum">
              <a:rPr lang="en-IN" smtClean="0"/>
              <a:t>‹#›</a:t>
            </a:fld>
            <a:endParaRPr lang="en-IN"/>
          </a:p>
        </p:txBody>
      </p:sp>
    </p:spTree>
    <p:extLst>
      <p:ext uri="{BB962C8B-B14F-4D97-AF65-F5344CB8AC3E}">
        <p14:creationId xmlns:p14="http://schemas.microsoft.com/office/powerpoint/2010/main" val="1964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42C32-9710-4093-85BF-0B1EC58A9E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F71395-3E9D-4425-9932-D0D9D5CC87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FBD2A6-0DDB-4DCC-8128-CE0166B0A5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0EE318-D2D2-4706-A52B-74A761950546}"/>
              </a:ext>
            </a:extLst>
          </p:cNvPr>
          <p:cNvSpPr>
            <a:spLocks noGrp="1"/>
          </p:cNvSpPr>
          <p:nvPr>
            <p:ph type="dt" sz="half" idx="10"/>
          </p:nvPr>
        </p:nvSpPr>
        <p:spPr/>
        <p:txBody>
          <a:bodyPr/>
          <a:lstStyle/>
          <a:p>
            <a:fld id="{AACD589D-2C25-40DA-988D-79BD65F5BD8B}" type="datetimeFigureOut">
              <a:rPr lang="en-IN" smtClean="0"/>
              <a:t>06-01-2022</a:t>
            </a:fld>
            <a:endParaRPr lang="en-IN"/>
          </a:p>
        </p:txBody>
      </p:sp>
      <p:sp>
        <p:nvSpPr>
          <p:cNvPr id="6" name="Footer Placeholder 5">
            <a:extLst>
              <a:ext uri="{FF2B5EF4-FFF2-40B4-BE49-F238E27FC236}">
                <a16:creationId xmlns:a16="http://schemas.microsoft.com/office/drawing/2014/main" id="{E9464715-ECE6-4C92-A6D5-05B62B1F4B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116C8D-EFC6-4327-BF81-074E0270ADC2}"/>
              </a:ext>
            </a:extLst>
          </p:cNvPr>
          <p:cNvSpPr>
            <a:spLocks noGrp="1"/>
          </p:cNvSpPr>
          <p:nvPr>
            <p:ph type="sldNum" sz="quarter" idx="12"/>
          </p:nvPr>
        </p:nvSpPr>
        <p:spPr/>
        <p:txBody>
          <a:bodyPr/>
          <a:lstStyle/>
          <a:p>
            <a:fld id="{9C530C01-921D-4257-9DA7-259047EB7AB9}" type="slidenum">
              <a:rPr lang="en-IN" smtClean="0"/>
              <a:t>‹#›</a:t>
            </a:fld>
            <a:endParaRPr lang="en-IN"/>
          </a:p>
        </p:txBody>
      </p:sp>
    </p:spTree>
    <p:extLst>
      <p:ext uri="{BB962C8B-B14F-4D97-AF65-F5344CB8AC3E}">
        <p14:creationId xmlns:p14="http://schemas.microsoft.com/office/powerpoint/2010/main" val="311885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746023-A91B-4098-A753-5B1B7268CB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E6807B-8D75-4B9B-B6A0-F7940E5923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9734B7-3C46-4D8D-8B14-485BEC184D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CD589D-2C25-40DA-988D-79BD65F5BD8B}" type="datetimeFigureOut">
              <a:rPr lang="en-IN" smtClean="0"/>
              <a:t>06-01-2022</a:t>
            </a:fld>
            <a:endParaRPr lang="en-IN"/>
          </a:p>
        </p:txBody>
      </p:sp>
      <p:sp>
        <p:nvSpPr>
          <p:cNvPr id="5" name="Footer Placeholder 4">
            <a:extLst>
              <a:ext uri="{FF2B5EF4-FFF2-40B4-BE49-F238E27FC236}">
                <a16:creationId xmlns:a16="http://schemas.microsoft.com/office/drawing/2014/main" id="{FD4626CF-50AB-4917-9E26-46204C8E81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CA8396A-36FC-496C-B6E6-B063B84FC7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530C01-921D-4257-9DA7-259047EB7AB9}" type="slidenum">
              <a:rPr lang="en-IN" smtClean="0"/>
              <a:t>‹#›</a:t>
            </a:fld>
            <a:endParaRPr lang="en-IN"/>
          </a:p>
        </p:txBody>
      </p:sp>
    </p:spTree>
    <p:extLst>
      <p:ext uri="{BB962C8B-B14F-4D97-AF65-F5344CB8AC3E}">
        <p14:creationId xmlns:p14="http://schemas.microsoft.com/office/powerpoint/2010/main" val="1352040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4A488-C636-4FE0-B1F5-B2CED0FAAE80}"/>
              </a:ext>
            </a:extLst>
          </p:cNvPr>
          <p:cNvSpPr>
            <a:spLocks noGrp="1"/>
          </p:cNvSpPr>
          <p:nvPr>
            <p:ph type="ctrTitle"/>
          </p:nvPr>
        </p:nvSpPr>
        <p:spPr/>
        <p:txBody>
          <a:bodyPr/>
          <a:lstStyle/>
          <a:p>
            <a:r>
              <a:rPr lang="en-US" dirty="0"/>
              <a:t>Merchant Categorization</a:t>
            </a:r>
            <a:endParaRPr lang="en-IN" dirty="0"/>
          </a:p>
        </p:txBody>
      </p:sp>
    </p:spTree>
    <p:extLst>
      <p:ext uri="{BB962C8B-B14F-4D97-AF65-F5344CB8AC3E}">
        <p14:creationId xmlns:p14="http://schemas.microsoft.com/office/powerpoint/2010/main" val="474913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45341-21F0-43B6-B641-76ECA7408DC4}"/>
              </a:ext>
            </a:extLst>
          </p:cNvPr>
          <p:cNvSpPr>
            <a:spLocks noGrp="1"/>
          </p:cNvSpPr>
          <p:nvPr>
            <p:ph type="title"/>
          </p:nvPr>
        </p:nvSpPr>
        <p:spPr/>
        <p:txBody>
          <a:bodyPr/>
          <a:lstStyle/>
          <a:p>
            <a:r>
              <a:rPr lang="en-US" dirty="0"/>
              <a:t>Running a segmentation algo</a:t>
            </a:r>
            <a:endParaRPr lang="en-IN" dirty="0"/>
          </a:p>
        </p:txBody>
      </p:sp>
      <p:pic>
        <p:nvPicPr>
          <p:cNvPr id="4" name="Content Placeholder 3">
            <a:extLst>
              <a:ext uri="{FF2B5EF4-FFF2-40B4-BE49-F238E27FC236}">
                <a16:creationId xmlns:a16="http://schemas.microsoft.com/office/drawing/2014/main" id="{446ABD4B-60A1-4C4D-BB48-6D9BEC1F5396}"/>
              </a:ext>
            </a:extLst>
          </p:cNvPr>
          <p:cNvPicPr>
            <a:picLocks noGrp="1" noChangeAspect="1"/>
          </p:cNvPicPr>
          <p:nvPr>
            <p:ph idx="1"/>
          </p:nvPr>
        </p:nvPicPr>
        <p:blipFill>
          <a:blip r:embed="rId2"/>
          <a:stretch>
            <a:fillRect/>
          </a:stretch>
        </p:blipFill>
        <p:spPr>
          <a:xfrm>
            <a:off x="1407977" y="1841651"/>
            <a:ext cx="8636540" cy="4522902"/>
          </a:xfrm>
          <a:prstGeom prst="rect">
            <a:avLst/>
          </a:prstGeom>
        </p:spPr>
      </p:pic>
    </p:spTree>
    <p:extLst>
      <p:ext uri="{BB962C8B-B14F-4D97-AF65-F5344CB8AC3E}">
        <p14:creationId xmlns:p14="http://schemas.microsoft.com/office/powerpoint/2010/main" val="339743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C4155-0326-4B1A-8355-1662F2137206}"/>
              </a:ext>
            </a:extLst>
          </p:cNvPr>
          <p:cNvSpPr>
            <a:spLocks noGrp="1"/>
          </p:cNvSpPr>
          <p:nvPr>
            <p:ph type="title"/>
          </p:nvPr>
        </p:nvSpPr>
        <p:spPr/>
        <p:txBody>
          <a:bodyPr/>
          <a:lstStyle/>
          <a:p>
            <a:r>
              <a:rPr lang="en-US" dirty="0"/>
              <a:t>Distributions</a:t>
            </a:r>
            <a:endParaRPr lang="en-IN" dirty="0"/>
          </a:p>
        </p:txBody>
      </p:sp>
      <p:graphicFrame>
        <p:nvGraphicFramePr>
          <p:cNvPr id="7" name="Content Placeholder 6">
            <a:extLst>
              <a:ext uri="{FF2B5EF4-FFF2-40B4-BE49-F238E27FC236}">
                <a16:creationId xmlns:a16="http://schemas.microsoft.com/office/drawing/2014/main" id="{FC13EB8C-C7A5-4BC5-85F0-7A1BAE682C74}"/>
              </a:ext>
            </a:extLst>
          </p:cNvPr>
          <p:cNvGraphicFramePr>
            <a:graphicFrameLocks noGrp="1"/>
          </p:cNvGraphicFramePr>
          <p:nvPr>
            <p:ph idx="1"/>
            <p:extLst>
              <p:ext uri="{D42A27DB-BD31-4B8C-83A1-F6EECF244321}">
                <p14:modId xmlns:p14="http://schemas.microsoft.com/office/powerpoint/2010/main" val="1074300737"/>
              </p:ext>
            </p:extLst>
          </p:nvPr>
        </p:nvGraphicFramePr>
        <p:xfrm>
          <a:off x="1905000" y="3452654"/>
          <a:ext cx="8381999" cy="1965960"/>
        </p:xfrm>
        <a:graphic>
          <a:graphicData uri="http://schemas.openxmlformats.org/drawingml/2006/table">
            <a:tbl>
              <a:tblPr/>
              <a:tblGrid>
                <a:gridCol w="2199446">
                  <a:extLst>
                    <a:ext uri="{9D8B030D-6E8A-4147-A177-3AD203B41FA5}">
                      <a16:colId xmlns:a16="http://schemas.microsoft.com/office/drawing/2014/main" val="2937118639"/>
                    </a:ext>
                  </a:extLst>
                </a:gridCol>
                <a:gridCol w="560407">
                  <a:extLst>
                    <a:ext uri="{9D8B030D-6E8A-4147-A177-3AD203B41FA5}">
                      <a16:colId xmlns:a16="http://schemas.microsoft.com/office/drawing/2014/main" val="3173279310"/>
                    </a:ext>
                  </a:extLst>
                </a:gridCol>
                <a:gridCol w="424825">
                  <a:extLst>
                    <a:ext uri="{9D8B030D-6E8A-4147-A177-3AD203B41FA5}">
                      <a16:colId xmlns:a16="http://schemas.microsoft.com/office/drawing/2014/main" val="2328442817"/>
                    </a:ext>
                  </a:extLst>
                </a:gridCol>
                <a:gridCol w="361553">
                  <a:extLst>
                    <a:ext uri="{9D8B030D-6E8A-4147-A177-3AD203B41FA5}">
                      <a16:colId xmlns:a16="http://schemas.microsoft.com/office/drawing/2014/main" val="2675188319"/>
                    </a:ext>
                  </a:extLst>
                </a:gridCol>
                <a:gridCol w="361553">
                  <a:extLst>
                    <a:ext uri="{9D8B030D-6E8A-4147-A177-3AD203B41FA5}">
                      <a16:colId xmlns:a16="http://schemas.microsoft.com/office/drawing/2014/main" val="3055332202"/>
                    </a:ext>
                  </a:extLst>
                </a:gridCol>
                <a:gridCol w="424825">
                  <a:extLst>
                    <a:ext uri="{9D8B030D-6E8A-4147-A177-3AD203B41FA5}">
                      <a16:colId xmlns:a16="http://schemas.microsoft.com/office/drawing/2014/main" val="1013234096"/>
                    </a:ext>
                  </a:extLst>
                </a:gridCol>
                <a:gridCol w="424825">
                  <a:extLst>
                    <a:ext uri="{9D8B030D-6E8A-4147-A177-3AD203B41FA5}">
                      <a16:colId xmlns:a16="http://schemas.microsoft.com/office/drawing/2014/main" val="1585626853"/>
                    </a:ext>
                  </a:extLst>
                </a:gridCol>
                <a:gridCol w="488096">
                  <a:extLst>
                    <a:ext uri="{9D8B030D-6E8A-4147-A177-3AD203B41FA5}">
                      <a16:colId xmlns:a16="http://schemas.microsoft.com/office/drawing/2014/main" val="4008909261"/>
                    </a:ext>
                  </a:extLst>
                </a:gridCol>
                <a:gridCol w="488096">
                  <a:extLst>
                    <a:ext uri="{9D8B030D-6E8A-4147-A177-3AD203B41FA5}">
                      <a16:colId xmlns:a16="http://schemas.microsoft.com/office/drawing/2014/main" val="157086379"/>
                    </a:ext>
                  </a:extLst>
                </a:gridCol>
                <a:gridCol w="488096">
                  <a:extLst>
                    <a:ext uri="{9D8B030D-6E8A-4147-A177-3AD203B41FA5}">
                      <a16:colId xmlns:a16="http://schemas.microsoft.com/office/drawing/2014/main" val="1086277368"/>
                    </a:ext>
                  </a:extLst>
                </a:gridCol>
                <a:gridCol w="488096">
                  <a:extLst>
                    <a:ext uri="{9D8B030D-6E8A-4147-A177-3AD203B41FA5}">
                      <a16:colId xmlns:a16="http://schemas.microsoft.com/office/drawing/2014/main" val="4087888530"/>
                    </a:ext>
                  </a:extLst>
                </a:gridCol>
                <a:gridCol w="497135">
                  <a:extLst>
                    <a:ext uri="{9D8B030D-6E8A-4147-A177-3AD203B41FA5}">
                      <a16:colId xmlns:a16="http://schemas.microsoft.com/office/drawing/2014/main" val="2098565660"/>
                    </a:ext>
                  </a:extLst>
                </a:gridCol>
                <a:gridCol w="587523">
                  <a:extLst>
                    <a:ext uri="{9D8B030D-6E8A-4147-A177-3AD203B41FA5}">
                      <a16:colId xmlns:a16="http://schemas.microsoft.com/office/drawing/2014/main" val="3454425996"/>
                    </a:ext>
                  </a:extLst>
                </a:gridCol>
                <a:gridCol w="587523">
                  <a:extLst>
                    <a:ext uri="{9D8B030D-6E8A-4147-A177-3AD203B41FA5}">
                      <a16:colId xmlns:a16="http://schemas.microsoft.com/office/drawing/2014/main" val="1989021790"/>
                    </a:ext>
                  </a:extLst>
                </a:gridCol>
              </a:tblGrid>
              <a:tr h="182880">
                <a:tc>
                  <a:txBody>
                    <a:bodyPr/>
                    <a:lstStyle/>
                    <a:p>
                      <a:pPr algn="l" fontAlgn="b"/>
                      <a:endParaRPr lang="en-IN" sz="1400" b="1"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gridSpan="7">
                  <a:txBody>
                    <a:bodyPr/>
                    <a:lstStyle/>
                    <a:p>
                      <a:pPr algn="ctr" fontAlgn="b"/>
                      <a:r>
                        <a:rPr lang="en-IN" sz="1400" b="1" i="0" u="none" strike="noStrike">
                          <a:solidFill>
                            <a:srgbClr val="000000"/>
                          </a:solidFill>
                          <a:effectLst/>
                          <a:latin typeface="Calibri" panose="020F0502020204030204" pitchFamily="34" charset="0"/>
                        </a:rPr>
                        <a:t>days_bw_transactions</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6">
                  <a:txBody>
                    <a:bodyPr/>
                    <a:lstStyle/>
                    <a:p>
                      <a:pPr algn="ctr" fontAlgn="b"/>
                      <a:r>
                        <a:rPr lang="en-IN" sz="1400" b="1" i="0" u="none" strike="noStrike">
                          <a:solidFill>
                            <a:srgbClr val="000000"/>
                          </a:solidFill>
                          <a:effectLst/>
                          <a:latin typeface="Calibri" panose="020F0502020204030204" pitchFamily="34" charset="0"/>
                        </a:rPr>
                        <a:t>avg_txn_amount</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384659580"/>
                  </a:ext>
                </a:extLst>
              </a:tr>
              <a:tr h="182880">
                <a:tc>
                  <a:txBody>
                    <a:bodyPr/>
                    <a:lstStyle/>
                    <a:p>
                      <a:pPr algn="l" fontAlgn="b"/>
                      <a:r>
                        <a:rPr lang="en-IN" sz="1400" b="1"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1" i="0" u="none" strike="noStrike">
                          <a:solidFill>
                            <a:srgbClr val="000000"/>
                          </a:solidFill>
                          <a:effectLst/>
                          <a:latin typeface="Calibri" panose="020F0502020204030204" pitchFamily="34" charset="0"/>
                        </a:rPr>
                        <a:t>count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1" i="0" u="none" strike="noStrike">
                          <a:solidFill>
                            <a:srgbClr val="000000"/>
                          </a:solidFill>
                          <a:effectLst/>
                          <a:latin typeface="Calibri" panose="020F0502020204030204" pitchFamily="34" charset="0"/>
                        </a:rPr>
                        <a:t>mean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1" i="0" u="none" strike="noStrike">
                          <a:solidFill>
                            <a:srgbClr val="000000"/>
                          </a:solidFill>
                          <a:effectLst/>
                          <a:latin typeface="Calibri" panose="020F0502020204030204" pitchFamily="34" charset="0"/>
                        </a:rPr>
                        <a:t>min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a:solidFill>
                            <a:srgbClr val="000000"/>
                          </a:solidFill>
                          <a:effectLst/>
                          <a:latin typeface="Calibri" panose="020F0502020204030204" pitchFamily="34" charset="0"/>
                        </a:rPr>
                        <a:t>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a:solidFill>
                            <a:srgbClr val="000000"/>
                          </a:solidFill>
                          <a:effectLst/>
                          <a:latin typeface="Calibri" panose="020F0502020204030204" pitchFamily="34" charset="0"/>
                        </a:rPr>
                        <a:t>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a:solidFill>
                            <a:srgbClr val="000000"/>
                          </a:solidFill>
                          <a:effectLst/>
                          <a:latin typeface="Calibri" panose="020F0502020204030204" pitchFamily="34" charset="0"/>
                        </a:rPr>
                        <a:t>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1" i="0" u="none" strike="noStrike">
                          <a:solidFill>
                            <a:srgbClr val="000000"/>
                          </a:solidFill>
                          <a:effectLst/>
                          <a:latin typeface="Calibri" panose="020F0502020204030204" pitchFamily="34" charset="0"/>
                        </a:rPr>
                        <a:t>max</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1" i="0" u="none" strike="noStrike">
                          <a:solidFill>
                            <a:srgbClr val="000000"/>
                          </a:solidFill>
                          <a:effectLst/>
                          <a:latin typeface="Calibri" panose="020F0502020204030204" pitchFamily="34" charset="0"/>
                        </a:rPr>
                        <a:t>mean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1" i="0" u="none" strike="noStrike">
                          <a:solidFill>
                            <a:srgbClr val="000000"/>
                          </a:solidFill>
                          <a:effectLst/>
                          <a:latin typeface="Calibri" panose="020F0502020204030204" pitchFamily="34" charset="0"/>
                        </a:rPr>
                        <a:t>min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a:solidFill>
                            <a:srgbClr val="000000"/>
                          </a:solidFill>
                          <a:effectLst/>
                          <a:latin typeface="Calibri" panose="020F0502020204030204" pitchFamily="34" charset="0"/>
                        </a:rPr>
                        <a:t>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a:solidFill>
                            <a:srgbClr val="000000"/>
                          </a:solidFill>
                          <a:effectLst/>
                          <a:latin typeface="Calibri" panose="020F0502020204030204" pitchFamily="34" charset="0"/>
                        </a:rPr>
                        <a:t>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a:solidFill>
                            <a:srgbClr val="000000"/>
                          </a:solidFill>
                          <a:effectLst/>
                          <a:latin typeface="Calibri" panose="020F0502020204030204" pitchFamily="34" charset="0"/>
                        </a:rPr>
                        <a:t>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1" i="0" u="none" strike="noStrike">
                          <a:solidFill>
                            <a:srgbClr val="000000"/>
                          </a:solidFill>
                          <a:effectLst/>
                          <a:latin typeface="Calibri" panose="020F0502020204030204" pitchFamily="34" charset="0"/>
                        </a:rPr>
                        <a:t>max</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4122853"/>
                  </a:ext>
                </a:extLst>
              </a:tr>
              <a:tr h="182880">
                <a:tc>
                  <a:txBody>
                    <a:bodyPr/>
                    <a:lstStyle/>
                    <a:p>
                      <a:pPr algn="l" fontAlgn="b"/>
                      <a:r>
                        <a:rPr lang="en-IN" sz="1400" b="1" i="0" u="none" strike="noStrike">
                          <a:solidFill>
                            <a:srgbClr val="000000"/>
                          </a:solidFill>
                          <a:effectLst/>
                          <a:latin typeface="Calibri" panose="020F0502020204030204" pitchFamily="34" charset="0"/>
                        </a:rPr>
                        <a:t>cluster_id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0997993"/>
                  </a:ext>
                </a:extLst>
              </a:tr>
              <a:tr h="182880">
                <a:tc>
                  <a:txBody>
                    <a:bodyPr/>
                    <a:lstStyle/>
                    <a:p>
                      <a:pPr algn="l" fontAlgn="b"/>
                      <a:r>
                        <a:rPr lang="en-US" sz="1400" b="1" i="0" u="none" strike="noStrike" dirty="0">
                          <a:solidFill>
                            <a:srgbClr val="000000"/>
                          </a:solidFill>
                          <a:effectLst/>
                          <a:latin typeface="Calibri" panose="020F0502020204030204" pitchFamily="34" charset="0"/>
                        </a:rPr>
                        <a:t>High ticket size, low </a:t>
                      </a:r>
                      <a:r>
                        <a:rPr lang="en-US" sz="1400" b="1" i="0" u="none" strike="noStrike" dirty="0" err="1">
                          <a:solidFill>
                            <a:srgbClr val="000000"/>
                          </a:solidFill>
                          <a:effectLst/>
                          <a:latin typeface="Calibri" panose="020F0502020204030204" pitchFamily="34" charset="0"/>
                        </a:rPr>
                        <a:t>freqency</a:t>
                      </a:r>
                      <a:endParaRPr lang="en-US" sz="1400" b="1"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2231.0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17.7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10.9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23.2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128.0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711.4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188.7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293.5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478.4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903.3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2837.1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7913846"/>
                  </a:ext>
                </a:extLst>
              </a:tr>
              <a:tr h="182880">
                <a:tc>
                  <a:txBody>
                    <a:bodyPr/>
                    <a:lstStyle/>
                    <a:p>
                      <a:pPr algn="l" fontAlgn="b"/>
                      <a:r>
                        <a:rPr lang="en-US" sz="1400" b="1" i="0" u="none" strike="noStrike" dirty="0">
                          <a:solidFill>
                            <a:srgbClr val="000000"/>
                          </a:solidFill>
                          <a:effectLst/>
                          <a:latin typeface="Calibri" panose="020F0502020204030204" pitchFamily="34" charset="0"/>
                        </a:rPr>
                        <a:t>Low ticket size, high frequency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3084.0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105.9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5.9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51.8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76.0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131.5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1797.0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3590711"/>
                  </a:ext>
                </a:extLst>
              </a:tr>
              <a:tr h="182880">
                <a:tc>
                  <a:txBody>
                    <a:bodyPr/>
                    <a:lstStyle/>
                    <a:p>
                      <a:pPr algn="l" fontAlgn="b"/>
                      <a:r>
                        <a:rPr lang="en-US" sz="1400" b="1" i="0" u="none" strike="noStrike" dirty="0">
                          <a:solidFill>
                            <a:srgbClr val="000000"/>
                          </a:solidFill>
                          <a:effectLst/>
                          <a:latin typeface="Calibri" panose="020F0502020204030204" pitchFamily="34" charset="0"/>
                        </a:rPr>
                        <a:t>Low ticket size, low frequency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3597.0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18.5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6.2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11.8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23.7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136.0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85.7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6.5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48.9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75.2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118.1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212.2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4222226"/>
                  </a:ext>
                </a:extLst>
              </a:tr>
            </a:tbl>
          </a:graphicData>
        </a:graphic>
      </p:graphicFrame>
    </p:spTree>
    <p:extLst>
      <p:ext uri="{BB962C8B-B14F-4D97-AF65-F5344CB8AC3E}">
        <p14:creationId xmlns:p14="http://schemas.microsoft.com/office/powerpoint/2010/main" val="945384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3E92D-E9E3-48FC-B09C-C37E164DA4E0}"/>
              </a:ext>
            </a:extLst>
          </p:cNvPr>
          <p:cNvSpPr>
            <a:spLocks noGrp="1"/>
          </p:cNvSpPr>
          <p:nvPr>
            <p:ph type="title"/>
          </p:nvPr>
        </p:nvSpPr>
        <p:spPr/>
        <p:txBody>
          <a:bodyPr/>
          <a:lstStyle/>
          <a:p>
            <a:r>
              <a:rPr lang="en-US" dirty="0"/>
              <a:t>Use cases</a:t>
            </a:r>
            <a:endParaRPr lang="en-IN" dirty="0"/>
          </a:p>
        </p:txBody>
      </p:sp>
      <p:sp>
        <p:nvSpPr>
          <p:cNvPr id="3" name="Content Placeholder 2">
            <a:extLst>
              <a:ext uri="{FF2B5EF4-FFF2-40B4-BE49-F238E27FC236}">
                <a16:creationId xmlns:a16="http://schemas.microsoft.com/office/drawing/2014/main" id="{5B38791C-BBD4-46F7-B3D5-C8F9376B20AF}"/>
              </a:ext>
            </a:extLst>
          </p:cNvPr>
          <p:cNvSpPr>
            <a:spLocks noGrp="1"/>
          </p:cNvSpPr>
          <p:nvPr>
            <p:ph idx="1"/>
          </p:nvPr>
        </p:nvSpPr>
        <p:spPr/>
        <p:txBody>
          <a:bodyPr>
            <a:normAutofit lnSpcReduction="10000"/>
          </a:bodyPr>
          <a:lstStyle/>
          <a:p>
            <a:pPr marL="0" indent="0">
              <a:buNone/>
            </a:pPr>
            <a:r>
              <a:rPr lang="en-US" dirty="0"/>
              <a:t>The different segments need a different kind of service from stripe. For example, </a:t>
            </a:r>
          </a:p>
          <a:p>
            <a:pPr>
              <a:buFontTx/>
              <a:buChar char="-"/>
            </a:pPr>
            <a:r>
              <a:rPr lang="en-US" dirty="0"/>
              <a:t>merchants where the frequency of transactions are high but the ticket size is low, we could work on automating and reducing any operational costs since they would be incurred for each transaction. </a:t>
            </a:r>
          </a:p>
          <a:p>
            <a:pPr>
              <a:buFontTx/>
              <a:buChar char="-"/>
            </a:pPr>
            <a:r>
              <a:rPr lang="en-US" dirty="0"/>
              <a:t>We can also be more comfortable with the risk in these cases since the ticket sizes are low and any single transaction being fraudulent does not have a very high-cost relative to the revenue generated by the merchant for us. </a:t>
            </a:r>
          </a:p>
          <a:p>
            <a:pPr>
              <a:buFontTx/>
              <a:buChar char="-"/>
            </a:pPr>
            <a:r>
              <a:rPr lang="en-US" dirty="0"/>
              <a:t>Similarly, merchants with high average ticket sizes and do not transact frequently need stricter fraud checks.</a:t>
            </a:r>
          </a:p>
          <a:p>
            <a:endParaRPr lang="en-IN" dirty="0"/>
          </a:p>
        </p:txBody>
      </p:sp>
    </p:spTree>
    <p:extLst>
      <p:ext uri="{BB962C8B-B14F-4D97-AF65-F5344CB8AC3E}">
        <p14:creationId xmlns:p14="http://schemas.microsoft.com/office/powerpoint/2010/main" val="1531398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C6E0E-2BCF-4AE7-A8DA-1DA3AEE012F7}"/>
              </a:ext>
            </a:extLst>
          </p:cNvPr>
          <p:cNvSpPr>
            <a:spLocks noGrp="1"/>
          </p:cNvSpPr>
          <p:nvPr>
            <p:ph type="title"/>
          </p:nvPr>
        </p:nvSpPr>
        <p:spPr/>
        <p:txBody>
          <a:bodyPr/>
          <a:lstStyle/>
          <a:p>
            <a:r>
              <a:rPr lang="en-US" dirty="0"/>
              <a:t>Limitations</a:t>
            </a:r>
            <a:endParaRPr lang="en-IN" dirty="0"/>
          </a:p>
        </p:txBody>
      </p:sp>
      <p:sp>
        <p:nvSpPr>
          <p:cNvPr id="3" name="Content Placeholder 2">
            <a:extLst>
              <a:ext uri="{FF2B5EF4-FFF2-40B4-BE49-F238E27FC236}">
                <a16:creationId xmlns:a16="http://schemas.microsoft.com/office/drawing/2014/main" id="{AF9EEB83-80B7-4EDD-83E3-D3008C3CC2E1}"/>
              </a:ext>
            </a:extLst>
          </p:cNvPr>
          <p:cNvSpPr>
            <a:spLocks noGrp="1"/>
          </p:cNvSpPr>
          <p:nvPr>
            <p:ph idx="1"/>
          </p:nvPr>
        </p:nvSpPr>
        <p:spPr/>
        <p:txBody>
          <a:bodyPr/>
          <a:lstStyle/>
          <a:p>
            <a:r>
              <a:rPr lang="en-US" dirty="0"/>
              <a:t>Have not explored the distributions of payment amounts and the frequency of payments, just used averages, further information can be derived from nuances in the distributions and joint distributions. </a:t>
            </a:r>
            <a:r>
              <a:rPr lang="en-US" dirty="0" err="1"/>
              <a:t>Eg</a:t>
            </a:r>
            <a:r>
              <a:rPr lang="en-US" dirty="0"/>
              <a:t> subscriptions etc.</a:t>
            </a:r>
          </a:p>
          <a:p>
            <a:r>
              <a:rPr lang="en-US" dirty="0"/>
              <a:t>Have not explored the dimension of how merchants are different in the time window in which hey operate. Almost half the merchants have 80% of more transactions in the time window between 3pm to 3am. This can be a very valuable dimension for us.</a:t>
            </a:r>
          </a:p>
        </p:txBody>
      </p:sp>
    </p:spTree>
    <p:extLst>
      <p:ext uri="{BB962C8B-B14F-4D97-AF65-F5344CB8AC3E}">
        <p14:creationId xmlns:p14="http://schemas.microsoft.com/office/powerpoint/2010/main" val="3894831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FC121-DAF5-4707-9079-66AB014F3592}"/>
              </a:ext>
            </a:extLst>
          </p:cNvPr>
          <p:cNvSpPr>
            <a:spLocks noGrp="1"/>
          </p:cNvSpPr>
          <p:nvPr>
            <p:ph type="title"/>
          </p:nvPr>
        </p:nvSpPr>
        <p:spPr/>
        <p:txBody>
          <a:bodyPr/>
          <a:lstStyle/>
          <a:p>
            <a:r>
              <a:rPr lang="en-US" dirty="0"/>
              <a:t>What would be a good segmentation?</a:t>
            </a:r>
            <a:endParaRPr lang="en-IN" dirty="0"/>
          </a:p>
        </p:txBody>
      </p:sp>
      <p:sp>
        <p:nvSpPr>
          <p:cNvPr id="3" name="Content Placeholder 2">
            <a:extLst>
              <a:ext uri="{FF2B5EF4-FFF2-40B4-BE49-F238E27FC236}">
                <a16:creationId xmlns:a16="http://schemas.microsoft.com/office/drawing/2014/main" id="{02681281-A253-4C9A-9528-72E65E4CBCA1}"/>
              </a:ext>
            </a:extLst>
          </p:cNvPr>
          <p:cNvSpPr>
            <a:spLocks noGrp="1"/>
          </p:cNvSpPr>
          <p:nvPr>
            <p:ph idx="1"/>
          </p:nvPr>
        </p:nvSpPr>
        <p:spPr/>
        <p:txBody>
          <a:bodyPr/>
          <a:lstStyle/>
          <a:p>
            <a:pPr marL="0" indent="0">
              <a:buNone/>
            </a:pPr>
            <a:r>
              <a:rPr lang="en-US" dirty="0"/>
              <a:t>One that helps  understand the activity of our customers in a way that we can customize our product to fit their needs better. </a:t>
            </a:r>
          </a:p>
          <a:p>
            <a:pPr marL="0" indent="0">
              <a:buNone/>
            </a:pPr>
            <a:r>
              <a:rPr lang="en-US" dirty="0"/>
              <a:t>These can be –</a:t>
            </a:r>
          </a:p>
          <a:p>
            <a:pPr>
              <a:buFontTx/>
              <a:buChar char="-"/>
            </a:pPr>
            <a:r>
              <a:rPr lang="en-US" dirty="0"/>
              <a:t>Specialized risk management</a:t>
            </a:r>
          </a:p>
          <a:p>
            <a:pPr>
              <a:buFontTx/>
              <a:buChar char="-"/>
            </a:pPr>
            <a:r>
              <a:rPr lang="en-US" dirty="0"/>
              <a:t>Changing operations </a:t>
            </a:r>
          </a:p>
          <a:p>
            <a:pPr>
              <a:buFontTx/>
              <a:buChar char="-"/>
            </a:pPr>
            <a:r>
              <a:rPr lang="en-US" dirty="0"/>
              <a:t>Changing Costing</a:t>
            </a:r>
          </a:p>
          <a:p>
            <a:pPr>
              <a:buFontTx/>
              <a:buChar char="-"/>
            </a:pPr>
            <a:endParaRPr lang="en-US" dirty="0"/>
          </a:p>
          <a:p>
            <a:pPr>
              <a:buFontTx/>
              <a:buChar char="-"/>
            </a:pPr>
            <a:endParaRPr lang="en-US" dirty="0"/>
          </a:p>
          <a:p>
            <a:pPr marL="514350" indent="-514350">
              <a:buAutoNum type="arabicPeriod"/>
            </a:pPr>
            <a:endParaRPr lang="en-US" dirty="0"/>
          </a:p>
        </p:txBody>
      </p:sp>
    </p:spTree>
    <p:extLst>
      <p:ext uri="{BB962C8B-B14F-4D97-AF65-F5344CB8AC3E}">
        <p14:creationId xmlns:p14="http://schemas.microsoft.com/office/powerpoint/2010/main" val="2746584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FE6C1-49C2-4088-A6C3-2E1E2913BA77}"/>
              </a:ext>
            </a:extLst>
          </p:cNvPr>
          <p:cNvSpPr>
            <a:spLocks noGrp="1"/>
          </p:cNvSpPr>
          <p:nvPr>
            <p:ph type="title"/>
          </p:nvPr>
        </p:nvSpPr>
        <p:spPr/>
        <p:txBody>
          <a:bodyPr/>
          <a:lstStyle/>
          <a:p>
            <a:r>
              <a:rPr lang="en-US" dirty="0"/>
              <a:t>Attributes explored</a:t>
            </a:r>
            <a:endParaRPr lang="en-IN" dirty="0"/>
          </a:p>
        </p:txBody>
      </p:sp>
      <p:sp>
        <p:nvSpPr>
          <p:cNvPr id="3" name="Content Placeholder 2">
            <a:extLst>
              <a:ext uri="{FF2B5EF4-FFF2-40B4-BE49-F238E27FC236}">
                <a16:creationId xmlns:a16="http://schemas.microsoft.com/office/drawing/2014/main" id="{E7E2B189-466F-4F1F-9503-434DF0E830CA}"/>
              </a:ext>
            </a:extLst>
          </p:cNvPr>
          <p:cNvSpPr>
            <a:spLocks noGrp="1"/>
          </p:cNvSpPr>
          <p:nvPr>
            <p:ph idx="1"/>
          </p:nvPr>
        </p:nvSpPr>
        <p:spPr/>
        <p:txBody>
          <a:bodyPr>
            <a:normAutofit fontScale="77500" lnSpcReduction="20000"/>
          </a:bodyPr>
          <a:lstStyle/>
          <a:p>
            <a:r>
              <a:rPr lang="en-US" dirty="0"/>
              <a:t>1. </a:t>
            </a:r>
            <a:r>
              <a:rPr lang="en-US" dirty="0" err="1"/>
              <a:t>count_txns</a:t>
            </a:r>
            <a:r>
              <a:rPr lang="en-US" dirty="0"/>
              <a:t> : Total number of transactions</a:t>
            </a:r>
          </a:p>
          <a:p>
            <a:r>
              <a:rPr lang="en-US" dirty="0"/>
              <a:t>2. </a:t>
            </a:r>
            <a:r>
              <a:rPr lang="en-US" dirty="0" err="1"/>
              <a:t>count_weekend_txns</a:t>
            </a:r>
            <a:r>
              <a:rPr lang="en-US" dirty="0"/>
              <a:t> : Total number of transactions that happened on a weekend</a:t>
            </a:r>
          </a:p>
          <a:p>
            <a:r>
              <a:rPr lang="en-US" dirty="0"/>
              <a:t>3. </a:t>
            </a:r>
            <a:r>
              <a:rPr lang="en-US" dirty="0" err="1"/>
              <a:t>count_peak_window_txns</a:t>
            </a:r>
            <a:r>
              <a:rPr lang="en-US" dirty="0"/>
              <a:t> : Count of transactions that happened during the daily window of 3pm to 3am (see below </a:t>
            </a:r>
            <a:r>
              <a:rPr lang="en-US" dirty="0" err="1"/>
              <a:t>pn</a:t>
            </a:r>
            <a:r>
              <a:rPr lang="en-US" dirty="0"/>
              <a:t> how </a:t>
            </a:r>
            <a:r>
              <a:rPr lang="en-US" dirty="0" err="1"/>
              <a:t>i</a:t>
            </a:r>
            <a:r>
              <a:rPr lang="en-US" dirty="0"/>
              <a:t> came up with this)</a:t>
            </a:r>
          </a:p>
          <a:p>
            <a:r>
              <a:rPr lang="en-US" dirty="0"/>
              <a:t>4. </a:t>
            </a:r>
            <a:r>
              <a:rPr lang="en-US" dirty="0" err="1"/>
              <a:t>avg_txn_amount</a:t>
            </a:r>
            <a:r>
              <a:rPr lang="en-US" dirty="0"/>
              <a:t> : Average transaction amount</a:t>
            </a:r>
          </a:p>
          <a:p>
            <a:r>
              <a:rPr lang="en-US" dirty="0"/>
              <a:t>5. </a:t>
            </a:r>
            <a:r>
              <a:rPr lang="en-US" dirty="0" err="1"/>
              <a:t>transaction_days</a:t>
            </a:r>
            <a:r>
              <a:rPr lang="en-US" dirty="0"/>
              <a:t> : number of unique days on which the merchant transacted</a:t>
            </a:r>
          </a:p>
          <a:p>
            <a:r>
              <a:rPr lang="en-US" dirty="0"/>
              <a:t>6. </a:t>
            </a:r>
            <a:r>
              <a:rPr lang="en-US" dirty="0" err="1"/>
              <a:t>activity_duration</a:t>
            </a:r>
            <a:r>
              <a:rPr lang="en-US" dirty="0"/>
              <a:t> : time period in days from first to last transaction for the merchant</a:t>
            </a:r>
          </a:p>
          <a:p>
            <a:r>
              <a:rPr lang="en-US" dirty="0"/>
              <a:t>7. </a:t>
            </a:r>
            <a:r>
              <a:rPr lang="en-US" dirty="0" err="1"/>
              <a:t>days_bw_transactions</a:t>
            </a:r>
            <a:r>
              <a:rPr lang="en-US" dirty="0"/>
              <a:t> : average days between consecutive transactions for the merchant</a:t>
            </a:r>
          </a:p>
          <a:p>
            <a:r>
              <a:rPr lang="en-US" dirty="0"/>
              <a:t>8. </a:t>
            </a:r>
            <a:r>
              <a:rPr lang="en-US" dirty="0" err="1"/>
              <a:t>transaction_per_day</a:t>
            </a:r>
            <a:r>
              <a:rPr lang="en-US" dirty="0"/>
              <a:t> : Average transactions per day within the </a:t>
            </a:r>
            <a:r>
              <a:rPr lang="en-US" dirty="0" err="1"/>
              <a:t>activity_duration</a:t>
            </a:r>
            <a:endParaRPr lang="en-US" dirty="0"/>
          </a:p>
          <a:p>
            <a:r>
              <a:rPr lang="en-US" dirty="0"/>
              <a:t>9. </a:t>
            </a:r>
            <a:r>
              <a:rPr lang="en-US" dirty="0" err="1"/>
              <a:t>perc_weekend_txns</a:t>
            </a:r>
            <a:r>
              <a:rPr lang="en-US" dirty="0"/>
              <a:t> : Percentage of transactions that happened on the weekend</a:t>
            </a:r>
          </a:p>
          <a:p>
            <a:r>
              <a:rPr lang="en-US" dirty="0"/>
              <a:t>9. </a:t>
            </a:r>
            <a:r>
              <a:rPr lang="en-US" dirty="0" err="1"/>
              <a:t>perc_peak_window_txns</a:t>
            </a:r>
            <a:r>
              <a:rPr lang="en-US" dirty="0"/>
              <a:t> : Percentage of transactions that happened during the daily window of 3pm to 3am</a:t>
            </a:r>
            <a:endParaRPr lang="en-IN" dirty="0"/>
          </a:p>
        </p:txBody>
      </p:sp>
    </p:spTree>
    <p:extLst>
      <p:ext uri="{BB962C8B-B14F-4D97-AF65-F5344CB8AC3E}">
        <p14:creationId xmlns:p14="http://schemas.microsoft.com/office/powerpoint/2010/main" val="45826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04173-EAD8-469B-B868-716BC508A275}"/>
              </a:ext>
            </a:extLst>
          </p:cNvPr>
          <p:cNvSpPr>
            <a:spLocks noGrp="1"/>
          </p:cNvSpPr>
          <p:nvPr>
            <p:ph type="title"/>
          </p:nvPr>
        </p:nvSpPr>
        <p:spPr/>
        <p:txBody>
          <a:bodyPr/>
          <a:lstStyle/>
          <a:p>
            <a:r>
              <a:rPr lang="en-US" dirty="0"/>
              <a:t>Interesting features</a:t>
            </a:r>
            <a:endParaRPr lang="en-IN" dirty="0"/>
          </a:p>
        </p:txBody>
      </p:sp>
      <p:pic>
        <p:nvPicPr>
          <p:cNvPr id="1026" name="Picture 2">
            <a:extLst>
              <a:ext uri="{FF2B5EF4-FFF2-40B4-BE49-F238E27FC236}">
                <a16:creationId xmlns:a16="http://schemas.microsoft.com/office/drawing/2014/main" id="{4B36FE4F-77B2-4125-8D3F-CB35AB0016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2683" y="1424358"/>
            <a:ext cx="6401930" cy="41966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6F5288C-8F9F-4733-9D2E-C91B733C9DCB}"/>
              </a:ext>
            </a:extLst>
          </p:cNvPr>
          <p:cNvSpPr txBox="1"/>
          <p:nvPr/>
        </p:nvSpPr>
        <p:spPr>
          <a:xfrm>
            <a:off x="2763174" y="5721632"/>
            <a:ext cx="6094520" cy="923330"/>
          </a:xfrm>
          <a:prstGeom prst="rect">
            <a:avLst/>
          </a:prstGeom>
          <a:noFill/>
        </p:spPr>
        <p:txBody>
          <a:bodyPr wrap="square">
            <a:spAutoFit/>
          </a:bodyPr>
          <a:lstStyle/>
          <a:p>
            <a:r>
              <a:rPr lang="en-US" dirty="0"/>
              <a:t>Almost half the merchants have 80% or more of their transactions happening in the 12-hour window from 3pm to 3am.</a:t>
            </a:r>
            <a:endParaRPr lang="en-IN" dirty="0"/>
          </a:p>
        </p:txBody>
      </p:sp>
    </p:spTree>
    <p:extLst>
      <p:ext uri="{BB962C8B-B14F-4D97-AF65-F5344CB8AC3E}">
        <p14:creationId xmlns:p14="http://schemas.microsoft.com/office/powerpoint/2010/main" val="4163311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3685-BA94-4BC3-ACAA-887D3AFF2710}"/>
              </a:ext>
            </a:extLst>
          </p:cNvPr>
          <p:cNvSpPr>
            <a:spLocks noGrp="1"/>
          </p:cNvSpPr>
          <p:nvPr>
            <p:ph type="title"/>
          </p:nvPr>
        </p:nvSpPr>
        <p:spPr/>
        <p:txBody>
          <a:bodyPr/>
          <a:lstStyle/>
          <a:p>
            <a:r>
              <a:rPr lang="en-US" dirty="0"/>
              <a:t>Interesting features</a:t>
            </a:r>
            <a:endParaRPr lang="en-IN" dirty="0"/>
          </a:p>
        </p:txBody>
      </p:sp>
      <p:pic>
        <p:nvPicPr>
          <p:cNvPr id="4" name="Content Placeholder 3">
            <a:extLst>
              <a:ext uri="{FF2B5EF4-FFF2-40B4-BE49-F238E27FC236}">
                <a16:creationId xmlns:a16="http://schemas.microsoft.com/office/drawing/2014/main" id="{68088118-CAB3-4D7A-BB94-5956226B2CDA}"/>
              </a:ext>
            </a:extLst>
          </p:cNvPr>
          <p:cNvPicPr>
            <a:picLocks noGrp="1" noChangeAspect="1"/>
          </p:cNvPicPr>
          <p:nvPr>
            <p:ph idx="1"/>
          </p:nvPr>
        </p:nvPicPr>
        <p:blipFill>
          <a:blip r:embed="rId2"/>
          <a:stretch>
            <a:fillRect/>
          </a:stretch>
        </p:blipFill>
        <p:spPr>
          <a:xfrm>
            <a:off x="2251577" y="1395596"/>
            <a:ext cx="5938546" cy="4514133"/>
          </a:xfrm>
          <a:prstGeom prst="rect">
            <a:avLst/>
          </a:prstGeom>
        </p:spPr>
      </p:pic>
      <p:sp>
        <p:nvSpPr>
          <p:cNvPr id="6" name="TextBox 5">
            <a:extLst>
              <a:ext uri="{FF2B5EF4-FFF2-40B4-BE49-F238E27FC236}">
                <a16:creationId xmlns:a16="http://schemas.microsoft.com/office/drawing/2014/main" id="{2645E4D8-D248-4F41-B745-4590210E37A2}"/>
              </a:ext>
            </a:extLst>
          </p:cNvPr>
          <p:cNvSpPr txBox="1"/>
          <p:nvPr/>
        </p:nvSpPr>
        <p:spPr>
          <a:xfrm>
            <a:off x="2701031" y="5828163"/>
            <a:ext cx="6094520" cy="923330"/>
          </a:xfrm>
          <a:prstGeom prst="rect">
            <a:avLst/>
          </a:prstGeom>
          <a:noFill/>
        </p:spPr>
        <p:txBody>
          <a:bodyPr wrap="square">
            <a:spAutoFit/>
          </a:bodyPr>
          <a:lstStyle/>
          <a:p>
            <a:r>
              <a:rPr lang="en-US" dirty="0"/>
              <a:t>The average days between transactions has a log-normal type distribution where the median average days between consecutive transactions is around 5 days.</a:t>
            </a:r>
            <a:endParaRPr lang="en-IN" dirty="0"/>
          </a:p>
        </p:txBody>
      </p:sp>
    </p:spTree>
    <p:extLst>
      <p:ext uri="{BB962C8B-B14F-4D97-AF65-F5344CB8AC3E}">
        <p14:creationId xmlns:p14="http://schemas.microsoft.com/office/powerpoint/2010/main" val="31425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5776-8E5A-4856-B012-0E43BF3B4F90}"/>
              </a:ext>
            </a:extLst>
          </p:cNvPr>
          <p:cNvSpPr>
            <a:spLocks noGrp="1"/>
          </p:cNvSpPr>
          <p:nvPr>
            <p:ph type="title"/>
          </p:nvPr>
        </p:nvSpPr>
        <p:spPr/>
        <p:txBody>
          <a:bodyPr/>
          <a:lstStyle/>
          <a:p>
            <a:r>
              <a:rPr lang="en-US" dirty="0"/>
              <a:t>Interesting features</a:t>
            </a:r>
            <a:endParaRPr lang="en-IN" dirty="0"/>
          </a:p>
        </p:txBody>
      </p:sp>
      <p:pic>
        <p:nvPicPr>
          <p:cNvPr id="4" name="Content Placeholder 3">
            <a:extLst>
              <a:ext uri="{FF2B5EF4-FFF2-40B4-BE49-F238E27FC236}">
                <a16:creationId xmlns:a16="http://schemas.microsoft.com/office/drawing/2014/main" id="{2173C7E7-2D7A-4729-8880-82B5F04F7D8F}"/>
              </a:ext>
            </a:extLst>
          </p:cNvPr>
          <p:cNvPicPr>
            <a:picLocks noGrp="1" noChangeAspect="1"/>
          </p:cNvPicPr>
          <p:nvPr>
            <p:ph idx="1"/>
          </p:nvPr>
        </p:nvPicPr>
        <p:blipFill>
          <a:blip r:embed="rId2"/>
          <a:stretch>
            <a:fillRect/>
          </a:stretch>
        </p:blipFill>
        <p:spPr>
          <a:xfrm>
            <a:off x="2802557" y="1481538"/>
            <a:ext cx="5543775" cy="4214051"/>
          </a:xfrm>
          <a:prstGeom prst="rect">
            <a:avLst/>
          </a:prstGeom>
        </p:spPr>
      </p:pic>
      <p:sp>
        <p:nvSpPr>
          <p:cNvPr id="6" name="TextBox 5">
            <a:extLst>
              <a:ext uri="{FF2B5EF4-FFF2-40B4-BE49-F238E27FC236}">
                <a16:creationId xmlns:a16="http://schemas.microsoft.com/office/drawing/2014/main" id="{0EAA2945-8367-410E-BD21-08AC6EA43DDE}"/>
              </a:ext>
            </a:extLst>
          </p:cNvPr>
          <p:cNvSpPr txBox="1"/>
          <p:nvPr/>
        </p:nvSpPr>
        <p:spPr>
          <a:xfrm>
            <a:off x="3048811" y="5611673"/>
            <a:ext cx="6094378" cy="1200329"/>
          </a:xfrm>
          <a:prstGeom prst="rect">
            <a:avLst/>
          </a:prstGeom>
          <a:noFill/>
        </p:spPr>
        <p:txBody>
          <a:bodyPr wrap="square">
            <a:spAutoFit/>
          </a:bodyPr>
          <a:lstStyle/>
          <a:p>
            <a:r>
              <a:rPr lang="en-US" dirty="0"/>
              <a:t>The average ticket size is log normally distributed i.e. around 80% of the population has an average of ~300 </a:t>
            </a:r>
            <a:r>
              <a:rPr lang="en-US" dirty="0" err="1"/>
              <a:t>usd</a:t>
            </a:r>
            <a:r>
              <a:rPr lang="en-US" dirty="0"/>
              <a:t>, but there is a fat tail </a:t>
            </a:r>
            <a:r>
              <a:rPr lang="en-US" dirty="0" err="1"/>
              <a:t>wehre</a:t>
            </a:r>
            <a:r>
              <a:rPr lang="en-US" dirty="0"/>
              <a:t> a few merchants have really high average </a:t>
            </a:r>
            <a:r>
              <a:rPr lang="en-US" dirty="0" err="1"/>
              <a:t>transation</a:t>
            </a:r>
            <a:r>
              <a:rPr lang="en-US" dirty="0"/>
              <a:t> sizes.</a:t>
            </a:r>
            <a:endParaRPr lang="en-IN" dirty="0"/>
          </a:p>
        </p:txBody>
      </p:sp>
    </p:spTree>
    <p:extLst>
      <p:ext uri="{BB962C8B-B14F-4D97-AF65-F5344CB8AC3E}">
        <p14:creationId xmlns:p14="http://schemas.microsoft.com/office/powerpoint/2010/main" val="3283637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1FCCD-1212-4608-9A62-FD28E5046687}"/>
              </a:ext>
            </a:extLst>
          </p:cNvPr>
          <p:cNvSpPr>
            <a:spLocks noGrp="1"/>
          </p:cNvSpPr>
          <p:nvPr>
            <p:ph type="title"/>
          </p:nvPr>
        </p:nvSpPr>
        <p:spPr/>
        <p:txBody>
          <a:bodyPr/>
          <a:lstStyle/>
          <a:p>
            <a:r>
              <a:rPr lang="en-US" dirty="0"/>
              <a:t>A first shot at segmentation</a:t>
            </a:r>
            <a:endParaRPr lang="en-IN" dirty="0"/>
          </a:p>
        </p:txBody>
      </p:sp>
      <p:pic>
        <p:nvPicPr>
          <p:cNvPr id="4" name="Content Placeholder 3">
            <a:extLst>
              <a:ext uri="{FF2B5EF4-FFF2-40B4-BE49-F238E27FC236}">
                <a16:creationId xmlns:a16="http://schemas.microsoft.com/office/drawing/2014/main" id="{371AF80A-820B-450E-B92E-C28137E65E24}"/>
              </a:ext>
            </a:extLst>
          </p:cNvPr>
          <p:cNvPicPr>
            <a:picLocks noGrp="1" noChangeAspect="1"/>
          </p:cNvPicPr>
          <p:nvPr>
            <p:ph idx="1"/>
          </p:nvPr>
        </p:nvPicPr>
        <p:blipFill>
          <a:blip r:embed="rId2"/>
          <a:stretch>
            <a:fillRect/>
          </a:stretch>
        </p:blipFill>
        <p:spPr>
          <a:xfrm>
            <a:off x="932767" y="1574944"/>
            <a:ext cx="5892327" cy="4592392"/>
          </a:xfrm>
          <a:prstGeom prst="rect">
            <a:avLst/>
          </a:prstGeom>
        </p:spPr>
      </p:pic>
      <p:sp>
        <p:nvSpPr>
          <p:cNvPr id="6" name="TextBox 5">
            <a:extLst>
              <a:ext uri="{FF2B5EF4-FFF2-40B4-BE49-F238E27FC236}">
                <a16:creationId xmlns:a16="http://schemas.microsoft.com/office/drawing/2014/main" id="{FF0F0CD3-44BE-4329-885E-B4EE89EE7822}"/>
              </a:ext>
            </a:extLst>
          </p:cNvPr>
          <p:cNvSpPr txBox="1"/>
          <p:nvPr/>
        </p:nvSpPr>
        <p:spPr>
          <a:xfrm>
            <a:off x="6825093" y="1859340"/>
            <a:ext cx="4813532" cy="2585323"/>
          </a:xfrm>
          <a:prstGeom prst="rect">
            <a:avLst/>
          </a:prstGeom>
          <a:noFill/>
        </p:spPr>
        <p:txBody>
          <a:bodyPr wrap="square">
            <a:spAutoFit/>
          </a:bodyPr>
          <a:lstStyle/>
          <a:p>
            <a:r>
              <a:rPr lang="en-IN" dirty="0"/>
              <a:t>-Clearly there is a significant correlation of the frequency(inverse of average days </a:t>
            </a:r>
            <a:r>
              <a:rPr lang="en-IN" dirty="0" err="1"/>
              <a:t>bw</a:t>
            </a:r>
            <a:r>
              <a:rPr lang="en-IN" dirty="0"/>
              <a:t> transactions) of transactions with ticket size. </a:t>
            </a:r>
          </a:p>
          <a:p>
            <a:r>
              <a:rPr lang="en-IN" dirty="0"/>
              <a:t>As frequency increases, merchants are likely to be lower ATS. </a:t>
            </a:r>
          </a:p>
          <a:p>
            <a:r>
              <a:rPr lang="en-IN" dirty="0"/>
              <a:t>- the variation of ticket size is much higher </a:t>
            </a:r>
            <a:r>
              <a:rPr lang="en-IN" dirty="0" err="1"/>
              <a:t>amoug</a:t>
            </a:r>
            <a:r>
              <a:rPr lang="en-IN" dirty="0"/>
              <a:t> merchants with lower transaction frequencies(higher average days between transactions).</a:t>
            </a:r>
          </a:p>
        </p:txBody>
      </p:sp>
    </p:spTree>
    <p:extLst>
      <p:ext uri="{BB962C8B-B14F-4D97-AF65-F5344CB8AC3E}">
        <p14:creationId xmlns:p14="http://schemas.microsoft.com/office/powerpoint/2010/main" val="1004054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B55DC-DD10-4B99-95F9-A9F91B0D3623}"/>
              </a:ext>
            </a:extLst>
          </p:cNvPr>
          <p:cNvSpPr>
            <a:spLocks noGrp="1"/>
          </p:cNvSpPr>
          <p:nvPr>
            <p:ph type="title"/>
          </p:nvPr>
        </p:nvSpPr>
        <p:spPr/>
        <p:txBody>
          <a:bodyPr/>
          <a:lstStyle/>
          <a:p>
            <a:r>
              <a:rPr lang="en-US" dirty="0"/>
              <a:t>Running a segmentation algo</a:t>
            </a:r>
            <a:endParaRPr lang="en-IN" dirty="0"/>
          </a:p>
        </p:txBody>
      </p:sp>
      <p:pic>
        <p:nvPicPr>
          <p:cNvPr id="4" name="Content Placeholder 3">
            <a:extLst>
              <a:ext uri="{FF2B5EF4-FFF2-40B4-BE49-F238E27FC236}">
                <a16:creationId xmlns:a16="http://schemas.microsoft.com/office/drawing/2014/main" id="{64A3CAFC-627D-4842-AE04-0F364349EB44}"/>
              </a:ext>
            </a:extLst>
          </p:cNvPr>
          <p:cNvPicPr>
            <a:picLocks noGrp="1" noChangeAspect="1"/>
          </p:cNvPicPr>
          <p:nvPr>
            <p:ph idx="1"/>
          </p:nvPr>
        </p:nvPicPr>
        <p:blipFill>
          <a:blip r:embed="rId2"/>
          <a:stretch>
            <a:fillRect/>
          </a:stretch>
        </p:blipFill>
        <p:spPr>
          <a:xfrm>
            <a:off x="838200" y="1690688"/>
            <a:ext cx="6503633" cy="4105275"/>
          </a:xfrm>
          <a:prstGeom prst="rect">
            <a:avLst/>
          </a:prstGeom>
        </p:spPr>
      </p:pic>
      <p:sp>
        <p:nvSpPr>
          <p:cNvPr id="6" name="TextBox 5">
            <a:extLst>
              <a:ext uri="{FF2B5EF4-FFF2-40B4-BE49-F238E27FC236}">
                <a16:creationId xmlns:a16="http://schemas.microsoft.com/office/drawing/2014/main" id="{86CA3479-1487-4060-932C-779970375EED}"/>
              </a:ext>
            </a:extLst>
          </p:cNvPr>
          <p:cNvSpPr txBox="1"/>
          <p:nvPr/>
        </p:nvSpPr>
        <p:spPr>
          <a:xfrm>
            <a:off x="7474997" y="1985419"/>
            <a:ext cx="4560689" cy="3139321"/>
          </a:xfrm>
          <a:prstGeom prst="rect">
            <a:avLst/>
          </a:prstGeom>
          <a:noFill/>
        </p:spPr>
        <p:txBody>
          <a:bodyPr wrap="square">
            <a:spAutoFit/>
          </a:bodyPr>
          <a:lstStyle/>
          <a:p>
            <a:r>
              <a:rPr lang="en-IN" dirty="0"/>
              <a:t>Visualising the clusters in log space, the clusters represent 3 distinct categories - </a:t>
            </a:r>
          </a:p>
          <a:p>
            <a:endParaRPr lang="en-IN" dirty="0"/>
          </a:p>
          <a:p>
            <a:r>
              <a:rPr lang="en-IN" dirty="0"/>
              <a:t>1. Merchants who transact frequently and have low average days between transactions.</a:t>
            </a:r>
          </a:p>
          <a:p>
            <a:r>
              <a:rPr lang="en-IN" dirty="0"/>
              <a:t>2. Merchants who transact infrequently but have a higher average transaction size when they transact.</a:t>
            </a:r>
          </a:p>
          <a:p>
            <a:r>
              <a:rPr lang="en-IN" dirty="0"/>
              <a:t>3. Merchants who transact infrequently and also have a lower average transaction size when they transact.</a:t>
            </a:r>
          </a:p>
        </p:txBody>
      </p:sp>
    </p:spTree>
    <p:extLst>
      <p:ext uri="{BB962C8B-B14F-4D97-AF65-F5344CB8AC3E}">
        <p14:creationId xmlns:p14="http://schemas.microsoft.com/office/powerpoint/2010/main" val="1886025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A2A8-63E4-426F-BE5E-66864BA8EB28}"/>
              </a:ext>
            </a:extLst>
          </p:cNvPr>
          <p:cNvSpPr>
            <a:spLocks noGrp="1"/>
          </p:cNvSpPr>
          <p:nvPr>
            <p:ph type="title"/>
          </p:nvPr>
        </p:nvSpPr>
        <p:spPr/>
        <p:txBody>
          <a:bodyPr/>
          <a:lstStyle/>
          <a:p>
            <a:r>
              <a:rPr lang="en-US" dirty="0"/>
              <a:t>Running a segmentation algo</a:t>
            </a:r>
            <a:endParaRPr lang="en-IN" dirty="0"/>
          </a:p>
        </p:txBody>
      </p:sp>
      <p:pic>
        <p:nvPicPr>
          <p:cNvPr id="4" name="Content Placeholder 3">
            <a:extLst>
              <a:ext uri="{FF2B5EF4-FFF2-40B4-BE49-F238E27FC236}">
                <a16:creationId xmlns:a16="http://schemas.microsoft.com/office/drawing/2014/main" id="{D950F56C-7544-49BD-B419-E0E5D51B9C8A}"/>
              </a:ext>
            </a:extLst>
          </p:cNvPr>
          <p:cNvPicPr>
            <a:picLocks noGrp="1" noChangeAspect="1"/>
          </p:cNvPicPr>
          <p:nvPr>
            <p:ph idx="1"/>
          </p:nvPr>
        </p:nvPicPr>
        <p:blipFill>
          <a:blip r:embed="rId2"/>
          <a:stretch>
            <a:fillRect/>
          </a:stretch>
        </p:blipFill>
        <p:spPr>
          <a:xfrm>
            <a:off x="2066925" y="1948656"/>
            <a:ext cx="8058150" cy="4105275"/>
          </a:xfrm>
          <a:prstGeom prst="rect">
            <a:avLst/>
          </a:prstGeom>
        </p:spPr>
      </p:pic>
    </p:spTree>
    <p:extLst>
      <p:ext uri="{BB962C8B-B14F-4D97-AF65-F5344CB8AC3E}">
        <p14:creationId xmlns:p14="http://schemas.microsoft.com/office/powerpoint/2010/main" val="2764937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849</TotalTime>
  <Words>754</Words>
  <Application>Microsoft Office PowerPoint</Application>
  <PresentationFormat>Widescreen</PresentationFormat>
  <Paragraphs>118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Merchant Categorization</vt:lpstr>
      <vt:lpstr>What would be a good segmentation?</vt:lpstr>
      <vt:lpstr>Attributes explored</vt:lpstr>
      <vt:lpstr>Interesting features</vt:lpstr>
      <vt:lpstr>Interesting features</vt:lpstr>
      <vt:lpstr>Interesting features</vt:lpstr>
      <vt:lpstr>A first shot at segmentation</vt:lpstr>
      <vt:lpstr>Running a segmentation algo</vt:lpstr>
      <vt:lpstr>Running a segmentation algo</vt:lpstr>
      <vt:lpstr>Running a segmentation algo</vt:lpstr>
      <vt:lpstr>Distributions</vt:lpstr>
      <vt:lpstr>Use cases</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Merchant Categorization</dc:title>
  <dc:creator>Dhruv Nigam</dc:creator>
  <cp:lastModifiedBy>Dhruv Nigam</cp:lastModifiedBy>
  <cp:revision>1</cp:revision>
  <dcterms:created xsi:type="dcterms:W3CDTF">2022-01-06T13:35:27Z</dcterms:created>
  <dcterms:modified xsi:type="dcterms:W3CDTF">2022-01-07T03:45:18Z</dcterms:modified>
</cp:coreProperties>
</file>