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71" r:id="rId4"/>
    <p:sldId id="272" r:id="rId5"/>
    <p:sldId id="274" r:id="rId6"/>
    <p:sldId id="275" r:id="rId7"/>
    <p:sldId id="276" r:id="rId8"/>
    <p:sldId id="277" r:id="rId9"/>
    <p:sldId id="273" r:id="rId10"/>
    <p:sldId id="279" r:id="rId11"/>
    <p:sldId id="28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CD"/>
    <a:srgbClr val="0AC2C6"/>
    <a:srgbClr val="C60AB0"/>
    <a:srgbClr val="8B349C"/>
    <a:srgbClr val="E83700"/>
    <a:srgbClr val="FF8368"/>
    <a:srgbClr val="389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75CE6-5903-2725-CFF1-502994646F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3E53-36B9-2AEB-8C20-05D9630DAA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8787-8E2F-4B00-A604-039BF40B219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30401-9E42-845B-AD64-DB79838D5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165FA-F678-B7E4-805D-03485F48C1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B3E6-00D0-4787-A375-A615F308F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3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51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00a88a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00a88a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a00a88a2fe_5_2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a00a88a2fe_5_2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5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75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24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a00a88a2fe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a00a88a2fe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45690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34975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.tableau.com/views/CommercialVehicleTrafficAnalysisDashboard/Dashboard3?:language=en-US&amp;:display_count=n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365300" y="420325"/>
            <a:ext cx="8623500" cy="8623500"/>
          </a:xfrm>
          <a:prstGeom prst="blockArc">
            <a:avLst>
              <a:gd name="adj1" fmla="val 14950198"/>
              <a:gd name="adj2" fmla="val 16241584"/>
              <a:gd name="adj3" fmla="val 2900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4375050" y="420325"/>
            <a:ext cx="8623500" cy="8623500"/>
          </a:xfrm>
          <a:prstGeom prst="blockArc">
            <a:avLst>
              <a:gd name="adj1" fmla="val 12692205"/>
              <a:gd name="adj2" fmla="val 14601522"/>
              <a:gd name="adj3" fmla="val 288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375050" y="420325"/>
            <a:ext cx="8623500" cy="8623500"/>
          </a:xfrm>
          <a:prstGeom prst="blockArc">
            <a:avLst>
              <a:gd name="adj1" fmla="val 10810477"/>
              <a:gd name="adj2" fmla="val 12315006"/>
              <a:gd name="adj3" fmla="val 291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" y="1335204"/>
            <a:ext cx="4786604" cy="1324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3893FD"/>
                </a:solidFill>
              </a:rPr>
              <a:t>Reducing</a:t>
            </a:r>
            <a:r>
              <a:rPr lang="en" sz="4400" dirty="0"/>
              <a:t> Ontario Vehicle Traffic</a:t>
            </a:r>
            <a:endParaRPr sz="44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57199" y="339232"/>
            <a:ext cx="7324531" cy="430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Fira Sans" panose="020B0503050000020004" pitchFamily="34" charset="0"/>
              </a:rPr>
              <a:t>AN IN-DEPTH ANALYSIS INTO ONTARIO COMMERCIAL VEHICLE TRAFFIC IN 2006</a:t>
            </a:r>
            <a:endParaRPr sz="1400" dirty="0">
              <a:latin typeface="Fira Sans" panose="020B0503050000020004" pitchFamily="3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6757643" y="2555323"/>
            <a:ext cx="2044183" cy="2275473"/>
            <a:chOff x="6493404" y="2261223"/>
            <a:chExt cx="2572594" cy="2863671"/>
          </a:xfrm>
        </p:grpSpPr>
        <p:sp>
          <p:nvSpPr>
            <p:cNvPr id="61" name="Google Shape;61;p15"/>
            <p:cNvSpPr/>
            <p:nvPr/>
          </p:nvSpPr>
          <p:spPr>
            <a:xfrm rot="-2449679">
              <a:off x="7509782" y="1971512"/>
              <a:ext cx="320745" cy="3217622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2542343">
              <a:off x="8401729" y="4460625"/>
              <a:ext cx="550637" cy="55063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59;p15">
            <a:extLst>
              <a:ext uri="{FF2B5EF4-FFF2-40B4-BE49-F238E27FC236}">
                <a16:creationId xmlns:a16="http://schemas.microsoft.com/office/drawing/2014/main" id="{D849AF9C-75E5-C64A-DAC0-27FA4C4C886A}"/>
              </a:ext>
            </a:extLst>
          </p:cNvPr>
          <p:cNvSpPr txBox="1">
            <a:spLocks/>
          </p:cNvSpPr>
          <p:nvPr/>
        </p:nvSpPr>
        <p:spPr>
          <a:xfrm>
            <a:off x="519107" y="3368039"/>
            <a:ext cx="4052894" cy="77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Fira Sans"/>
              <a:buNone/>
              <a:def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"/>
              </a:spcAft>
            </a:pPr>
            <a:r>
              <a:rPr lang="en-US" sz="1400" dirty="0">
                <a:latin typeface="Fira Sans" panose="020B0503050000020004" pitchFamily="34" charset="0"/>
              </a:rPr>
              <a:t>A Presentation to the Ministry of Transportation Ontario Region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</a:pPr>
            <a:r>
              <a:rPr lang="en-US" sz="1400" dirty="0">
                <a:latin typeface="Fira Sans" panose="020B0503050000020004" pitchFamily="34" charset="0"/>
              </a:rPr>
              <a:t>08-Aug-2023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</a:br>
            <a: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  <a:t>Appendix A1 - Tableau Dashboard (2/3 views)</a:t>
            </a:r>
            <a:b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</a:br>
            <a:endParaRPr sz="3200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E1E9C-B1A4-B44E-DAC6-6846244E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66122" y="972852"/>
            <a:ext cx="5719666" cy="38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</a:br>
            <a: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  <a:t>Appendix A2 - Tableau Dashboard (3/3 views)</a:t>
            </a:r>
            <a:br>
              <a:rPr lang="en-US" sz="3200" dirty="0">
                <a:solidFill>
                  <a:schemeClr val="dk1"/>
                </a:solidFill>
                <a:latin typeface="Fira Sans Condensed" panose="020B0503050000020004" pitchFamily="34" charset="0"/>
              </a:rPr>
            </a:br>
            <a:endParaRPr sz="3200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E1E9C-B1A4-B44E-DAC6-6846244E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66122" y="972852"/>
            <a:ext cx="5719665" cy="3889373"/>
          </a:xfrm>
          <a:prstGeom prst="rect">
            <a:avLst/>
          </a:prstGeom>
        </p:spPr>
      </p:pic>
      <p:sp>
        <p:nvSpPr>
          <p:cNvPr id="5" name="Google Shape;1659;p31">
            <a:extLst>
              <a:ext uri="{FF2B5EF4-FFF2-40B4-BE49-F238E27FC236}">
                <a16:creationId xmlns:a16="http://schemas.microsoft.com/office/drawing/2014/main" id="{45EE4C0D-2642-A7F8-ED89-6E2F15382E92}"/>
              </a:ext>
            </a:extLst>
          </p:cNvPr>
          <p:cNvSpPr txBox="1">
            <a:spLocks/>
          </p:cNvSpPr>
          <p:nvPr/>
        </p:nvSpPr>
        <p:spPr>
          <a:xfrm>
            <a:off x="1556540" y="4802845"/>
            <a:ext cx="6442598" cy="2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Fira Sans Condensed" panose="020B0503050000020004" pitchFamily="34" charset="0"/>
              </a:rPr>
              <a:t>Link to complete Tableau Dashboard – </a:t>
            </a:r>
            <a:r>
              <a:rPr lang="en-US" sz="1600" b="0" dirty="0">
                <a:solidFill>
                  <a:schemeClr val="accent2"/>
                </a:solidFill>
                <a:latin typeface="Fira Sans Condensed" panose="020B0503050000020004" pitchFamily="34" charset="0"/>
                <a:hlinkClick r:id="rId4"/>
              </a:rPr>
              <a:t>www.Tableau.com/TrafficAnalysis</a:t>
            </a:r>
            <a:endParaRPr lang="en-US" sz="1600" b="0" dirty="0">
              <a:solidFill>
                <a:schemeClr val="accent2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Summary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1322770" y="1013712"/>
            <a:ext cx="702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815.4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908049" y="2583917"/>
            <a:ext cx="1531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Average of Total Vehicles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5" name="Google Shape;555;p19"/>
          <p:cNvSpPr txBox="1"/>
          <p:nvPr/>
        </p:nvSpPr>
        <p:spPr>
          <a:xfrm>
            <a:off x="3240020" y="970164"/>
            <a:ext cx="702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2333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6" name="Google Shape;556;p19"/>
          <p:cNvSpPr txBox="1"/>
          <p:nvPr/>
        </p:nvSpPr>
        <p:spPr>
          <a:xfrm>
            <a:off x="2727952" y="2583925"/>
            <a:ext cx="1871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Average of other Vehicles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7" name="Google Shape;557;p19"/>
          <p:cNvSpPr txBox="1"/>
          <p:nvPr/>
        </p:nvSpPr>
        <p:spPr>
          <a:xfrm>
            <a:off x="5151167" y="999186"/>
            <a:ext cx="860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65,008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19"/>
          <p:cNvSpPr txBox="1"/>
          <p:nvPr/>
        </p:nvSpPr>
        <p:spPr>
          <a:xfrm>
            <a:off x="4772127" y="2583917"/>
            <a:ext cx="1531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Highway 400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9" name="Google Shape;559;p19"/>
          <p:cNvSpPr txBox="1"/>
          <p:nvPr/>
        </p:nvSpPr>
        <p:spPr>
          <a:xfrm>
            <a:off x="7039663" y="1013700"/>
            <a:ext cx="860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57,096</a:t>
            </a:r>
            <a:endParaRPr sz="1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0" name="Google Shape;560;p19"/>
          <p:cNvSpPr txBox="1"/>
          <p:nvPr/>
        </p:nvSpPr>
        <p:spPr>
          <a:xfrm>
            <a:off x="6704166" y="2583917"/>
            <a:ext cx="1531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highway 401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515675" y="3953005"/>
            <a:ext cx="3644400" cy="7683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9"/>
          <p:cNvSpPr txBox="1"/>
          <p:nvPr/>
        </p:nvSpPr>
        <p:spPr>
          <a:xfrm>
            <a:off x="765713" y="4243000"/>
            <a:ext cx="2894028" cy="50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Between King &amp; </a:t>
            </a:r>
            <a:r>
              <a:rPr lang="en-US" sz="1200" dirty="0" err="1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Kettleby</a:t>
            </a: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Rd during 5-6 PM the number was significant; 65,008 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765712" y="4055075"/>
            <a:ext cx="1828177" cy="28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Highway 400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515675" y="3049289"/>
            <a:ext cx="3644400" cy="768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9"/>
          <p:cNvSpPr txBox="1"/>
          <p:nvPr/>
        </p:nvSpPr>
        <p:spPr>
          <a:xfrm>
            <a:off x="784375" y="3401046"/>
            <a:ext cx="2367275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Traffic by Total Vehicle on Road was higher; 815.4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9"/>
          <p:cNvSpPr txBox="1"/>
          <p:nvPr/>
        </p:nvSpPr>
        <p:spPr>
          <a:xfrm>
            <a:off x="784376" y="3140546"/>
            <a:ext cx="1240693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Friday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4983800" y="3963775"/>
            <a:ext cx="3644400" cy="7683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9"/>
          <p:cNvSpPr txBox="1"/>
          <p:nvPr/>
        </p:nvSpPr>
        <p:spPr>
          <a:xfrm>
            <a:off x="5206485" y="4287579"/>
            <a:ext cx="2919098" cy="36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Between King &amp; </a:t>
            </a:r>
            <a:r>
              <a:rPr lang="en-US" sz="1200" dirty="0" err="1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Kettleby</a:t>
            </a: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Rd during 5-6 PM the number was noticeable; 57,096</a:t>
            </a:r>
          </a:p>
        </p:txBody>
      </p:sp>
      <p:sp>
        <p:nvSpPr>
          <p:cNvPr id="569" name="Google Shape;569;p19"/>
          <p:cNvSpPr txBox="1"/>
          <p:nvPr/>
        </p:nvSpPr>
        <p:spPr>
          <a:xfrm>
            <a:off x="5215174" y="4055072"/>
            <a:ext cx="1613125" cy="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Highway 401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0" name="Google Shape;570;p19"/>
          <p:cNvSpPr/>
          <p:nvPr/>
        </p:nvSpPr>
        <p:spPr>
          <a:xfrm>
            <a:off x="4983800" y="3049237"/>
            <a:ext cx="3644400" cy="768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9"/>
          <p:cNvSpPr txBox="1"/>
          <p:nvPr/>
        </p:nvSpPr>
        <p:spPr>
          <a:xfrm>
            <a:off x="5252499" y="3430074"/>
            <a:ext cx="2512580" cy="27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Traffic by other Vehicles was at peak; 2333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5252498" y="3227630"/>
            <a:ext cx="2764506" cy="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 Central Ontario Region</a:t>
            </a:r>
            <a:endParaRPr sz="17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3546661" y="3229232"/>
            <a:ext cx="423069" cy="420796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7624" y="694"/>
                </a:moveTo>
                <a:cubicBezTo>
                  <a:pt x="9515" y="694"/>
                  <a:pt x="11058" y="2206"/>
                  <a:pt x="11058" y="4096"/>
                </a:cubicBezTo>
                <a:cubicBezTo>
                  <a:pt x="11058" y="5987"/>
                  <a:pt x="9515" y="7530"/>
                  <a:pt x="7624" y="7530"/>
                </a:cubicBezTo>
                <a:cubicBezTo>
                  <a:pt x="5734" y="7530"/>
                  <a:pt x="4190" y="5987"/>
                  <a:pt x="4190" y="4096"/>
                </a:cubicBezTo>
                <a:cubicBezTo>
                  <a:pt x="4190" y="2206"/>
                  <a:pt x="5734" y="694"/>
                  <a:pt x="7624" y="694"/>
                </a:cubicBezTo>
                <a:close/>
                <a:moveTo>
                  <a:pt x="3336" y="8066"/>
                </a:moveTo>
                <a:cubicBezTo>
                  <a:pt x="3426" y="8066"/>
                  <a:pt x="3513" y="8098"/>
                  <a:pt x="3560" y="8161"/>
                </a:cubicBezTo>
                <a:cubicBezTo>
                  <a:pt x="3686" y="8287"/>
                  <a:pt x="3686" y="8507"/>
                  <a:pt x="3560" y="8633"/>
                </a:cubicBezTo>
                <a:lnTo>
                  <a:pt x="1323" y="10870"/>
                </a:lnTo>
                <a:cubicBezTo>
                  <a:pt x="1260" y="10933"/>
                  <a:pt x="1174" y="10964"/>
                  <a:pt x="1087" y="10964"/>
                </a:cubicBezTo>
                <a:cubicBezTo>
                  <a:pt x="1001" y="10964"/>
                  <a:pt x="914" y="10933"/>
                  <a:pt x="851" y="10870"/>
                </a:cubicBezTo>
                <a:cubicBezTo>
                  <a:pt x="725" y="10744"/>
                  <a:pt x="725" y="10523"/>
                  <a:pt x="851" y="10397"/>
                </a:cubicBezTo>
                <a:lnTo>
                  <a:pt x="3088" y="8161"/>
                </a:lnTo>
                <a:cubicBezTo>
                  <a:pt x="3151" y="8098"/>
                  <a:pt x="3245" y="8066"/>
                  <a:pt x="3336" y="8066"/>
                </a:cubicBezTo>
                <a:close/>
                <a:moveTo>
                  <a:pt x="7624" y="1"/>
                </a:moveTo>
                <a:cubicBezTo>
                  <a:pt x="5356" y="1"/>
                  <a:pt x="3529" y="1860"/>
                  <a:pt x="3529" y="4096"/>
                </a:cubicBezTo>
                <a:cubicBezTo>
                  <a:pt x="3529" y="5136"/>
                  <a:pt x="3875" y="6050"/>
                  <a:pt x="4505" y="6743"/>
                </a:cubicBezTo>
                <a:lnTo>
                  <a:pt x="3812" y="7467"/>
                </a:lnTo>
                <a:cubicBezTo>
                  <a:pt x="3661" y="7386"/>
                  <a:pt x="3500" y="7347"/>
                  <a:pt x="3342" y="7347"/>
                </a:cubicBezTo>
                <a:cubicBezTo>
                  <a:pt x="3074" y="7347"/>
                  <a:pt x="2813" y="7458"/>
                  <a:pt x="2615" y="7656"/>
                </a:cubicBezTo>
                <a:lnTo>
                  <a:pt x="378" y="9893"/>
                </a:lnTo>
                <a:cubicBezTo>
                  <a:pt x="0" y="10271"/>
                  <a:pt x="0" y="10964"/>
                  <a:pt x="378" y="11343"/>
                </a:cubicBezTo>
                <a:cubicBezTo>
                  <a:pt x="567" y="11532"/>
                  <a:pt x="851" y="11658"/>
                  <a:pt x="1103" y="11658"/>
                </a:cubicBezTo>
                <a:cubicBezTo>
                  <a:pt x="1355" y="11658"/>
                  <a:pt x="1607" y="11532"/>
                  <a:pt x="1796" y="11343"/>
                </a:cubicBezTo>
                <a:lnTo>
                  <a:pt x="4033" y="9106"/>
                </a:lnTo>
                <a:cubicBezTo>
                  <a:pt x="4348" y="8791"/>
                  <a:pt x="4442" y="8318"/>
                  <a:pt x="4253" y="7909"/>
                </a:cubicBezTo>
                <a:lnTo>
                  <a:pt x="4947" y="7215"/>
                </a:lnTo>
                <a:cubicBezTo>
                  <a:pt x="5671" y="7814"/>
                  <a:pt x="6616" y="8192"/>
                  <a:pt x="7593" y="8192"/>
                </a:cubicBezTo>
                <a:cubicBezTo>
                  <a:pt x="9861" y="8192"/>
                  <a:pt x="11689" y="6333"/>
                  <a:pt x="11689" y="4096"/>
                </a:cubicBezTo>
                <a:cubicBezTo>
                  <a:pt x="11720" y="1828"/>
                  <a:pt x="9861" y="1"/>
                  <a:pt x="76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19"/>
          <p:cNvSpPr/>
          <p:nvPr/>
        </p:nvSpPr>
        <p:spPr>
          <a:xfrm>
            <a:off x="8017004" y="3218683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19"/>
          <p:cNvGrpSpPr/>
          <p:nvPr/>
        </p:nvGrpSpPr>
        <p:grpSpPr>
          <a:xfrm>
            <a:off x="8020396" y="4138091"/>
            <a:ext cx="421951" cy="419677"/>
            <a:chOff x="-4211975" y="2046625"/>
            <a:chExt cx="292250" cy="290675"/>
          </a:xfrm>
        </p:grpSpPr>
        <p:sp>
          <p:nvSpPr>
            <p:cNvPr id="578" name="Google Shape;578;p19"/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9"/>
          <p:cNvGrpSpPr/>
          <p:nvPr/>
        </p:nvGrpSpPr>
        <p:grpSpPr>
          <a:xfrm>
            <a:off x="4983800" y="1341490"/>
            <a:ext cx="1260677" cy="1242427"/>
            <a:chOff x="4375527" y="3244630"/>
            <a:chExt cx="1068771" cy="801588"/>
          </a:xfrm>
        </p:grpSpPr>
        <p:sp>
          <p:nvSpPr>
            <p:cNvPr id="584" name="Google Shape;584;p19"/>
            <p:cNvSpPr/>
            <p:nvPr/>
          </p:nvSpPr>
          <p:spPr>
            <a:xfrm>
              <a:off x="4375527" y="3244630"/>
              <a:ext cx="521521" cy="801588"/>
            </a:xfrm>
            <a:custGeom>
              <a:avLst/>
              <a:gdLst/>
              <a:ahLst/>
              <a:cxnLst/>
              <a:rect l="l" t="t" r="r" b="b"/>
              <a:pathLst>
                <a:path w="9441" h="14511" extrusionOk="0">
                  <a:moveTo>
                    <a:pt x="9440" y="0"/>
                  </a:moveTo>
                  <a:lnTo>
                    <a:pt x="0" y="10474"/>
                  </a:lnTo>
                  <a:lnTo>
                    <a:pt x="9440" y="14510"/>
                  </a:lnTo>
                  <a:lnTo>
                    <a:pt x="9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896980" y="3244630"/>
              <a:ext cx="547318" cy="801588"/>
            </a:xfrm>
            <a:custGeom>
              <a:avLst/>
              <a:gdLst/>
              <a:ahLst/>
              <a:cxnLst/>
              <a:rect l="l" t="t" r="r" b="b"/>
              <a:pathLst>
                <a:path w="9908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9907" y="10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9"/>
          <p:cNvGrpSpPr/>
          <p:nvPr/>
        </p:nvGrpSpPr>
        <p:grpSpPr>
          <a:xfrm>
            <a:off x="1199191" y="1356220"/>
            <a:ext cx="949477" cy="1188039"/>
            <a:chOff x="1689198" y="2121294"/>
            <a:chExt cx="1302258" cy="1955619"/>
          </a:xfrm>
        </p:grpSpPr>
        <p:sp>
          <p:nvSpPr>
            <p:cNvPr id="587" name="Google Shape;587;p19"/>
            <p:cNvSpPr/>
            <p:nvPr/>
          </p:nvSpPr>
          <p:spPr>
            <a:xfrm>
              <a:off x="1689198" y="2121294"/>
              <a:ext cx="635450" cy="1955619"/>
            </a:xfrm>
            <a:custGeom>
              <a:avLst/>
              <a:gdLst/>
              <a:ahLst/>
              <a:cxnLst/>
              <a:rect l="l" t="t" r="r" b="b"/>
              <a:pathLst>
                <a:path w="9441" h="29055" extrusionOk="0">
                  <a:moveTo>
                    <a:pt x="9440" y="0"/>
                  </a:moveTo>
                  <a:lnTo>
                    <a:pt x="0" y="25018"/>
                  </a:lnTo>
                  <a:lnTo>
                    <a:pt x="9440" y="29054"/>
                  </a:lnTo>
                  <a:lnTo>
                    <a:pt x="9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324574" y="2121294"/>
              <a:ext cx="666883" cy="1955619"/>
            </a:xfrm>
            <a:custGeom>
              <a:avLst/>
              <a:gdLst/>
              <a:ahLst/>
              <a:cxnLst/>
              <a:rect l="l" t="t" r="r" b="b"/>
              <a:pathLst>
                <a:path w="9908" h="29055" extrusionOk="0">
                  <a:moveTo>
                    <a:pt x="0" y="0"/>
                  </a:moveTo>
                  <a:lnTo>
                    <a:pt x="0" y="29054"/>
                  </a:lnTo>
                  <a:lnTo>
                    <a:pt x="9907" y="25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19"/>
          <p:cNvGrpSpPr/>
          <p:nvPr/>
        </p:nvGrpSpPr>
        <p:grpSpPr>
          <a:xfrm>
            <a:off x="3151651" y="1303695"/>
            <a:ext cx="949514" cy="1242427"/>
            <a:chOff x="2603975" y="2800778"/>
            <a:chExt cx="1068791" cy="1261008"/>
          </a:xfrm>
        </p:grpSpPr>
        <p:sp>
          <p:nvSpPr>
            <p:cNvPr id="590" name="Google Shape;590;p19"/>
            <p:cNvSpPr/>
            <p:nvPr/>
          </p:nvSpPr>
          <p:spPr>
            <a:xfrm>
              <a:off x="2603975" y="2800778"/>
              <a:ext cx="521521" cy="1261008"/>
            </a:xfrm>
            <a:custGeom>
              <a:avLst/>
              <a:gdLst/>
              <a:ahLst/>
              <a:cxnLst/>
              <a:rect l="l" t="t" r="r" b="b"/>
              <a:pathLst>
                <a:path w="9441" h="43766" extrusionOk="0">
                  <a:moveTo>
                    <a:pt x="9441" y="1"/>
                  </a:moveTo>
                  <a:lnTo>
                    <a:pt x="1" y="39729"/>
                  </a:lnTo>
                  <a:lnTo>
                    <a:pt x="9441" y="43765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125448" y="2800778"/>
              <a:ext cx="547318" cy="1261008"/>
            </a:xfrm>
            <a:custGeom>
              <a:avLst/>
              <a:gdLst/>
              <a:ahLst/>
              <a:cxnLst/>
              <a:rect l="l" t="t" r="r" b="b"/>
              <a:pathLst>
                <a:path w="9908" h="43766" extrusionOk="0">
                  <a:moveTo>
                    <a:pt x="1" y="1"/>
                  </a:moveTo>
                  <a:lnTo>
                    <a:pt x="1" y="43765"/>
                  </a:lnTo>
                  <a:lnTo>
                    <a:pt x="9908" y="400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9"/>
          <p:cNvGrpSpPr/>
          <p:nvPr/>
        </p:nvGrpSpPr>
        <p:grpSpPr>
          <a:xfrm>
            <a:off x="6891100" y="1366464"/>
            <a:ext cx="1206490" cy="1287853"/>
            <a:chOff x="4375527" y="3244630"/>
            <a:chExt cx="1068771" cy="801588"/>
          </a:xfrm>
        </p:grpSpPr>
        <p:sp>
          <p:nvSpPr>
            <p:cNvPr id="593" name="Google Shape;593;p19"/>
            <p:cNvSpPr/>
            <p:nvPr/>
          </p:nvSpPr>
          <p:spPr>
            <a:xfrm>
              <a:off x="4375527" y="3244630"/>
              <a:ext cx="521521" cy="801588"/>
            </a:xfrm>
            <a:custGeom>
              <a:avLst/>
              <a:gdLst/>
              <a:ahLst/>
              <a:cxnLst/>
              <a:rect l="l" t="t" r="r" b="b"/>
              <a:pathLst>
                <a:path w="9441" h="14511" extrusionOk="0">
                  <a:moveTo>
                    <a:pt x="9440" y="0"/>
                  </a:moveTo>
                  <a:lnTo>
                    <a:pt x="0" y="10474"/>
                  </a:lnTo>
                  <a:lnTo>
                    <a:pt x="9440" y="14510"/>
                  </a:lnTo>
                  <a:lnTo>
                    <a:pt x="94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96980" y="3244630"/>
              <a:ext cx="547318" cy="801588"/>
            </a:xfrm>
            <a:custGeom>
              <a:avLst/>
              <a:gdLst/>
              <a:ahLst/>
              <a:cxnLst/>
              <a:rect l="l" t="t" r="r" b="b"/>
              <a:pathLst>
                <a:path w="9908" h="14511" extrusionOk="0">
                  <a:moveTo>
                    <a:pt x="0" y="0"/>
                  </a:moveTo>
                  <a:lnTo>
                    <a:pt x="0" y="14510"/>
                  </a:lnTo>
                  <a:lnTo>
                    <a:pt x="9907" y="10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77;p19">
            <a:extLst>
              <a:ext uri="{FF2B5EF4-FFF2-40B4-BE49-F238E27FC236}">
                <a16:creationId xmlns:a16="http://schemas.microsoft.com/office/drawing/2014/main" id="{C03F0A0E-4B56-A7CB-A623-26E5CA24E8E3}"/>
              </a:ext>
            </a:extLst>
          </p:cNvPr>
          <p:cNvGrpSpPr/>
          <p:nvPr/>
        </p:nvGrpSpPr>
        <p:grpSpPr>
          <a:xfrm>
            <a:off x="3563771" y="4158798"/>
            <a:ext cx="421951" cy="419677"/>
            <a:chOff x="-4211975" y="2046625"/>
            <a:chExt cx="292250" cy="290675"/>
          </a:xfrm>
        </p:grpSpPr>
        <p:sp>
          <p:nvSpPr>
            <p:cNvPr id="7" name="Google Shape;578;p19">
              <a:extLst>
                <a:ext uri="{FF2B5EF4-FFF2-40B4-BE49-F238E27FC236}">
                  <a16:creationId xmlns:a16="http://schemas.microsoft.com/office/drawing/2014/main" id="{22BC3A1A-F498-3B1B-E315-A1A5BD9CD004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9;p19">
              <a:extLst>
                <a:ext uri="{FF2B5EF4-FFF2-40B4-BE49-F238E27FC236}">
                  <a16:creationId xmlns:a16="http://schemas.microsoft.com/office/drawing/2014/main" id="{A531EEB9-A8E1-F7FC-1063-083EFC054763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0"/>
          <p:cNvGrpSpPr/>
          <p:nvPr/>
        </p:nvGrpSpPr>
        <p:grpSpPr>
          <a:xfrm>
            <a:off x="2840825" y="1414575"/>
            <a:ext cx="3462350" cy="2954250"/>
            <a:chOff x="2840825" y="1414575"/>
            <a:chExt cx="3462350" cy="2954250"/>
          </a:xfrm>
        </p:grpSpPr>
        <p:grpSp>
          <p:nvGrpSpPr>
            <p:cNvPr id="1624" name="Google Shape;1624;p30"/>
            <p:cNvGrpSpPr/>
            <p:nvPr/>
          </p:nvGrpSpPr>
          <p:grpSpPr>
            <a:xfrm>
              <a:off x="4441325" y="2195325"/>
              <a:ext cx="611700" cy="1202550"/>
              <a:chOff x="4441325" y="2195325"/>
              <a:chExt cx="611700" cy="1202550"/>
            </a:xfrm>
          </p:grpSpPr>
          <p:sp>
            <p:nvSpPr>
              <p:cNvPr id="1625" name="Google Shape;1625;p30"/>
              <p:cNvSpPr/>
              <p:nvPr/>
            </p:nvSpPr>
            <p:spPr>
              <a:xfrm>
                <a:off x="4444000" y="2195325"/>
                <a:ext cx="609025" cy="1202550"/>
              </a:xfrm>
              <a:custGeom>
                <a:avLst/>
                <a:gdLst/>
                <a:ahLst/>
                <a:cxnLst/>
                <a:rect l="l" t="t" r="r" b="b"/>
                <a:pathLst>
                  <a:path w="24361" h="48102" extrusionOk="0">
                    <a:moveTo>
                      <a:pt x="5120" y="37993"/>
                    </a:moveTo>
                    <a:lnTo>
                      <a:pt x="0" y="48102"/>
                    </a:lnTo>
                    <a:lnTo>
                      <a:pt x="10347" y="40636"/>
                    </a:lnTo>
                    <a:lnTo>
                      <a:pt x="2436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4441325" y="2195325"/>
                <a:ext cx="611700" cy="1202550"/>
              </a:xfrm>
              <a:custGeom>
                <a:avLst/>
                <a:gdLst/>
                <a:ahLst/>
                <a:cxnLst/>
                <a:rect l="l" t="t" r="r" b="b"/>
                <a:pathLst>
                  <a:path w="24468" h="48102" extrusionOk="0">
                    <a:moveTo>
                      <a:pt x="5227" y="37993"/>
                    </a:moveTo>
                    <a:lnTo>
                      <a:pt x="107" y="48102"/>
                    </a:lnTo>
                    <a:lnTo>
                      <a:pt x="0" y="35338"/>
                    </a:lnTo>
                    <a:lnTo>
                      <a:pt x="2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7" name="Google Shape;1627;p30"/>
            <p:cNvGrpSpPr/>
            <p:nvPr/>
          </p:nvGrpSpPr>
          <p:grpSpPr>
            <a:xfrm>
              <a:off x="2840825" y="1414575"/>
              <a:ext cx="3462350" cy="2954250"/>
              <a:chOff x="2840825" y="1414575"/>
              <a:chExt cx="3462350" cy="2954250"/>
            </a:xfrm>
          </p:grpSpPr>
          <p:sp>
            <p:nvSpPr>
              <p:cNvPr id="1628" name="Google Shape;1628;p30"/>
              <p:cNvSpPr/>
              <p:nvPr/>
            </p:nvSpPr>
            <p:spPr>
              <a:xfrm>
                <a:off x="3348325" y="1414575"/>
                <a:ext cx="1223675" cy="977825"/>
              </a:xfrm>
              <a:custGeom>
                <a:avLst/>
                <a:gdLst/>
                <a:ahLst/>
                <a:cxnLst/>
                <a:rect l="l" t="t" r="r" b="b"/>
                <a:pathLst>
                  <a:path w="48947" h="39113" extrusionOk="0">
                    <a:moveTo>
                      <a:pt x="48857" y="0"/>
                    </a:moveTo>
                    <a:cubicBezTo>
                      <a:pt x="30530" y="0"/>
                      <a:pt x="12945" y="7296"/>
                      <a:pt x="0" y="20277"/>
                    </a:cubicBezTo>
                    <a:lnTo>
                      <a:pt x="18836" y="39112"/>
                    </a:lnTo>
                    <a:cubicBezTo>
                      <a:pt x="26803" y="31122"/>
                      <a:pt x="37619" y="26635"/>
                      <a:pt x="48902" y="26635"/>
                    </a:cubicBezTo>
                    <a:cubicBezTo>
                      <a:pt x="48917" y="26635"/>
                      <a:pt x="48932" y="26635"/>
                      <a:pt x="48947" y="26635"/>
                    </a:cubicBezTo>
                    <a:lnTo>
                      <a:pt x="48947" y="0"/>
                    </a:lnTo>
                    <a:cubicBezTo>
                      <a:pt x="48917" y="0"/>
                      <a:pt x="48887" y="0"/>
                      <a:pt x="48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>
                <a:off x="2840825" y="1921475"/>
                <a:ext cx="978425" cy="1223700"/>
              </a:xfrm>
              <a:custGeom>
                <a:avLst/>
                <a:gdLst/>
                <a:ahLst/>
                <a:cxnLst/>
                <a:rect l="l" t="t" r="r" b="b"/>
                <a:pathLst>
                  <a:path w="39137" h="48948" extrusionOk="0">
                    <a:moveTo>
                      <a:pt x="20300" y="1"/>
                    </a:moveTo>
                    <a:cubicBezTo>
                      <a:pt x="7299" y="12967"/>
                      <a:pt x="0" y="30588"/>
                      <a:pt x="24" y="48947"/>
                    </a:cubicBezTo>
                    <a:lnTo>
                      <a:pt x="26670" y="48947"/>
                    </a:lnTo>
                    <a:cubicBezTo>
                      <a:pt x="26646" y="37648"/>
                      <a:pt x="31135" y="26813"/>
                      <a:pt x="39136" y="18836"/>
                    </a:cubicBezTo>
                    <a:lnTo>
                      <a:pt x="203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>
                <a:off x="2840825" y="3145150"/>
                <a:ext cx="978425" cy="1223675"/>
              </a:xfrm>
              <a:custGeom>
                <a:avLst/>
                <a:gdLst/>
                <a:ahLst/>
                <a:cxnLst/>
                <a:rect l="l" t="t" r="r" b="b"/>
                <a:pathLst>
                  <a:path w="39137" h="48947" extrusionOk="0">
                    <a:moveTo>
                      <a:pt x="24" y="0"/>
                    </a:moveTo>
                    <a:cubicBezTo>
                      <a:pt x="0" y="18360"/>
                      <a:pt x="7299" y="35981"/>
                      <a:pt x="20300" y="48947"/>
                    </a:cubicBezTo>
                    <a:lnTo>
                      <a:pt x="39136" y="30111"/>
                    </a:lnTo>
                    <a:cubicBezTo>
                      <a:pt x="31135" y="22134"/>
                      <a:pt x="26646" y="11299"/>
                      <a:pt x="26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0"/>
              <p:cNvSpPr/>
              <p:nvPr/>
            </p:nvSpPr>
            <p:spPr>
              <a:xfrm>
                <a:off x="5324750" y="3145150"/>
                <a:ext cx="978425" cy="1223675"/>
              </a:xfrm>
              <a:custGeom>
                <a:avLst/>
                <a:gdLst/>
                <a:ahLst/>
                <a:cxnLst/>
                <a:rect l="l" t="t" r="r" b="b"/>
                <a:pathLst>
                  <a:path w="39137" h="48947" extrusionOk="0">
                    <a:moveTo>
                      <a:pt x="12467" y="0"/>
                    </a:moveTo>
                    <a:cubicBezTo>
                      <a:pt x="12491" y="11299"/>
                      <a:pt x="8002" y="22134"/>
                      <a:pt x="1" y="30111"/>
                    </a:cubicBezTo>
                    <a:lnTo>
                      <a:pt x="18837" y="48947"/>
                    </a:lnTo>
                    <a:cubicBezTo>
                      <a:pt x="31838" y="35981"/>
                      <a:pt x="39137" y="18360"/>
                      <a:pt x="391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0"/>
              <p:cNvSpPr/>
              <p:nvPr/>
            </p:nvSpPr>
            <p:spPr>
              <a:xfrm>
                <a:off x="5324750" y="1921475"/>
                <a:ext cx="978425" cy="1223700"/>
              </a:xfrm>
              <a:custGeom>
                <a:avLst/>
                <a:gdLst/>
                <a:ahLst/>
                <a:cxnLst/>
                <a:rect l="l" t="t" r="r" b="b"/>
                <a:pathLst>
                  <a:path w="39137" h="48948" extrusionOk="0">
                    <a:moveTo>
                      <a:pt x="18837" y="1"/>
                    </a:moveTo>
                    <a:lnTo>
                      <a:pt x="1" y="18836"/>
                    </a:lnTo>
                    <a:cubicBezTo>
                      <a:pt x="8002" y="26813"/>
                      <a:pt x="12491" y="37648"/>
                      <a:pt x="12479" y="48947"/>
                    </a:cubicBezTo>
                    <a:lnTo>
                      <a:pt x="39113" y="48947"/>
                    </a:lnTo>
                    <a:cubicBezTo>
                      <a:pt x="39137" y="30588"/>
                      <a:pt x="31838" y="12967"/>
                      <a:pt x="18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>
                <a:off x="4572000" y="1414575"/>
                <a:ext cx="1223675" cy="977825"/>
              </a:xfrm>
              <a:custGeom>
                <a:avLst/>
                <a:gdLst/>
                <a:ahLst/>
                <a:cxnLst/>
                <a:rect l="l" t="t" r="r" b="b"/>
                <a:pathLst>
                  <a:path w="48947" h="39113" extrusionOk="0">
                    <a:moveTo>
                      <a:pt x="90" y="0"/>
                    </a:moveTo>
                    <a:cubicBezTo>
                      <a:pt x="60" y="0"/>
                      <a:pt x="30" y="0"/>
                      <a:pt x="0" y="0"/>
                    </a:cubicBezTo>
                    <a:lnTo>
                      <a:pt x="0" y="26635"/>
                    </a:lnTo>
                    <a:cubicBezTo>
                      <a:pt x="15" y="26635"/>
                      <a:pt x="30" y="26635"/>
                      <a:pt x="45" y="26635"/>
                    </a:cubicBezTo>
                    <a:cubicBezTo>
                      <a:pt x="11328" y="26635"/>
                      <a:pt x="22144" y="31122"/>
                      <a:pt x="30111" y="39112"/>
                    </a:cubicBezTo>
                    <a:lnTo>
                      <a:pt x="48947" y="20277"/>
                    </a:lnTo>
                    <a:cubicBezTo>
                      <a:pt x="36002" y="7296"/>
                      <a:pt x="18417" y="0"/>
                      <a:pt x="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>
                <a:off x="4487900" y="3073175"/>
                <a:ext cx="165975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5741" extrusionOk="0">
                    <a:moveTo>
                      <a:pt x="3358" y="1"/>
                    </a:moveTo>
                    <a:cubicBezTo>
                      <a:pt x="1537" y="1"/>
                      <a:pt x="1" y="1804"/>
                      <a:pt x="637" y="3772"/>
                    </a:cubicBezTo>
                    <a:cubicBezTo>
                      <a:pt x="1064" y="5064"/>
                      <a:pt x="2216" y="5741"/>
                      <a:pt x="3372" y="5741"/>
                    </a:cubicBezTo>
                    <a:cubicBezTo>
                      <a:pt x="4377" y="5741"/>
                      <a:pt x="5386" y="5229"/>
                      <a:pt x="5924" y="4165"/>
                    </a:cubicBezTo>
                    <a:cubicBezTo>
                      <a:pt x="6638" y="2760"/>
                      <a:pt x="6067" y="1034"/>
                      <a:pt x="4662" y="319"/>
                    </a:cubicBezTo>
                    <a:cubicBezTo>
                      <a:pt x="4228" y="100"/>
                      <a:pt x="3785" y="1"/>
                      <a:pt x="3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5" name="Google Shape;1635;p30"/>
            <p:cNvSpPr/>
            <p:nvPr/>
          </p:nvSpPr>
          <p:spPr>
            <a:xfrm>
              <a:off x="3572450" y="2140550"/>
              <a:ext cx="2000875" cy="1715125"/>
            </a:xfrm>
            <a:custGeom>
              <a:avLst/>
              <a:gdLst/>
              <a:ahLst/>
              <a:cxnLst/>
              <a:rect l="l" t="t" r="r" b="b"/>
              <a:pathLst>
                <a:path w="80035" h="68605" extrusionOk="0">
                  <a:moveTo>
                    <a:pt x="39363" y="1"/>
                  </a:moveTo>
                  <a:lnTo>
                    <a:pt x="39399" y="2477"/>
                  </a:lnTo>
                  <a:lnTo>
                    <a:pt x="40006" y="2477"/>
                  </a:lnTo>
                  <a:lnTo>
                    <a:pt x="39982" y="1"/>
                  </a:lnTo>
                  <a:close/>
                  <a:moveTo>
                    <a:pt x="52591" y="2013"/>
                  </a:moveTo>
                  <a:lnTo>
                    <a:pt x="51817" y="4370"/>
                  </a:lnTo>
                  <a:cubicBezTo>
                    <a:pt x="52007" y="4430"/>
                    <a:pt x="52198" y="4501"/>
                    <a:pt x="52388" y="4561"/>
                  </a:cubicBezTo>
                  <a:lnTo>
                    <a:pt x="53198" y="2215"/>
                  </a:lnTo>
                  <a:lnTo>
                    <a:pt x="52591" y="2013"/>
                  </a:lnTo>
                  <a:close/>
                  <a:moveTo>
                    <a:pt x="26814" y="2203"/>
                  </a:moveTo>
                  <a:cubicBezTo>
                    <a:pt x="26611" y="2263"/>
                    <a:pt x="26409" y="2346"/>
                    <a:pt x="26206" y="2418"/>
                  </a:cubicBezTo>
                  <a:lnTo>
                    <a:pt x="27052" y="4751"/>
                  </a:lnTo>
                  <a:lnTo>
                    <a:pt x="27635" y="4549"/>
                  </a:lnTo>
                  <a:lnTo>
                    <a:pt x="26814" y="2203"/>
                  </a:lnTo>
                  <a:close/>
                  <a:moveTo>
                    <a:pt x="64414" y="8264"/>
                  </a:moveTo>
                  <a:lnTo>
                    <a:pt x="62902" y="10240"/>
                  </a:lnTo>
                  <a:cubicBezTo>
                    <a:pt x="63068" y="10359"/>
                    <a:pt x="63223" y="10478"/>
                    <a:pt x="63378" y="10609"/>
                  </a:cubicBezTo>
                  <a:lnTo>
                    <a:pt x="64926" y="8656"/>
                  </a:lnTo>
                  <a:cubicBezTo>
                    <a:pt x="64759" y="8525"/>
                    <a:pt x="64580" y="8395"/>
                    <a:pt x="64414" y="8264"/>
                  </a:cubicBezTo>
                  <a:close/>
                  <a:moveTo>
                    <a:pt x="15074" y="8633"/>
                  </a:moveTo>
                  <a:cubicBezTo>
                    <a:pt x="14907" y="8764"/>
                    <a:pt x="14741" y="8906"/>
                    <a:pt x="14574" y="9037"/>
                  </a:cubicBezTo>
                  <a:lnTo>
                    <a:pt x="16146" y="10954"/>
                  </a:lnTo>
                  <a:cubicBezTo>
                    <a:pt x="16300" y="10835"/>
                    <a:pt x="16467" y="10704"/>
                    <a:pt x="16622" y="10585"/>
                  </a:cubicBezTo>
                  <a:lnTo>
                    <a:pt x="15074" y="8633"/>
                  </a:lnTo>
                  <a:close/>
                  <a:moveTo>
                    <a:pt x="73534" y="18050"/>
                  </a:moveTo>
                  <a:lnTo>
                    <a:pt x="71474" y="19420"/>
                  </a:lnTo>
                  <a:cubicBezTo>
                    <a:pt x="71581" y="19586"/>
                    <a:pt x="71688" y="19753"/>
                    <a:pt x="71796" y="19920"/>
                  </a:cubicBezTo>
                  <a:lnTo>
                    <a:pt x="73891" y="18586"/>
                  </a:lnTo>
                  <a:cubicBezTo>
                    <a:pt x="73772" y="18408"/>
                    <a:pt x="73653" y="18229"/>
                    <a:pt x="73534" y="18050"/>
                  </a:cubicBezTo>
                  <a:close/>
                  <a:moveTo>
                    <a:pt x="6097" y="18551"/>
                  </a:moveTo>
                  <a:cubicBezTo>
                    <a:pt x="5990" y="18729"/>
                    <a:pt x="5871" y="18908"/>
                    <a:pt x="5763" y="19098"/>
                  </a:cubicBezTo>
                  <a:lnTo>
                    <a:pt x="7871" y="20396"/>
                  </a:lnTo>
                  <a:cubicBezTo>
                    <a:pt x="7978" y="20229"/>
                    <a:pt x="8085" y="20063"/>
                    <a:pt x="8180" y="19896"/>
                  </a:cubicBezTo>
                  <a:lnTo>
                    <a:pt x="6097" y="18551"/>
                  </a:lnTo>
                  <a:close/>
                  <a:moveTo>
                    <a:pt x="78939" y="30290"/>
                  </a:moveTo>
                  <a:lnTo>
                    <a:pt x="76534" y="30897"/>
                  </a:lnTo>
                  <a:cubicBezTo>
                    <a:pt x="76594" y="31100"/>
                    <a:pt x="76641" y="31290"/>
                    <a:pt x="76677" y="31493"/>
                  </a:cubicBezTo>
                  <a:lnTo>
                    <a:pt x="79082" y="30921"/>
                  </a:lnTo>
                  <a:cubicBezTo>
                    <a:pt x="79046" y="30707"/>
                    <a:pt x="78987" y="30504"/>
                    <a:pt x="78939" y="30290"/>
                  </a:cubicBezTo>
                  <a:close/>
                  <a:moveTo>
                    <a:pt x="882" y="30873"/>
                  </a:moveTo>
                  <a:cubicBezTo>
                    <a:pt x="834" y="31076"/>
                    <a:pt x="787" y="31290"/>
                    <a:pt x="739" y="31493"/>
                  </a:cubicBezTo>
                  <a:lnTo>
                    <a:pt x="3156" y="32028"/>
                  </a:lnTo>
                  <a:cubicBezTo>
                    <a:pt x="3204" y="31838"/>
                    <a:pt x="3251" y="31635"/>
                    <a:pt x="3299" y="31445"/>
                  </a:cubicBezTo>
                  <a:lnTo>
                    <a:pt x="882" y="30873"/>
                  </a:lnTo>
                  <a:close/>
                  <a:moveTo>
                    <a:pt x="77558" y="43411"/>
                  </a:moveTo>
                  <a:cubicBezTo>
                    <a:pt x="77546" y="43613"/>
                    <a:pt x="77522" y="43816"/>
                    <a:pt x="77511" y="44006"/>
                  </a:cubicBezTo>
                  <a:lnTo>
                    <a:pt x="79965" y="44255"/>
                  </a:lnTo>
                  <a:lnTo>
                    <a:pt x="79965" y="44255"/>
                  </a:lnTo>
                  <a:cubicBezTo>
                    <a:pt x="79988" y="44045"/>
                    <a:pt x="80011" y="43835"/>
                    <a:pt x="80035" y="43625"/>
                  </a:cubicBezTo>
                  <a:lnTo>
                    <a:pt x="77558" y="43411"/>
                  </a:lnTo>
                  <a:close/>
                  <a:moveTo>
                    <a:pt x="79965" y="44255"/>
                  </a:moveTo>
                  <a:cubicBezTo>
                    <a:pt x="79964" y="44259"/>
                    <a:pt x="79964" y="44264"/>
                    <a:pt x="79963" y="44268"/>
                  </a:cubicBezTo>
                  <a:lnTo>
                    <a:pt x="79975" y="44256"/>
                  </a:lnTo>
                  <a:lnTo>
                    <a:pt x="79965" y="44255"/>
                  </a:lnTo>
                  <a:close/>
                  <a:moveTo>
                    <a:pt x="2465" y="43970"/>
                  </a:moveTo>
                  <a:lnTo>
                    <a:pt x="1" y="44220"/>
                  </a:lnTo>
                  <a:cubicBezTo>
                    <a:pt x="25" y="44435"/>
                    <a:pt x="48" y="44649"/>
                    <a:pt x="72" y="44851"/>
                  </a:cubicBezTo>
                  <a:lnTo>
                    <a:pt x="2537" y="44566"/>
                  </a:lnTo>
                  <a:cubicBezTo>
                    <a:pt x="2513" y="44375"/>
                    <a:pt x="2489" y="44173"/>
                    <a:pt x="2465" y="43970"/>
                  </a:cubicBezTo>
                  <a:close/>
                  <a:moveTo>
                    <a:pt x="74415" y="55579"/>
                  </a:moveTo>
                  <a:cubicBezTo>
                    <a:pt x="74332" y="55757"/>
                    <a:pt x="74260" y="55936"/>
                    <a:pt x="74177" y="56127"/>
                  </a:cubicBezTo>
                  <a:lnTo>
                    <a:pt x="76415" y="57162"/>
                  </a:lnTo>
                  <a:cubicBezTo>
                    <a:pt x="76510" y="56972"/>
                    <a:pt x="76594" y="56781"/>
                    <a:pt x="76689" y="56591"/>
                  </a:cubicBezTo>
                  <a:lnTo>
                    <a:pt x="74415" y="55579"/>
                  </a:lnTo>
                  <a:close/>
                  <a:moveTo>
                    <a:pt x="5775" y="56079"/>
                  </a:moveTo>
                  <a:lnTo>
                    <a:pt x="3525" y="57127"/>
                  </a:lnTo>
                  <a:cubicBezTo>
                    <a:pt x="3620" y="57317"/>
                    <a:pt x="3704" y="57508"/>
                    <a:pt x="3799" y="57698"/>
                  </a:cubicBezTo>
                  <a:lnTo>
                    <a:pt x="6037" y="56627"/>
                  </a:lnTo>
                  <a:cubicBezTo>
                    <a:pt x="5942" y="56448"/>
                    <a:pt x="5859" y="56258"/>
                    <a:pt x="5775" y="56079"/>
                  </a:cubicBezTo>
                  <a:close/>
                  <a:moveTo>
                    <a:pt x="67450" y="66009"/>
                  </a:moveTo>
                  <a:cubicBezTo>
                    <a:pt x="67307" y="66164"/>
                    <a:pt x="67176" y="66294"/>
                    <a:pt x="67033" y="66449"/>
                  </a:cubicBezTo>
                  <a:lnTo>
                    <a:pt x="68819" y="68176"/>
                  </a:lnTo>
                  <a:cubicBezTo>
                    <a:pt x="68974" y="68021"/>
                    <a:pt x="69117" y="67866"/>
                    <a:pt x="69259" y="67723"/>
                  </a:cubicBezTo>
                  <a:lnTo>
                    <a:pt x="67450" y="66009"/>
                  </a:lnTo>
                  <a:close/>
                  <a:moveTo>
                    <a:pt x="12907" y="66414"/>
                  </a:moveTo>
                  <a:lnTo>
                    <a:pt x="11121" y="68140"/>
                  </a:lnTo>
                  <a:cubicBezTo>
                    <a:pt x="11264" y="68307"/>
                    <a:pt x="11419" y="68450"/>
                    <a:pt x="11562" y="68604"/>
                  </a:cubicBezTo>
                  <a:lnTo>
                    <a:pt x="13324" y="66842"/>
                  </a:lnTo>
                  <a:cubicBezTo>
                    <a:pt x="13181" y="66699"/>
                    <a:pt x="13038" y="66568"/>
                    <a:pt x="12907" y="6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Analysis Approach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37" name="Google Shape;1637;p30"/>
          <p:cNvSpPr txBox="1"/>
          <p:nvPr/>
        </p:nvSpPr>
        <p:spPr>
          <a:xfrm>
            <a:off x="457200" y="177208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Congested highways due to vehicle traffic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30"/>
          <p:cNvSpPr txBox="1"/>
          <p:nvPr/>
        </p:nvSpPr>
        <p:spPr>
          <a:xfrm>
            <a:off x="457197" y="1509200"/>
            <a:ext cx="144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Problem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39" name="Google Shape;1639;p30"/>
          <p:cNvSpPr txBox="1"/>
          <p:nvPr/>
        </p:nvSpPr>
        <p:spPr>
          <a:xfrm>
            <a:off x="457197" y="2676888"/>
            <a:ext cx="144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Objective</a:t>
            </a:r>
            <a:endParaRPr sz="18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0" name="Google Shape;1640;p30"/>
          <p:cNvSpPr txBox="1"/>
          <p:nvPr/>
        </p:nvSpPr>
        <p:spPr>
          <a:xfrm>
            <a:off x="457200" y="2977061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Optimizing MTO Regions Traffic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30"/>
          <p:cNvSpPr txBox="1"/>
          <p:nvPr/>
        </p:nvSpPr>
        <p:spPr>
          <a:xfrm>
            <a:off x="6781653" y="1870572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Used Tableau for making graphs based on various categories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30"/>
          <p:cNvSpPr txBox="1"/>
          <p:nvPr/>
        </p:nvSpPr>
        <p:spPr>
          <a:xfrm>
            <a:off x="6796700" y="1509200"/>
            <a:ext cx="187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Visualization</a:t>
            </a:r>
            <a:endParaRPr sz="18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3" name="Google Shape;1643;p30"/>
          <p:cNvSpPr txBox="1"/>
          <p:nvPr/>
        </p:nvSpPr>
        <p:spPr>
          <a:xfrm>
            <a:off x="7259068" y="2676888"/>
            <a:ext cx="1427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Insights</a:t>
            </a:r>
            <a:endParaRPr sz="1800" dirty="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4" name="Google Shape;1644;p30"/>
          <p:cNvSpPr txBox="1"/>
          <p:nvPr/>
        </p:nvSpPr>
        <p:spPr>
          <a:xfrm>
            <a:off x="6802203" y="302371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Made Dashboard to provide insights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30"/>
          <p:cNvSpPr txBox="1"/>
          <p:nvPr/>
        </p:nvSpPr>
        <p:spPr>
          <a:xfrm>
            <a:off x="457197" y="3837600"/>
            <a:ext cx="144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Prep the Data</a:t>
            </a:r>
            <a:endParaRPr sz="18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6" name="Google Shape;1646;p30"/>
          <p:cNvSpPr txBox="1"/>
          <p:nvPr/>
        </p:nvSpPr>
        <p:spPr>
          <a:xfrm>
            <a:off x="457200" y="4194796"/>
            <a:ext cx="2108718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Used Tableau &amp; Excel to clean the data and exploratory data analysis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30"/>
          <p:cNvSpPr txBox="1"/>
          <p:nvPr/>
        </p:nvSpPr>
        <p:spPr>
          <a:xfrm>
            <a:off x="6802168" y="38376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Recommendations</a:t>
            </a:r>
            <a:endParaRPr sz="18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8" name="Google Shape;1648;p30"/>
          <p:cNvSpPr txBox="1"/>
          <p:nvPr/>
        </p:nvSpPr>
        <p:spPr>
          <a:xfrm>
            <a:off x="6796700" y="4249743"/>
            <a:ext cx="189010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Provided recommendations based on analysis and insights</a:t>
            </a:r>
            <a:endParaRPr sz="12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49" name="Google Shape;1649;p30"/>
          <p:cNvSpPr txBox="1"/>
          <p:nvPr/>
        </p:nvSpPr>
        <p:spPr>
          <a:xfrm>
            <a:off x="2994625" y="334845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0" name="Google Shape;1650;p30"/>
          <p:cNvSpPr txBox="1"/>
          <p:nvPr/>
        </p:nvSpPr>
        <p:spPr>
          <a:xfrm>
            <a:off x="2994625" y="224235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1" name="Google Shape;1651;p30"/>
          <p:cNvSpPr txBox="1"/>
          <p:nvPr/>
        </p:nvSpPr>
        <p:spPr>
          <a:xfrm>
            <a:off x="3724050" y="150920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2" name="Google Shape;1652;p30"/>
          <p:cNvSpPr txBox="1"/>
          <p:nvPr/>
        </p:nvSpPr>
        <p:spPr>
          <a:xfrm>
            <a:off x="4831225" y="150920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3" name="Google Shape;1653;p30"/>
          <p:cNvSpPr txBox="1"/>
          <p:nvPr/>
        </p:nvSpPr>
        <p:spPr>
          <a:xfrm>
            <a:off x="5612625" y="334845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4" name="Google Shape;1654;p30"/>
          <p:cNvSpPr txBox="1"/>
          <p:nvPr/>
        </p:nvSpPr>
        <p:spPr>
          <a:xfrm>
            <a:off x="5612625" y="2242350"/>
            <a:ext cx="573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i="0" dirty="0">
                <a:solidFill>
                  <a:srgbClr val="000000"/>
                </a:solidFill>
                <a:effectLst/>
                <a:latin typeface="Fira Sans Condensed" panose="020F0502020204030204" pitchFamily="34" charset="0"/>
              </a:rPr>
              <a:t>What is the overall traffic volume trend across different days of the week? </a:t>
            </a:r>
            <a:endParaRPr lang="en-US" sz="2800" dirty="0">
              <a:latin typeface="Fira Sans Condensed" panose="020F0502020204030204" pitchFamily="34" charset="0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4665306" y="1393774"/>
            <a:ext cx="4425245" cy="3056933"/>
          </a:xfrm>
          <a:prstGeom prst="roundRect">
            <a:avLst>
              <a:gd name="adj" fmla="val 1145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Methods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Analyze the day-of-week attribute (ranging from 1 to 7) in the dataset. 1 = Sunday &amp; 7 = Saturday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Aggregate total vehicle counts for each day of the week to determine traffic volume trends.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Analysis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Calculate the average total vehicle counts for each day of the week.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Visualize the trend using a line plot.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Conclusion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Identified higher traffic on weekdays and lower traffic on weekends.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Insights can guide resource allocation and planning for traffic management or service optimization. </a:t>
            </a:r>
            <a:endParaRPr sz="1200" dirty="0">
              <a:latin typeface="Fira Sans" panose="020B0503050000020004" pitchFamily="34" charset="0"/>
            </a:endParaRPr>
          </a:p>
        </p:txBody>
      </p:sp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A7AC80D0-76CE-09BB-4FDD-96862F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" y="1455252"/>
            <a:ext cx="4518550" cy="299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i="0" dirty="0">
                <a:solidFill>
                  <a:srgbClr val="000000"/>
                </a:solidFill>
                <a:effectLst/>
                <a:latin typeface="Fira Sans Condensed" panose="020F0502020204030204" pitchFamily="34" charset="0"/>
              </a:rPr>
              <a:t>How does single-unit and multi-unit Trucks vary throughout the week?</a:t>
            </a:r>
            <a:endParaRPr lang="en-US" sz="2800" dirty="0">
              <a:latin typeface="Fira Sans Condensed" panose="020F0502020204030204" pitchFamily="34" charset="0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4665306" y="1393774"/>
            <a:ext cx="4425245" cy="3056933"/>
          </a:xfrm>
          <a:prstGeom prst="roundRect">
            <a:avLst>
              <a:gd name="adj" fmla="val 11451"/>
            </a:avLst>
          </a:prstGeom>
          <a:solidFill>
            <a:srgbClr val="FF8368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Methods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Group the dataset by day of the week.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Calculate the average single-unit truck and multi-unit truck counts for each day.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Analysis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Visualize the variations using bar charts, with days of the week on the x-axis and truck counts on the y-axis.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Conclusion</a:t>
            </a:r>
            <a:endParaRPr lang="en-US" sz="1200" dirty="0">
              <a:latin typeface="Fira Sans" panose="020B05030500000200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Noticed that the number of multi-unit trucks is greater on weekdays as compared to single-unit trucks.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Insights can guide truck scheduling, resource allocation, and route optimization strategies based on observed variations. </a:t>
            </a:r>
            <a:endParaRPr sz="1200" dirty="0">
              <a:latin typeface="Fira Sans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80D0-76CE-09BB-4FDD-96862F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50" y="1657108"/>
            <a:ext cx="4518550" cy="25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i="0" dirty="0">
                <a:solidFill>
                  <a:srgbClr val="000000"/>
                </a:solidFill>
                <a:effectLst/>
                <a:latin typeface="Fira Sans Condensed" panose="020F0502020204030204" pitchFamily="34" charset="0"/>
              </a:rPr>
              <a:t>Which highways/locations experience the highest traffic volume during specific hours? </a:t>
            </a:r>
            <a:endParaRPr lang="en-US" sz="2800" dirty="0">
              <a:latin typeface="Fira Sans Condensed" panose="020F0502020204030204" pitchFamily="34" charset="0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4665306" y="1393774"/>
            <a:ext cx="4425245" cy="3056933"/>
          </a:xfrm>
          <a:prstGeom prst="roundRect">
            <a:avLst>
              <a:gd name="adj" fmla="val 11451"/>
            </a:avLst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Methods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Filter the dataset for specific hours of interest.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Aggregate the data based on the highway and calculate average traffic volumes.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Analysis</a:t>
            </a:r>
            <a:r>
              <a:rPr lang="en-US" sz="1200" dirty="0">
                <a:latin typeface="Fira Sans" panose="020B0503050000020004" pitchFamily="34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Identify highways with consistently higher average traffic volumes during the specified hours.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Visualize the findings using heatmaps displaying highways and average traffic volumes within the specified hours.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Conclusion</a:t>
            </a:r>
            <a:endParaRPr lang="en-US" sz="1200" dirty="0">
              <a:latin typeface="Fira Sans" panose="020B05030500000200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Observed that the period between 4:00 PM </a:t>
            </a:r>
            <a:r>
              <a:rPr lang="en-US" sz="1200">
                <a:latin typeface="Fira Sans" panose="020B0503050000020004" pitchFamily="34" charset="0"/>
              </a:rPr>
              <a:t>and 6:00 </a:t>
            </a:r>
            <a:r>
              <a:rPr lang="en-US" sz="1200" dirty="0">
                <a:latin typeface="Fira Sans" panose="020B0503050000020004" pitchFamily="34" charset="0"/>
              </a:rPr>
              <a:t>PM sees peak traffic volumes on highways 400 and 401.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 panose="020B0503050000020004" pitchFamily="34" charset="0"/>
              </a:rPr>
              <a:t>Insights can aid in traffic management, infrastructure planning, and potential route adjustments to alleviate congestion during those hours. </a:t>
            </a:r>
            <a:endParaRPr sz="1200" dirty="0">
              <a:latin typeface="Fira Sans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80D0-76CE-09BB-4FDD-96862F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225" y="1361943"/>
            <a:ext cx="4096140" cy="32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i="0" dirty="0">
                <a:solidFill>
                  <a:srgbClr val="000000"/>
                </a:solidFill>
                <a:effectLst/>
                <a:latin typeface="Fira Sans Condensed" panose="020F0502020204030204" pitchFamily="34" charset="0"/>
              </a:rPr>
              <a:t>How does different vehicle volume vary across different MTO regions?</a:t>
            </a:r>
            <a:endParaRPr lang="en-US" sz="2800" dirty="0">
              <a:latin typeface="Fira Sans Condensed" panose="020F0502020204030204" pitchFamily="34" charset="0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4665306" y="1393774"/>
            <a:ext cx="4425245" cy="3056933"/>
          </a:xfrm>
          <a:prstGeom prst="roundRect">
            <a:avLst>
              <a:gd name="adj" fmla="val 11451"/>
            </a:avLst>
          </a:prstGeom>
          <a:solidFill>
            <a:srgbClr val="92D05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>
                <a:latin typeface="Fira Sans" panose="020B0503050000020004" pitchFamily="34" charset="0"/>
              </a:rPr>
              <a:t>Methods</a:t>
            </a:r>
            <a:r>
              <a:rPr lang="en-US" sz="1150" dirty="0">
                <a:latin typeface="Fira Sans" panose="020B0503050000020004" pitchFamily="34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Group the dataset by the Ministry of Transportation of Ontario (MTO) region.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Calculate the average traffic volume (single-unit trucks, multi-unit trucks &amp; other vehicles) for each region.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>
                <a:latin typeface="Fira Sans" panose="020B0503050000020004" pitchFamily="34" charset="0"/>
              </a:rPr>
              <a:t>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Visualize the variations using bar charts with MTO regions and vehicle types on the x-axis and average traffic volumes on the y-axis.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>
                <a:latin typeface="Fira Sans" panose="020B0503050000020004" pitchFamily="34" charset="0"/>
              </a:rPr>
              <a:t>Conclusion</a:t>
            </a:r>
            <a:endParaRPr lang="en-US" sz="1150" dirty="0">
              <a:latin typeface="Fira Sans" panose="020B05030500000200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Identified that the Central MTO region has higher traffic volumes (single-unit trucks, multi-unit trucks &amp; other vehicles).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Gained insights into regional traffic distribution patterns.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50" dirty="0">
                <a:latin typeface="Fira Sans" panose="020B0503050000020004" pitchFamily="34" charset="0"/>
              </a:rPr>
              <a:t>This information can inform infrastructure development, resource allocation, and transportation planning efforts in each region. </a:t>
            </a:r>
            <a:endParaRPr sz="1150" dirty="0">
              <a:latin typeface="Fira Sans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80D0-76CE-09BB-4FDD-96862F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50" y="1518228"/>
            <a:ext cx="4518550" cy="28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i="0" dirty="0">
                <a:solidFill>
                  <a:srgbClr val="000000"/>
                </a:solidFill>
                <a:effectLst/>
                <a:latin typeface="Fira Sans Condensed" panose="020F0502020204030204" pitchFamily="34" charset="0"/>
              </a:rPr>
              <a:t>How does the total vehicle volumes vary across different MTO regions?</a:t>
            </a:r>
            <a:endParaRPr lang="en-US" sz="2800" dirty="0">
              <a:latin typeface="Fira Sans Condensed" panose="020F0502020204030204" pitchFamily="34" charset="0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4665306" y="1393774"/>
            <a:ext cx="4425245" cy="3056933"/>
          </a:xfrm>
          <a:prstGeom prst="roundRect">
            <a:avLst>
              <a:gd name="adj" fmla="val 11451"/>
            </a:avLst>
          </a:prstGeom>
          <a:solidFill>
            <a:srgbClr val="03ABCD">
              <a:alpha val="498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" b="1" dirty="0">
                <a:latin typeface="Fira Sans" panose="020B0503050000020004" pitchFamily="34" charset="0"/>
              </a:rPr>
              <a:t>Methods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Group the dataset by MTO region.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Calculate the sum of total vehicle counts for each region.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" b="1" dirty="0">
                <a:latin typeface="Fira Sans" panose="020B0503050000020004" pitchFamily="34" charset="0"/>
              </a:rPr>
              <a:t>Analysis</a:t>
            </a:r>
            <a:r>
              <a:rPr lang="en-US" sz="1180" dirty="0">
                <a:latin typeface="Fira Sans" panose="020B0503050000020004" pitchFamily="34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Visualize the distribution using pie charts, with MTO regions as categories and total vehicle counts as values.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" b="1" dirty="0">
                <a:latin typeface="Fira Sans" panose="020B0503050000020004" pitchFamily="34" charset="0"/>
              </a:rPr>
              <a:t>Conclusion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Identified higher total vehicle volumes in the Central Region and comparatively lower volumes in the Northwestern region.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Gained insights into regional traffic intensity and potential transportation challenges.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80" dirty="0">
                <a:latin typeface="Fira Sans" panose="020B0503050000020004" pitchFamily="34" charset="0"/>
              </a:rPr>
              <a:t>This can inform infrastructure planning, resource allocation, and traffic management strategies in different regions. </a:t>
            </a:r>
            <a:endParaRPr sz="1180" dirty="0">
              <a:latin typeface="Fira Sans" panose="020B05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80D0-76CE-09BB-4FDD-96862F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1612" y="1371911"/>
            <a:ext cx="3564019" cy="34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Recommendations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662" name="Google Shape;1662;p31"/>
          <p:cNvSpPr/>
          <p:nvPr/>
        </p:nvSpPr>
        <p:spPr>
          <a:xfrm>
            <a:off x="3569945" y="1767814"/>
            <a:ext cx="2002650" cy="1646204"/>
          </a:xfrm>
          <a:prstGeom prst="roundRect">
            <a:avLst>
              <a:gd name="adj" fmla="val 1145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1"/>
          <p:cNvSpPr/>
          <p:nvPr/>
        </p:nvSpPr>
        <p:spPr>
          <a:xfrm>
            <a:off x="4713563" y="1465440"/>
            <a:ext cx="965064" cy="991902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1"/>
          <p:cNvSpPr/>
          <p:nvPr/>
        </p:nvSpPr>
        <p:spPr>
          <a:xfrm>
            <a:off x="6410325" y="1767814"/>
            <a:ext cx="2002650" cy="1646204"/>
          </a:xfrm>
          <a:prstGeom prst="roundRect">
            <a:avLst>
              <a:gd name="adj" fmla="val 1145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1"/>
          <p:cNvSpPr/>
          <p:nvPr/>
        </p:nvSpPr>
        <p:spPr>
          <a:xfrm>
            <a:off x="7553943" y="1465440"/>
            <a:ext cx="965064" cy="991902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1"/>
          <p:cNvSpPr/>
          <p:nvPr/>
        </p:nvSpPr>
        <p:spPr>
          <a:xfrm>
            <a:off x="714548" y="1768799"/>
            <a:ext cx="2002650" cy="1646204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1"/>
          <p:cNvSpPr txBox="1"/>
          <p:nvPr/>
        </p:nvSpPr>
        <p:spPr>
          <a:xfrm>
            <a:off x="839755" y="2059331"/>
            <a:ext cx="1486119" cy="113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Route Optimization &amp; Scheduling </a:t>
            </a:r>
            <a:endParaRPr sz="16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31"/>
          <p:cNvSpPr txBox="1"/>
          <p:nvPr/>
        </p:nvSpPr>
        <p:spPr>
          <a:xfrm>
            <a:off x="3660000" y="2122197"/>
            <a:ext cx="1485565" cy="106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Improve road capacity </a:t>
            </a:r>
            <a:endParaRPr sz="16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31"/>
          <p:cNvSpPr txBox="1"/>
          <p:nvPr/>
        </p:nvSpPr>
        <p:spPr>
          <a:xfrm>
            <a:off x="6526137" y="2128466"/>
            <a:ext cx="1571399" cy="11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Changes in Vehicle Speed</a:t>
            </a:r>
            <a:endParaRPr sz="1600" dirty="0">
              <a:solidFill>
                <a:schemeClr val="dk1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31"/>
          <p:cNvSpPr/>
          <p:nvPr/>
        </p:nvSpPr>
        <p:spPr>
          <a:xfrm>
            <a:off x="1859126" y="1467410"/>
            <a:ext cx="963144" cy="989932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31"/>
          <p:cNvGrpSpPr/>
          <p:nvPr/>
        </p:nvGrpSpPr>
        <p:grpSpPr>
          <a:xfrm>
            <a:off x="5000651" y="1778215"/>
            <a:ext cx="368186" cy="366364"/>
            <a:chOff x="-62151950" y="4111775"/>
            <a:chExt cx="318225" cy="316650"/>
          </a:xfrm>
        </p:grpSpPr>
        <p:sp>
          <p:nvSpPr>
            <p:cNvPr id="1702" name="Google Shape;1702;p3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1"/>
          <p:cNvGrpSpPr/>
          <p:nvPr/>
        </p:nvGrpSpPr>
        <p:grpSpPr>
          <a:xfrm>
            <a:off x="7853293" y="1777746"/>
            <a:ext cx="366364" cy="367290"/>
            <a:chOff x="-61784125" y="3377700"/>
            <a:chExt cx="316650" cy="317450"/>
          </a:xfrm>
        </p:grpSpPr>
        <p:sp>
          <p:nvSpPr>
            <p:cNvPr id="1707" name="Google Shape;1707;p31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1"/>
          <p:cNvGrpSpPr/>
          <p:nvPr/>
        </p:nvGrpSpPr>
        <p:grpSpPr>
          <a:xfrm>
            <a:off x="2157516" y="1778745"/>
            <a:ext cx="366364" cy="367290"/>
            <a:chOff x="-61783350" y="3743950"/>
            <a:chExt cx="316650" cy="317450"/>
          </a:xfrm>
        </p:grpSpPr>
        <p:sp>
          <p:nvSpPr>
            <p:cNvPr id="1715" name="Google Shape;1715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46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lat KPI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C6ADF"/>
      </a:accent1>
      <a:accent2>
        <a:srgbClr val="3893FD"/>
      </a:accent2>
      <a:accent3>
        <a:srgbClr val="91D9FF"/>
      </a:accent3>
      <a:accent4>
        <a:srgbClr val="FB4E4B"/>
      </a:accent4>
      <a:accent5>
        <a:srgbClr val="FF8368"/>
      </a:accent5>
      <a:accent6>
        <a:srgbClr val="FFD29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726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Fira Sans Extra Condensed</vt:lpstr>
      <vt:lpstr>Fira Sans Extra Condensed SemiBold</vt:lpstr>
      <vt:lpstr>Fira Sans</vt:lpstr>
      <vt:lpstr>Arial</vt:lpstr>
      <vt:lpstr>Fira Sans Condensed</vt:lpstr>
      <vt:lpstr>Calibri</vt:lpstr>
      <vt:lpstr>Flat KPI Infographics by Slidesgo</vt:lpstr>
      <vt:lpstr>Reducing Ontario Vehicle Traffic</vt:lpstr>
      <vt:lpstr>Summary</vt:lpstr>
      <vt:lpstr>Analysis Approach</vt:lpstr>
      <vt:lpstr>What is the overall traffic volume trend across different days of the week? </vt:lpstr>
      <vt:lpstr>How does single-unit and multi-unit Trucks vary throughout the week?</vt:lpstr>
      <vt:lpstr>Which highways/locations experience the highest traffic volume during specific hours? </vt:lpstr>
      <vt:lpstr>How does different vehicle volume vary across different MTO regions?</vt:lpstr>
      <vt:lpstr>How does the total vehicle volumes vary across different MTO regions?</vt:lpstr>
      <vt:lpstr>Recommendations</vt:lpstr>
      <vt:lpstr> Appendix A1 - Tableau Dashboard (2/3 views) </vt:lpstr>
      <vt:lpstr> Appendix A2 - Tableau Dashboard (3/3 views)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Ontario Vehicle Traffic</dc:title>
  <cp:lastModifiedBy>Dhruvkumar Jayendrakumar Patel</cp:lastModifiedBy>
  <cp:revision>20</cp:revision>
  <dcterms:modified xsi:type="dcterms:W3CDTF">2023-10-10T23:33:43Z</dcterms:modified>
</cp:coreProperties>
</file>