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F8616A-11D7-423B-8C41-64F4921A0FC0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ruv%20Patel\Downloads\top_25_customer_based_revenue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ruv%20Patel\Downloads\DataVisualization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91426071741032"/>
          <c:y val="0.17374999999999999"/>
          <c:w val="0.85219685039370074"/>
          <c:h val="0.52107210557013706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'top_25_customer_based_revenue ('!$E$1</c:f>
              <c:strCache>
                <c:ptCount val="1"/>
                <c:pt idx="0">
                  <c:v>TotalSales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'top_25_customer_based_revenue ('!$B$2:$B$26</c:f>
              <c:strCache>
                <c:ptCount val="25"/>
                <c:pt idx="0">
                  <c:v>QUICK</c:v>
                </c:pt>
                <c:pt idx="1">
                  <c:v>ERNSH</c:v>
                </c:pt>
                <c:pt idx="2">
                  <c:v>SAVEA</c:v>
                </c:pt>
                <c:pt idx="3">
                  <c:v>RATTC</c:v>
                </c:pt>
                <c:pt idx="4">
                  <c:v>HUNGO</c:v>
                </c:pt>
                <c:pt idx="5">
                  <c:v>HANAR</c:v>
                </c:pt>
                <c:pt idx="6">
                  <c:v>KOENE</c:v>
                </c:pt>
                <c:pt idx="7">
                  <c:v>FOLKO</c:v>
                </c:pt>
                <c:pt idx="8">
                  <c:v>MEREP</c:v>
                </c:pt>
                <c:pt idx="9">
                  <c:v>WHITC</c:v>
                </c:pt>
                <c:pt idx="10">
                  <c:v>FRANK</c:v>
                </c:pt>
                <c:pt idx="11">
                  <c:v>QUEEN</c:v>
                </c:pt>
                <c:pt idx="12">
                  <c:v>BERGS</c:v>
                </c:pt>
                <c:pt idx="13">
                  <c:v>SUPRD</c:v>
                </c:pt>
                <c:pt idx="14">
                  <c:v>PICCO</c:v>
                </c:pt>
                <c:pt idx="15">
                  <c:v>HILAA</c:v>
                </c:pt>
                <c:pt idx="16">
                  <c:v>BONAP</c:v>
                </c:pt>
                <c:pt idx="17">
                  <c:v>BOTTM</c:v>
                </c:pt>
                <c:pt idx="18">
                  <c:v>RICSU</c:v>
                </c:pt>
                <c:pt idx="19">
                  <c:v>LEHMS</c:v>
                </c:pt>
                <c:pt idx="20">
                  <c:v>BLONP</c:v>
                </c:pt>
                <c:pt idx="21">
                  <c:v>GREAL</c:v>
                </c:pt>
                <c:pt idx="22">
                  <c:v>SIMOB</c:v>
                </c:pt>
                <c:pt idx="23">
                  <c:v>LINOD</c:v>
                </c:pt>
                <c:pt idx="24">
                  <c:v>SEVES</c:v>
                </c:pt>
              </c:strCache>
            </c:strRef>
          </c:cat>
          <c:val>
            <c:numRef>
              <c:f>'top_25_customer_based_revenue ('!$E$2:$E$26</c:f>
              <c:numCache>
                <c:formatCode>General</c:formatCode>
                <c:ptCount val="25"/>
                <c:pt idx="0">
                  <c:v>110277.30499999999</c:v>
                </c:pt>
                <c:pt idx="1">
                  <c:v>104874.9785</c:v>
                </c:pt>
                <c:pt idx="2">
                  <c:v>104361.95</c:v>
                </c:pt>
                <c:pt idx="3">
                  <c:v>51097.800499999998</c:v>
                </c:pt>
                <c:pt idx="4">
                  <c:v>49979.904999999999</c:v>
                </c:pt>
                <c:pt idx="5">
                  <c:v>32841.370000000003</c:v>
                </c:pt>
                <c:pt idx="6">
                  <c:v>30908.383999999998</c:v>
                </c:pt>
                <c:pt idx="7">
                  <c:v>29567.5625</c:v>
                </c:pt>
                <c:pt idx="8">
                  <c:v>28872.19</c:v>
                </c:pt>
                <c:pt idx="9">
                  <c:v>27363.605</c:v>
                </c:pt>
                <c:pt idx="10">
                  <c:v>26656.559499999999</c:v>
                </c:pt>
                <c:pt idx="11">
                  <c:v>25717.497500000001</c:v>
                </c:pt>
                <c:pt idx="12">
                  <c:v>24927.577499999999</c:v>
                </c:pt>
                <c:pt idx="13">
                  <c:v>24088.78</c:v>
                </c:pt>
                <c:pt idx="14">
                  <c:v>23128.86</c:v>
                </c:pt>
                <c:pt idx="15">
                  <c:v>22768.763999999999</c:v>
                </c:pt>
                <c:pt idx="16">
                  <c:v>21963.252499999999</c:v>
                </c:pt>
                <c:pt idx="17">
                  <c:v>20801.599999999999</c:v>
                </c:pt>
                <c:pt idx="18">
                  <c:v>19343.778999999999</c:v>
                </c:pt>
                <c:pt idx="19">
                  <c:v>19261.41</c:v>
                </c:pt>
                <c:pt idx="20">
                  <c:v>18534.080000000002</c:v>
                </c:pt>
                <c:pt idx="21">
                  <c:v>18507.45</c:v>
                </c:pt>
                <c:pt idx="22">
                  <c:v>16817.0975</c:v>
                </c:pt>
                <c:pt idx="23">
                  <c:v>16476.564999999999</c:v>
                </c:pt>
                <c:pt idx="24">
                  <c:v>16215.325000000001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97-488B-880A-E122D2A9F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88567744"/>
        <c:axId val="1088559584"/>
      </c:barChart>
      <c:catAx>
        <c:axId val="108856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559584"/>
        <c:crosses val="autoZero"/>
        <c:auto val="1"/>
        <c:lblAlgn val="ctr"/>
        <c:lblOffset val="100"/>
        <c:noMultiLvlLbl val="0"/>
      </c:catAx>
      <c:valAx>
        <c:axId val="10885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56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[DataVisualization2.xlsx]Sheet1!PivotTable3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Sales</a:t>
            </a:r>
            <a:r>
              <a:rPr lang="en-IN" baseline="0"/>
              <a:t> by Prod. Category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Beverages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267868.17999999993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3-4013-8D61-08B359A83E0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Condiments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Sheet1!$C$5</c:f>
              <c:numCache>
                <c:formatCode>General</c:formatCode>
                <c:ptCount val="1"/>
                <c:pt idx="0">
                  <c:v>106047.08500000002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3-4013-8D61-08B359A83E0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Confections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Sheet1!$D$5</c:f>
              <c:numCache>
                <c:formatCode>General</c:formatCode>
                <c:ptCount val="1"/>
                <c:pt idx="0">
                  <c:v>167357.22499999998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3-4013-8D61-08B359A83E0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Dairy Products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Sheet1!$E$5</c:f>
              <c:numCache>
                <c:formatCode>General</c:formatCode>
                <c:ptCount val="1"/>
                <c:pt idx="0">
                  <c:v>234507.28500000003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3-4013-8D61-08B359A83E0C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Grains/Cereals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Sheet1!$F$5</c:f>
              <c:numCache>
                <c:formatCode>General</c:formatCode>
                <c:ptCount val="1"/>
                <c:pt idx="0">
                  <c:v>95744.587500000023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3-4013-8D61-08B359A83E0C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Meat/Poultry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Sheet1!$G$5</c:f>
              <c:numCache>
                <c:formatCode>General</c:formatCode>
                <c:ptCount val="1"/>
                <c:pt idx="0">
                  <c:v>163022.35950000002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E3-4013-8D61-08B359A83E0C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Produce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Sheet1!$H$5</c:f>
              <c:numCache>
                <c:formatCode>General</c:formatCode>
                <c:ptCount val="1"/>
                <c:pt idx="0">
                  <c:v>99984.579999999987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E3-4013-8D61-08B359A83E0C}"/>
            </c:ext>
          </c:extLst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Seafood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Sheet1!$I$5</c:f>
              <c:numCache>
                <c:formatCode>General</c:formatCode>
                <c:ptCount val="1"/>
                <c:pt idx="0">
                  <c:v>131261.73749999996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E3-4013-8D61-08B359A83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8576864"/>
        <c:axId val="1088582624"/>
      </c:barChart>
      <c:catAx>
        <c:axId val="108857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582624"/>
        <c:crosses val="autoZero"/>
        <c:auto val="1"/>
        <c:lblAlgn val="ctr"/>
        <c:lblOffset val="100"/>
        <c:noMultiLvlLbl val="0"/>
      </c:catAx>
      <c:valAx>
        <c:axId val="108858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57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9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1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8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7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7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2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3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6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89A52-6A4C-1A46-52E6-9B2E7F3B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55280-BA53-7CE1-FABA-94DCAD61F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010313"/>
            <a:ext cx="6174028" cy="1949529"/>
          </a:xfrm>
        </p:spPr>
        <p:txBody>
          <a:bodyPr anchor="b"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Enhancing Northwind Operations through Data Analytics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663B7-B041-EFFC-90A8-96E9ED0ED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5687174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1400" dirty="0">
                <a:solidFill>
                  <a:schemeClr val="bg1"/>
                </a:solidFill>
              </a:rPr>
              <a:t>Professor: Omid </a:t>
            </a:r>
            <a:r>
              <a:rPr lang="en-IN" sz="1400" dirty="0" err="1">
                <a:solidFill>
                  <a:schemeClr val="bg1"/>
                </a:solidFill>
              </a:rPr>
              <a:t>Isfahanialamdari</a:t>
            </a:r>
            <a:endParaRPr lang="en-IN" sz="1400" dirty="0">
              <a:solidFill>
                <a:schemeClr val="bg1"/>
              </a:solidFill>
            </a:endParaRPr>
          </a:p>
          <a:p>
            <a:pPr algn="l"/>
            <a:r>
              <a:rPr lang="en-IN" sz="1400" dirty="0">
                <a:solidFill>
                  <a:schemeClr val="bg1"/>
                </a:solidFill>
              </a:rPr>
              <a:t>Date: March 24, 2025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E651916-CF0E-F9C1-0538-8179C7285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90296"/>
              </p:ext>
            </p:extLst>
          </p:nvPr>
        </p:nvGraphicFramePr>
        <p:xfrm>
          <a:off x="477980" y="3156479"/>
          <a:ext cx="26884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039">
                  <a:extLst>
                    <a:ext uri="{9D8B030D-6E8A-4147-A177-3AD203B41FA5}">
                      <a16:colId xmlns:a16="http://schemas.microsoft.com/office/drawing/2014/main" val="1703595932"/>
                    </a:ext>
                  </a:extLst>
                </a:gridCol>
                <a:gridCol w="1364364">
                  <a:extLst>
                    <a:ext uri="{9D8B030D-6E8A-4147-A177-3AD203B41FA5}">
                      <a16:colId xmlns:a16="http://schemas.microsoft.com/office/drawing/2014/main" val="2987296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GROUP-8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32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Dhruv Patel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NF1000200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72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Jay Solanki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NF1019757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28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Krishmaben Patel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NF1017024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48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62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40633E-E684-147B-1291-9E873C38AC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1"/>
          <a:stretch/>
        </p:blipFill>
        <p:spPr bwMode="auto">
          <a:xfrm>
            <a:off x="1753603" y="1719754"/>
            <a:ext cx="8341894" cy="502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ACB42-043C-A4C0-B6B8-8498D4E48430}"/>
              </a:ext>
            </a:extLst>
          </p:cNvPr>
          <p:cNvSpPr txBox="1"/>
          <p:nvPr/>
        </p:nvSpPr>
        <p:spPr>
          <a:xfrm>
            <a:off x="3047617" y="544849"/>
            <a:ext cx="6096000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Recommendations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20489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D87939-E005-B313-7D61-D437DA52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6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6109B-D687-4402-9D11-B57AF1C1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690107"/>
            <a:ext cx="3201366" cy="2276856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IN" sz="3200" b="1" dirty="0">
                <a:solidFill>
                  <a:schemeClr val="bg1"/>
                </a:solidFill>
              </a:rPr>
              <a:t>Problem Definition</a:t>
            </a:r>
            <a:br>
              <a:rPr lang="en-IN" sz="3200" b="1" dirty="0">
                <a:solidFill>
                  <a:schemeClr val="bg1"/>
                </a:solidFill>
              </a:rPr>
            </a:br>
            <a:br>
              <a:rPr lang="en-IN" sz="1600" b="1" dirty="0"/>
            </a:br>
            <a:br>
              <a:rPr lang="en-IN" sz="1600" b="1" dirty="0"/>
            </a:br>
            <a:br>
              <a:rPr lang="en-IN" sz="1600" b="1" dirty="0"/>
            </a:br>
            <a:br>
              <a:rPr lang="en-IN" sz="1600" b="1" dirty="0"/>
            </a:br>
            <a:br>
              <a:rPr lang="en-IN" sz="1600" b="1" dirty="0"/>
            </a:br>
            <a:br>
              <a:rPr lang="en-IN" sz="1600" b="1" dirty="0"/>
            </a:b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FBBC-91A4-7087-DF5B-89E14FFF4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1"/>
            <a:ext cx="6555347" cy="148107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Challenge</a:t>
            </a:r>
            <a:r>
              <a:rPr lang="en-US" sz="1800" dirty="0"/>
              <a:t>: Northwind needs to understand customer behavior, sales trends, and product performance to stay competitive.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Goal</a:t>
            </a:r>
            <a:r>
              <a:rPr lang="en-US" sz="1800" dirty="0"/>
              <a:t>: Use the database to identify patterns in customer behavior and product sales to make data-driven marketing decisions.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C63823-2A88-92DA-D3C3-A437003C2CD5}"/>
              </a:ext>
            </a:extLst>
          </p:cNvPr>
          <p:cNvSpPr txBox="1">
            <a:spLocks/>
          </p:cNvSpPr>
          <p:nvPr/>
        </p:nvSpPr>
        <p:spPr>
          <a:xfrm>
            <a:off x="169218" y="2806160"/>
            <a:ext cx="3440543" cy="6823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3200" b="1" dirty="0">
                <a:solidFill>
                  <a:schemeClr val="bg1"/>
                </a:solidFill>
              </a:rPr>
              <a:t>Research Questions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51D436-1DF8-5356-70E0-437A32F00DA0}"/>
              </a:ext>
            </a:extLst>
          </p:cNvPr>
          <p:cNvSpPr txBox="1">
            <a:spLocks/>
          </p:cNvSpPr>
          <p:nvPr/>
        </p:nvSpPr>
        <p:spPr>
          <a:xfrm>
            <a:off x="4810258" y="3400363"/>
            <a:ext cx="6555347" cy="1481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What are the purchasing patterns of Northwind's customers? How do customer segments impact marketing?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Which products generate the highest revenue? How do seasonal trends affect product demand?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How do operational factors like delivery affect repeat purchases?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0277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6DD927-D2B7-AF61-AC89-E8AFBAF6E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9E290E4-D650-68CE-A0A9-09FD5071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54953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IN" sz="4000" b="1" dirty="0"/>
              <a:t>Hypothesis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1B8A29-4CEF-B039-DD6A-5FCB5192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289304"/>
            <a:ext cx="9688296" cy="4583463"/>
          </a:xfrm>
        </p:spPr>
        <p:txBody>
          <a:bodyPr anchor="t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RQ1) Customer Segment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b="1" dirty="0"/>
              <a:t>Null</a:t>
            </a:r>
            <a:r>
              <a:rPr lang="en-US" sz="1800" dirty="0"/>
              <a:t>: Customers with higher order frequency do not significantly contribute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b="1" dirty="0"/>
              <a:t>Alternative</a:t>
            </a:r>
            <a:r>
              <a:rPr lang="en-US" sz="1800" dirty="0"/>
              <a:t>: Customers with higher order frequency contribute significantly more 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RQ2) Product Performance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b="1" dirty="0"/>
              <a:t>Null</a:t>
            </a:r>
            <a:r>
              <a:rPr lang="en-US" sz="1800" dirty="0"/>
              <a:t>: Uniform distribution across categories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b="1" dirty="0"/>
              <a:t>Alternative</a:t>
            </a:r>
            <a:r>
              <a:rPr lang="en-US" sz="1800" dirty="0"/>
              <a:t>: Significant variations exist between categories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RQ3) Predictive Capability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b="1" dirty="0"/>
              <a:t>Null</a:t>
            </a:r>
            <a:r>
              <a:rPr lang="en-US" sz="1800" dirty="0"/>
              <a:t>: Random purchasing patterns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b="1" dirty="0"/>
              <a:t>Alternative</a:t>
            </a:r>
            <a:r>
              <a:rPr lang="en-US" sz="1800" dirty="0"/>
              <a:t>: Predictable patterns based on historical data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7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C69C8-4C79-752F-FCD8-88E403A6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FFFFFF"/>
                </a:solidFill>
              </a:rPr>
              <a:t>Data Collection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D3F979-C409-8C8F-3AB3-17B652B01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118280"/>
              </p:ext>
            </p:extLst>
          </p:nvPr>
        </p:nvGraphicFramePr>
        <p:xfrm>
          <a:off x="182880" y="1706425"/>
          <a:ext cx="1184147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739">
                  <a:extLst>
                    <a:ext uri="{9D8B030D-6E8A-4147-A177-3AD203B41FA5}">
                      <a16:colId xmlns:a16="http://schemas.microsoft.com/office/drawing/2014/main" val="93520516"/>
                    </a:ext>
                  </a:extLst>
                </a:gridCol>
                <a:gridCol w="5920739">
                  <a:extLst>
                    <a:ext uri="{9D8B030D-6E8A-4147-A177-3AD203B41FA5}">
                      <a16:colId xmlns:a16="http://schemas.microsoft.com/office/drawing/2014/main" val="1032410118"/>
                    </a:ext>
                  </a:extLst>
                </a:gridCol>
              </a:tblGrid>
              <a:tr h="3853345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SELECT </a:t>
                      </a:r>
                      <a:r>
                        <a:rPr lang="en-CA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   </a:t>
                      </a:r>
                      <a:r>
                        <a:rPr lang="en-IN" sz="1800" b="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c.CustomerID</a:t>
                      </a:r>
                      <a:r>
                        <a:rPr lang="en-IN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CA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   COUNT(</a:t>
                      </a:r>
                      <a:r>
                        <a:rPr lang="en-IN" sz="1800" b="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o.OrderID</a:t>
                      </a:r>
                      <a:r>
                        <a:rPr lang="en-IN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) AS </a:t>
                      </a:r>
                      <a:r>
                        <a:rPr lang="en-IN" sz="1800" b="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OrderFrequency</a:t>
                      </a:r>
                      <a:r>
                        <a:rPr lang="en-IN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CA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   SUM(</a:t>
                      </a:r>
                      <a:r>
                        <a:rPr lang="en-IN" sz="1800" b="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od.UnitPrice</a:t>
                      </a:r>
                      <a:r>
                        <a:rPr lang="en-IN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* </a:t>
                      </a:r>
                      <a:r>
                        <a:rPr lang="en-IN" sz="1800" b="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od.Quantity</a:t>
                      </a:r>
                      <a:r>
                        <a:rPr lang="en-IN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* (1 - </a:t>
                      </a:r>
                      <a:r>
                        <a:rPr lang="en-IN" sz="1800" b="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od.Discount</a:t>
                      </a:r>
                      <a:r>
                        <a:rPr lang="en-IN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)) AS </a:t>
                      </a:r>
                      <a:r>
                        <a:rPr lang="en-IN" sz="1800" b="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TotalRevenue</a:t>
                      </a:r>
                      <a:r>
                        <a:rPr lang="en-CA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FROM </a:t>
                      </a:r>
                      <a:r>
                        <a:rPr lang="en-IN" sz="1800" b="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northwindfull.Customers</a:t>
                      </a:r>
                      <a:r>
                        <a:rPr lang="en-IN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CA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   LEFT JOIN </a:t>
                      </a:r>
                      <a:r>
                        <a:rPr lang="en-IN" sz="1800" b="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northwindfull.Orders</a:t>
                      </a:r>
                      <a:r>
                        <a:rPr lang="en-IN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o ON </a:t>
                      </a:r>
                      <a:r>
                        <a:rPr lang="en-IN" sz="1800" b="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c.CustomerID</a:t>
                      </a:r>
                      <a:r>
                        <a:rPr lang="en-IN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IN" sz="1800" b="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o.CustomerID</a:t>
                      </a:r>
                      <a:r>
                        <a:rPr lang="en-CA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   LEFT JOIN </a:t>
                      </a:r>
                      <a:r>
                        <a:rPr lang="en-IN" sz="1800" b="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northwindfull.OrderDetails</a:t>
                      </a:r>
                      <a:r>
                        <a:rPr lang="en-IN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od ON </a:t>
                      </a:r>
                      <a:r>
                        <a:rPr lang="en-IN" sz="1800" b="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o.OrderID</a:t>
                      </a:r>
                      <a:r>
                        <a:rPr lang="en-IN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IN" sz="1800" b="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od.OrderID</a:t>
                      </a:r>
                      <a:r>
                        <a:rPr lang="en-CA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GROUP BY </a:t>
                      </a:r>
                      <a:r>
                        <a:rPr lang="en-IN" sz="1800" b="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c.CustomerID</a:t>
                      </a:r>
                      <a:r>
                        <a:rPr lang="en-CA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ORDER BY </a:t>
                      </a:r>
                      <a:r>
                        <a:rPr lang="en-IN" sz="1800" b="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OrderFrequency</a:t>
                      </a:r>
                      <a:r>
                        <a:rPr lang="en-IN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DESC, </a:t>
                      </a:r>
                      <a:r>
                        <a:rPr lang="en-IN" sz="1800" b="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TotalRevenue</a:t>
                      </a:r>
                      <a:r>
                        <a:rPr lang="en-IN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DESC;</a:t>
                      </a:r>
                      <a:r>
                        <a:rPr lang="en-CA" sz="18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CA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c.Country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CA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c.CustomerID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CA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c.City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CA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COUNT(DISTINCT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o.OrderID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AS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TotalOrders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CA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SUM(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od.UnitPrice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od.Quantity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(1 -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od.Discount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 AS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TotalSales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CA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AVG(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od.UnitPrice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od.Quantity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(1 -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od.Discount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 AS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AvgOrderValue</a:t>
                      </a:r>
                      <a:r>
                        <a:rPr lang="en-CA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northwindfull.Customers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lang="en-CA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northwindfull.Orders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ON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c.CustomerID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o.CustomerID</a:t>
                      </a:r>
                      <a:r>
                        <a:rPr lang="en-CA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northwindfull.orderdetails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od ON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o.OrderID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od.OrderID</a:t>
                      </a:r>
                      <a:r>
                        <a:rPr lang="en-CA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c.Country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c.City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c.CustomerID</a:t>
                      </a:r>
                      <a:r>
                        <a:rPr lang="en-CA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TotalSales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</a:t>
                      </a:r>
                      <a:r>
                        <a:rPr lang="en-CA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 25;</a:t>
                      </a:r>
                      <a:r>
                        <a:rPr lang="en-CA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6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83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C005-B01E-4F2E-92A3-09A04A39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46" y="249897"/>
            <a:ext cx="4230100" cy="693579"/>
          </a:xfrm>
        </p:spPr>
        <p:txBody>
          <a:bodyPr anchor="b">
            <a:normAutofit fontScale="90000"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Data Analysis Results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8CCD72-7E1B-6156-5637-6E7A48A131A4}"/>
              </a:ext>
            </a:extLst>
          </p:cNvPr>
          <p:cNvSpPr txBox="1">
            <a:spLocks/>
          </p:cNvSpPr>
          <p:nvPr/>
        </p:nvSpPr>
        <p:spPr>
          <a:xfrm>
            <a:off x="6096000" y="177076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B1F5459D-0EB0-885B-C99F-35A32CB0F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4" y="1093541"/>
            <a:ext cx="5404104" cy="2678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Scatter Plot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points lie between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10–60 orders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$0–50,000 revenue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couple of points appears between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50-70 orders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which generated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$50,000–60,000 revenue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Outliers include points near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120 orders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$120,000 revenue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904200-9589-4AE0-B191-C4FF0847BF55}"/>
              </a:ext>
            </a:extLst>
          </p:cNvPr>
          <p:cNvCxnSpPr>
            <a:cxnSpLocks/>
          </p:cNvCxnSpPr>
          <p:nvPr/>
        </p:nvCxnSpPr>
        <p:spPr>
          <a:xfrm flipV="1">
            <a:off x="624923" y="953617"/>
            <a:ext cx="4149320" cy="172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F6D010-0EC9-8EC3-3CBE-806D1F3C2F16}"/>
              </a:ext>
            </a:extLst>
          </p:cNvPr>
          <p:cNvCxnSpPr>
            <a:cxnSpLocks/>
          </p:cNvCxnSpPr>
          <p:nvPr/>
        </p:nvCxnSpPr>
        <p:spPr>
          <a:xfrm flipV="1">
            <a:off x="521512" y="3950898"/>
            <a:ext cx="4149320" cy="172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ctangle 2">
            <a:extLst>
              <a:ext uri="{FF2B5EF4-FFF2-40B4-BE49-F238E27FC236}">
                <a16:creationId xmlns:a16="http://schemas.microsoft.com/office/drawing/2014/main" id="{B0D7A1C9-D6F4-74CB-6C56-33F683833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77" y="4148078"/>
            <a:ext cx="5100223" cy="228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Bar Graph</a:t>
            </a:r>
          </a:p>
          <a:p>
            <a:pPr marL="285750" marR="0" lvl="0" indent="-2520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1500" dirty="0">
                <a:solidFill>
                  <a:schemeClr val="bg1"/>
                </a:solidFill>
                <a:latin typeface="Arial" panose="020B0604020202020204" pitchFamily="34" charset="0"/>
              </a:rPr>
              <a:t>Top 3 buyers by Total Sales are as follows:</a:t>
            </a:r>
          </a:p>
          <a:p>
            <a:pPr marL="742950" lvl="1" indent="-252000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500" b="1" dirty="0">
                <a:solidFill>
                  <a:schemeClr val="bg1"/>
                </a:solidFill>
                <a:latin typeface="Arial" panose="020B0604020202020204" pitchFamily="34" charset="0"/>
              </a:rPr>
              <a:t>Quick, </a:t>
            </a:r>
            <a:r>
              <a:rPr lang="en-US" altLang="en-US" sz="1500" b="1" dirty="0" err="1">
                <a:solidFill>
                  <a:schemeClr val="bg1"/>
                </a:solidFill>
                <a:latin typeface="Arial" panose="020B0604020202020204" pitchFamily="34" charset="0"/>
              </a:rPr>
              <a:t>Ernsh</a:t>
            </a:r>
            <a:r>
              <a:rPr lang="en-US" altLang="en-US" sz="1500" b="1" dirty="0">
                <a:solidFill>
                  <a:schemeClr val="bg1"/>
                </a:solidFill>
                <a:latin typeface="Arial" panose="020B0604020202020204" pitchFamily="34" charset="0"/>
              </a:rPr>
              <a:t>, and </a:t>
            </a:r>
            <a:r>
              <a:rPr lang="en-US" altLang="en-US" sz="1500" b="1" dirty="0" err="1">
                <a:solidFill>
                  <a:schemeClr val="bg1"/>
                </a:solidFill>
                <a:latin typeface="Arial" panose="020B0604020202020204" pitchFamily="34" charset="0"/>
              </a:rPr>
              <a:t>Sayea</a:t>
            </a:r>
            <a:r>
              <a:rPr lang="en-US" altLang="en-US" sz="1500" dirty="0">
                <a:solidFill>
                  <a:schemeClr val="bg1"/>
                </a:solidFill>
                <a:latin typeface="Arial" panose="020B0604020202020204" pitchFamily="34" charset="0"/>
              </a:rPr>
              <a:t> ~ $100,000</a:t>
            </a:r>
          </a:p>
          <a:p>
            <a:pPr marL="742950" lvl="1" indent="-252000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RaTc, Hung, and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KoNe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~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$50,000 - 80,000 </a:t>
            </a:r>
          </a:p>
          <a:p>
            <a:pPr marL="742950" lvl="1" indent="-252000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Hilaa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Bonap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Botmi</a:t>
            </a:r>
            <a:r>
              <a:rPr lang="en-US" altLang="en-US" sz="1500" b="1" dirty="0">
                <a:solidFill>
                  <a:schemeClr val="bg1"/>
                </a:solidFill>
                <a:latin typeface="Arial" panose="020B0604020202020204" pitchFamily="34" charset="0"/>
              </a:rPr>
              <a:t> ~ </a:t>
            </a:r>
            <a:r>
              <a:rPr lang="en-US" altLang="en-US" sz="1500" dirty="0">
                <a:solidFill>
                  <a:schemeClr val="bg1"/>
                </a:solidFill>
                <a:latin typeface="Arial" panose="020B0604020202020204" pitchFamily="34" charset="0"/>
              </a:rPr>
              <a:t>$20,000 – 30,000 </a:t>
            </a: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246B9DF-B789-EFEC-4F46-F9AC2892FA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16130"/>
              </p:ext>
            </p:extLst>
          </p:nvPr>
        </p:nvGraphicFramePr>
        <p:xfrm>
          <a:off x="6671659" y="40567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4" name="Picture 33" descr="A graph with dotted lines and numbers&#10;&#10;AI-generated content may be incorrect.">
            <a:extLst>
              <a:ext uri="{FF2B5EF4-FFF2-40B4-BE49-F238E27FC236}">
                <a16:creationId xmlns:a16="http://schemas.microsoft.com/office/drawing/2014/main" id="{91DA0347-861F-957E-E43C-4EB66070C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966" y="1192340"/>
            <a:ext cx="4481386" cy="2579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267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BE88E6-8C45-CDE8-FF8A-52FB8D62B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50E33B-0C75-B97A-16FB-BD77FB3C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84184E-7502-02B8-3CBF-7AE88C7A0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F4A827-B57A-AF4F-18D5-2ECB19C4C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51D71F-646C-1C04-CE06-15E95EB11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F93729-6EF2-8F5F-01E8-4D372842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44E5CE-41F9-DBCF-B55B-38F40F7DA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522E2-81AC-BBED-2212-173D0B09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46" y="249897"/>
            <a:ext cx="4230100" cy="693579"/>
          </a:xfrm>
        </p:spPr>
        <p:txBody>
          <a:bodyPr anchor="b">
            <a:normAutofit fontScale="90000"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Data Analysis Results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1918F-29B9-8FF4-4D61-C65CEAD8DCB4}"/>
              </a:ext>
            </a:extLst>
          </p:cNvPr>
          <p:cNvSpPr txBox="1">
            <a:spLocks/>
          </p:cNvSpPr>
          <p:nvPr/>
        </p:nvSpPr>
        <p:spPr>
          <a:xfrm>
            <a:off x="6096000" y="177076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5C6C5BA4-8D8E-22CA-11B0-EA9E5A66E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12" y="986002"/>
            <a:ext cx="5404104" cy="256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Line Chart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Total Revenue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(blue line) fluctuates particularly around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RecentActivity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values 5, 9, 41, and 45, indicating high revenue at these activity levels.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Recent Activity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(orange line) shows a relatively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constant trend.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2223DD-827F-E6D9-32C0-4B6BF84D73E8}"/>
              </a:ext>
            </a:extLst>
          </p:cNvPr>
          <p:cNvCxnSpPr>
            <a:cxnSpLocks/>
          </p:cNvCxnSpPr>
          <p:nvPr/>
        </p:nvCxnSpPr>
        <p:spPr>
          <a:xfrm>
            <a:off x="641552" y="927254"/>
            <a:ext cx="40420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DA8CBE-BDC5-6804-DED1-E069B37D5AAD}"/>
              </a:ext>
            </a:extLst>
          </p:cNvPr>
          <p:cNvCxnSpPr>
            <a:cxnSpLocks/>
          </p:cNvCxnSpPr>
          <p:nvPr/>
        </p:nvCxnSpPr>
        <p:spPr>
          <a:xfrm>
            <a:off x="538473" y="3616040"/>
            <a:ext cx="4504024" cy="108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ctangle 2">
            <a:extLst>
              <a:ext uri="{FF2B5EF4-FFF2-40B4-BE49-F238E27FC236}">
                <a16:creationId xmlns:a16="http://schemas.microsoft.com/office/drawing/2014/main" id="{8C315183-2371-7212-13C1-D4F125142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44" y="3707303"/>
            <a:ext cx="5404104" cy="288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Bar Graph</a:t>
            </a:r>
          </a:p>
          <a:p>
            <a:pPr marL="285750" marR="0" lvl="0" indent="-2520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1500" dirty="0">
                <a:solidFill>
                  <a:schemeClr val="bg1"/>
                </a:solidFill>
                <a:latin typeface="Arial" panose="020B0604020202020204" pitchFamily="34" charset="0"/>
              </a:rPr>
              <a:t>Top 5 frequent buyers by Order Frequency are as follows:</a:t>
            </a:r>
          </a:p>
          <a:p>
            <a:pPr marL="742950" lvl="1" indent="-2520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500" b="1" dirty="0">
                <a:solidFill>
                  <a:schemeClr val="bg1"/>
                </a:solidFill>
                <a:latin typeface="Arial" panose="020B0604020202020204" pitchFamily="34" charset="0"/>
              </a:rPr>
              <a:t>Beverages &amp; Condiments </a:t>
            </a:r>
            <a:r>
              <a:rPr lang="en-US" altLang="en-US" sz="1500" dirty="0">
                <a:solidFill>
                  <a:schemeClr val="bg1"/>
                </a:solidFill>
                <a:latin typeface="Arial" panose="020B0604020202020204" pitchFamily="34" charset="0"/>
              </a:rPr>
              <a:t>leads with </a:t>
            </a:r>
            <a:r>
              <a:rPr lang="en-US" altLang="en-US" sz="1500" b="1" dirty="0">
                <a:solidFill>
                  <a:schemeClr val="bg1"/>
                </a:solidFill>
                <a:latin typeface="Arial" panose="020B0604020202020204" pitchFamily="34" charset="0"/>
              </a:rPr>
              <a:t>$200,000-$250,000 sales.</a:t>
            </a:r>
          </a:p>
          <a:p>
            <a:pPr marL="742950" lvl="1" indent="-2520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500" b="1" dirty="0">
                <a:solidFill>
                  <a:schemeClr val="bg1"/>
                </a:solidFill>
                <a:latin typeface="Arial" panose="020B0604020202020204" pitchFamily="34" charset="0"/>
              </a:rPr>
              <a:t>Confection &amp; Meat/Poultry </a:t>
            </a:r>
            <a:r>
              <a:rPr lang="en-US" altLang="en-US" sz="1500" dirty="0">
                <a:solidFill>
                  <a:schemeClr val="bg1"/>
                </a:solidFill>
                <a:latin typeface="Arial" panose="020B0604020202020204" pitchFamily="34" charset="0"/>
              </a:rPr>
              <a:t>producing </a:t>
            </a:r>
            <a:r>
              <a:rPr lang="en-US" altLang="en-US" sz="1500" b="1" dirty="0">
                <a:solidFill>
                  <a:schemeClr val="bg1"/>
                </a:solidFill>
                <a:latin typeface="Arial" panose="020B0604020202020204" pitchFamily="34" charset="0"/>
              </a:rPr>
              <a:t>$150,000-$250,000 sales.</a:t>
            </a:r>
          </a:p>
          <a:p>
            <a:pPr marL="742950" lvl="1" indent="-2520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500" b="1" dirty="0">
                <a:solidFill>
                  <a:schemeClr val="bg1"/>
                </a:solidFill>
                <a:latin typeface="Arial" panose="020B0604020202020204" pitchFamily="34" charset="0"/>
              </a:rPr>
              <a:t>Seafood &amp; Grains/Cereals </a:t>
            </a:r>
            <a:r>
              <a:rPr lang="en-US" altLang="en-US" sz="1500" dirty="0">
                <a:solidFill>
                  <a:schemeClr val="bg1"/>
                </a:solidFill>
                <a:latin typeface="Arial" panose="020B0604020202020204" pitchFamily="34" charset="0"/>
              </a:rPr>
              <a:t>with lowest Sale value of around </a:t>
            </a:r>
            <a:r>
              <a:rPr lang="en-US" altLang="en-US" sz="1500" b="1" dirty="0">
                <a:solidFill>
                  <a:schemeClr val="bg1"/>
                </a:solidFill>
                <a:latin typeface="Arial" panose="020B0604020202020204" pitchFamily="34" charset="0"/>
              </a:rPr>
              <a:t>$100,000.</a:t>
            </a:r>
            <a:r>
              <a:rPr lang="en-US" altLang="en-US" sz="15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7" name="Content Placeholder 6" descr="A graph with blue lines and red lines&#10;&#10;AI-generated content may be incorrect.">
            <a:extLst>
              <a:ext uri="{FF2B5EF4-FFF2-40B4-BE49-F238E27FC236}">
                <a16:creationId xmlns:a16="http://schemas.microsoft.com/office/drawing/2014/main" id="{EDE5F7D9-C8B0-A43D-F5D8-F2CD275F2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60" y="799732"/>
            <a:ext cx="4591691" cy="262926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72F0AE5C-75B0-B0D4-DEE1-CA204BE0F4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674667"/>
              </p:ext>
            </p:extLst>
          </p:nvPr>
        </p:nvGraphicFramePr>
        <p:xfrm>
          <a:off x="6770251" y="39681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800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DCC93-945D-3396-301E-5BBC5CC8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Model Development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33A2-14F8-964C-F356-4179D58E4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3" y="2661183"/>
            <a:ext cx="6179513" cy="3339963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b="1" dirty="0"/>
              <a:t>Correlation and T-test</a:t>
            </a:r>
            <a:r>
              <a:rPr lang="en-US" sz="2000" dirty="0"/>
              <a:t>  </a:t>
            </a:r>
            <a:endParaRPr lang="en-US" sz="1600" dirty="0"/>
          </a:p>
          <a:p>
            <a:pPr algn="just">
              <a:lnSpc>
                <a:spcPct val="150000"/>
              </a:lnSpc>
            </a:pPr>
            <a:r>
              <a:rPr lang="en-US" sz="1600" dirty="0"/>
              <a:t>The correlation between </a:t>
            </a:r>
            <a:r>
              <a:rPr lang="en-US" sz="1600" b="1" dirty="0" err="1"/>
              <a:t>OrderFrequency</a:t>
            </a:r>
            <a:r>
              <a:rPr lang="en-US" sz="1600" dirty="0"/>
              <a:t> and </a:t>
            </a:r>
            <a:r>
              <a:rPr lang="en-US" sz="1600" b="1" dirty="0" err="1"/>
              <a:t>TotalRevenue</a:t>
            </a:r>
            <a:r>
              <a:rPr lang="en-US" sz="1600" dirty="0"/>
              <a:t> is </a:t>
            </a:r>
            <a:r>
              <a:rPr lang="en-US" sz="1600" b="1" dirty="0"/>
              <a:t>0.9371</a:t>
            </a:r>
            <a:r>
              <a:rPr lang="en-US" sz="1600" dirty="0"/>
              <a:t>, indicating a strong positive relationship. </a:t>
            </a:r>
          </a:p>
          <a:p>
            <a:pPr algn="just">
              <a:lnSpc>
                <a:spcPct val="150000"/>
              </a:lnSpc>
            </a:pPr>
            <a:endParaRPr lang="en-US" sz="1000" dirty="0"/>
          </a:p>
          <a:p>
            <a:pPr algn="just">
              <a:lnSpc>
                <a:spcPct val="150000"/>
              </a:lnSpc>
            </a:pPr>
            <a:r>
              <a:rPr lang="en-US" sz="1600" dirty="0"/>
              <a:t>The </a:t>
            </a:r>
            <a:r>
              <a:rPr lang="en-US" sz="1600" b="1" dirty="0"/>
              <a:t>t-test </a:t>
            </a:r>
            <a:r>
              <a:rPr lang="en-US" sz="1600" dirty="0"/>
              <a:t>results with extremely low p-values (</a:t>
            </a:r>
            <a:r>
              <a:rPr lang="en-US" sz="1600" b="1" dirty="0"/>
              <a:t>2.04E-10</a:t>
            </a:r>
            <a:r>
              <a:rPr lang="en-US" sz="1600" dirty="0"/>
              <a:t> for one-tail, </a:t>
            </a:r>
            <a:r>
              <a:rPr lang="en-US" sz="1600" b="1" dirty="0"/>
              <a:t>4.09E-10</a:t>
            </a:r>
            <a:r>
              <a:rPr lang="en-US" sz="1600" dirty="0"/>
              <a:t> for two-tail) suggest that the means of the two variables are significantly different, confirming the importance of </a:t>
            </a:r>
            <a:r>
              <a:rPr lang="en-US" sz="1600" b="1" dirty="0" err="1"/>
              <a:t>OrderFrequency</a:t>
            </a:r>
            <a:r>
              <a:rPr lang="en-US" sz="1600" dirty="0"/>
              <a:t> in predicting </a:t>
            </a:r>
            <a:r>
              <a:rPr lang="en-US" sz="1600" b="1" dirty="0" err="1"/>
              <a:t>TotalRevenue</a:t>
            </a:r>
            <a:r>
              <a:rPr lang="en-US" sz="1600" dirty="0"/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B6CE06-00FB-4DD6-73DB-62A3B1C25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55766"/>
              </p:ext>
            </p:extLst>
          </p:nvPr>
        </p:nvGraphicFramePr>
        <p:xfrm>
          <a:off x="192718" y="1780870"/>
          <a:ext cx="4038594" cy="105422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94295">
                  <a:extLst>
                    <a:ext uri="{9D8B030D-6E8A-4147-A177-3AD203B41FA5}">
                      <a16:colId xmlns:a16="http://schemas.microsoft.com/office/drawing/2014/main" val="3742039226"/>
                    </a:ext>
                  </a:extLst>
                </a:gridCol>
                <a:gridCol w="1293861">
                  <a:extLst>
                    <a:ext uri="{9D8B030D-6E8A-4147-A177-3AD203B41FA5}">
                      <a16:colId xmlns:a16="http://schemas.microsoft.com/office/drawing/2014/main" val="1333370525"/>
                    </a:ext>
                  </a:extLst>
                </a:gridCol>
                <a:gridCol w="1450438">
                  <a:extLst>
                    <a:ext uri="{9D8B030D-6E8A-4147-A177-3AD203B41FA5}">
                      <a16:colId xmlns:a16="http://schemas.microsoft.com/office/drawing/2014/main" val="977713678"/>
                    </a:ext>
                  </a:extLst>
                </a:gridCol>
              </a:tblGrid>
              <a:tr h="3514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 dirty="0" err="1">
                          <a:effectLst/>
                        </a:rPr>
                        <a:t>OrderFrequency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 dirty="0" err="1">
                          <a:effectLst/>
                        </a:rPr>
                        <a:t>TotalRevenue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44446946"/>
                  </a:ext>
                </a:extLst>
              </a:tr>
              <a:tr h="3514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OrderFrequency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 dirty="0">
                          <a:effectLst/>
                        </a:rPr>
                        <a:t>1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 dirty="0">
                          <a:effectLst/>
                        </a:rPr>
                        <a:t> 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22752982"/>
                  </a:ext>
                </a:extLst>
              </a:tr>
              <a:tr h="3514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TotalRevenue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0.937104431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 dirty="0">
                          <a:effectLst/>
                        </a:rPr>
                        <a:t>1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241339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34673F-46BC-98EA-5A4A-E6461406F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32819"/>
              </p:ext>
            </p:extLst>
          </p:nvPr>
        </p:nvGraphicFramePr>
        <p:xfrm>
          <a:off x="192718" y="3031915"/>
          <a:ext cx="4279265" cy="329374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992630">
                  <a:extLst>
                    <a:ext uri="{9D8B030D-6E8A-4147-A177-3AD203B41FA5}">
                      <a16:colId xmlns:a16="http://schemas.microsoft.com/office/drawing/2014/main" val="23745646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686608246"/>
                    </a:ext>
                  </a:extLst>
                </a:gridCol>
                <a:gridCol w="1219835">
                  <a:extLst>
                    <a:ext uri="{9D8B030D-6E8A-4147-A177-3AD203B41FA5}">
                      <a16:colId xmlns:a16="http://schemas.microsoft.com/office/drawing/2014/main" val="1644478003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TotalRevenue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OrderFrequency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9714645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Mean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14222.3937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24.21348315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5144560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63841882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Variance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408841047.6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391.7834525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6588668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Observations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89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89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1099129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Pooled Variance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204420719.7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3421419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Hypothesized Mean Difference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0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3444432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df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176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43024519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t Stat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6.624456207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8294915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P(T&lt;=t) one-tail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2.04E-10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85883336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t Critical one-tail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1.653557435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9759672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P(T&lt;=t) two-tail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4.09E-10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55593009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t Critical two-tail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>
                          <a:effectLst/>
                        </a:rPr>
                        <a:t>1.973534388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0" dirty="0">
                          <a:effectLst/>
                        </a:rPr>
                        <a:t> 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7932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13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F93F47-C57C-4CB2-999D-A104C6C57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876C54-23B7-E8F3-4857-39C478A2A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2DCE75-B30E-6DD1-7317-5C85A5846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BA817C-540A-EFD7-860D-CEC326931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091A0-C963-A8AB-FFBF-1FB9F0E9D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C5177-8C07-B120-A827-72EE235EB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F1588-656A-8115-70CC-631649C4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Model Development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446D6-141C-0462-13A9-F2D18865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62" y="2551043"/>
            <a:ext cx="5732366" cy="3339963"/>
          </a:xfrm>
        </p:spPr>
        <p:txBody>
          <a:bodyPr anchor="ctr"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Model Fit</a:t>
            </a:r>
            <a:r>
              <a:rPr lang="en-US" sz="2000" dirty="0"/>
              <a:t>: The R² value of 0.0878indicates the model explains only 8.7% of the variation, with a Standard Error of  7098.16 , reflecting </a:t>
            </a:r>
            <a:r>
              <a:rPr lang="en-US" sz="2000" b="1" dirty="0"/>
              <a:t>moderate prediction accuracy.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b="1" dirty="0"/>
              <a:t>Significance</a:t>
            </a:r>
            <a:r>
              <a:rPr lang="en-US" sz="2000" dirty="0"/>
              <a:t>: The </a:t>
            </a:r>
            <a:r>
              <a:rPr lang="en-US" sz="2000" b="1" dirty="0"/>
              <a:t>F-statistic</a:t>
            </a:r>
            <a:r>
              <a:rPr lang="en-US" sz="2000" dirty="0"/>
              <a:t> of 627.07 and a </a:t>
            </a:r>
            <a:r>
              <a:rPr lang="en-US" sz="2000" b="1" dirty="0"/>
              <a:t>p-value</a:t>
            </a:r>
            <a:r>
              <a:rPr lang="en-US" sz="2000" dirty="0"/>
              <a:t> of 1.55 confirm the model’s statistical significance at the 1% level. The p-values for </a:t>
            </a:r>
            <a:r>
              <a:rPr lang="en-US" sz="2000" dirty="0" err="1"/>
              <a:t>AvgDeliveryTime</a:t>
            </a:r>
            <a:r>
              <a:rPr lang="en-US" sz="2000" dirty="0"/>
              <a:t> (0.0354) and </a:t>
            </a:r>
            <a:r>
              <a:rPr lang="en-US" sz="2000" dirty="0" err="1"/>
              <a:t>DeliveryConsistency</a:t>
            </a:r>
            <a:r>
              <a:rPr lang="en-US" sz="2000" dirty="0"/>
              <a:t> (0.0066) indicate that these factors significantly influence </a:t>
            </a:r>
            <a:r>
              <a:rPr lang="en-US" sz="2000" dirty="0" err="1"/>
              <a:t>RepeatOrderCount</a:t>
            </a:r>
            <a:r>
              <a:rPr lang="en-US" sz="2000" dirty="0"/>
              <a:t>.</a:t>
            </a:r>
            <a:endParaRPr lang="en-IN" sz="2000" dirty="0"/>
          </a:p>
        </p:txBody>
      </p:sp>
      <p:pic>
        <p:nvPicPr>
          <p:cNvPr id="4" name="Picture 3" descr="A screenshot of a data&#10;&#10;AI-generated content may be incorrect.">
            <a:extLst>
              <a:ext uri="{FF2B5EF4-FFF2-40B4-BE49-F238E27FC236}">
                <a16:creationId xmlns:a16="http://schemas.microsoft.com/office/drawing/2014/main" id="{6602CE4B-DFC1-C410-D749-0C59FB1C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490" y="2677795"/>
            <a:ext cx="5943600" cy="26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6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4FF35-7036-C2A2-33CC-49BB9796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972F95-85C8-D188-D4DA-EF6B3D667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936467"/>
              </p:ext>
            </p:extLst>
          </p:nvPr>
        </p:nvGraphicFramePr>
        <p:xfrm>
          <a:off x="4502428" y="706983"/>
          <a:ext cx="7225750" cy="5444035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2349428">
                  <a:extLst>
                    <a:ext uri="{9D8B030D-6E8A-4147-A177-3AD203B41FA5}">
                      <a16:colId xmlns:a16="http://schemas.microsoft.com/office/drawing/2014/main" val="2828635327"/>
                    </a:ext>
                  </a:extLst>
                </a:gridCol>
                <a:gridCol w="2623694">
                  <a:extLst>
                    <a:ext uri="{9D8B030D-6E8A-4147-A177-3AD203B41FA5}">
                      <a16:colId xmlns:a16="http://schemas.microsoft.com/office/drawing/2014/main" val="1553217364"/>
                    </a:ext>
                  </a:extLst>
                </a:gridCol>
                <a:gridCol w="2252628">
                  <a:extLst>
                    <a:ext uri="{9D8B030D-6E8A-4147-A177-3AD203B41FA5}">
                      <a16:colId xmlns:a16="http://schemas.microsoft.com/office/drawing/2014/main" val="1828168616"/>
                    </a:ext>
                  </a:extLst>
                </a:gridCol>
              </a:tblGrid>
              <a:tr h="553697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2000" b="1" cap="none" spc="0">
                          <a:solidFill>
                            <a:schemeClr val="tx1"/>
                          </a:solidFill>
                        </a:rPr>
                        <a:t>Key Findings</a:t>
                      </a:r>
                    </a:p>
                  </a:txBody>
                  <a:tcPr marL="81312" marR="89710" marT="23232" marB="17424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2000" b="1" cap="none" spc="0">
                          <a:solidFill>
                            <a:schemeClr val="tx1"/>
                          </a:solidFill>
                        </a:rPr>
                        <a:t>Business Aspects </a:t>
                      </a:r>
                    </a:p>
                  </a:txBody>
                  <a:tcPr marL="81312" marR="89710" marT="23232" marB="17424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2000" b="1" cap="none" spc="0">
                          <a:solidFill>
                            <a:schemeClr val="tx1"/>
                          </a:solidFill>
                        </a:rPr>
                        <a:t>Hypothesis</a:t>
                      </a:r>
                    </a:p>
                  </a:txBody>
                  <a:tcPr marL="81312" marR="89710" marT="23232" marB="17424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480220"/>
                  </a:ext>
                </a:extLst>
              </a:tr>
              <a:tr h="4890338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Returning customers</a:t>
                      </a: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 significantly contribute more to revenue than one-time buyers.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Beverages</a:t>
                      </a: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 consistently generate the highest revenue.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Total revenue </a:t>
                      </a: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strongly influences quarterly sales with an </a:t>
                      </a:r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R-squared</a:t>
                      </a: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 value of </a:t>
                      </a:r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0.5345</a:t>
                      </a: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Timely deliveries</a:t>
                      </a: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 can influence customer loyalty.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1312" marR="89710" marT="23232" marB="17424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Focus on improving customer loyalty programs and strategies for retaining existing customers.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Strengthen marketing and promotional efforts for Beverages to maximize revenue generation.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Prioritize strategies that drive total revenue to enhance overall business performance.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Optimize operational efficiency and delivery systems to ensure high customer satisfaction and repeat business.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1312" marR="89710" marT="23232" marB="1742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H1:</a:t>
                      </a: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 Customers with higher order frequency contribute significantly more.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500" b="1" cap="none" spc="0">
                          <a:solidFill>
                            <a:schemeClr val="tx1"/>
                          </a:solidFill>
                        </a:rPr>
                        <a:t>H2: </a:t>
                      </a: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Significant variations exist between categories.</a:t>
                      </a:r>
                      <a:endParaRPr lang="en-IN" sz="1500" b="1" cap="none" spc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500" b="1" cap="none" spc="0">
                          <a:solidFill>
                            <a:schemeClr val="tx1"/>
                          </a:solidFill>
                        </a:rPr>
                        <a:t>H3: </a:t>
                      </a: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Predictable patterns based on historical data.</a:t>
                      </a:r>
                      <a:endParaRPr lang="en-IN" sz="15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81312" marR="89710" marT="23232" marB="1742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40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85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893</Words>
  <Application>Microsoft Office PowerPoint</Application>
  <PresentationFormat>Widescreen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Courier New</vt:lpstr>
      <vt:lpstr>Wingdings</vt:lpstr>
      <vt:lpstr>Office 2013 - 2022 Theme</vt:lpstr>
      <vt:lpstr>Enhancing Northwind Operations through Data Analytics</vt:lpstr>
      <vt:lpstr>Problem Definition       </vt:lpstr>
      <vt:lpstr>Hypothesis</vt:lpstr>
      <vt:lpstr>Data Collection</vt:lpstr>
      <vt:lpstr>Data Analysis Results</vt:lpstr>
      <vt:lpstr>Data Analysis Results</vt:lpstr>
      <vt:lpstr>Model Development</vt:lpstr>
      <vt:lpstr>Model Development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Ajaybhai Patel</dc:creator>
  <cp:lastModifiedBy>Dhruv Ajaybhai Patel</cp:lastModifiedBy>
  <cp:revision>4</cp:revision>
  <dcterms:created xsi:type="dcterms:W3CDTF">2025-03-24T06:16:06Z</dcterms:created>
  <dcterms:modified xsi:type="dcterms:W3CDTF">2025-03-25T02:04:43Z</dcterms:modified>
</cp:coreProperties>
</file>