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EE5D-98E7-EE10-EB86-465D6CF64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DA1D2-F7F5-E351-F459-87C6B061F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C33F-0FF7-F446-F865-E0262F22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1CBA-7479-493F-A7E4-44758FFC721D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D08C-C14E-49A0-1375-B8FC4BB9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F6AC9-73BD-8F74-3780-71C77A5C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457-BAD7-4378-8662-896F06D6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50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0A1C-F0F5-B8D3-23B5-ACF8BFB3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D0AF4-DF56-7F21-8E2C-4A076B878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24AF-6D68-54F3-1FD8-9DD24D47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1CBA-7479-493F-A7E4-44758FFC721D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7A53D-718F-B6E4-1685-91FD4C1B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31EDE-2C6D-5C73-EFA4-93C2496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457-BAD7-4378-8662-896F06D6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6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107D7-5EF6-B2C4-5BCA-295B58CFE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31F61-6640-D3C3-DA99-5E3E3CC3A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68CC3-DD81-4F92-749D-EA24B753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1CBA-7479-493F-A7E4-44758FFC721D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DB739-ED0D-ABD4-4E95-C48CB53F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F46A3-6030-FE6E-B175-40D84F58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457-BAD7-4378-8662-896F06D6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78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7518-6B32-6F53-C1C2-E5245AB4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F273B-2566-603D-A110-684215413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17FFF-C972-F96D-121D-E4DD13D5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1CBA-7479-493F-A7E4-44758FFC721D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41144-D2A2-22FE-DFAA-8ED73406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6A64-4D12-741F-7B5E-40B8776D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457-BAD7-4378-8662-896F06D6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76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CD3A-02F2-7B91-9C08-B54DF404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1D0A1-0DF3-EF5D-80C9-33BF79777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EE620-890B-EBAF-01A8-B2ECE84A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1CBA-7479-493F-A7E4-44758FFC721D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19EE2-2C77-64A4-8683-19D8902B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6AC46-6963-EEEC-606D-38E6F78D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457-BAD7-4378-8662-896F06D6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24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7211-B6DE-C7A1-9FB7-DC5BE7AC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74A33-CCDA-FEF5-5BA7-95EF76B18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760DE-C465-8635-B014-753D77DDA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9F6B5-1563-EBF8-32F7-1BD5DBDF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1CBA-7479-493F-A7E4-44758FFC721D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B517E-EBD0-FBCD-9186-18ACA458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69F6F-8CC6-A694-7D2F-32BC3702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457-BAD7-4378-8662-896F06D6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73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D45B-6DA5-2560-C192-097DAA1B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26A7D-C906-DB35-2231-DB41A8518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6916E-092B-C0AB-339B-F73EC46F2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0244F-9EFE-DC44-C6FA-B9B443086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3CE7C-CAAC-8C45-DB3F-5A253CAD1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99254-FC7B-A09A-0C0A-B913E7B8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1CBA-7479-493F-A7E4-44758FFC721D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70366-8480-1958-0E60-99EB3963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E0A2D-67E6-AD50-F778-43B7B437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457-BAD7-4378-8662-896F06D6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1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42E-B12B-106E-B6E2-2B1B09EE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ED43A-91A1-175B-7B03-F139FE5C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1CBA-7479-493F-A7E4-44758FFC721D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5DBDA-40B6-AB20-1499-30B3D707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82E8C-CF03-4A22-F9D9-38CB7277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457-BAD7-4378-8662-896F06D6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64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44C67-5226-AFF3-74CD-90C1F2EE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1CBA-7479-493F-A7E4-44758FFC721D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E7243-9C2B-3DD7-D10B-F84CC0F6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A7DC1-B50D-50EA-DA3F-4FECB8E7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457-BAD7-4378-8662-896F06D6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64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B74E-DD18-6385-EC0D-3CF5F5A8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B1B4-75BA-BD64-F013-3A95DA629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67EF8-88EE-2262-F168-2D972A8B0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A8DE2-A7AA-AC3C-0919-3EE09ED7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1CBA-7479-493F-A7E4-44758FFC721D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25CB0-BBB3-E8FA-25CE-DF58A626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3EF6B-0D44-61A6-DD6C-A601C435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457-BAD7-4378-8662-896F06D6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43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5FA0-D695-8F37-12C8-88BF3204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E826E-7C59-6B3B-5797-099516E1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9730F-C742-A0CC-B0D9-5BEC4C33E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7C642-17EC-0D46-BEED-B82D8C89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1CBA-7479-493F-A7E4-44758FFC721D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3E96E-EA90-18FB-5B0D-3D272FDD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64A5F-52D6-E076-C2A9-7D2C7966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0457-BAD7-4378-8662-896F06D6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11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78CC1-D491-7971-9789-3ECCBF8B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EEDF0-162E-FAD4-067B-EC43E558F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D36C-D38C-11A7-8561-DE79CF39C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B1CBA-7479-493F-A7E4-44758FFC721D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4143-FF37-E0A7-212F-35001A9EE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BC69E-A589-1316-14BC-C788AA805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0457-BAD7-4378-8662-896F06D6A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4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E7758F-EA8C-5790-9965-4913CD9C0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B6E836-1D54-00F4-F242-BC21783D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006" y="166702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Sum and Difference Algorithm for Texture Analysis</a:t>
            </a:r>
            <a:endParaRPr lang="en-IN" dirty="0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A274D-C8C2-CA25-83A3-130B45F9CE62}"/>
              </a:ext>
            </a:extLst>
          </p:cNvPr>
          <p:cNvSpPr txBox="1"/>
          <p:nvPr/>
        </p:nvSpPr>
        <p:spPr>
          <a:xfrm>
            <a:off x="603682" y="5031483"/>
            <a:ext cx="4483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00FF00"/>
                </a:highlight>
              </a:rPr>
              <a:t>Dhruvkumar</a:t>
            </a:r>
            <a:r>
              <a:rPr lang="en-US" dirty="0">
                <a:highlight>
                  <a:srgbClr val="00FF00"/>
                </a:highlight>
              </a:rPr>
              <a:t> Patil (200100056)</a:t>
            </a:r>
          </a:p>
          <a:p>
            <a:r>
              <a:rPr lang="en-US" dirty="0">
                <a:highlight>
                  <a:srgbClr val="00FF00"/>
                </a:highlight>
              </a:rPr>
              <a:t>Sri Harsha Thota ()</a:t>
            </a:r>
          </a:p>
          <a:p>
            <a:r>
              <a:rPr lang="en-US" dirty="0">
                <a:highlight>
                  <a:srgbClr val="00FF00"/>
                </a:highlight>
              </a:rPr>
              <a:t>Rajput Nikhileshsing Kailassing (200070067)</a:t>
            </a:r>
            <a:endParaRPr lang="en-IN" dirty="0"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96F36-0231-F315-B075-50B8480BEEA6}"/>
              </a:ext>
            </a:extLst>
          </p:cNvPr>
          <p:cNvSpPr txBox="1"/>
          <p:nvPr/>
        </p:nvSpPr>
        <p:spPr>
          <a:xfrm>
            <a:off x="7652550" y="5031483"/>
            <a:ext cx="259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ighlight>
                  <a:srgbClr val="00FF00"/>
                </a:highlight>
              </a:rPr>
              <a:t>Guided by:</a:t>
            </a:r>
          </a:p>
          <a:p>
            <a:r>
              <a:rPr lang="en-US" dirty="0">
                <a:highlight>
                  <a:srgbClr val="00FF00"/>
                </a:highlight>
              </a:rPr>
              <a:t>Prof. </a:t>
            </a:r>
            <a:r>
              <a:rPr lang="en-US" dirty="0" err="1">
                <a:highlight>
                  <a:srgbClr val="00FF00"/>
                </a:highlight>
              </a:rPr>
              <a:t>Buddhiraju</a:t>
            </a:r>
            <a:r>
              <a:rPr lang="en-US" dirty="0">
                <a:highlight>
                  <a:srgbClr val="00FF00"/>
                </a:highlight>
              </a:rPr>
              <a:t> K Mohan</a:t>
            </a:r>
            <a:endParaRPr lang="en-IN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8142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9BA6F-C3B7-6012-AC50-071500F3F12F}"/>
              </a:ext>
            </a:extLst>
          </p:cNvPr>
          <p:cNvSpPr/>
          <p:nvPr/>
        </p:nvSpPr>
        <p:spPr>
          <a:xfrm>
            <a:off x="0" y="377"/>
            <a:ext cx="12192000" cy="175777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4495F-62C0-50A2-ED49-69A86616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 </a:t>
            </a:r>
            <a:r>
              <a:rPr lang="en-US" dirty="0" err="1">
                <a:solidFill>
                  <a:schemeClr val="bg1"/>
                </a:solidFill>
              </a:rPr>
              <a:t>Comparision</a:t>
            </a:r>
            <a:r>
              <a:rPr lang="en-US" dirty="0">
                <a:solidFill>
                  <a:schemeClr val="bg1"/>
                </a:solidFill>
              </a:rPr>
              <a:t> (CON)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DD6026-B76A-1C99-4EDA-6FF8F25AC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64" y="2675376"/>
            <a:ext cx="3248364" cy="324836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766009-8FAE-4054-EA22-CF1466F5A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55" y="2752078"/>
            <a:ext cx="3171662" cy="31716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565617-9EF2-40AD-C893-A6A2FF8FD06D}"/>
              </a:ext>
            </a:extLst>
          </p:cNvPr>
          <p:cNvSpPr txBox="1"/>
          <p:nvPr/>
        </p:nvSpPr>
        <p:spPr>
          <a:xfrm>
            <a:off x="2416007" y="5949804"/>
            <a:ext cx="206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Sum-and-Difference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4BB48-E8C2-AD73-31C9-A095FA34908B}"/>
              </a:ext>
            </a:extLst>
          </p:cNvPr>
          <p:cNvSpPr txBox="1"/>
          <p:nvPr/>
        </p:nvSpPr>
        <p:spPr>
          <a:xfrm>
            <a:off x="8558074" y="5949804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GLCM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01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9BA6F-C3B7-6012-AC50-071500F3F12F}"/>
              </a:ext>
            </a:extLst>
          </p:cNvPr>
          <p:cNvSpPr/>
          <p:nvPr/>
        </p:nvSpPr>
        <p:spPr>
          <a:xfrm>
            <a:off x="0" y="-1"/>
            <a:ext cx="12192000" cy="175777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4495F-62C0-50A2-ED49-69A86616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Output Image </a:t>
            </a:r>
            <a:r>
              <a:rPr lang="en-US" dirty="0" err="1">
                <a:solidFill>
                  <a:schemeClr val="bg1"/>
                </a:solidFill>
              </a:rPr>
              <a:t>Comparision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8F7D63-6D50-875C-0E79-364C437B7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51" y="2294842"/>
            <a:ext cx="3604333" cy="360433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953D21-8057-C017-1FB0-E26F013E4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217" y="2629932"/>
            <a:ext cx="3604333" cy="3269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8ED43E-CA65-4FCE-F804-D5CFE5CFFBCA}"/>
              </a:ext>
            </a:extLst>
          </p:cNvPr>
          <p:cNvSpPr txBox="1"/>
          <p:nvPr/>
        </p:nvSpPr>
        <p:spPr>
          <a:xfrm>
            <a:off x="2416007" y="5949804"/>
            <a:ext cx="206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Sum-and-Difference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D2261-0354-6E08-F422-B8D6ABA19222}"/>
              </a:ext>
            </a:extLst>
          </p:cNvPr>
          <p:cNvSpPr txBox="1"/>
          <p:nvPr/>
        </p:nvSpPr>
        <p:spPr>
          <a:xfrm>
            <a:off x="8558074" y="5949804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GLCM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52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9BA6F-C3B7-6012-AC50-071500F3F12F}"/>
              </a:ext>
            </a:extLst>
          </p:cNvPr>
          <p:cNvSpPr/>
          <p:nvPr/>
        </p:nvSpPr>
        <p:spPr>
          <a:xfrm>
            <a:off x="0" y="-1"/>
            <a:ext cx="12192000" cy="175777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4495F-62C0-50A2-ED49-69A86616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 for Satellite Image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68E6-D9A6-04C5-7C99-E8E93A70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E19C5D-75DD-3149-6EAD-6A0C475F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36" y="2055814"/>
            <a:ext cx="2857500" cy="266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1EEDC-FEC7-49EA-0C86-D31E1D772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318" y="2103439"/>
            <a:ext cx="2762250" cy="2571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0CABDD-E69A-5EEA-19B9-F47A9EEEFC22}"/>
              </a:ext>
            </a:extLst>
          </p:cNvPr>
          <p:cNvSpPr txBox="1"/>
          <p:nvPr/>
        </p:nvSpPr>
        <p:spPr>
          <a:xfrm>
            <a:off x="1536192" y="5108448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85A83A-17E1-6001-6B2D-DCC4F8265D49}"/>
              </a:ext>
            </a:extLst>
          </p:cNvPr>
          <p:cNvSpPr txBox="1"/>
          <p:nvPr/>
        </p:nvSpPr>
        <p:spPr>
          <a:xfrm>
            <a:off x="6010656" y="5108448"/>
            <a:ext cx="148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98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9BA6F-C3B7-6012-AC50-071500F3F12F}"/>
              </a:ext>
            </a:extLst>
          </p:cNvPr>
          <p:cNvSpPr/>
          <p:nvPr/>
        </p:nvSpPr>
        <p:spPr>
          <a:xfrm>
            <a:off x="0" y="-1"/>
            <a:ext cx="12192000" cy="175777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4495F-62C0-50A2-ED49-69A86616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 for Satellite Image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68E6-D9A6-04C5-7C99-E8E93A70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45DDD6-8F69-9179-28BD-2FD53D518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186" y="1912712"/>
            <a:ext cx="3976223" cy="3702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B00EE4-2B6C-661B-D48E-C924E8962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44" y="1912712"/>
            <a:ext cx="3976224" cy="3702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5897B-7B86-EB09-C6A1-7055DF26FA89}"/>
              </a:ext>
            </a:extLst>
          </p:cNvPr>
          <p:cNvSpPr txBox="1"/>
          <p:nvPr/>
        </p:nvSpPr>
        <p:spPr>
          <a:xfrm>
            <a:off x="2452038" y="580763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IDM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59CE74-8DE9-07E7-7B0C-8B07BF1C43C4}"/>
              </a:ext>
            </a:extLst>
          </p:cNvPr>
          <p:cNvSpPr txBox="1"/>
          <p:nvPr/>
        </p:nvSpPr>
        <p:spPr>
          <a:xfrm>
            <a:off x="7809568" y="5622965"/>
            <a:ext cx="607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193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9BA6F-C3B7-6012-AC50-071500F3F12F}"/>
              </a:ext>
            </a:extLst>
          </p:cNvPr>
          <p:cNvSpPr/>
          <p:nvPr/>
        </p:nvSpPr>
        <p:spPr>
          <a:xfrm>
            <a:off x="0" y="-1"/>
            <a:ext cx="12192000" cy="175777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4495F-62C0-50A2-ED49-69A86616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 for Satellite Image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68E6-D9A6-04C5-7C99-E8E93A70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5897B-7B86-EB09-C6A1-7055DF26FA89}"/>
              </a:ext>
            </a:extLst>
          </p:cNvPr>
          <p:cNvSpPr txBox="1"/>
          <p:nvPr/>
        </p:nvSpPr>
        <p:spPr>
          <a:xfrm>
            <a:off x="2469793" y="561004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ASM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59CE74-8DE9-07E7-7B0C-8B07BF1C43C4}"/>
              </a:ext>
            </a:extLst>
          </p:cNvPr>
          <p:cNvSpPr txBox="1"/>
          <p:nvPr/>
        </p:nvSpPr>
        <p:spPr>
          <a:xfrm>
            <a:off x="9101526" y="561004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90184-DEBE-1B89-D0FF-48B75517D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2" y="1929551"/>
            <a:ext cx="3810411" cy="35476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1C398D-1A09-8F9F-B4DF-DDA79EBC0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115" y="2122904"/>
            <a:ext cx="3670785" cy="341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9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9BA6F-C3B7-6012-AC50-071500F3F12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4495F-62C0-50A2-ED49-69A8661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689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YOU!!!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48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9BA6F-C3B7-6012-AC50-071500F3F12F}"/>
              </a:ext>
            </a:extLst>
          </p:cNvPr>
          <p:cNvSpPr/>
          <p:nvPr/>
        </p:nvSpPr>
        <p:spPr>
          <a:xfrm>
            <a:off x="0" y="-1"/>
            <a:ext cx="12192000" cy="175777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4495F-62C0-50A2-ED49-69A86616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Texture Analysis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68E6-D9A6-04C5-7C99-E8E93A70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Texture analysis refers to the characterization of regions in an image by their texture content.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0D4C2-5487-93F5-4BDC-50AFAD64A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06" y="2716123"/>
            <a:ext cx="8318376" cy="3389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93B16E-D381-4A62-ACAE-37A25B7A0832}"/>
              </a:ext>
            </a:extLst>
          </p:cNvPr>
          <p:cNvSpPr txBox="1"/>
          <p:nvPr/>
        </p:nvSpPr>
        <p:spPr>
          <a:xfrm>
            <a:off x="1509206" y="6176963"/>
            <a:ext cx="8786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Fröhlich, Björn et al. “LAND COVER CLASSIFICATION OF SATELLITE IMAGES USING CONTEXTUAL INFORMATION.” ISPRS Annals of the Photogrammetry, </a:t>
            </a:r>
          </a:p>
          <a:p>
            <a:r>
              <a:rPr lang="en-US" sz="1100" i="1" dirty="0"/>
              <a:t>Remote Sensing and Spatial Information Sciences (2013): 1-6.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01930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9BA6F-C3B7-6012-AC50-071500F3F12F}"/>
              </a:ext>
            </a:extLst>
          </p:cNvPr>
          <p:cNvSpPr/>
          <p:nvPr/>
        </p:nvSpPr>
        <p:spPr>
          <a:xfrm>
            <a:off x="0" y="-1"/>
            <a:ext cx="12192000" cy="175777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4495F-62C0-50A2-ED49-69A86616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GLCM Algorithm and its Cons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EB3789F-B797-CFCE-3638-7A8EF1A90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Algorithm:</a:t>
            </a:r>
          </a:p>
          <a:p>
            <a:r>
              <a:rPr lang="en-IN" dirty="0"/>
              <a:t>The GLCM is calculates how often a pixel. with </a:t>
            </a:r>
            <a:r>
              <a:rPr lang="en-IN" dirty="0" err="1"/>
              <a:t>gray</a:t>
            </a:r>
            <a:r>
              <a:rPr lang="en-IN" dirty="0"/>
              <a:t>-level (grayscale intensity or. Tone) value </a:t>
            </a:r>
            <a:r>
              <a:rPr lang="en-IN" dirty="0" err="1"/>
              <a:t>i</a:t>
            </a:r>
            <a:r>
              <a:rPr lang="en-IN" dirty="0"/>
              <a:t> occurs either horizontally, vertically, or diagonally to adjacent pixels with the value j .</a:t>
            </a:r>
          </a:p>
          <a:p>
            <a:r>
              <a:rPr lang="en-IN" dirty="0"/>
              <a:t>Is used for extracting four Statistical Texture Parameters i.e., Entropy, Inverse Difference Moment, Angular Second Moment and Correlation</a:t>
            </a:r>
          </a:p>
          <a:p>
            <a:pPr marL="0" indent="0">
              <a:buNone/>
            </a:pPr>
            <a:r>
              <a:rPr lang="en-IN" u="sng" dirty="0"/>
              <a:t>Cons:</a:t>
            </a:r>
          </a:p>
          <a:p>
            <a:r>
              <a:rPr lang="en-IN" dirty="0"/>
              <a:t>Computationally intensive</a:t>
            </a:r>
          </a:p>
        </p:txBody>
      </p:sp>
    </p:spTree>
    <p:extLst>
      <p:ext uri="{BB962C8B-B14F-4D97-AF65-F5344CB8AC3E}">
        <p14:creationId xmlns:p14="http://schemas.microsoft.com/office/powerpoint/2010/main" val="425332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9BA6F-C3B7-6012-AC50-071500F3F12F}"/>
              </a:ext>
            </a:extLst>
          </p:cNvPr>
          <p:cNvSpPr/>
          <p:nvPr/>
        </p:nvSpPr>
        <p:spPr>
          <a:xfrm>
            <a:off x="0" y="-1"/>
            <a:ext cx="12192000" cy="175777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4495F-62C0-50A2-ED49-69A86616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 and Difference Algorithm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68E6-D9A6-04C5-7C99-E8E93A70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decorrelate the 2 axes of GLCM into sum and difference using PCA</a:t>
            </a:r>
          </a:p>
          <a:p>
            <a:r>
              <a:rPr lang="en-US" dirty="0"/>
              <a:t>Rather than computing whole GLCM, we will calculate 2 histograms</a:t>
            </a:r>
          </a:p>
          <a:p>
            <a:r>
              <a:rPr lang="en-US" dirty="0"/>
              <a:t>Gives comparable (to GLCM) results for 2</a:t>
            </a:r>
            <a:r>
              <a:rPr lang="en-US" baseline="30000" dirty="0"/>
              <a:t>nd </a:t>
            </a:r>
            <a:r>
              <a:rPr lang="en-US" dirty="0"/>
              <a:t>order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30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9BA6F-C3B7-6012-AC50-071500F3F12F}"/>
              </a:ext>
            </a:extLst>
          </p:cNvPr>
          <p:cNvSpPr/>
          <p:nvPr/>
        </p:nvSpPr>
        <p:spPr>
          <a:xfrm>
            <a:off x="0" y="-1"/>
            <a:ext cx="12192000" cy="175777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4495F-62C0-50A2-ED49-69A86616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Moving Window </a:t>
            </a:r>
            <a:r>
              <a:rPr lang="en-US" dirty="0" err="1">
                <a:solidFill>
                  <a:schemeClr val="bg1"/>
                </a:solidFill>
              </a:rPr>
              <a:t>Optimisation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9CE83DE5-D65E-BA61-78D1-B22A55D962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520723"/>
              </p:ext>
            </p:extLst>
          </p:nvPr>
        </p:nvGraphicFramePr>
        <p:xfrm>
          <a:off x="1424125" y="2055814"/>
          <a:ext cx="8927240" cy="4513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905">
                  <a:extLst>
                    <a:ext uri="{9D8B030D-6E8A-4147-A177-3AD203B41FA5}">
                      <a16:colId xmlns:a16="http://schemas.microsoft.com/office/drawing/2014/main" val="115409175"/>
                    </a:ext>
                  </a:extLst>
                </a:gridCol>
                <a:gridCol w="1115905">
                  <a:extLst>
                    <a:ext uri="{9D8B030D-6E8A-4147-A177-3AD203B41FA5}">
                      <a16:colId xmlns:a16="http://schemas.microsoft.com/office/drawing/2014/main" val="3517172126"/>
                    </a:ext>
                  </a:extLst>
                </a:gridCol>
                <a:gridCol w="1115905">
                  <a:extLst>
                    <a:ext uri="{9D8B030D-6E8A-4147-A177-3AD203B41FA5}">
                      <a16:colId xmlns:a16="http://schemas.microsoft.com/office/drawing/2014/main" val="1987234364"/>
                    </a:ext>
                  </a:extLst>
                </a:gridCol>
                <a:gridCol w="1115905">
                  <a:extLst>
                    <a:ext uri="{9D8B030D-6E8A-4147-A177-3AD203B41FA5}">
                      <a16:colId xmlns:a16="http://schemas.microsoft.com/office/drawing/2014/main" val="1063704823"/>
                    </a:ext>
                  </a:extLst>
                </a:gridCol>
                <a:gridCol w="1115905">
                  <a:extLst>
                    <a:ext uri="{9D8B030D-6E8A-4147-A177-3AD203B41FA5}">
                      <a16:colId xmlns:a16="http://schemas.microsoft.com/office/drawing/2014/main" val="1860145160"/>
                    </a:ext>
                  </a:extLst>
                </a:gridCol>
                <a:gridCol w="1115905">
                  <a:extLst>
                    <a:ext uri="{9D8B030D-6E8A-4147-A177-3AD203B41FA5}">
                      <a16:colId xmlns:a16="http://schemas.microsoft.com/office/drawing/2014/main" val="2137172976"/>
                    </a:ext>
                  </a:extLst>
                </a:gridCol>
                <a:gridCol w="1115905">
                  <a:extLst>
                    <a:ext uri="{9D8B030D-6E8A-4147-A177-3AD203B41FA5}">
                      <a16:colId xmlns:a16="http://schemas.microsoft.com/office/drawing/2014/main" val="3740053522"/>
                    </a:ext>
                  </a:extLst>
                </a:gridCol>
                <a:gridCol w="1115905">
                  <a:extLst>
                    <a:ext uri="{9D8B030D-6E8A-4147-A177-3AD203B41FA5}">
                      <a16:colId xmlns:a16="http://schemas.microsoft.com/office/drawing/2014/main" val="1277921166"/>
                    </a:ext>
                  </a:extLst>
                </a:gridCol>
              </a:tblGrid>
              <a:tr h="75217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784191"/>
                  </a:ext>
                </a:extLst>
              </a:tr>
              <a:tr h="75217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2839"/>
                  </a:ext>
                </a:extLst>
              </a:tr>
              <a:tr h="75217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32140"/>
                  </a:ext>
                </a:extLst>
              </a:tr>
              <a:tr h="75217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436008"/>
                  </a:ext>
                </a:extLst>
              </a:tr>
              <a:tr h="75217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52245"/>
                  </a:ext>
                </a:extLst>
              </a:tr>
              <a:tr h="75217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4923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0A070E4-266F-A74C-17FD-047608EB2C95}"/>
              </a:ext>
            </a:extLst>
          </p:cNvPr>
          <p:cNvSpPr/>
          <p:nvPr/>
        </p:nvSpPr>
        <p:spPr>
          <a:xfrm>
            <a:off x="1424126" y="2050112"/>
            <a:ext cx="4479524" cy="450097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711FE-F2E9-18CD-1562-E772B30E675B}"/>
              </a:ext>
            </a:extLst>
          </p:cNvPr>
          <p:cNvSpPr/>
          <p:nvPr/>
        </p:nvSpPr>
        <p:spPr>
          <a:xfrm>
            <a:off x="2530136" y="2050112"/>
            <a:ext cx="4479524" cy="450097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E8D2BC-6A46-DABF-F98A-3E049B3D538E}"/>
              </a:ext>
            </a:extLst>
          </p:cNvPr>
          <p:cNvCxnSpPr/>
          <p:nvPr/>
        </p:nvCxnSpPr>
        <p:spPr>
          <a:xfrm>
            <a:off x="1062731" y="3994322"/>
            <a:ext cx="9144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91426D-A75C-5A3F-FC9C-C427074E99AE}"/>
              </a:ext>
            </a:extLst>
          </p:cNvPr>
          <p:cNvCxnSpPr>
            <a:cxnSpLocks/>
          </p:cNvCxnSpPr>
          <p:nvPr/>
        </p:nvCxnSpPr>
        <p:spPr>
          <a:xfrm flipH="1">
            <a:off x="6347534" y="3799013"/>
            <a:ext cx="1020932" cy="807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B6F3A0-BF3C-A837-64E5-30D972C47430}"/>
              </a:ext>
            </a:extLst>
          </p:cNvPr>
          <p:cNvSpPr txBox="1"/>
          <p:nvPr/>
        </p:nvSpPr>
        <p:spPr>
          <a:xfrm>
            <a:off x="7001351" y="3213054"/>
            <a:ext cx="30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Including values in connection</a:t>
            </a:r>
          </a:p>
          <a:p>
            <a:pPr algn="ctr"/>
            <a:r>
              <a:rPr lang="en-US" dirty="0"/>
              <a:t> with this column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7B1013-4EB8-4AAA-1F36-34CC7760F448}"/>
              </a:ext>
            </a:extLst>
          </p:cNvPr>
          <p:cNvSpPr txBox="1"/>
          <p:nvPr/>
        </p:nvSpPr>
        <p:spPr>
          <a:xfrm>
            <a:off x="7048" y="3429000"/>
            <a:ext cx="3025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Dropping values in connection</a:t>
            </a:r>
          </a:p>
          <a:p>
            <a:pPr algn="ctr"/>
            <a:r>
              <a:rPr lang="en-US" dirty="0"/>
              <a:t> with this column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53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9BA6F-C3B7-6012-AC50-071500F3F12F}"/>
              </a:ext>
            </a:extLst>
          </p:cNvPr>
          <p:cNvSpPr/>
          <p:nvPr/>
        </p:nvSpPr>
        <p:spPr>
          <a:xfrm>
            <a:off x="0" y="-1"/>
            <a:ext cx="12192000" cy="175777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4495F-62C0-50A2-ED49-69A86616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 Equivalence between GLCM and Sum-and-Difference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B69E1C-FEA2-5526-9686-7BE106BE1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025" y="1846555"/>
            <a:ext cx="8460418" cy="41195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2D7DE5-A5BC-765D-FDD8-16900C869EF2}"/>
              </a:ext>
            </a:extLst>
          </p:cNvPr>
          <p:cNvSpPr txBox="1"/>
          <p:nvPr/>
        </p:nvSpPr>
        <p:spPr>
          <a:xfrm>
            <a:off x="1651247" y="6134470"/>
            <a:ext cx="8927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M. Unser, "Sum and Difference Histograms for Texture Classification," in </a:t>
            </a:r>
            <a:r>
              <a:rPr lang="en-IN" sz="1200" i="1" dirty="0"/>
              <a:t>IEEE Transactions on Pattern Analysis and Machine Intelligence</a:t>
            </a:r>
            <a:r>
              <a:rPr lang="en-IN" sz="1200" dirty="0"/>
              <a:t>, vol. </a:t>
            </a:r>
          </a:p>
          <a:p>
            <a:r>
              <a:rPr lang="en-IN" sz="1200" dirty="0"/>
              <a:t>PAMI-8, no. 1, pp. 118-125, Jan. 1986, </a:t>
            </a:r>
            <a:r>
              <a:rPr lang="en-IN" sz="1200" dirty="0" err="1"/>
              <a:t>doi</a:t>
            </a:r>
            <a:r>
              <a:rPr lang="en-IN" sz="1200" dirty="0"/>
              <a:t>: 10.1109/TPAMI.1986.4767760.</a:t>
            </a:r>
          </a:p>
        </p:txBody>
      </p:sp>
    </p:spTree>
    <p:extLst>
      <p:ext uri="{BB962C8B-B14F-4D97-AF65-F5344CB8AC3E}">
        <p14:creationId xmlns:p14="http://schemas.microsoft.com/office/powerpoint/2010/main" val="100923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9BA6F-C3B7-6012-AC50-071500F3F12F}"/>
              </a:ext>
            </a:extLst>
          </p:cNvPr>
          <p:cNvSpPr/>
          <p:nvPr/>
        </p:nvSpPr>
        <p:spPr>
          <a:xfrm>
            <a:off x="0" y="0"/>
            <a:ext cx="12192000" cy="175777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4495F-62C0-50A2-ED49-69A86616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 </a:t>
            </a:r>
            <a:r>
              <a:rPr lang="en-US" dirty="0" err="1">
                <a:solidFill>
                  <a:schemeClr val="bg1"/>
                </a:solidFill>
              </a:rPr>
              <a:t>Comparision</a:t>
            </a:r>
            <a:r>
              <a:rPr lang="en-US" dirty="0">
                <a:solidFill>
                  <a:schemeClr val="bg1"/>
                </a:solidFill>
              </a:rPr>
              <a:t> (ASM)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9C0287-1384-9F7C-D0BB-83AC661F3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77" y="2703250"/>
            <a:ext cx="3151573" cy="315157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88F570-C706-3E3A-ABF9-208281D2F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35" y="2574525"/>
            <a:ext cx="3302580" cy="32771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1470E-B14B-8C0B-D493-0BB1CF987B76}"/>
              </a:ext>
            </a:extLst>
          </p:cNvPr>
          <p:cNvSpPr txBox="1"/>
          <p:nvPr/>
        </p:nvSpPr>
        <p:spPr>
          <a:xfrm>
            <a:off x="2451517" y="5985314"/>
            <a:ext cx="206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Sum-and-Difference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27336-9EF7-F6F3-C5B9-DAADA172B4AA}"/>
              </a:ext>
            </a:extLst>
          </p:cNvPr>
          <p:cNvSpPr txBox="1"/>
          <p:nvPr/>
        </p:nvSpPr>
        <p:spPr>
          <a:xfrm>
            <a:off x="8593584" y="5985314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GLCM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89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9BA6F-C3B7-6012-AC50-071500F3F12F}"/>
              </a:ext>
            </a:extLst>
          </p:cNvPr>
          <p:cNvSpPr/>
          <p:nvPr/>
        </p:nvSpPr>
        <p:spPr>
          <a:xfrm>
            <a:off x="0" y="-1"/>
            <a:ext cx="12192000" cy="175777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4495F-62C0-50A2-ED49-69A86616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 </a:t>
            </a:r>
            <a:r>
              <a:rPr lang="en-US" dirty="0" err="1">
                <a:solidFill>
                  <a:schemeClr val="bg1"/>
                </a:solidFill>
              </a:rPr>
              <a:t>Comparision</a:t>
            </a:r>
            <a:r>
              <a:rPr lang="en-US" dirty="0">
                <a:solidFill>
                  <a:schemeClr val="bg1"/>
                </a:solidFill>
              </a:rPr>
              <a:t> (IDM)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CDC36E-3554-67E8-86C0-B22DFA101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70" y="2402860"/>
            <a:ext cx="3293614" cy="335874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5E8074-1DE8-B403-A1AA-C4D73DE6E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62" y="2519716"/>
            <a:ext cx="3176758" cy="31767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49E7A5-2808-10E7-87FB-9CFC77911513}"/>
              </a:ext>
            </a:extLst>
          </p:cNvPr>
          <p:cNvSpPr txBox="1"/>
          <p:nvPr/>
        </p:nvSpPr>
        <p:spPr>
          <a:xfrm>
            <a:off x="2229576" y="5949804"/>
            <a:ext cx="206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Sum-and-Difference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6EF6C-7900-699D-D54C-8EF60973061F}"/>
              </a:ext>
            </a:extLst>
          </p:cNvPr>
          <p:cNvSpPr txBox="1"/>
          <p:nvPr/>
        </p:nvSpPr>
        <p:spPr>
          <a:xfrm>
            <a:off x="8540319" y="5852150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GLCM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9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9BA6F-C3B7-6012-AC50-071500F3F12F}"/>
              </a:ext>
            </a:extLst>
          </p:cNvPr>
          <p:cNvSpPr/>
          <p:nvPr/>
        </p:nvSpPr>
        <p:spPr>
          <a:xfrm>
            <a:off x="0" y="-1"/>
            <a:ext cx="12192000" cy="175777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4495F-62C0-50A2-ED49-69A86616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 </a:t>
            </a:r>
            <a:r>
              <a:rPr lang="en-US" dirty="0" err="1">
                <a:solidFill>
                  <a:schemeClr val="bg1"/>
                </a:solidFill>
              </a:rPr>
              <a:t>Comparision</a:t>
            </a:r>
            <a:r>
              <a:rPr lang="en-US" dirty="0">
                <a:solidFill>
                  <a:schemeClr val="bg1"/>
                </a:solidFill>
              </a:rPr>
              <a:t> (ENT)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39D2D5-A01C-AFC4-EF3A-6B190C76A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21" y="2496726"/>
            <a:ext cx="3234429" cy="3234429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1908F69-4277-165E-68DE-F48A25B79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080" y="2496726"/>
            <a:ext cx="3234429" cy="3234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6594C2-1FC6-652E-EACB-C8AE585E689E}"/>
              </a:ext>
            </a:extLst>
          </p:cNvPr>
          <p:cNvSpPr txBox="1"/>
          <p:nvPr/>
        </p:nvSpPr>
        <p:spPr>
          <a:xfrm>
            <a:off x="2416007" y="5949804"/>
            <a:ext cx="206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Sum-and-Difference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7E6D3-304E-0726-F6AD-26B767E220FA}"/>
              </a:ext>
            </a:extLst>
          </p:cNvPr>
          <p:cNvSpPr txBox="1"/>
          <p:nvPr/>
        </p:nvSpPr>
        <p:spPr>
          <a:xfrm>
            <a:off x="8558074" y="5949804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GLCM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43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320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Sum and Difference Algorithm for Texture Analysis</vt:lpstr>
      <vt:lpstr>Texture Analysis </vt:lpstr>
      <vt:lpstr>GLCM Algorithm and its Cons</vt:lpstr>
      <vt:lpstr>Sum and Difference Algorithm</vt:lpstr>
      <vt:lpstr>Moving Window Optimisation</vt:lpstr>
      <vt:lpstr>Feature Equivalence between GLCM and Sum-and-Difference</vt:lpstr>
      <vt:lpstr>Result Comparision (ASM)</vt:lpstr>
      <vt:lpstr>Result Comparision (IDM)</vt:lpstr>
      <vt:lpstr>Result Comparision (ENT)</vt:lpstr>
      <vt:lpstr>Result Comparision (CON)</vt:lpstr>
      <vt:lpstr>Output Image Comparision</vt:lpstr>
      <vt:lpstr>Result for Satellite Image</vt:lpstr>
      <vt:lpstr>Result for Satellite Image</vt:lpstr>
      <vt:lpstr>Result for Satellite Image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 and Difference Algorithm for Texture Analysis</dc:title>
  <dc:creator>Rajput Nikhileshsing Kailassing</dc:creator>
  <cp:lastModifiedBy>Rajput Nikhileshsing Kailassing</cp:lastModifiedBy>
  <cp:revision>2</cp:revision>
  <dcterms:created xsi:type="dcterms:W3CDTF">2023-11-29T06:24:33Z</dcterms:created>
  <dcterms:modified xsi:type="dcterms:W3CDTF">2023-11-30T11:40:38Z</dcterms:modified>
</cp:coreProperties>
</file>